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3" r:id="rId2"/>
    <p:sldId id="294" r:id="rId3"/>
    <p:sldId id="295" r:id="rId4"/>
    <p:sldId id="281" r:id="rId5"/>
    <p:sldId id="280" r:id="rId6"/>
    <p:sldId id="290" r:id="rId7"/>
    <p:sldId id="296" r:id="rId8"/>
    <p:sldId id="297" r:id="rId9"/>
    <p:sldId id="286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0604"/>
  </p:normalViewPr>
  <p:slideViewPr>
    <p:cSldViewPr snapToGrid="0">
      <p:cViewPr>
        <p:scale>
          <a:sx n="98" d="100"/>
          <a:sy n="98" d="100"/>
        </p:scale>
        <p:origin x="111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90F897-A59B-9643-8028-775264E5FA74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0191F-3120-784B-9C22-35CA315B1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8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191F-3120-784B-9C22-35CA315B1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1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221E-9CE7-CBA1-3EC0-306AE533D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D0AFD-5F72-37AF-8148-E1E8D813C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5DEC6-4AF2-5564-791D-3AF4C489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B2DAD-338A-4D90-D6A9-7517FB2A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E95CD-00A9-C8C7-3D4F-F7A7330B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067A-8BCF-8BB2-AC1C-13513155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B1B89-E4B8-C088-CCDD-CE43C0A47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142D-44B5-20AE-525C-E3F7118E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4F06-FDF2-78AF-B00E-0539CCB4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B3F2-A328-243E-45A0-4950CD41C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5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CB762-407A-C19E-A82D-3845AF0FF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83692-70A0-7BEC-4085-639D10522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21FE6-FF3C-72FC-787E-15C7BAF71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F21A-1A5A-BC78-DD32-1881325F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BAFBF-E5B0-9F6A-D097-BDB5DD1BB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3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83C71-C353-30E1-CD35-168A2F35E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CF8C-DFD8-EEA1-E972-46FB7874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80441-A233-D01D-AC32-F36C95654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B0E90-C696-34F1-00FD-5ACDAA1C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CFB86-C51C-C349-A2CB-B66E8B72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2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6D2C4-D32E-F160-DB0F-313EAA2C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81605-EBEF-EDED-2B4D-5604E3788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14E2D-FC9D-9536-146F-E18C8C76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044CE-6FBD-71AE-753B-F6E843C3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5196-B06D-1B53-85F9-706D8121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34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1214-78B9-8E61-90FB-67E5393F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48352-19AE-1252-4BD7-EBFD4410A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194E5-47F4-7CE0-3E62-BD0B5C5FF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8323D-0DBD-9AD6-48AB-443BA142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6C7F-D2C3-79DE-4BF2-DB1D2DBB5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783DD-CA87-9CC3-F36A-350C821C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2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4BAA-A76D-530F-1125-511CE4CE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D713-76CD-CE2D-BC5A-22866E97A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115A-DDE7-A247-EFAE-8C7CE7884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0BE6CF-C10E-1D6A-3961-77A561C213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D80C-D1AA-78C5-F8F8-6BA06FE7F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A0F0A7-4301-9828-2089-F375C129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E51A40-520B-8D3B-7082-F0DB3AF3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9AC16-A4C0-9FD4-84D7-8DFF6431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68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74D4-5A21-424E-6AB1-8370AE86E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71C7C-676F-35C1-4449-CE49CB2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C1727-9BE5-7EF8-541F-360024F7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C00AF-9ED9-2350-0F52-1990D351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991C14-840C-3916-6D68-B0282D708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7C8090-8ED8-AB1A-9450-F1E6ED5A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D24F-12F7-34E6-0B57-5CBFCCD1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6252-4CF7-2B30-7109-7B25C2FD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F39CF-97AA-B534-19B0-DC3F64E4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08A18-5BA3-06C4-285E-06CDC6E5D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17130-660D-63A0-43D9-B4EBAF223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C9848-E23E-091B-D4B1-F925732D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EF2A6-7BF6-1FA9-B322-9CA74F09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04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24289-36C8-7F17-6B46-22C9C329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8D5411-C25B-7C58-6C77-A5685FF73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BF7B6-E308-42B7-F27E-0CF273512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03209-916F-6331-9144-653C662C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5FDEB-AB26-0DBB-B13F-1169A2A4F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281FA-51FA-E79B-5F39-632A5D1A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49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4FC0C2-57D0-5B67-C62E-02BB2FA24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9875-6E59-E8FC-EA4E-EB4BD436B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8F9C-267B-9B87-27CE-E9988CBD3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C3D5-F548-AB4E-9049-C26B134AC635}" type="datetimeFigureOut">
              <a:rPr lang="en-US" smtClean="0"/>
              <a:t>9/26/23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7BA36-69C9-16F5-9F0B-27D86F9F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A3ECC-0857-21AC-1949-538E894CD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FDD50-096E-4547-9542-55C8BA777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79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mim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pliceailookup.broadinstitut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8BCF0-16F6-3383-BC2E-B2D6B6DBD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027" y="1772853"/>
            <a:ext cx="10111946" cy="2387600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Day 3: Consequences of genetic variation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287C5-A465-F411-C321-D6B3982F7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7805"/>
            <a:ext cx="9144000" cy="1655762"/>
          </a:xfrm>
        </p:spPr>
        <p:txBody>
          <a:bodyPr/>
          <a:lstStyle/>
          <a:p>
            <a:r>
              <a:rPr lang="en-US" dirty="0"/>
              <a:t>09/26/2023</a:t>
            </a:r>
          </a:p>
          <a:p>
            <a:r>
              <a:rPr lang="en-US" dirty="0"/>
              <a:t>Apoorva Iyengar</a:t>
            </a:r>
          </a:p>
        </p:txBody>
      </p:sp>
      <p:pic>
        <p:nvPicPr>
          <p:cNvPr id="4" name="Picture 3" descr="A yellow and orange text&#10;&#10;Description automatically generated">
            <a:extLst>
              <a:ext uri="{FF2B5EF4-FFF2-40B4-BE49-F238E27FC236}">
                <a16:creationId xmlns:a16="http://schemas.microsoft.com/office/drawing/2014/main" id="{A3169842-3B90-8CA5-6169-2634053A0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78" y="870884"/>
            <a:ext cx="7075985" cy="102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95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13B08-7FB9-A24C-C8D7-8C1285EA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Step 3: Assess disease relevance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4532-44B2-C348-2A3B-A2B62F2E3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Search the genes in OMIM (Online Mendelian Inheritance in Man – catalog of genes and their associated diseases/phenotypes).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https://www.omim.org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For each variant: what is the function of the gene? Is it associated with one or more phenotypes/diseases?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For each variant: what is the potential effect of this variant on human health?</a:t>
            </a:r>
          </a:p>
        </p:txBody>
      </p:sp>
    </p:spTree>
    <p:extLst>
      <p:ext uri="{BB962C8B-B14F-4D97-AF65-F5344CB8AC3E}">
        <p14:creationId xmlns:p14="http://schemas.microsoft.com/office/powerpoint/2010/main" val="245666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D2D0-50F7-26F8-5E3F-1AAA6B558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Predicting the function of genetic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97A5-5759-28EB-9DD4-6D5FCB43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know the mechanisms underlying a genetic variant – </a:t>
            </a:r>
            <a:r>
              <a:rPr lang="en-US" i="1" dirty="0"/>
              <a:t>how</a:t>
            </a:r>
            <a:r>
              <a:rPr lang="en-US" dirty="0"/>
              <a:t> does it cause disease?</a:t>
            </a:r>
          </a:p>
          <a:p>
            <a:r>
              <a:rPr lang="en-US" dirty="0"/>
              <a:t>Last week’s exercise using VEP showed how to get a broad sense of how a variant functions</a:t>
            </a:r>
          </a:p>
          <a:p>
            <a:r>
              <a:rPr lang="en-US" dirty="0"/>
              <a:t>Other resources exist for each specific molecular mechanism</a:t>
            </a:r>
          </a:p>
          <a:p>
            <a:pPr lvl="1"/>
            <a:r>
              <a:rPr lang="en-US" dirty="0"/>
              <a:t>Coding variants/single amino acid changes (ex. SIFT, </a:t>
            </a:r>
            <a:r>
              <a:rPr lang="en-US" dirty="0" err="1"/>
              <a:t>PolyPhen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RNA stability (ex. </a:t>
            </a:r>
            <a:r>
              <a:rPr lang="en-US" dirty="0" err="1"/>
              <a:t>UTRannotator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Transcriptional regulation (ex. overlaps with ENCODE regulatory peaks)</a:t>
            </a:r>
          </a:p>
          <a:p>
            <a:pPr lvl="1"/>
            <a:r>
              <a:rPr lang="en-US" dirty="0"/>
              <a:t>Splicing (ex. </a:t>
            </a:r>
            <a:r>
              <a:rPr lang="en-US" dirty="0" err="1"/>
              <a:t>SpliceAI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959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B601-EF8D-917D-4399-8FE0A7B9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347" y="365124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Intro to </a:t>
            </a:r>
            <a:r>
              <a:rPr lang="en-US" b="1" i="1" dirty="0" err="1">
                <a:solidFill>
                  <a:schemeClr val="accent1"/>
                </a:solidFill>
              </a:rPr>
              <a:t>SpliceAI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44E8D-5E8E-9F29-C314-79725B2F4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25" y="1690687"/>
            <a:ext cx="4974772" cy="4351338"/>
          </a:xfrm>
        </p:spPr>
        <p:txBody>
          <a:bodyPr/>
          <a:lstStyle/>
          <a:p>
            <a:r>
              <a:rPr lang="en-US" dirty="0"/>
              <a:t>Splicing prediction tool with a web interface</a:t>
            </a:r>
          </a:p>
          <a:p>
            <a:r>
              <a:rPr lang="en-US" dirty="0"/>
              <a:t>Predicts where a pre-mRNA nucleotide sequence may:</a:t>
            </a:r>
          </a:p>
          <a:p>
            <a:pPr lvl="1"/>
            <a:r>
              <a:rPr lang="en-US" dirty="0"/>
              <a:t>Contain a new splice donor or acceptor</a:t>
            </a:r>
          </a:p>
          <a:p>
            <a:pPr lvl="1"/>
            <a:r>
              <a:rPr lang="en-US" dirty="0"/>
              <a:t>Disrupt a canonical splice donor or acceptor</a:t>
            </a:r>
          </a:p>
        </p:txBody>
      </p:sp>
      <p:pic>
        <p:nvPicPr>
          <p:cNvPr id="5" name="Picture 4" descr="A diagram of a dna sequence&#10;&#10;Description automatically generated">
            <a:extLst>
              <a:ext uri="{FF2B5EF4-FFF2-40B4-BE49-F238E27FC236}">
                <a16:creationId xmlns:a16="http://schemas.microsoft.com/office/drawing/2014/main" id="{0F7D9070-4406-2CCD-CD70-3F4E2BCAF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147" y="1027906"/>
            <a:ext cx="6107728" cy="40597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F8F4A-D063-06E3-D2C4-395384499642}"/>
              </a:ext>
            </a:extLst>
          </p:cNvPr>
          <p:cNvSpPr txBox="1"/>
          <p:nvPr/>
        </p:nvSpPr>
        <p:spPr>
          <a:xfrm>
            <a:off x="9313817" y="6308209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Jaganathan</a:t>
            </a:r>
            <a:r>
              <a:rPr lang="en-US" dirty="0"/>
              <a:t> (2019) </a:t>
            </a:r>
            <a:r>
              <a:rPr lang="en-US" i="1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09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3F3-D99E-7053-F892-B6CAD7BE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Using </a:t>
            </a:r>
            <a:r>
              <a:rPr lang="en-US" b="1" i="1" dirty="0" err="1">
                <a:solidFill>
                  <a:schemeClr val="accent1"/>
                </a:solidFill>
              </a:rPr>
              <a:t>SpliceAI</a:t>
            </a:r>
            <a:endParaRPr lang="en-US" b="1" i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A535D-D157-B97E-F4CA-82EA964F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https://spliceailookup.broadinstitute.org</a:t>
            </a:r>
            <a:endParaRPr lang="en-US" dirty="0"/>
          </a:p>
          <a:p>
            <a:r>
              <a:rPr lang="en-US" dirty="0"/>
              <a:t>Enter 1 variant at a time in the following format: chr#-pos-ref-alt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Ex. chr16-30751095-G-A (hg38)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Make sure position and genome build match</a:t>
            </a:r>
          </a:p>
          <a:p>
            <a:r>
              <a:rPr lang="en-US" dirty="0">
                <a:latin typeface="Lato" panose="020F0502020204030203" pitchFamily="34" charset="0"/>
              </a:rPr>
              <a:t>Hit “Submit”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7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69C56-81EB-6460-044D-87C079ABD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>
                <a:solidFill>
                  <a:schemeClr val="accent1"/>
                </a:solidFill>
              </a:rPr>
              <a:t>SpliceAI</a:t>
            </a:r>
            <a:r>
              <a:rPr lang="en-US" b="1" i="1" dirty="0">
                <a:solidFill>
                  <a:schemeClr val="accent1"/>
                </a:solidFill>
              </a:rPr>
              <a:t> example: PHKG2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6582-0FBA-E88D-1564-DFCE4227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927"/>
            <a:ext cx="10515600" cy="4351338"/>
          </a:xfrm>
        </p:spPr>
        <p:txBody>
          <a:bodyPr/>
          <a:lstStyle/>
          <a:p>
            <a:r>
              <a:rPr lang="en-US" dirty="0"/>
              <a:t>Gives a score and a position (relative to the variant) for loss or gain of a splice donor/acceptor</a:t>
            </a:r>
          </a:p>
          <a:p>
            <a:r>
              <a:rPr lang="en-US" dirty="0"/>
              <a:t>Example prediction in PHKG2: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6EDB834-1FDE-9EAB-A66B-CCA96E21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7" y="2798490"/>
            <a:ext cx="11221355" cy="22710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92157B-0C05-69D5-FAED-220577B1F537}"/>
              </a:ext>
            </a:extLst>
          </p:cNvPr>
          <p:cNvSpPr txBox="1"/>
          <p:nvPr/>
        </p:nvSpPr>
        <p:spPr>
          <a:xfrm>
            <a:off x="838200" y="5069577"/>
            <a:ext cx="107670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REF/ALT scores: probability that this position is a splice acceptor or donor using the reference or alternate variant</a:t>
            </a:r>
          </a:p>
          <a:p>
            <a:r>
              <a:rPr lang="en-US" dirty="0"/>
              <a:t>Delta score = |REF – ALT|</a:t>
            </a:r>
          </a:p>
          <a:p>
            <a:r>
              <a:rPr lang="en-US" dirty="0"/>
              <a:t>	&lt; 0.2 = low confidence (green)</a:t>
            </a:r>
          </a:p>
          <a:p>
            <a:r>
              <a:rPr lang="en-US" dirty="0"/>
              <a:t>	0.2 – 0.8 = moderate confidence (yellow)</a:t>
            </a:r>
          </a:p>
          <a:p>
            <a:r>
              <a:rPr lang="en-US" dirty="0"/>
              <a:t>	&gt; 0.8 = high confidence (red)</a:t>
            </a:r>
          </a:p>
        </p:txBody>
      </p:sp>
    </p:spTree>
    <p:extLst>
      <p:ext uri="{BB962C8B-B14F-4D97-AF65-F5344CB8AC3E}">
        <p14:creationId xmlns:p14="http://schemas.microsoft.com/office/powerpoint/2010/main" val="2885224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CF91-9F65-20FB-0580-8EE8F501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25" y="-49798"/>
            <a:ext cx="11625943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IGV browser view of PHKG2 </a:t>
            </a:r>
            <a:r>
              <a:rPr lang="en-US" b="1" i="1" dirty="0" err="1">
                <a:solidFill>
                  <a:schemeClr val="accent1"/>
                </a:solidFill>
              </a:rPr>
              <a:t>SpliceAI</a:t>
            </a:r>
            <a:r>
              <a:rPr lang="en-US" b="1" i="1" dirty="0">
                <a:solidFill>
                  <a:schemeClr val="accent1"/>
                </a:solidFill>
              </a:rPr>
              <a:t> prediction</a:t>
            </a:r>
          </a:p>
        </p:txBody>
      </p:sp>
      <p:pic>
        <p:nvPicPr>
          <p:cNvPr id="4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A5363FF-EE72-6FC8-4749-13E3E6C4D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172" y="2945992"/>
            <a:ext cx="8160515" cy="3828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07436A-8938-AEC6-CCE8-4708406C0BB1}"/>
              </a:ext>
            </a:extLst>
          </p:cNvPr>
          <p:cNvSpPr txBox="1"/>
          <p:nvPr/>
        </p:nvSpPr>
        <p:spPr>
          <a:xfrm>
            <a:off x="337601" y="5391655"/>
            <a:ext cx="2231981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Healthy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837F2-1BD5-DD62-75AD-0B9C1BA2368A}"/>
              </a:ext>
            </a:extLst>
          </p:cNvPr>
          <p:cNvSpPr txBox="1"/>
          <p:nvPr/>
        </p:nvSpPr>
        <p:spPr>
          <a:xfrm>
            <a:off x="187125" y="3778688"/>
            <a:ext cx="2401384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Affected patient (heterozygous)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6551CD8-F30D-B6F9-CB30-ED4AED2E00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389"/>
          <a:stretch/>
        </p:blipFill>
        <p:spPr>
          <a:xfrm>
            <a:off x="1034143" y="1011507"/>
            <a:ext cx="9688011" cy="189431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5C6C83-061D-930E-EE5E-0866A0ABAD9E}"/>
              </a:ext>
            </a:extLst>
          </p:cNvPr>
          <p:cNvCxnSpPr>
            <a:cxnSpLocks/>
          </p:cNvCxnSpPr>
          <p:nvPr/>
        </p:nvCxnSpPr>
        <p:spPr>
          <a:xfrm>
            <a:off x="4238264" y="5969018"/>
            <a:ext cx="335666" cy="51963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6F69BA-7772-784D-1BBE-02412F21C98A}"/>
              </a:ext>
            </a:extLst>
          </p:cNvPr>
          <p:cNvSpPr txBox="1"/>
          <p:nvPr/>
        </p:nvSpPr>
        <p:spPr>
          <a:xfrm>
            <a:off x="3485910" y="5630843"/>
            <a:ext cx="1283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G&gt;A variant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442A54-84DD-CB7F-D2A0-89050C087107}"/>
              </a:ext>
            </a:extLst>
          </p:cNvPr>
          <p:cNvCxnSpPr>
            <a:cxnSpLocks/>
          </p:cNvCxnSpPr>
          <p:nvPr/>
        </p:nvCxnSpPr>
        <p:spPr>
          <a:xfrm flipV="1">
            <a:off x="4863297" y="3421354"/>
            <a:ext cx="0" cy="347240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2A9FAC-D8A3-5F71-BAF2-A90701ABEBF4}"/>
              </a:ext>
            </a:extLst>
          </p:cNvPr>
          <p:cNvSpPr txBox="1"/>
          <p:nvPr/>
        </p:nvSpPr>
        <p:spPr>
          <a:xfrm>
            <a:off x="2870410" y="3455523"/>
            <a:ext cx="2099101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Splice acceptor gain 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(+2bp)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B6E1D7-A52C-4CED-2E09-E0603076CD64}"/>
              </a:ext>
            </a:extLst>
          </p:cNvPr>
          <p:cNvCxnSpPr>
            <a:cxnSpLocks/>
          </p:cNvCxnSpPr>
          <p:nvPr/>
        </p:nvCxnSpPr>
        <p:spPr>
          <a:xfrm flipV="1">
            <a:off x="6531980" y="3394294"/>
            <a:ext cx="0" cy="3472405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D4FB0A-3907-8A8D-328D-6BFA742492F5}"/>
              </a:ext>
            </a:extLst>
          </p:cNvPr>
          <p:cNvSpPr txBox="1"/>
          <p:nvPr/>
        </p:nvSpPr>
        <p:spPr>
          <a:xfrm>
            <a:off x="6531980" y="3631073"/>
            <a:ext cx="2010422" cy="6463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Splice acceptor loss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(+11bp)</a:t>
            </a:r>
          </a:p>
        </p:txBody>
      </p:sp>
    </p:spTree>
    <p:extLst>
      <p:ext uri="{BB962C8B-B14F-4D97-AF65-F5344CB8AC3E}">
        <p14:creationId xmlns:p14="http://schemas.microsoft.com/office/powerpoint/2010/main" val="1562906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3887-5B8E-7A6A-D30C-69FAD19B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Exercise: 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9F0D4-5865-F426-8F2E-F4413A162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Look up the following variants in </a:t>
            </a:r>
            <a:r>
              <a:rPr lang="en-US" dirty="0" err="1"/>
              <a:t>SpliceAI</a:t>
            </a:r>
            <a:r>
              <a:rPr lang="en-US"/>
              <a:t> (all hg38):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chr2-60546042-A-AA</a:t>
            </a:r>
          </a:p>
          <a:p>
            <a:pPr marL="971550" lvl="1" indent="-514350">
              <a:buAutoNum type="arabicPeriod"/>
            </a:pPr>
            <a:r>
              <a:rPr lang="en-US" dirty="0"/>
              <a:t>chr11-47343158-C-T</a:t>
            </a:r>
          </a:p>
          <a:p>
            <a:pPr marL="971550" lvl="1" indent="-514350">
              <a:buAutoNum type="arabicPeriod"/>
            </a:pPr>
            <a:r>
              <a:rPr lang="en-US" dirty="0"/>
              <a:t>chr5-42700794-A-G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each variant: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Does </a:t>
            </a:r>
            <a:r>
              <a:rPr lang="en-US" dirty="0" err="1"/>
              <a:t>spliceAI</a:t>
            </a:r>
            <a:r>
              <a:rPr lang="en-US" dirty="0"/>
              <a:t> predict function at any level? If so, note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Type (donor gain/donor loss/acceptor gain/acceptor loss)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REF score, ALT score, and delta score  for any predicted changes, and what these scores mean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Position of change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What gene is this variant in?</a:t>
            </a:r>
          </a:p>
          <a:p>
            <a:pPr marL="1428750" lvl="2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9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C8F0-5F10-67E8-1512-677F187C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572"/>
            <a:ext cx="10515600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Step 1 - results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D27ADE-8C3C-A56C-C90B-07298EFCE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258" y="1414135"/>
            <a:ext cx="10515600" cy="2014865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396B767-8A1A-1CE0-14DE-4903139C1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5" y="3394921"/>
            <a:ext cx="10515600" cy="146535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EB1BD8C-D855-4363-FCAA-A953BA55C0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8" y="4847214"/>
            <a:ext cx="10502537" cy="142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5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7836-FC90-F3E7-182E-66AB1B609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365125"/>
            <a:ext cx="11099157" cy="1325563"/>
          </a:xfrm>
        </p:spPr>
        <p:txBody>
          <a:bodyPr/>
          <a:lstStyle/>
          <a:p>
            <a:r>
              <a:rPr lang="en-US" b="1" i="1" dirty="0">
                <a:solidFill>
                  <a:schemeClr val="accent1"/>
                </a:solidFill>
              </a:rPr>
              <a:t>Step 2: assess potential effect on mRNA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4FCD5-1452-A451-B599-8659C4F6F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99469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Which variants, if any, have high or moderate delta scores?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those variants, use donor and acceptor loss/gain positions to calculate how many bases have been lost or gained.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these variants predicted to cause frameshift?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If # bases added/subtracted is not divisible by 3, the frame will change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If # bases added is divisible by 3, there will not be frame change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any variant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88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17343</TotalTime>
  <Words>535</Words>
  <Application>Microsoft Macintosh PowerPoint</Application>
  <PresentationFormat>Widescreen</PresentationFormat>
  <Paragraphs>71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</vt:lpstr>
      <vt:lpstr>Lato</vt:lpstr>
      <vt:lpstr>Office Theme</vt:lpstr>
      <vt:lpstr>Day 3: Consequences of genetic variation</vt:lpstr>
      <vt:lpstr>Predicting the function of genetic variants</vt:lpstr>
      <vt:lpstr>Intro to SpliceAI</vt:lpstr>
      <vt:lpstr>Using SpliceAI</vt:lpstr>
      <vt:lpstr>SpliceAI example: PHKG2</vt:lpstr>
      <vt:lpstr>IGV browser view of PHKG2 SpliceAI prediction</vt:lpstr>
      <vt:lpstr>Exercise: Step 1</vt:lpstr>
      <vt:lpstr>Step 1 - results</vt:lpstr>
      <vt:lpstr>Step 2: assess potential effect on mRNA frame</vt:lpstr>
      <vt:lpstr>Step 3: Assess disease relevance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Apoorva Iyengar</dc:creator>
  <cp:lastModifiedBy>Apoorva Iyengar</cp:lastModifiedBy>
  <cp:revision>13</cp:revision>
  <dcterms:created xsi:type="dcterms:W3CDTF">2023-08-10T01:47:48Z</dcterms:created>
  <dcterms:modified xsi:type="dcterms:W3CDTF">2023-09-26T18:45:07Z</dcterms:modified>
</cp:coreProperties>
</file>