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93" r:id="rId2"/>
    <p:sldId id="294" r:id="rId3"/>
    <p:sldId id="310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15"/>
    <p:restoredTop sz="90645"/>
  </p:normalViewPr>
  <p:slideViewPr>
    <p:cSldViewPr snapToGrid="0">
      <p:cViewPr varScale="1">
        <p:scale>
          <a:sx n="96" d="100"/>
          <a:sy n="96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0F897-A59B-9643-8028-775264E5FA74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0191F-3120-784B-9C22-35CA315B1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8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0191F-3120-784B-9C22-35CA315B1E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16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0191F-3120-784B-9C22-35CA315B1E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07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D221E-9CE7-CBA1-3EC0-306AE533D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D0AFD-5F72-37AF-8148-E1E8D813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5DEC6-4AF2-5564-791D-3AF4C489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C3D5-F548-AB4E-9049-C26B134AC635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B2DAD-338A-4D90-D6A9-7517FB2A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95CD-00A9-C8C7-3D4F-F7A7330B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D50-096E-4547-9542-55C8BA77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5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067A-8BCF-8BB2-AC1C-13513155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B1B89-E4B8-C088-CCDD-CE43C0A47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C142D-44B5-20AE-525C-E3F7118E2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C3D5-F548-AB4E-9049-C26B134AC635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34F06-FDF2-78AF-B00E-0539CCB4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5B3F2-A328-243E-45A0-4950CD41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D50-096E-4547-9542-55C8BA77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5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9CB762-407A-C19E-A82D-3845AF0FF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83692-70A0-7BEC-4085-639D10522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21FE6-FF3C-72FC-787E-15C7BAF7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C3D5-F548-AB4E-9049-C26B134AC635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0F21A-1A5A-BC78-DD32-1881325F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BAFBF-E5B0-9F6A-D097-BDB5DD1B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D50-096E-4547-9542-55C8BA77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3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83C71-C353-30E1-CD35-168A2F35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7CF8C-DFD8-EEA1-E972-46FB7874F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80441-A233-D01D-AC32-F36C9565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C3D5-F548-AB4E-9049-C26B134AC635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B0E90-C696-34F1-00FD-5ACDAA1CB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CFB86-C51C-C349-A2CB-B66E8B727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D50-096E-4547-9542-55C8BA77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2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D2C4-D32E-F160-DB0F-313EAA2C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81605-EBEF-EDED-2B4D-5604E3788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4E2D-FC9D-9536-146F-E18C8C76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C3D5-F548-AB4E-9049-C26B134AC635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044CE-6FBD-71AE-753B-F6E843C3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F5196-B06D-1B53-85F9-706D8121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D50-096E-4547-9542-55C8BA77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34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D1214-78B9-8E61-90FB-67E5393FE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48352-19AE-1252-4BD7-EBFD4410A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194E5-47F4-7CE0-3E62-BD0B5C5FF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8323D-0DBD-9AD6-48AB-443BA142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C3D5-F548-AB4E-9049-C26B134AC635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86C7F-D2C3-79DE-4BF2-DB1D2DBB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783DD-CA87-9CC3-F36A-350C821C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D50-096E-4547-9542-55C8BA77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C4BAA-A76D-530F-1125-511CE4CEC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CD713-76CD-CE2D-BC5A-22866E97A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2115A-DDE7-A247-EFAE-8C7CE7884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BE6CF-C10E-1D6A-3961-77A561C21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CD80C-D1AA-78C5-F8F8-6BA06FE7F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A0F0A7-4301-9828-2089-F375C129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C3D5-F548-AB4E-9049-C26B134AC635}" type="datetimeFigureOut">
              <a:rPr lang="en-US" smtClean="0"/>
              <a:t>10/3/23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E51A40-520B-8D3B-7082-F0DB3AF3C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9AC16-A4C0-9FD4-84D7-8DFF6431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D50-096E-4547-9542-55C8BA77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6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74D4-5A21-424E-6AB1-8370AE86E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A71C7C-676F-35C1-4449-CE49CB2A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C3D5-F548-AB4E-9049-C26B134AC635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C1727-9BE5-7EF8-541F-360024F73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C00AF-9ED9-2350-0F52-1990D351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D50-096E-4547-9542-55C8BA77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991C14-840C-3916-6D68-B0282D708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C3D5-F548-AB4E-9049-C26B134AC635}" type="datetimeFigureOut">
              <a:rPr lang="en-US" smtClean="0"/>
              <a:t>10/3/23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C8090-8ED8-AB1A-9450-F1E6ED5A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FD24F-12F7-34E6-0B57-5CBFCCD1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D50-096E-4547-9542-55C8BA77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4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F6252-4CF7-2B30-7109-7B25C2FDB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F39CF-97AA-B534-19B0-DC3F64E40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08A18-5BA3-06C4-285E-06CDC6E5D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17130-660D-63A0-43D9-B4EBAF22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C3D5-F548-AB4E-9049-C26B134AC635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C9848-E23E-091B-D4B1-F925732D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EF2A6-7BF6-1FA9-B322-9CA74F09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D50-096E-4547-9542-55C8BA77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43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24289-36C8-7F17-6B46-22C9C329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D5411-C25B-7C58-6C77-A5685FF73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BF7B6-E308-42B7-F27E-0CF273512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03209-916F-6331-9144-653C662C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C3D5-F548-AB4E-9049-C26B134AC635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5FDEB-AB26-0DBB-B13F-1169A2A4F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281FA-51FA-E79B-5F39-632A5D1A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D50-096E-4547-9542-55C8BA77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4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4FC0C2-57D0-5B67-C62E-02BB2FA24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89875-6E59-E8FC-EA4E-EB4BD436B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18F9C-267B-9B87-27CE-E9988CBD3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C3D5-F548-AB4E-9049-C26B134AC635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7BA36-69C9-16F5-9F0B-27D86F9F5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A3ECC-0857-21AC-1949-538E894CD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FDD50-096E-4547-9542-55C8BA77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7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8BCF0-16F6-3383-BC2E-B2D6B6DBD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027" y="1772853"/>
            <a:ext cx="10111946" cy="23876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Day 4: Gene regulation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287C5-A465-F411-C321-D6B3982F7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7805"/>
            <a:ext cx="9144000" cy="1655762"/>
          </a:xfrm>
        </p:spPr>
        <p:txBody>
          <a:bodyPr/>
          <a:lstStyle/>
          <a:p>
            <a:r>
              <a:rPr lang="en-US" dirty="0"/>
              <a:t>10/3/2023</a:t>
            </a:r>
          </a:p>
          <a:p>
            <a:r>
              <a:rPr lang="en-US" dirty="0"/>
              <a:t>Makenzie Beaman</a:t>
            </a:r>
          </a:p>
        </p:txBody>
      </p:sp>
      <p:pic>
        <p:nvPicPr>
          <p:cNvPr id="4" name="Picture 3" descr="A yellow and orange text&#10;&#10;Description automatically generated">
            <a:extLst>
              <a:ext uri="{FF2B5EF4-FFF2-40B4-BE49-F238E27FC236}">
                <a16:creationId xmlns:a16="http://schemas.microsoft.com/office/drawing/2014/main" id="{A3169842-3B90-8CA5-6169-2634053A0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378" y="870884"/>
            <a:ext cx="7075985" cy="102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95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85CD-F385-3127-34F2-EBD693E68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</a:rPr>
              <a:t>Measuring relative expression of alleles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1D7BF-7D1D-7535-9CBA-54D03B9C9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0512" cy="4820502"/>
          </a:xfrm>
        </p:spPr>
        <p:txBody>
          <a:bodyPr>
            <a:normAutofit/>
          </a:bodyPr>
          <a:lstStyle/>
          <a:p>
            <a:r>
              <a:rPr lang="en-US" dirty="0"/>
              <a:t>Click on the coverage track for the </a:t>
            </a:r>
            <a:r>
              <a:rPr lang="en-US" b="1" dirty="0"/>
              <a:t>SNP </a:t>
            </a:r>
            <a:r>
              <a:rPr lang="en-US" dirty="0"/>
              <a:t>in the DNA track (exercise4_file2.bam)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is the relative expression in DNA for each allele?</a:t>
            </a:r>
          </a:p>
          <a:p>
            <a:pPr lvl="1"/>
            <a:r>
              <a:rPr lang="en-US" dirty="0"/>
              <a:t>Is this a heterozygous or homozygous variant?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FF3881E2-1539-3667-E92D-8D398E4AD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793" y="2398132"/>
            <a:ext cx="3171501" cy="274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36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85CD-F385-3127-34F2-EBD693E68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</a:rPr>
              <a:t>Measuring relative expression of alleles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1D7BF-7D1D-7535-9CBA-54D03B9C9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0512" cy="4820502"/>
          </a:xfrm>
        </p:spPr>
        <p:txBody>
          <a:bodyPr>
            <a:normAutofit/>
          </a:bodyPr>
          <a:lstStyle/>
          <a:p>
            <a:r>
              <a:rPr lang="en-US" dirty="0"/>
              <a:t>Click on the coverage track for the </a:t>
            </a:r>
            <a:r>
              <a:rPr lang="en-US" b="1" dirty="0"/>
              <a:t>SNP </a:t>
            </a:r>
            <a:r>
              <a:rPr lang="en-US" dirty="0"/>
              <a:t>in the RNA track (exercise4_file1.bam)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is the relative expression in RNA for each allele?</a:t>
            </a:r>
          </a:p>
          <a:p>
            <a:pPr lvl="1"/>
            <a:r>
              <a:rPr lang="en-US" dirty="0"/>
              <a:t>Are both alleles expressed at this locus?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5998D99-2557-1819-8B4F-907DA2BBE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964" y="2334012"/>
            <a:ext cx="3301225" cy="286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32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85CD-F385-3127-34F2-EBD693E68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</a:rPr>
              <a:t>Cases where both alleles are not expressed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1D7BF-7D1D-7535-9CBA-54D03B9C9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0512" cy="4820502"/>
          </a:xfrm>
        </p:spPr>
        <p:txBody>
          <a:bodyPr>
            <a:normAutofit/>
          </a:bodyPr>
          <a:lstStyle/>
          <a:p>
            <a:r>
              <a:rPr lang="en-US" dirty="0"/>
              <a:t>What can lead to </a:t>
            </a:r>
            <a:r>
              <a:rPr lang="en-US" b="1" dirty="0" err="1"/>
              <a:t>monoalellic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/>
              <a:t>imbalanced </a:t>
            </a:r>
            <a:r>
              <a:rPr lang="en-US" dirty="0"/>
              <a:t>expression?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0419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85CD-F385-3127-34F2-EBD693E68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</a:rPr>
              <a:t>Cases where both alleles are not expressed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1D7BF-7D1D-7535-9CBA-54D03B9C9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0512" cy="4820502"/>
          </a:xfrm>
        </p:spPr>
        <p:txBody>
          <a:bodyPr>
            <a:normAutofit/>
          </a:bodyPr>
          <a:lstStyle/>
          <a:p>
            <a:r>
              <a:rPr lang="en-US" dirty="0"/>
              <a:t>What can lead to </a:t>
            </a:r>
            <a:r>
              <a:rPr lang="en-US" b="1" dirty="0" err="1"/>
              <a:t>monoalellic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/>
              <a:t>imbalanced </a:t>
            </a:r>
            <a:r>
              <a:rPr lang="en-US" dirty="0"/>
              <a:t>expression?</a:t>
            </a:r>
          </a:p>
          <a:p>
            <a:pPr lvl="1"/>
            <a:r>
              <a:rPr lang="en-US" dirty="0"/>
              <a:t>Deletion</a:t>
            </a:r>
          </a:p>
          <a:p>
            <a:pPr lvl="1"/>
            <a:r>
              <a:rPr lang="en-US" dirty="0"/>
              <a:t>Structural variant</a:t>
            </a:r>
          </a:p>
          <a:p>
            <a:pPr lvl="1"/>
            <a:r>
              <a:rPr lang="en-US" dirty="0"/>
              <a:t>Transcript degradation (nonsense mediated decay)</a:t>
            </a:r>
          </a:p>
          <a:p>
            <a:pPr lvl="1"/>
            <a:r>
              <a:rPr lang="en-US" dirty="0"/>
              <a:t>Improper gene regulation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Imprinting</a:t>
            </a:r>
          </a:p>
        </p:txBody>
      </p:sp>
    </p:spTree>
    <p:extLst>
      <p:ext uri="{BB962C8B-B14F-4D97-AF65-F5344CB8AC3E}">
        <p14:creationId xmlns:p14="http://schemas.microsoft.com/office/powerpoint/2010/main" val="3964831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85CD-F385-3127-34F2-EBD693E68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</a:rPr>
              <a:t>Molecular imprinting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1D7BF-7D1D-7535-9CBA-54D03B9C9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0512" cy="4452512"/>
          </a:xfrm>
        </p:spPr>
        <p:txBody>
          <a:bodyPr>
            <a:normAutofit/>
          </a:bodyPr>
          <a:lstStyle/>
          <a:p>
            <a:r>
              <a:rPr lang="en-US"/>
              <a:t>Exclusive expression of only the </a:t>
            </a:r>
            <a:r>
              <a:rPr lang="en-US" b="1"/>
              <a:t>maternal </a:t>
            </a:r>
            <a:r>
              <a:rPr lang="en-US"/>
              <a:t>or </a:t>
            </a:r>
            <a:r>
              <a:rPr lang="en-US" b="1"/>
              <a:t>paternal </a:t>
            </a:r>
            <a:r>
              <a:rPr lang="en-US"/>
              <a:t>allele</a:t>
            </a:r>
          </a:p>
          <a:p>
            <a:r>
              <a:rPr lang="en-US"/>
              <a:t>Methylation of regulatory elements</a:t>
            </a:r>
          </a:p>
          <a:p>
            <a:r>
              <a:rPr lang="en-US"/>
              <a:t>Many imprinted genes regulated cell growth</a:t>
            </a:r>
          </a:p>
          <a:p>
            <a:r>
              <a:rPr lang="en-US"/>
              <a:t>Cause of numerous human diseases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273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85CD-F385-3127-34F2-EBD693E68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</a:rPr>
              <a:t>Find imprinted loci in IC2 (11p15.5)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1D7BF-7D1D-7535-9CBA-54D03B9C9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61648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/>
              <a:t>ZNF215</a:t>
            </a:r>
          </a:p>
          <a:p>
            <a:pPr algn="ctr"/>
            <a:r>
              <a:rPr lang="en-US" sz="3200" dirty="0"/>
              <a:t>chr11:6,955,755-6,956,010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345216E8-B4D6-1EE7-DB8C-2330DEEE5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137" y="3270782"/>
            <a:ext cx="10273725" cy="322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59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85CD-F385-3127-34F2-EBD693E68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</a:rPr>
              <a:t>Find imprinted loci in IC2 (11p15.5)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1D7BF-7D1D-7535-9CBA-54D03B9C92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ZNF215</a:t>
            </a:r>
          </a:p>
          <a:p>
            <a:pPr algn="ctr"/>
            <a:r>
              <a:rPr lang="en-US" dirty="0"/>
              <a:t>chr11:6,955,755-6,956,010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345216E8-B4D6-1EE7-DB8C-2330DEEE5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786623"/>
            <a:ext cx="5720080" cy="1793958"/>
          </a:xfrm>
          <a:prstGeom prst="rect">
            <a:avLst/>
          </a:prstGeom>
        </p:spPr>
      </p:pic>
      <p:pic>
        <p:nvPicPr>
          <p:cNvPr id="11" name="Picture 10" descr="A grey and red text&#10;&#10;Description automatically generated with medium confidence">
            <a:extLst>
              <a:ext uri="{FF2B5EF4-FFF2-40B4-BE49-F238E27FC236}">
                <a16:creationId xmlns:a16="http://schemas.microsoft.com/office/drawing/2014/main" id="{4CA69364-022A-A58D-F41A-200D3C5CD4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40"/>
          <a:stretch/>
        </p:blipFill>
        <p:spPr>
          <a:xfrm>
            <a:off x="10306050" y="1703505"/>
            <a:ext cx="584472" cy="38770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BB813C-E9A1-25DF-DFD1-CCA212B73D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49999"/>
          <a:stretch/>
        </p:blipFill>
        <p:spPr>
          <a:xfrm>
            <a:off x="8205742" y="1719372"/>
            <a:ext cx="702038" cy="38612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88C414-1D9B-AE2B-2FAF-A8F44DECFC6D}"/>
              </a:ext>
            </a:extLst>
          </p:cNvPr>
          <p:cNvSpPr txBox="1"/>
          <p:nvPr/>
        </p:nvSpPr>
        <p:spPr>
          <a:xfrm>
            <a:off x="8205742" y="599229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DNA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2ECE13-92EC-83A4-9E1A-AC6F4007311E}"/>
              </a:ext>
            </a:extLst>
          </p:cNvPr>
          <p:cNvSpPr txBox="1"/>
          <p:nvPr/>
        </p:nvSpPr>
        <p:spPr>
          <a:xfrm>
            <a:off x="10289877" y="599229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RNA</a:t>
            </a:r>
          </a:p>
        </p:txBody>
      </p:sp>
    </p:spTree>
    <p:extLst>
      <p:ext uri="{BB962C8B-B14F-4D97-AF65-F5344CB8AC3E}">
        <p14:creationId xmlns:p14="http://schemas.microsoft.com/office/powerpoint/2010/main" val="559706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85CD-F385-3127-34F2-EBD693E68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</a:rPr>
              <a:t>Other ways we utilize DNA and RNA data to understand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1D7BF-7D1D-7535-9CBA-54D03B9C9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altered gene expression levels</a:t>
            </a:r>
          </a:p>
          <a:p>
            <a:r>
              <a:rPr lang="en-US" dirty="0"/>
              <a:t>altered gene splicing</a:t>
            </a:r>
          </a:p>
          <a:p>
            <a:r>
              <a:rPr lang="en-US" dirty="0"/>
              <a:t>understanding effects of new variants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ADED905-4EB3-7E5A-C137-CCCA11BA6749}"/>
              </a:ext>
            </a:extLst>
          </p:cNvPr>
          <p:cNvGrpSpPr/>
          <p:nvPr/>
        </p:nvGrpSpPr>
        <p:grpSpPr>
          <a:xfrm>
            <a:off x="2363428" y="3317203"/>
            <a:ext cx="7465143" cy="3437343"/>
            <a:chOff x="2297355" y="3128686"/>
            <a:chExt cx="7597289" cy="3620352"/>
          </a:xfrm>
        </p:grpSpPr>
        <p:pic>
          <p:nvPicPr>
            <p:cNvPr id="4" name="Picture 3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F0A4B8B3-0F68-AF65-1122-97344BCA87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0462"/>
            <a:stretch/>
          </p:blipFill>
          <p:spPr>
            <a:xfrm>
              <a:off x="2297355" y="3128686"/>
              <a:ext cx="7597289" cy="3312161"/>
            </a:xfrm>
            <a:prstGeom prst="rect">
              <a:avLst/>
            </a:prstGeom>
          </p:spPr>
        </p:pic>
        <p:pic>
          <p:nvPicPr>
            <p:cNvPr id="6" name="Picture 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06A960E9-51E7-9AF4-E2CD-B80C2C3CE0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3761" b="1630"/>
            <a:stretch/>
          </p:blipFill>
          <p:spPr>
            <a:xfrm>
              <a:off x="2297355" y="6440847"/>
              <a:ext cx="7597289" cy="3081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9978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85CD-F385-3127-34F2-EBD693E68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</a:rPr>
              <a:t>Contact me if you’d like to chat more!</a:t>
            </a:r>
          </a:p>
        </p:txBody>
      </p:sp>
      <p:pic>
        <p:nvPicPr>
          <p:cNvPr id="8" name="Content Placeholder 7" descr="A logo of a company&#10;&#10;Description automatically generated">
            <a:extLst>
              <a:ext uri="{FF2B5EF4-FFF2-40B4-BE49-F238E27FC236}">
                <a16:creationId xmlns:a16="http://schemas.microsoft.com/office/drawing/2014/main" id="{69889E22-6C38-B275-AD86-8A7731D71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rcRect l="10831" t="14863" r="13613" b="11486"/>
          <a:stretch/>
        </p:blipFill>
        <p:spPr>
          <a:xfrm>
            <a:off x="3261043" y="3676826"/>
            <a:ext cx="604520" cy="589280"/>
          </a:xfrm>
        </p:spPr>
      </p:pic>
      <p:pic>
        <p:nvPicPr>
          <p:cNvPr id="6" name="Picture 5" descr="A yellow and orange text&#10;&#10;Description automatically generated">
            <a:extLst>
              <a:ext uri="{FF2B5EF4-FFF2-40B4-BE49-F238E27FC236}">
                <a16:creationId xmlns:a16="http://schemas.microsoft.com/office/drawing/2014/main" id="{464B4E62-345B-D7EB-3232-1A7963551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218" y="1825625"/>
            <a:ext cx="7075985" cy="10292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EDFF5A-E3CA-1FA0-041B-3FB2681346E0}"/>
              </a:ext>
            </a:extLst>
          </p:cNvPr>
          <p:cNvSpPr txBox="1"/>
          <p:nvPr/>
        </p:nvSpPr>
        <p:spPr>
          <a:xfrm>
            <a:off x="3987483" y="3655931"/>
            <a:ext cx="576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GSP Slack: Makenzie Beaman</a:t>
            </a:r>
          </a:p>
        </p:txBody>
      </p:sp>
      <p:pic>
        <p:nvPicPr>
          <p:cNvPr id="11" name="Picture 10" descr="A blue and white logo&#10;&#10;Description automatically generated">
            <a:extLst>
              <a:ext uri="{FF2B5EF4-FFF2-40B4-BE49-F238E27FC236}">
                <a16:creationId xmlns:a16="http://schemas.microsoft.com/office/drawing/2014/main" id="{1AE72108-7324-4B2D-FBD8-064BF3CFED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53" t="10442" r="7184" b="11514"/>
          <a:stretch/>
        </p:blipFill>
        <p:spPr>
          <a:xfrm>
            <a:off x="3262313" y="5024246"/>
            <a:ext cx="603250" cy="5847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53C3D7-64BD-038C-1F6D-0F199AC70977}"/>
              </a:ext>
            </a:extLst>
          </p:cNvPr>
          <p:cNvSpPr txBox="1"/>
          <p:nvPr/>
        </p:nvSpPr>
        <p:spPr>
          <a:xfrm>
            <a:off x="3987483" y="5024246"/>
            <a:ext cx="576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E-mail: mmb95@duke.edu</a:t>
            </a:r>
          </a:p>
        </p:txBody>
      </p:sp>
    </p:spTree>
    <p:extLst>
      <p:ext uri="{BB962C8B-B14F-4D97-AF65-F5344CB8AC3E}">
        <p14:creationId xmlns:p14="http://schemas.microsoft.com/office/powerpoint/2010/main" val="34559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DD2D0-50F7-26F8-5E3F-1AAA6B558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</a:rPr>
              <a:t>Different sequencing data types give us complementary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297A5-5759-28EB-9DD4-6D5FCB43D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DNA sequencing – patient mutations, structural variants, differences between species / individuals</a:t>
            </a:r>
          </a:p>
          <a:p>
            <a:endParaRPr lang="en-US" dirty="0"/>
          </a:p>
          <a:p>
            <a:r>
              <a:rPr lang="en-US" dirty="0"/>
              <a:t>RNA sequencing – gene expression, gene regulation, transcription consequences, identity of isoforms</a:t>
            </a:r>
          </a:p>
          <a:p>
            <a:endParaRPr lang="en-US" dirty="0"/>
          </a:p>
          <a:p>
            <a:r>
              <a:rPr lang="en-US" b="1" dirty="0"/>
              <a:t>By combining these datasets, we can understand the impact of patient variants and genomic features on gene expression</a:t>
            </a:r>
          </a:p>
        </p:txBody>
      </p:sp>
    </p:spTree>
    <p:extLst>
      <p:ext uri="{BB962C8B-B14F-4D97-AF65-F5344CB8AC3E}">
        <p14:creationId xmlns:p14="http://schemas.microsoft.com/office/powerpoint/2010/main" val="319593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A023C9A-1CBB-B22C-9E42-6A83BE12E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01" y="717343"/>
            <a:ext cx="11709798" cy="5423314"/>
          </a:xfrm>
        </p:spPr>
      </p:pic>
    </p:spTree>
    <p:extLst>
      <p:ext uri="{BB962C8B-B14F-4D97-AF65-F5344CB8AC3E}">
        <p14:creationId xmlns:p14="http://schemas.microsoft.com/office/powerpoint/2010/main" val="185231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85CD-F385-3127-34F2-EBD693E68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</a:rPr>
              <a:t>Distinguishing RNA from DNA in the genome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1D7BF-7D1D-7535-9CBA-54D03B9C9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05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Load </a:t>
            </a:r>
            <a:r>
              <a:rPr lang="en-US" b="1" dirty="0"/>
              <a:t>exercise4_file1.bam </a:t>
            </a:r>
            <a:r>
              <a:rPr lang="en-US" dirty="0"/>
              <a:t>and </a:t>
            </a:r>
            <a:r>
              <a:rPr lang="en-US" b="1" dirty="0"/>
              <a:t>exercise4_file2.bam </a:t>
            </a:r>
            <a:r>
              <a:rPr lang="en-US" dirty="0"/>
              <a:t>into IGV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Navigate to the gene AMPD3 using the search bar.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Explore the region. What are some features of each of the tracks that you notice?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6175ECF-7C6E-AE87-6023-EE253D704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2312618"/>
            <a:ext cx="6286500" cy="13589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A51DB66-D90C-1A20-5339-8D30A17C6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366481"/>
            <a:ext cx="7772400" cy="116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56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2F3A33C-C52A-9B77-0B8F-FAFA0897A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355" y="171903"/>
            <a:ext cx="7597289" cy="668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70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2F3A33C-C52A-9B77-0B8F-FAFA0897A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355" y="171903"/>
            <a:ext cx="7597289" cy="66860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DF3169-17F2-1D9F-4A54-01DC6CF1FD14}"/>
              </a:ext>
            </a:extLst>
          </p:cNvPr>
          <p:cNvSpPr txBox="1"/>
          <p:nvPr/>
        </p:nvSpPr>
        <p:spPr>
          <a:xfrm>
            <a:off x="10215153" y="999230"/>
            <a:ext cx="163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splice junctions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33B3F8-BE27-6BF2-E2FD-7DA8E733F077}"/>
              </a:ext>
            </a:extLst>
          </p:cNvPr>
          <p:cNvSpPr txBox="1"/>
          <p:nvPr/>
        </p:nvSpPr>
        <p:spPr>
          <a:xfrm>
            <a:off x="10128067" y="141044"/>
            <a:ext cx="1811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strict cutoff at exon boundaries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A9E1C4-5F1F-F932-2C24-5242CECEFAD9}"/>
              </a:ext>
            </a:extLst>
          </p:cNvPr>
          <p:cNvSpPr txBox="1"/>
          <p:nvPr/>
        </p:nvSpPr>
        <p:spPr>
          <a:xfrm>
            <a:off x="10215153" y="2386148"/>
            <a:ext cx="1811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reads spanning multiple exons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3CF14-D949-DD0F-666F-A4B826E72DCC}"/>
              </a:ext>
            </a:extLst>
          </p:cNvPr>
          <p:cNvSpPr txBox="1"/>
          <p:nvPr/>
        </p:nvSpPr>
        <p:spPr>
          <a:xfrm>
            <a:off x="10011354" y="3429000"/>
            <a:ext cx="2044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normal distribution of  read depth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CBA43-B115-6C27-32F4-80B2C1B17D29}"/>
              </a:ext>
            </a:extLst>
          </p:cNvPr>
          <p:cNvSpPr txBox="1"/>
          <p:nvPr/>
        </p:nvSpPr>
        <p:spPr>
          <a:xfrm>
            <a:off x="10128067" y="4330337"/>
            <a:ext cx="1811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reads in intronic regions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D6B913-F42B-E355-A266-66DC2F440130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8978537" y="999230"/>
            <a:ext cx="1236616" cy="184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C13C69-94FB-6CD8-D830-815C5CD94EDF}"/>
              </a:ext>
            </a:extLst>
          </p:cNvPr>
          <p:cNvCxnSpPr>
            <a:cxnSpLocks/>
          </p:cNvCxnSpPr>
          <p:nvPr/>
        </p:nvCxnSpPr>
        <p:spPr>
          <a:xfrm flipH="1">
            <a:off x="8098971" y="502897"/>
            <a:ext cx="2029096" cy="284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D8150F-DD81-A5CA-88D8-953A44900993}"/>
              </a:ext>
            </a:extLst>
          </p:cNvPr>
          <p:cNvCxnSpPr>
            <a:cxnSpLocks/>
          </p:cNvCxnSpPr>
          <p:nvPr/>
        </p:nvCxnSpPr>
        <p:spPr>
          <a:xfrm flipH="1">
            <a:off x="9113519" y="2593110"/>
            <a:ext cx="12366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461F04-0D0E-DC01-033E-03AF1CC774F0}"/>
              </a:ext>
            </a:extLst>
          </p:cNvPr>
          <p:cNvCxnSpPr>
            <a:cxnSpLocks/>
          </p:cNvCxnSpPr>
          <p:nvPr/>
        </p:nvCxnSpPr>
        <p:spPr>
          <a:xfrm flipH="1">
            <a:off x="8212183" y="3642492"/>
            <a:ext cx="1785255" cy="76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05157-6D17-BF89-2150-6621ED1E46BF}"/>
              </a:ext>
            </a:extLst>
          </p:cNvPr>
          <p:cNvCxnSpPr>
            <a:cxnSpLocks/>
          </p:cNvCxnSpPr>
          <p:nvPr/>
        </p:nvCxnSpPr>
        <p:spPr>
          <a:xfrm flipH="1" flipV="1">
            <a:off x="7088777" y="4164800"/>
            <a:ext cx="3126376" cy="3993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81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2F3A33C-C52A-9B77-0B8F-FAFA0897A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355" y="171903"/>
            <a:ext cx="7597289" cy="66860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DF3169-17F2-1D9F-4A54-01DC6CF1FD14}"/>
              </a:ext>
            </a:extLst>
          </p:cNvPr>
          <p:cNvSpPr txBox="1"/>
          <p:nvPr/>
        </p:nvSpPr>
        <p:spPr>
          <a:xfrm>
            <a:off x="10215153" y="999230"/>
            <a:ext cx="163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splice junctions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33B3F8-BE27-6BF2-E2FD-7DA8E733F077}"/>
              </a:ext>
            </a:extLst>
          </p:cNvPr>
          <p:cNvSpPr txBox="1"/>
          <p:nvPr/>
        </p:nvSpPr>
        <p:spPr>
          <a:xfrm>
            <a:off x="10128067" y="141044"/>
            <a:ext cx="1811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strict cutoff at exon boundaries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A9E1C4-5F1F-F932-2C24-5242CECEFAD9}"/>
              </a:ext>
            </a:extLst>
          </p:cNvPr>
          <p:cNvSpPr txBox="1"/>
          <p:nvPr/>
        </p:nvSpPr>
        <p:spPr>
          <a:xfrm>
            <a:off x="10215153" y="2386148"/>
            <a:ext cx="1811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reads spanning multiple exons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3CF14-D949-DD0F-666F-A4B826E72DCC}"/>
              </a:ext>
            </a:extLst>
          </p:cNvPr>
          <p:cNvSpPr txBox="1"/>
          <p:nvPr/>
        </p:nvSpPr>
        <p:spPr>
          <a:xfrm>
            <a:off x="10011354" y="3429000"/>
            <a:ext cx="2044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normal distribution of  read depth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CBA43-B115-6C27-32F4-80B2C1B17D29}"/>
              </a:ext>
            </a:extLst>
          </p:cNvPr>
          <p:cNvSpPr txBox="1"/>
          <p:nvPr/>
        </p:nvSpPr>
        <p:spPr>
          <a:xfrm>
            <a:off x="10128067" y="4330337"/>
            <a:ext cx="1811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reads in intronic regions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D6B913-F42B-E355-A266-66DC2F440130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8978537" y="999230"/>
            <a:ext cx="1236616" cy="184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C13C69-94FB-6CD8-D830-815C5CD94EDF}"/>
              </a:ext>
            </a:extLst>
          </p:cNvPr>
          <p:cNvCxnSpPr>
            <a:cxnSpLocks/>
          </p:cNvCxnSpPr>
          <p:nvPr/>
        </p:nvCxnSpPr>
        <p:spPr>
          <a:xfrm flipH="1">
            <a:off x="8098971" y="502897"/>
            <a:ext cx="2029096" cy="284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D8150F-DD81-A5CA-88D8-953A44900993}"/>
              </a:ext>
            </a:extLst>
          </p:cNvPr>
          <p:cNvCxnSpPr>
            <a:cxnSpLocks/>
          </p:cNvCxnSpPr>
          <p:nvPr/>
        </p:nvCxnSpPr>
        <p:spPr>
          <a:xfrm flipH="1">
            <a:off x="9113519" y="2593110"/>
            <a:ext cx="12366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461F04-0D0E-DC01-033E-03AF1CC774F0}"/>
              </a:ext>
            </a:extLst>
          </p:cNvPr>
          <p:cNvCxnSpPr>
            <a:cxnSpLocks/>
          </p:cNvCxnSpPr>
          <p:nvPr/>
        </p:nvCxnSpPr>
        <p:spPr>
          <a:xfrm flipH="1">
            <a:off x="8212183" y="3642492"/>
            <a:ext cx="1785255" cy="76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05157-6D17-BF89-2150-6621ED1E46BF}"/>
              </a:ext>
            </a:extLst>
          </p:cNvPr>
          <p:cNvCxnSpPr>
            <a:cxnSpLocks/>
          </p:cNvCxnSpPr>
          <p:nvPr/>
        </p:nvCxnSpPr>
        <p:spPr>
          <a:xfrm flipH="1" flipV="1">
            <a:off x="7088777" y="4164800"/>
            <a:ext cx="3126376" cy="3993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A71506-3EC1-5A71-0D94-B5005CB02254}"/>
              </a:ext>
            </a:extLst>
          </p:cNvPr>
          <p:cNvSpPr txBox="1"/>
          <p:nvPr/>
        </p:nvSpPr>
        <p:spPr>
          <a:xfrm>
            <a:off x="391886" y="1616707"/>
            <a:ext cx="16720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RNA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705A9-10ED-4267-B959-7CC963F9FA32}"/>
              </a:ext>
            </a:extLst>
          </p:cNvPr>
          <p:cNvSpPr txBox="1"/>
          <p:nvPr/>
        </p:nvSpPr>
        <p:spPr>
          <a:xfrm>
            <a:off x="391886" y="4677583"/>
            <a:ext cx="16720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DNA</a:t>
            </a:r>
          </a:p>
        </p:txBody>
      </p:sp>
    </p:spTree>
    <p:extLst>
      <p:ext uri="{BB962C8B-B14F-4D97-AF65-F5344CB8AC3E}">
        <p14:creationId xmlns:p14="http://schemas.microsoft.com/office/powerpoint/2010/main" val="1081503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85CD-F385-3127-34F2-EBD693E68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</a:rPr>
              <a:t>Measuring relative expression of alleles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1D7BF-7D1D-7535-9CBA-54D03B9C9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0502"/>
          </a:xfrm>
        </p:spPr>
        <p:txBody>
          <a:bodyPr>
            <a:normAutofit/>
          </a:bodyPr>
          <a:lstStyle/>
          <a:p>
            <a:r>
              <a:rPr lang="en-US" dirty="0"/>
              <a:t>Navigate to exon 11 of AMPD3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you find any </a:t>
            </a:r>
            <a:r>
              <a:rPr lang="en-US" b="1" dirty="0"/>
              <a:t>single nucleotide polymorphisms </a:t>
            </a:r>
            <a:r>
              <a:rPr lang="en-US" dirty="0"/>
              <a:t>which might help us identify alleles?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5E75FA8-3B82-ECAD-053B-C352DAAA9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44803"/>
            <a:ext cx="7772400" cy="113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90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85CD-F385-3127-34F2-EBD693E68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</a:rPr>
              <a:t>Measuring relative expression of alleles</a:t>
            </a:r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C97FA0A-D071-7995-BAD3-B3D4E8F3B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685" y="1390822"/>
            <a:ext cx="9030629" cy="537549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DB3625D-7813-779B-704D-13C66D38258D}"/>
              </a:ext>
            </a:extLst>
          </p:cNvPr>
          <p:cNvSpPr/>
          <p:nvPr/>
        </p:nvSpPr>
        <p:spPr>
          <a:xfrm>
            <a:off x="8551817" y="1390822"/>
            <a:ext cx="487680" cy="53754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B2B464-E6CA-349B-6972-089091314276}"/>
              </a:ext>
            </a:extLst>
          </p:cNvPr>
          <p:cNvSpPr txBox="1"/>
          <p:nvPr/>
        </p:nvSpPr>
        <p:spPr>
          <a:xfrm>
            <a:off x="130629" y="2191472"/>
            <a:ext cx="16720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RNA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EF5C7-304E-3F04-D9A0-BA30A0012C8F}"/>
              </a:ext>
            </a:extLst>
          </p:cNvPr>
          <p:cNvSpPr txBox="1"/>
          <p:nvPr/>
        </p:nvSpPr>
        <p:spPr>
          <a:xfrm>
            <a:off x="130629" y="5252348"/>
            <a:ext cx="16720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DNA</a:t>
            </a:r>
          </a:p>
        </p:txBody>
      </p:sp>
    </p:spTree>
    <p:extLst>
      <p:ext uri="{BB962C8B-B14F-4D97-AF65-F5344CB8AC3E}">
        <p14:creationId xmlns:p14="http://schemas.microsoft.com/office/powerpoint/2010/main" val="3855694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18709</TotalTime>
  <Words>413</Words>
  <Application>Microsoft Macintosh PowerPoint</Application>
  <PresentationFormat>Widescreen</PresentationFormat>
  <Paragraphs>89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Day 4: Gene regulation</vt:lpstr>
      <vt:lpstr>Different sequencing data types give us complementary information</vt:lpstr>
      <vt:lpstr>PowerPoint Presentation</vt:lpstr>
      <vt:lpstr>Distinguishing RNA from DNA in the genome browser</vt:lpstr>
      <vt:lpstr>PowerPoint Presentation</vt:lpstr>
      <vt:lpstr>PowerPoint Presentation</vt:lpstr>
      <vt:lpstr>PowerPoint Presentation</vt:lpstr>
      <vt:lpstr>Measuring relative expression of alleles</vt:lpstr>
      <vt:lpstr>Measuring relative expression of alleles</vt:lpstr>
      <vt:lpstr>Measuring relative expression of alleles</vt:lpstr>
      <vt:lpstr>Measuring relative expression of alleles</vt:lpstr>
      <vt:lpstr>Cases where both alleles are not expressed</vt:lpstr>
      <vt:lpstr>Cases where both alleles are not expressed</vt:lpstr>
      <vt:lpstr>Molecular imprinting</vt:lpstr>
      <vt:lpstr>Find imprinted loci in IC2 (11p15.5)</vt:lpstr>
      <vt:lpstr>Find imprinted loci in IC2 (11p15.5)</vt:lpstr>
      <vt:lpstr>Other ways we utilize DNA and RNA data to understand disease</vt:lpstr>
      <vt:lpstr>Contact me if you’d like to chat more!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Apoorva Iyengar</dc:creator>
  <cp:lastModifiedBy>Makenzie Beaman</cp:lastModifiedBy>
  <cp:revision>24</cp:revision>
  <dcterms:created xsi:type="dcterms:W3CDTF">2023-08-10T01:47:48Z</dcterms:created>
  <dcterms:modified xsi:type="dcterms:W3CDTF">2023-10-03T20:03:22Z</dcterms:modified>
</cp:coreProperties>
</file>