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2" r:id="rId2"/>
    <p:sldId id="381" r:id="rId3"/>
    <p:sldId id="498" r:id="rId4"/>
    <p:sldId id="472" r:id="rId5"/>
    <p:sldId id="499" r:id="rId6"/>
    <p:sldId id="477" r:id="rId7"/>
    <p:sldId id="500" r:id="rId8"/>
    <p:sldId id="503" r:id="rId9"/>
    <p:sldId id="511" r:id="rId10"/>
    <p:sldId id="512" r:id="rId11"/>
    <p:sldId id="513" r:id="rId12"/>
    <p:sldId id="514" r:id="rId13"/>
    <p:sldId id="515" r:id="rId14"/>
    <p:sldId id="516" r:id="rId15"/>
    <p:sldId id="518" r:id="rId16"/>
    <p:sldId id="519" r:id="rId17"/>
    <p:sldId id="520" r:id="rId18"/>
    <p:sldId id="521" r:id="rId19"/>
    <p:sldId id="522" r:id="rId20"/>
    <p:sldId id="523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383" autoAdjust="0"/>
  </p:normalViewPr>
  <p:slideViewPr>
    <p:cSldViewPr>
      <p:cViewPr varScale="1">
        <p:scale>
          <a:sx n="108" d="100"/>
          <a:sy n="108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8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F1B3E-9907-419D-B133-0C5F429C7BD7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81D4-329B-46CB-AE4A-4DE26462B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3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C3954A-98F9-474D-9721-4E416854E882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FEA938-3981-4A75-B5B0-2ACE96C87E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892C-404E-468B-BC8C-E17A301A12A3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F183-F439-41CE-90B6-89609AE0E4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www.dukehealth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www.dukehealth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www.dukehealth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www.dukehealth.org/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ukehealth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ukehealt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kehealth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7383" y="899160"/>
            <a:ext cx="8382000" cy="4663441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3600" b="1" i="1" dirty="0">
                <a:latin typeface="Arial" pitchFamily="34" charset="0"/>
                <a:cs typeface="Arial" pitchFamily="34" charset="0"/>
              </a:rPr>
              <a:t>GENOMICS SEMINAR</a:t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2179" y="3810000"/>
            <a:ext cx="7772400" cy="10668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Rasheed Gbadegesin, MD</a:t>
            </a:r>
          </a:p>
          <a:p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October, 2023</a:t>
            </a:r>
          </a:p>
        </p:txBody>
      </p:sp>
      <p:pic>
        <p:nvPicPr>
          <p:cNvPr id="6" name="Picture 6" descr="Preferre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4650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48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B7C7-E8A0-4E2D-A342-8914FACD8C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41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Therapeutic targets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3194D-9CA2-47D5-B030-91E196A2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51" y="1524000"/>
            <a:ext cx="5867400" cy="4191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3A5F25E-F626-4CB6-A97B-F9798359BAED}"/>
              </a:ext>
            </a:extLst>
          </p:cNvPr>
          <p:cNvSpPr/>
          <p:nvPr/>
        </p:nvSpPr>
        <p:spPr>
          <a:xfrm>
            <a:off x="1375151" y="1905000"/>
            <a:ext cx="14478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Inaxaplin</a:t>
            </a:r>
            <a:r>
              <a:rPr lang="en-US" sz="1400" dirty="0"/>
              <a:t> (VX-147)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3064B1-729E-4406-8C15-E87784997030}"/>
              </a:ext>
            </a:extLst>
          </p:cNvPr>
          <p:cNvSpPr/>
          <p:nvPr/>
        </p:nvSpPr>
        <p:spPr>
          <a:xfrm>
            <a:off x="3657600" y="685800"/>
            <a:ext cx="14478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JAK/STAT inhibitor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85C572-071C-48CB-90D5-11C4856A48E8}"/>
              </a:ext>
            </a:extLst>
          </p:cNvPr>
          <p:cNvSpPr/>
          <p:nvPr/>
        </p:nvSpPr>
        <p:spPr>
          <a:xfrm>
            <a:off x="4861414" y="1676400"/>
            <a:ext cx="14478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APOL1</a:t>
            </a:r>
            <a:r>
              <a:rPr lang="en-US" dirty="0"/>
              <a:t> </a:t>
            </a:r>
            <a:r>
              <a:rPr lang="en-US" sz="1400" dirty="0"/>
              <a:t>antisense oligo (ASO)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27FE-A20D-4A7C-9DEE-E99B71A7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63" y="2178451"/>
            <a:ext cx="678751" cy="42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3F7D8-14A0-4764-9396-1DE28AC4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26" y="1913739"/>
            <a:ext cx="678751" cy="427145"/>
          </a:xfrm>
          <a:prstGeom prst="rect">
            <a:avLst/>
          </a:prstGeom>
        </p:spPr>
      </p:pic>
      <p:pic>
        <p:nvPicPr>
          <p:cNvPr id="9" name="Picture 5" descr="http://www.dukehealth.org/masthead.png">
            <a:hlinkClick r:id="rId4"/>
            <a:extLst>
              <a:ext uri="{FF2B5EF4-FFF2-40B4-BE49-F238E27FC236}">
                <a16:creationId xmlns:a16="http://schemas.microsoft.com/office/drawing/2014/main" id="{6148254B-056C-4EE6-BD86-576EF18B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2DFC-A806-4D37-BFCE-0F945A2373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3500" y="251619"/>
            <a:ext cx="64770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ASO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920B9-CDB5-4D28-B7C0-336C451D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6172200" cy="189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9069A-AF33-4522-A9D7-6AB37EC9BAEC}"/>
              </a:ext>
            </a:extLst>
          </p:cNvPr>
          <p:cNvSpPr txBox="1"/>
          <p:nvPr/>
        </p:nvSpPr>
        <p:spPr>
          <a:xfrm>
            <a:off x="762000" y="3276600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Generated APOL1 transgenic mice (G0/G1): Rodents do not have APOL1 gene!!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Induced kidney disease with IFN-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Treated mice with antisense oligonucleotide (ASO) targeting APOL1 mRNA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82AFC9C1-E690-4633-98F4-99F2E20B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-2959" y="0"/>
            <a:ext cx="1133475" cy="65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22540-1906-48C0-AEC9-0C55939A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84602"/>
            <a:ext cx="4391025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F5A99-238F-41B0-8BB5-2EF9851FF993}"/>
              </a:ext>
            </a:extLst>
          </p:cNvPr>
          <p:cNvSpPr txBox="1"/>
          <p:nvPr/>
        </p:nvSpPr>
        <p:spPr>
          <a:xfrm>
            <a:off x="5105400" y="4425991"/>
            <a:ext cx="40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APOL1 ASO prevents IFN-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γ–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induced proteinuria IN APOL1 G1 Mice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CFEC1-96EC-4667-A95C-3ED8F8F7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68372"/>
            <a:ext cx="6019800" cy="2734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FCF39-CEE9-444E-B5FF-C3CC02AB44F3}"/>
              </a:ext>
            </a:extLst>
          </p:cNvPr>
          <p:cNvSpPr txBox="1"/>
          <p:nvPr/>
        </p:nvSpPr>
        <p:spPr>
          <a:xfrm>
            <a:off x="4038600" y="265360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APOL1 ASO reduces kidney and plasma APOL1 protein levels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0781A7-B977-43BA-9B07-D2DB5E859319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6248400" cy="475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ASO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052FF-CC63-4522-A80D-6270AC2AAC82}"/>
              </a:ext>
            </a:extLst>
          </p:cNvPr>
          <p:cNvSpPr txBox="1"/>
          <p:nvPr/>
        </p:nvSpPr>
        <p:spPr>
          <a:xfrm>
            <a:off x="681037" y="5943166"/>
            <a:ext cx="7894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 Phase 1 trial completed: Awaiting results</a:t>
            </a:r>
          </a:p>
        </p:txBody>
      </p:sp>
      <p:pic>
        <p:nvPicPr>
          <p:cNvPr id="8" name="Picture 5" descr="http://www.dukehealth.org/masthead.png">
            <a:hlinkClick r:id="rId4"/>
            <a:extLst>
              <a:ext uri="{FF2B5EF4-FFF2-40B4-BE49-F238E27FC236}">
                <a16:creationId xmlns:a16="http://schemas.microsoft.com/office/drawing/2014/main" id="{90B3870F-A7EF-46DE-B328-15602917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7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BB9D-E209-427B-9ACF-6D3C7BE088C9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ASO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4872A-8255-4875-B395-30757470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4" y="1371600"/>
            <a:ext cx="6991350" cy="2867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BA2AA8-247D-455C-8F27-7A6472BE2623}"/>
              </a:ext>
            </a:extLst>
          </p:cNvPr>
          <p:cNvSpPr/>
          <p:nvPr/>
        </p:nvSpPr>
        <p:spPr>
          <a:xfrm>
            <a:off x="1981200" y="4374763"/>
            <a:ext cx="3189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Molecular Therapy Vol. 30 No 7 July 2022</a:t>
            </a:r>
          </a:p>
        </p:txBody>
      </p:sp>
      <p:pic>
        <p:nvPicPr>
          <p:cNvPr id="5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32E9257D-C627-43EE-94D3-A2690E40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-8926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7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B842F-B73E-4437-B112-90B33A65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4825"/>
            <a:ext cx="3219450" cy="5286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A6FE2F-BE89-4D20-91D2-0FF864881189}"/>
              </a:ext>
            </a:extLst>
          </p:cNvPr>
          <p:cNvSpPr/>
          <p:nvPr/>
        </p:nvSpPr>
        <p:spPr>
          <a:xfrm>
            <a:off x="152400" y="5810001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APOL1 ASO1 improves kidney function in  G2 APOL1 transgenic mice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E460-7BD0-4953-94D2-70992BDE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38200"/>
            <a:ext cx="4377939" cy="4772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DBED37-069C-4F9D-81A0-7ED77228034F}"/>
              </a:ext>
            </a:extLst>
          </p:cNvPr>
          <p:cNvSpPr/>
          <p:nvPr/>
        </p:nvSpPr>
        <p:spPr>
          <a:xfrm>
            <a:off x="4234649" y="5833675"/>
            <a:ext cx="468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APOL1 ASO1 improves kidney function and fibrosis in  G2 APOL1 transgenic mice with established kidney disease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FADD79-7F15-464D-8741-525F7173E528}"/>
              </a:ext>
            </a:extLst>
          </p:cNvPr>
          <p:cNvSpPr txBox="1">
            <a:spLocks/>
          </p:cNvSpPr>
          <p:nvPr/>
        </p:nvSpPr>
        <p:spPr>
          <a:xfrm>
            <a:off x="2133600" y="172832"/>
            <a:ext cx="4876800" cy="386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ASO</a:t>
            </a:r>
          </a:p>
        </p:txBody>
      </p:sp>
      <p:pic>
        <p:nvPicPr>
          <p:cNvPr id="7" name="Picture 5" descr="http://www.dukehealth.org/masthead.png">
            <a:hlinkClick r:id="rId4"/>
            <a:extLst>
              <a:ext uri="{FF2B5EF4-FFF2-40B4-BE49-F238E27FC236}">
                <a16:creationId xmlns:a16="http://schemas.microsoft.com/office/drawing/2014/main" id="{5C68A3F5-C31A-49EB-AB49-2E46ADB8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7675"/>
            <a:ext cx="904875" cy="51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8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173-F271-4B4B-B13F-2D1D0D5409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9223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Inhibitor of cation flux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CBB1B-952C-4E4C-BBBA-E7A66601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6648450" cy="270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9BED61-BD27-4E47-9D61-6B9ED26457D1}"/>
              </a:ext>
            </a:extLst>
          </p:cNvPr>
          <p:cNvSpPr/>
          <p:nvPr/>
        </p:nvSpPr>
        <p:spPr>
          <a:xfrm>
            <a:off x="2438400" y="4800600"/>
            <a:ext cx="37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Engl J Med. 2023 Mar 16;388(11):969-979</a:t>
            </a:r>
            <a:endParaRPr 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D2A7B483-298A-4B33-8FD9-37EA3F80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-14796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C3F9-9561-49CD-BF3F-5D2428CC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1098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Phase 2a clinical trial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small molecule that inhibits APOL1 mediated pore formation and aberrant channel-mediated ion flux in cells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vitro: Test the effect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channel function in tetracycline-inducible APOL1 HEK293 cell 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Animal study:  APOL1 G2–homologous transgenic mouse model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proteinuric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kidney disease was used to assess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treatment for proteinuria.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study: Single-group, open-label, phase 2a clinical study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13 patients with two APOL1 variants, FSGS, and proteinuria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0AB65-3BEA-4F61-8DE2-3042AFC5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Inhibitor of cation flux </a:t>
            </a:r>
          </a:p>
        </p:txBody>
      </p:sp>
      <p:pic>
        <p:nvPicPr>
          <p:cNvPr id="5" name="Picture 5" descr="http://www.dukehealth.org/masthead.png">
            <a:hlinkClick r:id="rId2"/>
            <a:extLst>
              <a:ext uri="{FF2B5EF4-FFF2-40B4-BE49-F238E27FC236}">
                <a16:creationId xmlns:a16="http://schemas.microsoft.com/office/drawing/2014/main" id="{BF2D4BFC-5D29-4FE8-87BA-06509682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740"/>
            <a:ext cx="1019175" cy="58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6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B59-C259-4B2F-A196-BD031B76F7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456755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Inhibitor of cation flux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1F6B1-CA1B-47C1-B60B-4E3052DEDC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4800" y="1485900"/>
            <a:ext cx="5012640" cy="388620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48381-7CFF-40FA-9A17-2219BDD6EF4F}"/>
              </a:ext>
            </a:extLst>
          </p:cNvPr>
          <p:cNvSpPr txBox="1"/>
          <p:nvPr/>
        </p:nvSpPr>
        <p:spPr>
          <a:xfrm>
            <a:off x="5410200" y="1752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reduces cation influx in transgenic APOL1 G2 HEK293 cell 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EB1ADF-D542-4375-9EAF-37A8997BB528}"/>
              </a:ext>
            </a:extLst>
          </p:cNvPr>
          <p:cNvSpPr/>
          <p:nvPr/>
        </p:nvSpPr>
        <p:spPr>
          <a:xfrm>
            <a:off x="3048000" y="1485900"/>
            <a:ext cx="2209800" cy="18669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688AF-7962-4FF0-A6C5-C0A1AE738216}"/>
              </a:ext>
            </a:extLst>
          </p:cNvPr>
          <p:cNvSpPr/>
          <p:nvPr/>
        </p:nvSpPr>
        <p:spPr>
          <a:xfrm>
            <a:off x="5393184" y="2891135"/>
            <a:ext cx="359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reduces interferon gamma–induced proteinuria in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APOL1 G2 transgenic mice.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FEAC2-D499-47F7-A222-6174BA61FE8F}"/>
              </a:ext>
            </a:extLst>
          </p:cNvPr>
          <p:cNvSpPr/>
          <p:nvPr/>
        </p:nvSpPr>
        <p:spPr>
          <a:xfrm>
            <a:off x="3048000" y="3429000"/>
            <a:ext cx="2209800" cy="18669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67596456-D928-4FEF-A91E-569DE5C6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-9524"/>
            <a:ext cx="981075" cy="56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3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4915-73A8-485B-91F2-CE1E13F62C48}"/>
              </a:ext>
            </a:extLst>
          </p:cNvPr>
          <p:cNvSpPr txBox="1">
            <a:spLocks/>
          </p:cNvSpPr>
          <p:nvPr/>
        </p:nvSpPr>
        <p:spPr>
          <a:xfrm>
            <a:off x="503070" y="48159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targets: Inhibitor of cation flux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F8675-C29F-477F-B9A6-A2C3CB9ADEA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510" y="1295400"/>
            <a:ext cx="4160622" cy="438778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53C7F-3E0C-400D-9C71-1C1963A03815}"/>
              </a:ext>
            </a:extLst>
          </p:cNvPr>
          <p:cNvSpPr txBox="1"/>
          <p:nvPr/>
        </p:nvSpPr>
        <p:spPr>
          <a:xfrm>
            <a:off x="4495800" y="1296140"/>
            <a:ext cx="4267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Inaxaplin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reduces proteinuria in 12/13 patients with FSGS and proteinuria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Reduction in proteinuria sustained over 13 weeks of follow up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8946-8287-4917-A09E-783A9442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870" y="2611945"/>
            <a:ext cx="2825887" cy="1036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B5AD8-2E75-424E-9D0B-A4859EFF3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58854"/>
            <a:ext cx="2851310" cy="2621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D8F47-E110-43E0-BCAA-5D7B60154C5F}"/>
              </a:ext>
            </a:extLst>
          </p:cNvPr>
          <p:cNvSpPr txBox="1"/>
          <p:nvPr/>
        </p:nvSpPr>
        <p:spPr>
          <a:xfrm>
            <a:off x="4724400" y="630146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Ongoing Phase 2/3 clinical trials</a:t>
            </a:r>
          </a:p>
        </p:txBody>
      </p:sp>
      <p:pic>
        <p:nvPicPr>
          <p:cNvPr id="8" name="Picture 5" descr="http://www.dukehealth.org/masthead.png">
            <a:hlinkClick r:id="rId5"/>
            <a:extLst>
              <a:ext uri="{FF2B5EF4-FFF2-40B4-BE49-F238E27FC236}">
                <a16:creationId xmlns:a16="http://schemas.microsoft.com/office/drawing/2014/main" id="{C4BF0ADF-C678-4342-9E0A-EB4CA172E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3500"/>
            <a:ext cx="950745" cy="54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7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0376AD-F384-49BC-B50B-CFF1FEF3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27" y="1314511"/>
            <a:ext cx="6891709" cy="2883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0A23D-8DD6-4342-9B75-C1F07B97584E}"/>
              </a:ext>
            </a:extLst>
          </p:cNvPr>
          <p:cNvSpPr txBox="1"/>
          <p:nvPr/>
        </p:nvSpPr>
        <p:spPr>
          <a:xfrm>
            <a:off x="138764" y="2967335"/>
            <a:ext cx="191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Traditional target ID: ~20-30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6EE1B-2F71-4BE3-B8AD-E67D68637E43}"/>
              </a:ext>
            </a:extLst>
          </p:cNvPr>
          <p:cNvSpPr txBox="1"/>
          <p:nvPr/>
        </p:nvSpPr>
        <p:spPr>
          <a:xfrm>
            <a:off x="144683" y="1524000"/>
            <a:ext cx="200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Genomic target (APOL1) &lt;10 years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84A35-8360-42DB-931C-008D58E2F470}"/>
              </a:ext>
            </a:extLst>
          </p:cNvPr>
          <p:cNvSpPr/>
          <p:nvPr/>
        </p:nvSpPr>
        <p:spPr>
          <a:xfrm>
            <a:off x="533400" y="4407049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&lt;10 years after discovery of APOL1 CKD variants (G1/G2), we now have at least three agents in clinical trial.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demonstrates clearly the power of genomics in drug discoveries </a:t>
            </a:r>
          </a:p>
        </p:txBody>
      </p:sp>
      <p:pic>
        <p:nvPicPr>
          <p:cNvPr id="6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2D30992B-1CDD-49CF-B7E7-10CB846E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28C73C-9F23-48A6-A241-01C42A8DE3A7}"/>
              </a:ext>
            </a:extLst>
          </p:cNvPr>
          <p:cNvSpPr txBox="1">
            <a:spLocks/>
          </p:cNvSpPr>
          <p:nvPr/>
        </p:nvSpPr>
        <p:spPr>
          <a:xfrm>
            <a:off x="1295400" y="180320"/>
            <a:ext cx="644667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</a:p>
        </p:txBody>
      </p:sp>
    </p:spTree>
    <p:extLst>
      <p:ext uri="{BB962C8B-B14F-4D97-AF65-F5344CB8AC3E}">
        <p14:creationId xmlns:p14="http://schemas.microsoft.com/office/powerpoint/2010/main" val="42811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racial disparity in the incidence/severity of CKD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People of African ancestry make up ~13% of the US population but: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They constitute ~35% of the ESKD population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~70% of patients with FSGS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http://www.dukehealth.org/masthea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49596-0BF0-4F14-B22C-83B28F3D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7600"/>
            <a:ext cx="354777" cy="52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15121-F2B4-48FE-B786-EACFA4B54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516" y="3644383"/>
            <a:ext cx="354777" cy="52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B0F28-A5D2-41F2-91E2-556C2F15F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358" y="3657599"/>
            <a:ext cx="354777" cy="52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41F65-CF61-4ABF-AD67-21B1B8865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882" y="3644382"/>
            <a:ext cx="354777" cy="52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756F6-0AF5-44B3-BFC9-DBA5F07B4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674" y="3644383"/>
            <a:ext cx="354777" cy="52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70A8A-8AB6-4AA5-A4DE-8A6C499FA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146" y="3647982"/>
            <a:ext cx="354777" cy="525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E5B12-E355-49A6-A532-8243EE8A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44" y="3644381"/>
            <a:ext cx="354777" cy="525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AB938-DF75-4942-B284-556C4E6CC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410" y="3639104"/>
            <a:ext cx="354777" cy="525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EE539-F930-4A16-8227-79FC607DD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161" y="3657599"/>
            <a:ext cx="354777" cy="525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813EC-6CC1-4041-868A-F26E65D5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978" y="3657599"/>
            <a:ext cx="354777" cy="525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AFD75-D3CB-402F-984C-AC6F7FBE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56" y="3647981"/>
            <a:ext cx="354777" cy="525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371A4-D2D4-4146-BA78-E62D3AF5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321" y="3657598"/>
            <a:ext cx="354777" cy="525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A33FEE-98F7-47DF-A6D7-37588805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449" y="3657599"/>
            <a:ext cx="354777" cy="525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3F4545-FC23-4F33-9ECE-1483FBBC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78" y="3647982"/>
            <a:ext cx="354777" cy="525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99FF1-9FFC-434E-B229-545946A1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894" y="3639104"/>
            <a:ext cx="354777" cy="525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D81D2F-B1C9-478F-A8E3-01BEB1044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439" y="3621580"/>
            <a:ext cx="354777" cy="525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7B7450-FECC-4956-934F-8DE97F654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444" y="3626710"/>
            <a:ext cx="354777" cy="525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245CA4-588B-455E-A7AE-435A20E45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766" y="3631840"/>
            <a:ext cx="354777" cy="5251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6A9FCA-5D15-4648-BB25-519318D2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57" y="3636970"/>
            <a:ext cx="354777" cy="5251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1BEE67-D631-4899-B089-EFC9F92C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161" y="3636970"/>
            <a:ext cx="354777" cy="525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19FF2F-4F1F-4215-83ED-B039F1DE089E}"/>
              </a:ext>
            </a:extLst>
          </p:cNvPr>
          <p:cNvSpPr txBox="1"/>
          <p:nvPr/>
        </p:nvSpPr>
        <p:spPr>
          <a:xfrm>
            <a:off x="1130438" y="4201257"/>
            <a:ext cx="29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US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D44D3-E071-4000-A425-DF98963489F8}"/>
              </a:ext>
            </a:extLst>
          </p:cNvPr>
          <p:cNvSpPr txBox="1"/>
          <p:nvPr/>
        </p:nvSpPr>
        <p:spPr>
          <a:xfrm>
            <a:off x="4740366" y="4201257"/>
            <a:ext cx="29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ESKD POPULATION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5C11AE6-7699-4B57-9D90-76636055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85" y="5127800"/>
            <a:ext cx="354777" cy="5251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A063F0-3E84-42CB-8150-7E923FEC6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51" y="4632505"/>
            <a:ext cx="354777" cy="5251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613B67-B379-4E49-9E03-BFA2E9940156}"/>
              </a:ext>
            </a:extLst>
          </p:cNvPr>
          <p:cNvSpPr txBox="1"/>
          <p:nvPr/>
        </p:nvSpPr>
        <p:spPr>
          <a:xfrm>
            <a:off x="995592" y="56529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B7D67-D9FC-498A-960B-8E5BC6011C38}"/>
              </a:ext>
            </a:extLst>
          </p:cNvPr>
          <p:cNvSpPr txBox="1"/>
          <p:nvPr/>
        </p:nvSpPr>
        <p:spPr>
          <a:xfrm>
            <a:off x="2399003" y="565296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B5F544-923D-4998-A99B-5C1C805CB7EF}"/>
              </a:ext>
            </a:extLst>
          </p:cNvPr>
          <p:cNvSpPr txBox="1"/>
          <p:nvPr/>
        </p:nvSpPr>
        <p:spPr>
          <a:xfrm>
            <a:off x="4880765" y="5257800"/>
            <a:ext cx="29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FSGS POPULATION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D26BBD0-59E4-47CD-B7FA-9C6A45892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716" y="4598701"/>
            <a:ext cx="354777" cy="5251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1BAAA7-C0C1-4E8C-86E2-255191AC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32" y="4582267"/>
            <a:ext cx="354777" cy="5251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DF2EFA-D903-41B3-AC2B-FB92E94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57" y="4591195"/>
            <a:ext cx="354777" cy="5251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29200C-AF48-47B5-A394-12A5C160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34" y="4604261"/>
            <a:ext cx="354777" cy="5251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C3EDDE-323E-4F04-9C6A-6BE61DE39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011" y="4586762"/>
            <a:ext cx="354777" cy="5251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B0C289-2FC3-4D2C-AFEA-3299EDA2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88" y="4614843"/>
            <a:ext cx="354777" cy="5251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81C4F5-9AF3-478F-A251-86657C87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65" y="4634720"/>
            <a:ext cx="354777" cy="5251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5A5D074-0445-4BE5-99F5-D45E51EA7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279" y="5129356"/>
            <a:ext cx="354777" cy="5251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B04368-B3AB-426A-8D87-E7FD7E37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856" y="4627297"/>
            <a:ext cx="354777" cy="5251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7D7F29-6FE9-4F00-BD25-2E60AD90E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439" y="4611021"/>
            <a:ext cx="354777" cy="5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2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E49CF-A958-496F-A28E-98252935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8010240" cy="51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619-48F9-4D1A-B121-101DC972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A690-0186-4D6C-9D6F-0265738F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4775"/>
            <a:ext cx="8229600" cy="53560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Drivers of disparity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racism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Mistrust of the health system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Disparity in care/Implicit bias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Environmental/social determinants of health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 and genetic factors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Freedman et al. The familial risk of end-stage renal disease in African Americans. Am J Kidney Dis. 1993 Apr;21(4):387-93. PMID: 8465818.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http://www.dukehealth.org/masthead.png">
            <a:hlinkClick r:id="rId2"/>
            <a:extLst>
              <a:ext uri="{FF2B5EF4-FFF2-40B4-BE49-F238E27FC236}">
                <a16:creationId xmlns:a16="http://schemas.microsoft.com/office/drawing/2014/main" id="{A34E2368-55E5-40EB-99DE-50801CBF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7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8723" y="152400"/>
            <a:ext cx="5562600" cy="48330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79" y="1674626"/>
            <a:ext cx="2692866" cy="1204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37" y="2982342"/>
            <a:ext cx="2527510" cy="2155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-36774" y="5520234"/>
            <a:ext cx="5943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GWAS: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apping by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dmixture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inkage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isequilibrium (MALD)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Variants in </a:t>
            </a: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MYH9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associated with FSGS p=4 x10</a:t>
            </a:r>
            <a:r>
              <a:rPr lang="en-US" alt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5026" y="1699047"/>
            <a:ext cx="2116527" cy="85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6328" y="2966714"/>
            <a:ext cx="2074181" cy="2334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434767" y="4484270"/>
            <a:ext cx="415742" cy="415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149234" y="1530686"/>
            <a:ext cx="386286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Hypothesis: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risk alleles in larger interval because of longer LD in SNP undergoing selection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 analysis expanded region: ID of SNP in </a:t>
            </a:r>
            <a:r>
              <a:rPr lang="en-US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APOL1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5" descr="http://www.dukehealth.org/masthead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-2705" y="0"/>
            <a:ext cx="1190605" cy="68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2ED40D-1410-4C4A-923D-4254EC1619D6}"/>
              </a:ext>
            </a:extLst>
          </p:cNvPr>
          <p:cNvSpPr/>
          <p:nvPr/>
        </p:nvSpPr>
        <p:spPr>
          <a:xfrm>
            <a:off x="288524" y="762806"/>
            <a:ext cx="876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genetic contribution: ID of risk variants in 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APOL1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major contributing factor to excess risk of non-diabetic CKD in Africans and Africans in diaspora.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C2AC12-9708-4F03-8A14-61E5D07B8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190" y="3106596"/>
            <a:ext cx="4002424" cy="18571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83292E-001F-4E5C-9599-4DD784CE2F27}"/>
              </a:ext>
            </a:extLst>
          </p:cNvPr>
          <p:cNvSpPr/>
          <p:nvPr/>
        </p:nvSpPr>
        <p:spPr>
          <a:xfrm>
            <a:off x="5448299" y="5116138"/>
            <a:ext cx="3544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Engl J Med. 2023 Mar 16;388(11):1045-1049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9858-9A9E-44BC-850E-AC44F3F6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9980-163F-440F-B9BA-CF97FA0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Homozygous/Compound heterozygous variants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APOL1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(G1/G1, G1/G2, G2/G2) major driver of excess of CKD in AA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G1 and G2 likely rose to high population prevalence because of protection against deadly trypanosome in Africa thousands of years ago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disease nomenclature: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?APOL1 mediated kidney disease (AMKD)</a:t>
            </a:r>
          </a:p>
        </p:txBody>
      </p:sp>
      <p:pic>
        <p:nvPicPr>
          <p:cNvPr id="4" name="Picture 5" descr="http://www.dukehealth.org/masthead.png">
            <a:hlinkClick r:id="rId2"/>
            <a:extLst>
              <a:ext uri="{FF2B5EF4-FFF2-40B4-BE49-F238E27FC236}">
                <a16:creationId xmlns:a16="http://schemas.microsoft.com/office/drawing/2014/main" id="{0821BF5F-2E3F-4392-B449-3A29D545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4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87940" y="96769"/>
            <a:ext cx="6705601" cy="4831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6" name="Picture 5" descr="http://www.dukehealth.org/masthea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097557" cy="63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7C567F-DC09-4E8F-981A-C84CEC584B7F}"/>
              </a:ext>
            </a:extLst>
          </p:cNvPr>
          <p:cNvSpPr/>
          <p:nvPr/>
        </p:nvSpPr>
        <p:spPr>
          <a:xfrm>
            <a:off x="289422" y="1066800"/>
            <a:ext cx="856515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PUBMED: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APOL1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kidney 731 pubs (9/21/2023)</a:t>
            </a:r>
          </a:p>
          <a:p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APOL1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associated kidney diseases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Kidney Int. 2021 Jun;99(6):1296-1302</a:t>
            </a:r>
          </a:p>
          <a:p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effect size for a common variants: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POL1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ediated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idney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isease (AMKD)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B31AD-C908-4811-B049-F42E56EE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40" y="1981200"/>
            <a:ext cx="8458200" cy="26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B870-3855-4E1E-BE24-3831970D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1E6-ABEF-45C3-8B7F-04DB145D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13% of AA carry the high risk genotype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Could be up to 25% in some West African population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lifetime risk for developing CKD in people with high risk genotype 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of specific therapeutic target for APOL1 	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 impact on CKD burden (Rx and prevention)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disparity in prevalence and severity of CKD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5" descr="http://www.dukehealth.org/masthead.png">
            <a:hlinkClick r:id="rId2"/>
            <a:extLst>
              <a:ext uri="{FF2B5EF4-FFF2-40B4-BE49-F238E27FC236}">
                <a16:creationId xmlns:a16="http://schemas.microsoft.com/office/drawing/2014/main" id="{DBBCBBDD-3425-4979-8D9A-C312FAB2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5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217-4079-4F7E-B914-4F7C3C02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E9B0-0CB6-404E-8F31-3D821085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0393"/>
            <a:ext cx="8229600" cy="58943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mechanisms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Immune effector protection against trypanosome in human and non-human primates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APOL1 G1/G2 variants cause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trypanolysis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protection against deadly African sleeping sickness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G1/G2 form pores in mammalian cells: cation flux, cytotoxicity  </a:t>
            </a: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http://www.dukehealth.org/masthead.png">
            <a:hlinkClick r:id="rId2"/>
            <a:extLst>
              <a:ext uri="{FF2B5EF4-FFF2-40B4-BE49-F238E27FC236}">
                <a16:creationId xmlns:a16="http://schemas.microsoft.com/office/drawing/2014/main" id="{160E219E-47B1-467B-B842-61F37F07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17FF6-067D-4A51-A26E-C158E02B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895600"/>
            <a:ext cx="49072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66A-CE10-4C8F-BE84-03FD9BE6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B500-1527-414C-BB2A-BF81DEAC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APOL1 null is not lethal and compatible with normal life span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Targeting the effects of APOL1 may have only limited off target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6573F-C4D3-484A-8D7E-98019B4C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369"/>
            <a:ext cx="7010400" cy="2163261"/>
          </a:xfrm>
          <a:prstGeom prst="rect">
            <a:avLst/>
          </a:prstGeom>
        </p:spPr>
      </p:pic>
      <p:pic>
        <p:nvPicPr>
          <p:cNvPr id="5" name="Picture 5" descr="http://www.dukehealth.org/masthead.png">
            <a:hlinkClick r:id="rId3"/>
            <a:extLst>
              <a:ext uri="{FF2B5EF4-FFF2-40B4-BE49-F238E27FC236}">
                <a16:creationId xmlns:a16="http://schemas.microsoft.com/office/drawing/2014/main" id="{AA106453-1FA8-4745-AB99-5BF6E0F2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6"/>
          <a:stretch>
            <a:fillRect/>
          </a:stretch>
        </p:blipFill>
        <p:spPr bwMode="auto">
          <a:xfrm>
            <a:off x="0" y="0"/>
            <a:ext cx="13620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15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10125</TotalTime>
  <Words>807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       GENOMICS SEMINAR    </vt:lpstr>
      <vt:lpstr>Background</vt:lpstr>
      <vt:lpstr>Background</vt:lpstr>
      <vt:lpstr>Background</vt:lpstr>
      <vt:lpstr>Background</vt:lpstr>
      <vt:lpstr>Background</vt:lpstr>
      <vt:lpstr>Background</vt:lpstr>
      <vt:lpstr>Therapeutic targets</vt:lpstr>
      <vt:lpstr>Therapeutic targets</vt:lpstr>
      <vt:lpstr>Therapeutic targets</vt:lpstr>
      <vt:lpstr>Therapeutic targets: ASO</vt:lpstr>
      <vt:lpstr>PowerPoint Presentation</vt:lpstr>
      <vt:lpstr>PowerPoint Presentation</vt:lpstr>
      <vt:lpstr>PowerPoint Presentation</vt:lpstr>
      <vt:lpstr>Therapeutic targets: Inhibitor of cation flux </vt:lpstr>
      <vt:lpstr>Therapeutic targets: Inhibitor of cation flux </vt:lpstr>
      <vt:lpstr>Therapeutic targets: Inhibitor of cation flux</vt:lpstr>
      <vt:lpstr>PowerPoint Presentation</vt:lpstr>
      <vt:lpstr>PowerPoint Presentation</vt:lpstr>
      <vt:lpstr>PowerPoint Presentation</vt:lpstr>
    </vt:vector>
  </TitlesOfParts>
  <Company>Center For Human Genetics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Center for Human Genetics</dc:creator>
  <cp:lastModifiedBy>Rasheed Gbadegesin, M.D.</cp:lastModifiedBy>
  <cp:revision>650</cp:revision>
  <cp:lastPrinted>2011-10-16T22:51:58Z</cp:lastPrinted>
  <dcterms:created xsi:type="dcterms:W3CDTF">2011-10-01T17:28:30Z</dcterms:created>
  <dcterms:modified xsi:type="dcterms:W3CDTF">2023-11-09T14:48:36Z</dcterms:modified>
</cp:coreProperties>
</file>