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01" r:id="rId3"/>
    <p:sldId id="262" r:id="rId4"/>
    <p:sldId id="403" r:id="rId5"/>
    <p:sldId id="450" r:id="rId6"/>
    <p:sldId id="449" r:id="rId7"/>
    <p:sldId id="381" r:id="rId8"/>
    <p:sldId id="452" r:id="rId9"/>
    <p:sldId id="540" r:id="rId10"/>
    <p:sldId id="451" r:id="rId11"/>
    <p:sldId id="541" r:id="rId12"/>
    <p:sldId id="392" r:id="rId13"/>
    <p:sldId id="322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B4"/>
    <a:srgbClr val="0033CC"/>
    <a:srgbClr val="0000FF"/>
    <a:srgbClr val="99FF99"/>
    <a:srgbClr val="193EA7"/>
    <a:srgbClr val="66FFFF"/>
    <a:srgbClr val="66FF99"/>
    <a:srgbClr val="FF99FF"/>
    <a:srgbClr val="00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4532" autoAdjust="0"/>
  </p:normalViewPr>
  <p:slideViewPr>
    <p:cSldViewPr snapToGrid="0">
      <p:cViewPr varScale="1">
        <p:scale>
          <a:sx n="63" d="100"/>
          <a:sy n="63" d="100"/>
        </p:scale>
        <p:origin x="150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096"/>
    </p:cViewPr>
  </p:sorterViewPr>
  <p:notesViewPr>
    <p:cSldViewPr snapToGrid="0">
      <p:cViewPr>
        <p:scale>
          <a:sx n="120" d="100"/>
          <a:sy n="120" d="100"/>
        </p:scale>
        <p:origin x="2160" y="-270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>
              <a:defRPr sz="1200"/>
            </a:lvl1pPr>
          </a:lstStyle>
          <a:p>
            <a:fld id="{BE04B261-3951-4D6C-A288-14F55BB288A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>
              <a:defRPr sz="1200"/>
            </a:lvl1pPr>
          </a:lstStyle>
          <a:p>
            <a:fld id="{BE1B02A5-CE46-49F3-9C23-408C3442A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278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0" rIns="91420" bIns="4571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20" tIns="45710" rIns="91420" bIns="4571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366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67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Kidney dysfunction is a relatively common complication of SCD.  Overt kidney failure occurs in as much as 20% of patients and there is a high degree of mortality associated with renal failure.  Proteinuria, or protein in the urine, is usually the earliest sign that there is a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1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4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0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86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34BA4B-A5D3-2B4C-BC65-02D5C939D6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82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56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" y="6488113"/>
            <a:ext cx="4572000" cy="369887"/>
          </a:xfrm>
          <a:prstGeom prst="rect">
            <a:avLst/>
          </a:prstGeom>
          <a:noFill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kern="1200" dirty="0">
                <a:solidFill>
                  <a:schemeClr val="bg1"/>
                </a:solidFill>
                <a:latin typeface="+mj-lt"/>
                <a:ea typeface="+mn-ea"/>
                <a:cs typeface="Arial" charset="0"/>
              </a:rPr>
              <a:t>PRIME-PREP 2023:  ApoL1 and Sickle Nephropathy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07392"/>
            <a:ext cx="9144000" cy="4647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1088"/>
            <a:ext cx="8382000" cy="5153760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7392"/>
            <a:ext cx="8915400" cy="455648"/>
          </a:xfrm>
        </p:spPr>
        <p:txBody>
          <a:bodyPr/>
          <a:lstStyle>
            <a:lvl1pPr marL="182880"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64" y="0"/>
            <a:ext cx="4572000" cy="100584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4" y="0"/>
            <a:ext cx="4572000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b="0" i="0" baseline="0" dirty="0">
                <a:solidFill>
                  <a:schemeClr val="bg1">
                    <a:lumMod val="65000"/>
                  </a:schemeClr>
                </a:solidFill>
              </a:rPr>
              <a:t>Clinical Background</a:t>
            </a:r>
          </a:p>
          <a:p>
            <a:pPr algn="r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Genetic Association</a:t>
            </a:r>
          </a:p>
          <a:p>
            <a:pPr algn="r">
              <a:defRPr/>
            </a:pPr>
            <a:r>
              <a:rPr lang="en-US" b="1" dirty="0">
                <a:solidFill>
                  <a:schemeClr val="bg1"/>
                </a:solidFill>
              </a:rPr>
              <a:t>Proteomics</a:t>
            </a:r>
          </a:p>
          <a:p>
            <a:pPr algn="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Concluding Remarks</a:t>
            </a: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45720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pPr algn="l">
              <a:defRPr/>
            </a:pPr>
            <a:r>
              <a:rPr lang="en-US" b="1" dirty="0">
                <a:solidFill>
                  <a:schemeClr val="bg1"/>
                </a:solidFill>
              </a:rPr>
              <a:t>Proteomics</a:t>
            </a:r>
            <a:r>
              <a:rPr lang="en-US" b="1" baseline="0" dirty="0">
                <a:solidFill>
                  <a:schemeClr val="bg1"/>
                </a:solidFill>
              </a:rPr>
              <a:t> and SCD Nephropathy</a:t>
            </a:r>
          </a:p>
        </p:txBody>
      </p:sp>
    </p:spTree>
    <p:extLst>
      <p:ext uri="{BB962C8B-B14F-4D97-AF65-F5344CB8AC3E}">
        <p14:creationId xmlns:p14="http://schemas.microsoft.com/office/powerpoint/2010/main" val="1611148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07392"/>
            <a:ext cx="9144000" cy="4647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1088"/>
            <a:ext cx="8382000" cy="5153760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7392"/>
            <a:ext cx="8915400" cy="455648"/>
          </a:xfrm>
        </p:spPr>
        <p:txBody>
          <a:bodyPr/>
          <a:lstStyle>
            <a:lvl1pPr marL="182880"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64" y="0"/>
            <a:ext cx="4572000" cy="100584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4" y="0"/>
            <a:ext cx="4572000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b="0" i="0" baseline="0" dirty="0">
                <a:solidFill>
                  <a:schemeClr val="bg1">
                    <a:lumMod val="65000"/>
                  </a:schemeClr>
                </a:solidFill>
              </a:rPr>
              <a:t>Clinical Background</a:t>
            </a:r>
          </a:p>
          <a:p>
            <a:pPr algn="r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Genetic Association</a:t>
            </a:r>
          </a:p>
          <a:p>
            <a:pPr algn="r">
              <a:defRPr/>
            </a:pPr>
            <a:r>
              <a:rPr lang="en-US" b="0" i="0" baseline="0" dirty="0">
                <a:solidFill>
                  <a:schemeClr val="bg1">
                    <a:lumMod val="65000"/>
                  </a:schemeClr>
                </a:solidFill>
              </a:rPr>
              <a:t>Genetic Interactions</a:t>
            </a:r>
          </a:p>
          <a:p>
            <a:pPr algn="r">
              <a:defRPr/>
            </a:pPr>
            <a:r>
              <a:rPr lang="en-US" b="1" dirty="0">
                <a:solidFill>
                  <a:schemeClr val="bg1"/>
                </a:solidFill>
              </a:rPr>
              <a:t>Metabolomics</a:t>
            </a:r>
          </a:p>
          <a:p>
            <a:pPr algn="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Concluding Remarks</a:t>
            </a: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45720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en-US" b="0" dirty="0">
                <a:solidFill>
                  <a:schemeClr val="bg1">
                    <a:lumMod val="75000"/>
                  </a:schemeClr>
                </a:solidFill>
              </a:rPr>
              <a:t>Overview</a:t>
            </a:r>
          </a:p>
          <a:p>
            <a:pPr algn="l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Metabolites</a:t>
            </a:r>
            <a:r>
              <a:rPr lang="en-US" b="0" baseline="0" dirty="0">
                <a:solidFill>
                  <a:schemeClr val="bg1">
                    <a:lumMod val="65000"/>
                  </a:schemeClr>
                </a:solidFill>
              </a:rPr>
              <a:t> and SCD Nephropathy</a:t>
            </a:r>
          </a:p>
          <a:p>
            <a:pPr algn="l">
              <a:defRPr/>
            </a:pPr>
            <a:r>
              <a:rPr lang="en-US" b="1" baseline="0" dirty="0">
                <a:solidFill>
                  <a:schemeClr val="bg1"/>
                </a:solidFill>
              </a:rPr>
              <a:t>Metabolites and APOL1 risk variants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2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07392"/>
            <a:ext cx="9144000" cy="4647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1088"/>
            <a:ext cx="8382000" cy="5153760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7392"/>
            <a:ext cx="8915400" cy="455648"/>
          </a:xfrm>
        </p:spPr>
        <p:txBody>
          <a:bodyPr/>
          <a:lstStyle>
            <a:lvl1pPr marL="182880"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64" y="0"/>
            <a:ext cx="4572000" cy="100584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4" y="0"/>
            <a:ext cx="4572000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b="0" i="0" baseline="0" dirty="0">
                <a:solidFill>
                  <a:schemeClr val="bg1">
                    <a:lumMod val="65000"/>
                  </a:schemeClr>
                </a:solidFill>
              </a:rPr>
              <a:t>Clinical Background</a:t>
            </a:r>
          </a:p>
          <a:p>
            <a:pPr algn="r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Genetic Association</a:t>
            </a:r>
          </a:p>
          <a:p>
            <a:pPr algn="r">
              <a:defRPr/>
            </a:pPr>
            <a:r>
              <a:rPr lang="en-US" b="1" dirty="0">
                <a:solidFill>
                  <a:schemeClr val="bg1"/>
                </a:solidFill>
              </a:rPr>
              <a:t>Concluding Remarks</a:t>
            </a: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45720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endParaRPr lang="en-US" b="0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891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07392"/>
            <a:ext cx="9144000" cy="4647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1088"/>
            <a:ext cx="8382000" cy="5153760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7392"/>
            <a:ext cx="8915400" cy="455648"/>
          </a:xfrm>
        </p:spPr>
        <p:txBody>
          <a:bodyPr/>
          <a:lstStyle>
            <a:lvl1pPr marL="182880"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64" y="0"/>
            <a:ext cx="4572000" cy="100584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4" y="0"/>
            <a:ext cx="4572000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b="0" i="0" baseline="0" dirty="0">
                <a:solidFill>
                  <a:schemeClr val="bg1">
                    <a:lumMod val="65000"/>
                  </a:schemeClr>
                </a:solidFill>
              </a:rPr>
              <a:t>Clinical Background</a:t>
            </a:r>
          </a:p>
          <a:p>
            <a:pPr algn="r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Genetic Association</a:t>
            </a:r>
          </a:p>
          <a:p>
            <a:pPr algn="r">
              <a:defRPr/>
            </a:pPr>
            <a:r>
              <a:rPr lang="en-US" b="0" i="0" baseline="0" dirty="0">
                <a:solidFill>
                  <a:schemeClr val="bg1">
                    <a:lumMod val="65000"/>
                  </a:schemeClr>
                </a:solidFill>
              </a:rPr>
              <a:t>Proteomics</a:t>
            </a:r>
            <a:endParaRPr lang="en-US" b="0" dirty="0">
              <a:solidFill>
                <a:schemeClr val="bg1">
                  <a:lumMod val="65000"/>
                </a:schemeClr>
              </a:solidFill>
            </a:endParaRPr>
          </a:p>
          <a:p>
            <a:pPr algn="r">
              <a:defRPr/>
            </a:pPr>
            <a:r>
              <a:rPr lang="en-US" b="1" dirty="0">
                <a:solidFill>
                  <a:schemeClr val="bg1"/>
                </a:solidFill>
              </a:rPr>
              <a:t>Concluding Remarks</a:t>
            </a: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45720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endParaRPr lang="en-US" b="0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973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07392"/>
            <a:ext cx="9144000" cy="4647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1088"/>
            <a:ext cx="8382000" cy="5153760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7392"/>
            <a:ext cx="8915400" cy="455648"/>
          </a:xfrm>
        </p:spPr>
        <p:txBody>
          <a:bodyPr/>
          <a:lstStyle>
            <a:lvl1pPr marL="182880"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64" y="0"/>
            <a:ext cx="4572000" cy="100584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4" y="0"/>
            <a:ext cx="4572000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algn="r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Project</a:t>
            </a:r>
            <a:r>
              <a:rPr lang="en-US" b="0" baseline="0" dirty="0">
                <a:solidFill>
                  <a:schemeClr val="bg1">
                    <a:lumMod val="65000"/>
                  </a:schemeClr>
                </a:solidFill>
              </a:rPr>
              <a:t> 1: Stratified linkage analysis using clinical criteria</a:t>
            </a:r>
            <a:endParaRPr lang="en-US" b="0" dirty="0">
              <a:solidFill>
                <a:schemeClr val="bg1">
                  <a:lumMod val="65000"/>
                </a:schemeClr>
              </a:solidFill>
            </a:endParaRPr>
          </a:p>
          <a:p>
            <a:pPr algn="r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Project 2: Cranial base morphometrics as endophenotypes</a:t>
            </a:r>
          </a:p>
          <a:p>
            <a:pPr algn="r">
              <a:defRPr/>
            </a:pPr>
            <a:r>
              <a:rPr lang="en-US" b="1" dirty="0">
                <a:solidFill>
                  <a:schemeClr val="bg1"/>
                </a:solidFill>
              </a:rPr>
              <a:t>Project 3: Identification</a:t>
            </a:r>
            <a:r>
              <a:rPr lang="en-US" b="1" baseline="0" dirty="0">
                <a:solidFill>
                  <a:schemeClr val="bg1"/>
                </a:solidFill>
              </a:rPr>
              <a:t> of disease subtypes</a:t>
            </a:r>
            <a:endParaRPr lang="en-US" b="1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Concluding</a:t>
            </a:r>
            <a:r>
              <a:rPr lang="en-US" baseline="0" dirty="0">
                <a:solidFill>
                  <a:schemeClr val="bg1">
                    <a:lumMod val="65000"/>
                  </a:schemeClr>
                </a:solidFill>
              </a:rPr>
              <a:t> remarks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45720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</a:rPr>
              <a:t>Overview</a:t>
            </a:r>
          </a:p>
          <a:p>
            <a:pPr algn="l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Methods</a:t>
            </a:r>
          </a:p>
          <a:p>
            <a:pPr algn="l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pPr algn="l">
              <a:defRPr/>
            </a:pPr>
            <a:r>
              <a:rPr lang="en-US" b="0" baseline="0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03934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07392"/>
            <a:ext cx="9144000" cy="4647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1088"/>
            <a:ext cx="8382000" cy="5153760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7392"/>
            <a:ext cx="8915400" cy="455648"/>
          </a:xfrm>
        </p:spPr>
        <p:txBody>
          <a:bodyPr/>
          <a:lstStyle>
            <a:lvl1pPr marL="182880"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64" y="0"/>
            <a:ext cx="4572000" cy="100584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4" y="0"/>
            <a:ext cx="4572000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algn="r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Project</a:t>
            </a:r>
            <a:r>
              <a:rPr lang="en-US" b="0" baseline="0" dirty="0">
                <a:solidFill>
                  <a:schemeClr val="bg1">
                    <a:lumMod val="65000"/>
                  </a:schemeClr>
                </a:solidFill>
              </a:rPr>
              <a:t> 1: Stratified linkage analysis using clinical criteria</a:t>
            </a:r>
            <a:endParaRPr lang="en-US" b="0" dirty="0">
              <a:solidFill>
                <a:schemeClr val="bg1">
                  <a:lumMod val="65000"/>
                </a:schemeClr>
              </a:solidFill>
            </a:endParaRPr>
          </a:p>
          <a:p>
            <a:pPr algn="r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Project 2: Cranial base morphometrics as endophenotypes</a:t>
            </a:r>
          </a:p>
          <a:p>
            <a:pPr algn="r">
              <a:defRPr/>
            </a:pPr>
            <a:r>
              <a:rPr lang="en-US" b="1" dirty="0">
                <a:solidFill>
                  <a:schemeClr val="bg1"/>
                </a:solidFill>
              </a:rPr>
              <a:t>Project 3: Identification</a:t>
            </a:r>
            <a:r>
              <a:rPr lang="en-US" b="1" baseline="0" dirty="0">
                <a:solidFill>
                  <a:schemeClr val="bg1"/>
                </a:solidFill>
              </a:rPr>
              <a:t> of disease subtypes</a:t>
            </a:r>
            <a:endParaRPr lang="en-US" b="1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Concluding</a:t>
            </a:r>
            <a:r>
              <a:rPr lang="en-US" baseline="0" dirty="0">
                <a:solidFill>
                  <a:schemeClr val="bg1">
                    <a:lumMod val="65000"/>
                  </a:schemeClr>
                </a:solidFill>
              </a:rPr>
              <a:t> remarks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45720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Overview</a:t>
            </a:r>
          </a:p>
          <a:p>
            <a:pPr algn="l">
              <a:defRPr/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</a:p>
          <a:p>
            <a:pPr algn="l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pPr algn="l">
              <a:defRPr/>
            </a:pPr>
            <a:r>
              <a:rPr lang="en-US" b="0" baseline="0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611148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07392"/>
            <a:ext cx="9144000" cy="4647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1088"/>
            <a:ext cx="8382000" cy="5153760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7392"/>
            <a:ext cx="8915400" cy="455648"/>
          </a:xfrm>
        </p:spPr>
        <p:txBody>
          <a:bodyPr/>
          <a:lstStyle>
            <a:lvl1pPr marL="182880"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64" y="0"/>
            <a:ext cx="4572000" cy="100584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4" y="0"/>
            <a:ext cx="4572000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algn="r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Project</a:t>
            </a:r>
            <a:r>
              <a:rPr lang="en-US" b="0" baseline="0" dirty="0">
                <a:solidFill>
                  <a:schemeClr val="bg1">
                    <a:lumMod val="65000"/>
                  </a:schemeClr>
                </a:solidFill>
              </a:rPr>
              <a:t> 1: Stratified linkage analysis using clinical criteria</a:t>
            </a:r>
            <a:endParaRPr lang="en-US" b="0" dirty="0">
              <a:solidFill>
                <a:schemeClr val="bg1">
                  <a:lumMod val="65000"/>
                </a:schemeClr>
              </a:solidFill>
            </a:endParaRPr>
          </a:p>
          <a:p>
            <a:pPr algn="r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Project 2: Cranial base morphometrics as endophenotypes</a:t>
            </a:r>
          </a:p>
          <a:p>
            <a:pPr algn="r">
              <a:defRPr/>
            </a:pPr>
            <a:r>
              <a:rPr lang="en-US" b="1" dirty="0">
                <a:solidFill>
                  <a:schemeClr val="bg1"/>
                </a:solidFill>
              </a:rPr>
              <a:t>Project 3: Identification</a:t>
            </a:r>
            <a:r>
              <a:rPr lang="en-US" b="1" baseline="0" dirty="0">
                <a:solidFill>
                  <a:schemeClr val="bg1"/>
                </a:solidFill>
              </a:rPr>
              <a:t> of disease subtypes</a:t>
            </a:r>
            <a:endParaRPr lang="en-US" b="1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Concluding</a:t>
            </a:r>
            <a:r>
              <a:rPr lang="en-US" baseline="0" dirty="0">
                <a:solidFill>
                  <a:schemeClr val="bg1">
                    <a:lumMod val="65000"/>
                  </a:schemeClr>
                </a:solidFill>
              </a:rPr>
              <a:t> remarks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45720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Overview</a:t>
            </a:r>
          </a:p>
          <a:p>
            <a:pPr algn="l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Methods</a:t>
            </a:r>
          </a:p>
          <a:p>
            <a:pPr algn="l">
              <a:defRPr/>
            </a:pPr>
            <a:r>
              <a:rPr lang="en-US" b="1" dirty="0">
                <a:solidFill>
                  <a:schemeClr val="bg1"/>
                </a:solidFill>
              </a:rPr>
              <a:t>Results</a:t>
            </a:r>
          </a:p>
          <a:p>
            <a:pPr algn="l">
              <a:defRPr/>
            </a:pPr>
            <a:r>
              <a:rPr lang="en-US" b="0" baseline="0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680573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07392"/>
            <a:ext cx="9144000" cy="4647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1088"/>
            <a:ext cx="8382000" cy="5153760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7392"/>
            <a:ext cx="8915400" cy="455648"/>
          </a:xfrm>
        </p:spPr>
        <p:txBody>
          <a:bodyPr/>
          <a:lstStyle>
            <a:lvl1pPr marL="182880"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64" y="0"/>
            <a:ext cx="4572000" cy="100584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4" y="0"/>
            <a:ext cx="4572000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algn="r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Project</a:t>
            </a:r>
            <a:r>
              <a:rPr lang="en-US" b="0" baseline="0" dirty="0">
                <a:solidFill>
                  <a:schemeClr val="bg1">
                    <a:lumMod val="65000"/>
                  </a:schemeClr>
                </a:solidFill>
              </a:rPr>
              <a:t> 1: Stratified linkage analysis using clinical criteria</a:t>
            </a:r>
            <a:endParaRPr lang="en-US" b="0" dirty="0">
              <a:solidFill>
                <a:schemeClr val="bg1">
                  <a:lumMod val="65000"/>
                </a:schemeClr>
              </a:solidFill>
            </a:endParaRPr>
          </a:p>
          <a:p>
            <a:pPr algn="r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Project 2: Cranial base morphometrics as endophenotypes</a:t>
            </a:r>
          </a:p>
          <a:p>
            <a:pPr algn="r">
              <a:defRPr/>
            </a:pPr>
            <a:r>
              <a:rPr lang="en-US" b="1" dirty="0">
                <a:solidFill>
                  <a:schemeClr val="bg1"/>
                </a:solidFill>
              </a:rPr>
              <a:t>Project 3: Identification</a:t>
            </a:r>
            <a:r>
              <a:rPr lang="en-US" b="1" baseline="0" dirty="0">
                <a:solidFill>
                  <a:schemeClr val="bg1"/>
                </a:solidFill>
              </a:rPr>
              <a:t> of disease subtypes</a:t>
            </a:r>
            <a:endParaRPr lang="en-US" b="1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Concluding</a:t>
            </a:r>
            <a:r>
              <a:rPr lang="en-US" baseline="0" dirty="0">
                <a:solidFill>
                  <a:schemeClr val="bg1">
                    <a:lumMod val="65000"/>
                  </a:schemeClr>
                </a:solidFill>
              </a:rPr>
              <a:t> remarks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45720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Overview</a:t>
            </a:r>
          </a:p>
          <a:p>
            <a:pPr algn="l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Methods</a:t>
            </a:r>
          </a:p>
          <a:p>
            <a:pPr algn="l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pPr algn="l">
              <a:defRPr/>
            </a:pPr>
            <a:r>
              <a:rPr lang="en-US" b="1" baseline="0" dirty="0">
                <a:solidFill>
                  <a:schemeClr val="bg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16383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07392"/>
            <a:ext cx="9144000" cy="4647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1088"/>
            <a:ext cx="8382000" cy="5153760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7392"/>
            <a:ext cx="8915400" cy="455648"/>
          </a:xfrm>
        </p:spPr>
        <p:txBody>
          <a:bodyPr/>
          <a:lstStyle>
            <a:lvl1pPr marL="182880"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64" y="0"/>
            <a:ext cx="4572000" cy="100584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4" y="0"/>
            <a:ext cx="4572000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algn="r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Project</a:t>
            </a:r>
            <a:r>
              <a:rPr lang="en-US" b="0" baseline="0" dirty="0">
                <a:solidFill>
                  <a:schemeClr val="bg1">
                    <a:lumMod val="65000"/>
                  </a:schemeClr>
                </a:solidFill>
              </a:rPr>
              <a:t> 1: Stratified linkage analysis using clinical criteria</a:t>
            </a:r>
            <a:endParaRPr lang="en-US" b="0" dirty="0">
              <a:solidFill>
                <a:schemeClr val="bg1">
                  <a:lumMod val="65000"/>
                </a:schemeClr>
              </a:solidFill>
            </a:endParaRPr>
          </a:p>
          <a:p>
            <a:pPr algn="r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Project 2: Cranial base morphometrics as endophenotypes</a:t>
            </a:r>
          </a:p>
          <a:p>
            <a:pPr algn="r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Project 3: Identification</a:t>
            </a:r>
            <a:r>
              <a:rPr lang="en-US" b="0" baseline="0" dirty="0">
                <a:solidFill>
                  <a:schemeClr val="bg1">
                    <a:lumMod val="65000"/>
                  </a:schemeClr>
                </a:solidFill>
              </a:rPr>
              <a:t> of disease subtypes</a:t>
            </a:r>
            <a:endParaRPr lang="en-US" b="0" dirty="0">
              <a:solidFill>
                <a:schemeClr val="bg1">
                  <a:lumMod val="65000"/>
                </a:schemeClr>
              </a:solidFill>
            </a:endParaRPr>
          </a:p>
          <a:p>
            <a:pPr algn="r">
              <a:defRPr/>
            </a:pPr>
            <a:r>
              <a:rPr lang="en-US" b="1" dirty="0">
                <a:solidFill>
                  <a:schemeClr val="bg1"/>
                </a:solidFill>
              </a:rPr>
              <a:t>Concluding</a:t>
            </a:r>
            <a:r>
              <a:rPr lang="en-US" b="1" baseline="0" dirty="0">
                <a:solidFill>
                  <a:schemeClr val="bg1"/>
                </a:solidFill>
              </a:rPr>
              <a:t> remarks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45720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204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045872"/>
            <a:ext cx="8382000" cy="5153760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881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07392"/>
            <a:ext cx="9144000" cy="4647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1088"/>
            <a:ext cx="8382000" cy="5153760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7392"/>
            <a:ext cx="8915400" cy="455648"/>
          </a:xfrm>
        </p:spPr>
        <p:txBody>
          <a:bodyPr/>
          <a:lstStyle>
            <a:lvl1pPr marL="182880"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64" y="0"/>
            <a:ext cx="4572000" cy="100584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4" y="0"/>
            <a:ext cx="4572000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b="1" dirty="0"/>
              <a:t>Clinical Background</a:t>
            </a:r>
          </a:p>
          <a:p>
            <a:pPr algn="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Genetic Association</a:t>
            </a:r>
          </a:p>
          <a:p>
            <a:pPr algn="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Concluding</a:t>
            </a:r>
            <a:r>
              <a:rPr lang="en-US" baseline="0" dirty="0">
                <a:solidFill>
                  <a:schemeClr val="bg1">
                    <a:lumMod val="65000"/>
                  </a:schemeClr>
                </a:solidFill>
              </a:rPr>
              <a:t> Remarks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45720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en-US" b="1" dirty="0"/>
              <a:t>Current Clinical Landscape of SCD</a:t>
            </a:r>
          </a:p>
          <a:p>
            <a:pPr algn="l">
              <a:defRPr/>
            </a:pPr>
            <a:r>
              <a:rPr lang="en-US" b="0" i="0" baseline="0" dirty="0">
                <a:solidFill>
                  <a:schemeClr val="bg1">
                    <a:lumMod val="65000"/>
                  </a:schemeClr>
                </a:solidFill>
              </a:rPr>
              <a:t>Nephropathy in SCD</a:t>
            </a:r>
          </a:p>
          <a:p>
            <a:pPr algn="l">
              <a:defRPr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90982-9BD1-41A4-898E-2DE3EFDAD62B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kern="1200" dirty="0">
                <a:solidFill>
                  <a:schemeClr val="bg1"/>
                </a:solidFill>
                <a:latin typeface="+mj-lt"/>
                <a:ea typeface="+mn-ea"/>
                <a:cs typeface="Arial" charset="0"/>
              </a:rPr>
              <a:t>Christina Markunas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20ADF50-10D7-42AC-AB89-4CCBF61CB015}" type="datetime1">
              <a:rPr lang="en-US" smtClean="0"/>
              <a:t>10/25/2023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cs typeface="+mn-cs"/>
              </a:rPr>
              <a:t>Christina</a:t>
            </a:r>
            <a:r>
              <a:rPr lang="en-US" sz="1200" baseline="0" dirty="0">
                <a:solidFill>
                  <a:schemeClr val="bg1"/>
                </a:solidFill>
                <a:latin typeface="+mn-lt"/>
                <a:cs typeface="+mn-cs"/>
              </a:rPr>
              <a:t> Markunas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165E67-DA18-45D0-8E9E-6B8ACAE456BC}" type="datetime1">
              <a:rPr lang="en-US" smtClean="0"/>
              <a:t>10/25/2023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Genetic Dissection of SCDN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77000"/>
            <a:ext cx="4572000" cy="381000"/>
          </a:xfrm>
        </p:spPr>
        <p:txBody>
          <a:bodyPr anchor="ctr">
            <a:normAutofit/>
          </a:bodyPr>
          <a:lstStyle>
            <a:lvl1pPr algn="l">
              <a:buNone/>
              <a:defRPr lang="en-US" sz="11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NIDDK Conference:  ApoL1 and Kidney Disease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7477041" y="6492875"/>
            <a:ext cx="1666959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June 2, 2015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D2C74D-DD70-47EE-8C13-D0349F90F129}" type="datetime1">
              <a:rPr lang="en-US" smtClean="0"/>
              <a:t>10/25/2023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7659C-7A1E-4BA8-A357-D19EE208B1A5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64503-3AD9-4F80-9E80-DDFEFC8BB6B0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9556C-2595-4E56-A717-316D8EFEAEE5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90A5D-7968-4289-B148-46667062E381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07392"/>
            <a:ext cx="9144000" cy="4647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1088"/>
            <a:ext cx="8382000" cy="5153760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7392"/>
            <a:ext cx="8915400" cy="455648"/>
          </a:xfrm>
        </p:spPr>
        <p:txBody>
          <a:bodyPr/>
          <a:lstStyle>
            <a:lvl1pPr marL="182880"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64" y="0"/>
            <a:ext cx="4572000" cy="100584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4" y="0"/>
            <a:ext cx="4572000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b="1" dirty="0"/>
              <a:t> Clinical Background</a:t>
            </a:r>
          </a:p>
          <a:p>
            <a:pPr algn="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Genetic Association</a:t>
            </a:r>
          </a:p>
          <a:p>
            <a:pPr algn="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Concluding Remarks</a:t>
            </a:r>
          </a:p>
          <a:p>
            <a:pPr algn="r">
              <a:defRPr/>
            </a:pP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45720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Current Clinical Landscape of SCD</a:t>
            </a:r>
          </a:p>
          <a:p>
            <a:pPr algn="l">
              <a:defRPr/>
            </a:pPr>
            <a:r>
              <a:rPr lang="en-US" b="1" i="0" baseline="0" dirty="0">
                <a:solidFill>
                  <a:schemeClr val="bg1"/>
                </a:solidFill>
              </a:rPr>
              <a:t>Nephropathy in SCD</a:t>
            </a:r>
          </a:p>
        </p:txBody>
      </p:sp>
    </p:spTree>
    <p:extLst>
      <p:ext uri="{BB962C8B-B14F-4D97-AF65-F5344CB8AC3E}">
        <p14:creationId xmlns:p14="http://schemas.microsoft.com/office/powerpoint/2010/main" val="424200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07392"/>
            <a:ext cx="9144000" cy="4647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1088"/>
            <a:ext cx="8382000" cy="5153760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7392"/>
            <a:ext cx="8915400" cy="455648"/>
          </a:xfrm>
        </p:spPr>
        <p:txBody>
          <a:bodyPr/>
          <a:lstStyle>
            <a:lvl1pPr marL="182880"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64" y="0"/>
            <a:ext cx="4572000" cy="100584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4" y="0"/>
            <a:ext cx="4572000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b="0" i="0" baseline="0" dirty="0">
                <a:solidFill>
                  <a:schemeClr val="bg1">
                    <a:lumMod val="65000"/>
                  </a:schemeClr>
                </a:solidFill>
              </a:rPr>
              <a:t>Clinical Background</a:t>
            </a:r>
          </a:p>
          <a:p>
            <a:pPr algn="r">
              <a:defRPr/>
            </a:pPr>
            <a:r>
              <a:rPr lang="en-US" b="1" dirty="0">
                <a:solidFill>
                  <a:schemeClr val="bg1"/>
                </a:solidFill>
              </a:rPr>
              <a:t>Genetic Association</a:t>
            </a:r>
          </a:p>
          <a:p>
            <a:pPr algn="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Concluding Remarks</a:t>
            </a: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45720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en-US" b="1" i="1" baseline="0" dirty="0">
                <a:solidFill>
                  <a:schemeClr val="bg1"/>
                </a:solidFill>
              </a:rPr>
              <a:t>APOL1 and MYH9</a:t>
            </a:r>
            <a:r>
              <a:rPr lang="en-US" b="1" baseline="0" dirty="0">
                <a:solidFill>
                  <a:schemeClr val="bg1"/>
                </a:solidFill>
              </a:rPr>
              <a:t> in SCD</a:t>
            </a:r>
          </a:p>
          <a:p>
            <a:pPr algn="l">
              <a:defRPr/>
            </a:pPr>
            <a:r>
              <a:rPr lang="en-US" b="0" baseline="0" dirty="0">
                <a:solidFill>
                  <a:schemeClr val="bg1">
                    <a:lumMod val="65000"/>
                  </a:schemeClr>
                </a:solidFill>
              </a:rPr>
              <a:t>GWAS and Sickle Nephropathy</a:t>
            </a:r>
            <a:endParaRPr lang="en-US" b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87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07392"/>
            <a:ext cx="9144000" cy="4647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1088"/>
            <a:ext cx="8382000" cy="5153760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7392"/>
            <a:ext cx="8915400" cy="455648"/>
          </a:xfrm>
        </p:spPr>
        <p:txBody>
          <a:bodyPr/>
          <a:lstStyle>
            <a:lvl1pPr marL="182880"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64" y="0"/>
            <a:ext cx="4572000" cy="100584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4" y="0"/>
            <a:ext cx="4572000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b="0" i="0" baseline="0" dirty="0">
                <a:solidFill>
                  <a:schemeClr val="bg1">
                    <a:lumMod val="65000"/>
                  </a:schemeClr>
                </a:solidFill>
              </a:rPr>
              <a:t>Clinical Background</a:t>
            </a:r>
          </a:p>
          <a:p>
            <a:pPr algn="r">
              <a:defRPr/>
            </a:pPr>
            <a:r>
              <a:rPr lang="en-US" b="1" dirty="0">
                <a:solidFill>
                  <a:schemeClr val="bg1"/>
                </a:solidFill>
              </a:rPr>
              <a:t>Genetic Association</a:t>
            </a:r>
          </a:p>
          <a:p>
            <a:pPr algn="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Concluding Remarks</a:t>
            </a: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45720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en-US" b="0" i="1" baseline="0" dirty="0">
                <a:solidFill>
                  <a:schemeClr val="bg1">
                    <a:lumMod val="65000"/>
                  </a:schemeClr>
                </a:solidFill>
              </a:rPr>
              <a:t>APOL1</a:t>
            </a:r>
            <a:r>
              <a:rPr lang="en-US" b="0" i="0" baseline="0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US" b="0" i="1" baseline="0" dirty="0">
                <a:solidFill>
                  <a:schemeClr val="bg1">
                    <a:lumMod val="65000"/>
                  </a:schemeClr>
                </a:solidFill>
              </a:rPr>
              <a:t>MYH9</a:t>
            </a:r>
            <a:r>
              <a:rPr lang="en-US" b="0" i="0" baseline="0" dirty="0">
                <a:solidFill>
                  <a:schemeClr val="bg1">
                    <a:lumMod val="65000"/>
                  </a:schemeClr>
                </a:solidFill>
              </a:rPr>
              <a:t> as Candidate Genes</a:t>
            </a:r>
          </a:p>
          <a:p>
            <a:pPr algn="l">
              <a:defRPr/>
            </a:pPr>
            <a:r>
              <a:rPr lang="en-US" b="1" i="0" baseline="0" dirty="0">
                <a:solidFill>
                  <a:schemeClr val="bg1"/>
                </a:solidFill>
              </a:rPr>
              <a:t>GWAS and Sickle Nephropathy</a:t>
            </a:r>
            <a:endParaRPr lang="en-US" b="1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29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07392"/>
            <a:ext cx="9144000" cy="4647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1088"/>
            <a:ext cx="8382000" cy="5153760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7392"/>
            <a:ext cx="8915400" cy="455648"/>
          </a:xfrm>
        </p:spPr>
        <p:txBody>
          <a:bodyPr/>
          <a:lstStyle>
            <a:lvl1pPr marL="182880"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64" y="0"/>
            <a:ext cx="4572000" cy="100584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4" y="0"/>
            <a:ext cx="4572000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b="0" i="0" baseline="0" dirty="0">
                <a:solidFill>
                  <a:schemeClr val="bg1">
                    <a:lumMod val="65000"/>
                  </a:schemeClr>
                </a:solidFill>
              </a:rPr>
              <a:t>Clinical Background</a:t>
            </a:r>
          </a:p>
          <a:p>
            <a:pPr algn="r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Genetic Association</a:t>
            </a:r>
          </a:p>
          <a:p>
            <a:pPr algn="r">
              <a:defRPr/>
            </a:pPr>
            <a:r>
              <a:rPr lang="en-US" b="1" i="0" baseline="0" dirty="0">
                <a:solidFill>
                  <a:schemeClr val="bg1"/>
                </a:solidFill>
              </a:rPr>
              <a:t>Genetic Interactions</a:t>
            </a:r>
          </a:p>
          <a:p>
            <a:pPr algn="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Metabolomics</a:t>
            </a:r>
          </a:p>
          <a:p>
            <a:pPr algn="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Concluding Remarks</a:t>
            </a: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45720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en-US" b="1" dirty="0">
                <a:solidFill>
                  <a:schemeClr val="bg1"/>
                </a:solidFill>
              </a:rPr>
              <a:t>Overview</a:t>
            </a:r>
          </a:p>
          <a:p>
            <a:pPr algn="l">
              <a:defRPr/>
            </a:pPr>
            <a:r>
              <a:rPr lang="en-US" b="0" i="1" dirty="0">
                <a:solidFill>
                  <a:schemeClr val="bg1">
                    <a:lumMod val="65000"/>
                  </a:schemeClr>
                </a:solidFill>
              </a:rPr>
              <a:t>APOL1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Interactions</a:t>
            </a:r>
            <a:endParaRPr lang="en-US" b="0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0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07392"/>
            <a:ext cx="9144000" cy="4647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1088"/>
            <a:ext cx="8382000" cy="5153760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7392"/>
            <a:ext cx="8915400" cy="455648"/>
          </a:xfrm>
        </p:spPr>
        <p:txBody>
          <a:bodyPr/>
          <a:lstStyle>
            <a:lvl1pPr marL="182880"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64" y="0"/>
            <a:ext cx="4572000" cy="100584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4" y="0"/>
            <a:ext cx="4572000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b="0" i="0" baseline="0" dirty="0">
                <a:solidFill>
                  <a:schemeClr val="bg1">
                    <a:lumMod val="65000"/>
                  </a:schemeClr>
                </a:solidFill>
              </a:rPr>
              <a:t>Clinical Background</a:t>
            </a:r>
          </a:p>
          <a:p>
            <a:pPr algn="r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Genetic Association</a:t>
            </a:r>
          </a:p>
          <a:p>
            <a:pPr algn="r">
              <a:defRPr/>
            </a:pPr>
            <a:r>
              <a:rPr lang="en-US" b="1" i="0" baseline="0" dirty="0">
                <a:solidFill>
                  <a:schemeClr val="bg1"/>
                </a:solidFill>
              </a:rPr>
              <a:t>Genetic Interactions</a:t>
            </a:r>
          </a:p>
          <a:p>
            <a:pPr algn="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Metabolomics</a:t>
            </a:r>
          </a:p>
          <a:p>
            <a:pPr algn="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Concluding Remarks</a:t>
            </a: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45720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Overview</a:t>
            </a:r>
          </a:p>
          <a:p>
            <a:pPr algn="l">
              <a:defRPr/>
            </a:pPr>
            <a:r>
              <a:rPr lang="en-US" b="1" i="1" dirty="0">
                <a:solidFill>
                  <a:schemeClr val="bg1"/>
                </a:solidFill>
              </a:rPr>
              <a:t>APOL1</a:t>
            </a:r>
            <a:r>
              <a:rPr lang="en-US" b="1" dirty="0">
                <a:solidFill>
                  <a:schemeClr val="bg1"/>
                </a:solidFill>
              </a:rPr>
              <a:t> Interactions</a:t>
            </a:r>
            <a:endParaRPr lang="en-US" b="1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68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07392"/>
            <a:ext cx="9144000" cy="4647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1088"/>
            <a:ext cx="8382000" cy="5153760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7392"/>
            <a:ext cx="8915400" cy="455648"/>
          </a:xfrm>
        </p:spPr>
        <p:txBody>
          <a:bodyPr/>
          <a:lstStyle>
            <a:lvl1pPr marL="182880"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64" y="0"/>
            <a:ext cx="4572000" cy="100584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4" y="0"/>
            <a:ext cx="4572000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b="0" i="0" baseline="0" dirty="0">
                <a:solidFill>
                  <a:schemeClr val="bg1">
                    <a:lumMod val="65000"/>
                  </a:schemeClr>
                </a:solidFill>
              </a:rPr>
              <a:t>Clinical Background</a:t>
            </a:r>
          </a:p>
          <a:p>
            <a:pPr algn="r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Genetic Association</a:t>
            </a:r>
          </a:p>
          <a:p>
            <a:pPr algn="r">
              <a:defRPr/>
            </a:pPr>
            <a:r>
              <a:rPr lang="en-US" b="1" i="0" baseline="0" dirty="0">
                <a:solidFill>
                  <a:schemeClr val="bg1"/>
                </a:solidFill>
              </a:rPr>
              <a:t>Genetic Interactions</a:t>
            </a:r>
          </a:p>
          <a:p>
            <a:pPr algn="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Metabolomics</a:t>
            </a:r>
          </a:p>
          <a:p>
            <a:pPr algn="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Concluding Remarks</a:t>
            </a: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45720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Overview</a:t>
            </a:r>
          </a:p>
          <a:p>
            <a:pPr algn="l">
              <a:defRPr/>
            </a:pPr>
            <a:r>
              <a:rPr lang="en-US" b="0" i="1" dirty="0">
                <a:solidFill>
                  <a:schemeClr val="bg1">
                    <a:lumMod val="65000"/>
                  </a:schemeClr>
                </a:solidFill>
              </a:rPr>
              <a:t>APOL1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 Interactions</a:t>
            </a:r>
            <a:endParaRPr lang="en-US" b="0" baseline="0" dirty="0">
              <a:solidFill>
                <a:schemeClr val="bg1">
                  <a:lumMod val="6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schemeClr val="bg1"/>
                </a:solidFill>
              </a:rPr>
              <a:t>MYH9</a:t>
            </a:r>
            <a:r>
              <a:rPr lang="en-US" b="1" dirty="0">
                <a:solidFill>
                  <a:schemeClr val="bg1"/>
                </a:solidFill>
              </a:rPr>
              <a:t> Interactions</a:t>
            </a:r>
            <a:endParaRPr lang="en-US" b="1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62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007392"/>
            <a:ext cx="9144000" cy="46479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1088"/>
            <a:ext cx="8382000" cy="5153760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07392"/>
            <a:ext cx="8915400" cy="455648"/>
          </a:xfrm>
        </p:spPr>
        <p:txBody>
          <a:bodyPr/>
          <a:lstStyle>
            <a:lvl1pPr marL="182880"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572064" y="0"/>
            <a:ext cx="4572000" cy="100584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64" y="0"/>
            <a:ext cx="4572000" cy="100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Date Placeholder 3"/>
          <p:cNvSpPr txBox="1">
            <a:spLocks/>
          </p:cNvSpPr>
          <p:nvPr userDrawn="1"/>
        </p:nvSpPr>
        <p:spPr>
          <a:xfrm>
            <a:off x="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>
              <a:defRPr/>
            </a:pPr>
            <a:r>
              <a:rPr lang="en-US" b="0" i="0" baseline="0" dirty="0">
                <a:solidFill>
                  <a:schemeClr val="bg1">
                    <a:lumMod val="65000"/>
                  </a:schemeClr>
                </a:solidFill>
              </a:rPr>
              <a:t>Clinical Background</a:t>
            </a:r>
          </a:p>
          <a:p>
            <a:pPr algn="r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Genetic Association</a:t>
            </a:r>
          </a:p>
          <a:p>
            <a:pPr algn="r">
              <a:defRPr/>
            </a:pPr>
            <a:r>
              <a:rPr lang="en-US" b="1" i="0" baseline="0" dirty="0">
                <a:solidFill>
                  <a:schemeClr val="bg1"/>
                </a:solidFill>
              </a:rPr>
              <a:t>Proteomics</a:t>
            </a:r>
          </a:p>
          <a:p>
            <a:pPr algn="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Concluding Remarks</a:t>
            </a: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4572064" y="6730"/>
            <a:ext cx="4571936" cy="100584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200" kern="1200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en-US" b="1" dirty="0">
                <a:solidFill>
                  <a:schemeClr val="bg1"/>
                </a:solidFill>
              </a:rPr>
              <a:t>Overview</a:t>
            </a:r>
          </a:p>
          <a:p>
            <a:pPr algn="l">
              <a:defRPr/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Proteomics</a:t>
            </a:r>
            <a:r>
              <a:rPr lang="en-US" b="0" baseline="0" dirty="0">
                <a:solidFill>
                  <a:schemeClr val="bg1">
                    <a:lumMod val="65000"/>
                  </a:schemeClr>
                </a:solidFill>
              </a:rPr>
              <a:t> and SCD Nephropathy</a:t>
            </a:r>
          </a:p>
        </p:txBody>
      </p:sp>
    </p:spTree>
    <p:extLst>
      <p:ext uri="{BB962C8B-B14F-4D97-AF65-F5344CB8AC3E}">
        <p14:creationId xmlns:p14="http://schemas.microsoft.com/office/powerpoint/2010/main" val="38085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C3D0017-6054-459D-AE5C-191A18401D8C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A sample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7" r:id="rId3"/>
    <p:sldLayoutId id="2147483678" r:id="rId4"/>
    <p:sldLayoutId id="2147483679" r:id="rId5"/>
    <p:sldLayoutId id="2147483681" r:id="rId6"/>
    <p:sldLayoutId id="2147483684" r:id="rId7"/>
    <p:sldLayoutId id="2147483682" r:id="rId8"/>
    <p:sldLayoutId id="2147483683" r:id="rId9"/>
    <p:sldLayoutId id="2147483688" r:id="rId10"/>
    <p:sldLayoutId id="2147483687" r:id="rId11"/>
    <p:sldLayoutId id="2147483686" r:id="rId12"/>
    <p:sldLayoutId id="2147483685" r:id="rId13"/>
    <p:sldLayoutId id="2147483690" r:id="rId14"/>
    <p:sldLayoutId id="2147483689" r:id="rId15"/>
    <p:sldLayoutId id="2147483692" r:id="rId16"/>
    <p:sldLayoutId id="2147483691" r:id="rId17"/>
    <p:sldLayoutId id="2147483693" r:id="rId18"/>
    <p:sldLayoutId id="2147483680" r:id="rId19"/>
    <p:sldLayoutId id="2147483666" r:id="rId20"/>
    <p:sldLayoutId id="2147483673" r:id="rId21"/>
    <p:sldLayoutId id="2147483674" r:id="rId22"/>
    <p:sldLayoutId id="2147483675" r:id="rId23"/>
    <p:sldLayoutId id="2147483676" r:id="rId24"/>
    <p:sldLayoutId id="2147483667" r:id="rId25"/>
    <p:sldLayoutId id="2147483668" r:id="rId26"/>
    <p:sldLayoutId id="2147483669" r:id="rId27"/>
    <p:sldLayoutId id="2147483670" r:id="rId28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16.png"/><Relationship Id="rId3" Type="http://schemas.openxmlformats.org/officeDocument/2006/relationships/hyperlink" Target="http://www.google.com/url?sa=i&amp;rct=j&amp;q=&amp;esrc=s&amp;frm=1&amp;source=images&amp;cd=&amp;cad=rja&amp;docid=cwdeFITRG9GzEM&amp;tbnid=3qj0Sw4xsDyV7M:&amp;ved=0CAUQjRw&amp;url=http://www.digesty.com/tag/blood/&amp;ei=W-zvUoPKKIaHkQeI4IDYBg&amp;bvm=bv.60444564,d.eW0&amp;psig=AFQjCNEgXXK5hWSqe3IBN0u_poUG0c86Zw&amp;ust=1391541674389316" TargetMode="External"/><Relationship Id="rId7" Type="http://schemas.openxmlformats.org/officeDocument/2006/relationships/hyperlink" Target="http://www.sicklecell.mc.duke.edu/SCDhome.html" TargetMode="External"/><Relationship Id="rId12" Type="http://schemas.openxmlformats.org/officeDocument/2006/relationships/image" Target="../media/image1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.gif"/><Relationship Id="rId11" Type="http://schemas.openxmlformats.org/officeDocument/2006/relationships/hyperlink" Target="http://www.ddcf.org/" TargetMode="External"/><Relationship Id="rId5" Type="http://schemas.openxmlformats.org/officeDocument/2006/relationships/image" Target="../media/image1.gif"/><Relationship Id="rId15" Type="http://schemas.openxmlformats.org/officeDocument/2006/relationships/image" Target="../media/image18.png"/><Relationship Id="rId10" Type="http://schemas.openxmlformats.org/officeDocument/2006/relationships/image" Target="../media/image14.gif"/><Relationship Id="rId4" Type="http://schemas.openxmlformats.org/officeDocument/2006/relationships/image" Target="../media/image12.jpeg"/><Relationship Id="rId9" Type="http://schemas.openxmlformats.org/officeDocument/2006/relationships/hyperlink" Target="http://www.nhlbi.nih.gov/index.htm" TargetMode="External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5"/>
          <p:cNvSpPr>
            <a:spLocks noGrp="1"/>
          </p:cNvSpPr>
          <p:nvPr>
            <p:ph type="ctrTitle"/>
          </p:nvPr>
        </p:nvSpPr>
        <p:spPr>
          <a:xfrm>
            <a:off x="444137" y="1916832"/>
            <a:ext cx="8125097" cy="838200"/>
          </a:xfrm>
        </p:spPr>
        <p:txBody>
          <a:bodyPr/>
          <a:lstStyle/>
          <a:p>
            <a:r>
              <a:rPr lang="en-US" sz="3200" b="1" dirty="0"/>
              <a:t>The role of</a:t>
            </a:r>
            <a:r>
              <a:rPr lang="en-US" sz="3200" b="1" i="1" dirty="0"/>
              <a:t> </a:t>
            </a:r>
            <a:r>
              <a:rPr lang="en-US" sz="3200" b="1" dirty="0"/>
              <a:t>APOL1 in Sickle Cell Nephropathy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295400" y="3573016"/>
            <a:ext cx="6400800" cy="2562200"/>
          </a:xfrm>
        </p:spPr>
        <p:txBody>
          <a:bodyPr rtlCol="0">
            <a:normAutofit/>
          </a:bodyPr>
          <a:lstStyle/>
          <a:p>
            <a:r>
              <a:rPr lang="en-US" sz="3500" dirty="0">
                <a:solidFill>
                  <a:schemeClr val="tx1"/>
                </a:solidFill>
              </a:rPr>
              <a:t>Allison Ashley-Koch, Ph.D.</a:t>
            </a:r>
          </a:p>
          <a:p>
            <a:r>
              <a:rPr lang="en-US" sz="2200" i="1" dirty="0">
                <a:solidFill>
                  <a:schemeClr val="tx1"/>
                </a:solidFill>
                <a:latin typeface="Calibri" pitchFamily="34" charset="0"/>
              </a:rPr>
              <a:t>Professor</a:t>
            </a:r>
          </a:p>
          <a:p>
            <a:r>
              <a:rPr lang="en-US" sz="2200" i="1" dirty="0">
                <a:solidFill>
                  <a:schemeClr val="tx1"/>
                </a:solidFill>
                <a:latin typeface="Calibri" pitchFamily="34" charset="0"/>
              </a:rPr>
              <a:t>Duke Molecular Physiology Institute</a:t>
            </a:r>
          </a:p>
          <a:p>
            <a:r>
              <a:rPr lang="en-US" sz="2200" i="1" dirty="0">
                <a:solidFill>
                  <a:schemeClr val="tx1"/>
                </a:solidFill>
                <a:latin typeface="Calibri" pitchFamily="34" charset="0"/>
              </a:rPr>
              <a:t>Department of Medicine</a:t>
            </a:r>
          </a:p>
          <a:p>
            <a:r>
              <a:rPr lang="en-US" sz="2200" i="1" dirty="0">
                <a:solidFill>
                  <a:schemeClr val="tx1"/>
                </a:solidFill>
                <a:latin typeface="Calibri" pitchFamily="34" charset="0"/>
              </a:rPr>
              <a:t>Duke University Medical Center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4F5F3DD-5488-466C-AD5B-C921D6902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830441"/>
            <a:ext cx="8382000" cy="475445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228D93C-FC16-42D8-96FE-1F508837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GWAS Identified New Loci for Sickle Nephropathy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87C65A-E2C4-43BD-B003-98EFB80F5134}"/>
              </a:ext>
            </a:extLst>
          </p:cNvPr>
          <p:cNvSpPr txBox="1"/>
          <p:nvPr/>
        </p:nvSpPr>
        <p:spPr>
          <a:xfrm>
            <a:off x="6653814" y="6488668"/>
            <a:ext cx="23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/>
                </a:solidFill>
              </a:rPr>
              <a:t>Garrett et al. (2023)</a:t>
            </a:r>
          </a:p>
        </p:txBody>
      </p:sp>
    </p:spTree>
    <p:extLst>
      <p:ext uri="{BB962C8B-B14F-4D97-AF65-F5344CB8AC3E}">
        <p14:creationId xmlns:p14="http://schemas.microsoft.com/office/powerpoint/2010/main" val="4071789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713D3F-A39F-43E9-8C32-8C2A644DA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All of the genome-wide significant associations for proteinuria, and several for eGFR, are genes that are highly expressed in the kidney.  </a:t>
            </a:r>
          </a:p>
          <a:p>
            <a:endParaRPr lang="en-US" sz="2400" dirty="0"/>
          </a:p>
          <a:p>
            <a:r>
              <a:rPr lang="en-US" sz="2400" dirty="0"/>
              <a:t>The implicated genes have not been associated with other nephropathies, suggesting that Sickle Nephropathy is different.</a:t>
            </a:r>
          </a:p>
          <a:p>
            <a:endParaRPr lang="en-US" sz="2400" dirty="0"/>
          </a:p>
          <a:p>
            <a:r>
              <a:rPr lang="en-US" sz="2400" dirty="0"/>
              <a:t>Neither </a:t>
            </a:r>
            <a:r>
              <a:rPr lang="en-US" sz="2400" i="1" dirty="0"/>
              <a:t>APOL1</a:t>
            </a:r>
            <a:r>
              <a:rPr lang="en-US" sz="2400" dirty="0"/>
              <a:t> nor </a:t>
            </a:r>
            <a:r>
              <a:rPr lang="en-US" sz="2400" i="1" dirty="0"/>
              <a:t>MYH9</a:t>
            </a:r>
            <a:r>
              <a:rPr lang="en-US" sz="2400" dirty="0"/>
              <a:t> were within the top GWAS signals.</a:t>
            </a:r>
          </a:p>
          <a:p>
            <a:pPr lvl="1"/>
            <a:r>
              <a:rPr lang="en-US" sz="2000" i="1" dirty="0"/>
              <a:t>APOL1</a:t>
            </a:r>
            <a:r>
              <a:rPr lang="en-US" sz="2000" dirty="0"/>
              <a:t> rs2239785 p=0.0003 proteinuria</a:t>
            </a:r>
          </a:p>
          <a:p>
            <a:pPr lvl="1"/>
            <a:r>
              <a:rPr lang="en-US" sz="2000" dirty="0"/>
              <a:t>APOL1 rs136148 p=0.7691 eGFR</a:t>
            </a:r>
          </a:p>
          <a:p>
            <a:pPr lvl="1"/>
            <a:r>
              <a:rPr lang="en-US" sz="2000" i="1" dirty="0"/>
              <a:t>MYH9</a:t>
            </a:r>
            <a:r>
              <a:rPr lang="en-US" sz="2000" dirty="0"/>
              <a:t> rs16996672 p=0.0008 proteinuria</a:t>
            </a:r>
          </a:p>
          <a:p>
            <a:pPr lvl="1"/>
            <a:r>
              <a:rPr lang="en-US" sz="2000" dirty="0"/>
              <a:t>MYH9 rs136206 p=0.0024 eGFR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C209F6-41EC-4553-9F1A-5EF69E82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Genetic Risk for Sickle Nephropathy is Complex</a:t>
            </a:r>
          </a:p>
        </p:txBody>
      </p:sp>
    </p:spTree>
    <p:extLst>
      <p:ext uri="{BB962C8B-B14F-4D97-AF65-F5344CB8AC3E}">
        <p14:creationId xmlns:p14="http://schemas.microsoft.com/office/powerpoint/2010/main" val="79432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450" y="1612038"/>
            <a:ext cx="8801100" cy="51537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320"/>
              </a:spcBef>
              <a:spcAft>
                <a:spcPts val="600"/>
              </a:spcAft>
            </a:pPr>
            <a:r>
              <a:rPr lang="en-US" sz="2800" dirty="0"/>
              <a:t>Sickle Nephropathy has both overlapping and distinct genetics from other nephropathies.</a:t>
            </a:r>
          </a:p>
          <a:p>
            <a:pPr>
              <a:lnSpc>
                <a:spcPct val="120000"/>
              </a:lnSpc>
              <a:spcBef>
                <a:spcPts val="1320"/>
              </a:spcBef>
            </a:pPr>
            <a:r>
              <a:rPr lang="en-US" sz="2800" dirty="0"/>
              <a:t>While </a:t>
            </a:r>
            <a:r>
              <a:rPr lang="en-US" sz="2800" i="1" dirty="0"/>
              <a:t>APOL1</a:t>
            </a:r>
            <a:r>
              <a:rPr lang="en-US" sz="2800" dirty="0"/>
              <a:t> is highly predictive of many other forms of nephropathy, it has a much smaller role in risk in SCD.</a:t>
            </a:r>
          </a:p>
          <a:p>
            <a:pPr>
              <a:lnSpc>
                <a:spcPct val="120000"/>
              </a:lnSpc>
              <a:spcBef>
                <a:spcPts val="1320"/>
              </a:spcBef>
            </a:pPr>
            <a:r>
              <a:rPr lang="en-US" sz="2800" dirty="0"/>
              <a:t>Like other forms of nephropathies, however, there does not appear to be a single gene that is associated with risk, but many genes that may collectively contribute.</a:t>
            </a:r>
          </a:p>
          <a:p>
            <a:pPr>
              <a:lnSpc>
                <a:spcPct val="120000"/>
              </a:lnSpc>
              <a:spcBef>
                <a:spcPts val="1320"/>
              </a:spcBef>
            </a:pPr>
            <a:r>
              <a:rPr lang="en-US" sz="2800" dirty="0"/>
              <a:t>Identifying the risk genes may help us develop new therapies.</a:t>
            </a:r>
          </a:p>
          <a:p>
            <a:endParaRPr lang="en-US" sz="2800" dirty="0"/>
          </a:p>
          <a:p>
            <a:endParaRPr lang="en-US" sz="28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26598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digesty.com/wp-content/uploads/2013/07/What-is-sickle-cell-anemia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Acknowledgements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1371601" y="1502045"/>
            <a:ext cx="3193330" cy="386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5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6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100" b="1" dirty="0">
                <a:solidFill>
                  <a:schemeClr val="bg1"/>
                </a:solidFill>
              </a:rPr>
              <a:t>Duke Sickle Cell Team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chemeClr val="bg1"/>
                </a:solidFill>
              </a:rPr>
              <a:t>Marilyn </a:t>
            </a:r>
            <a:r>
              <a:rPr lang="en-US" sz="1500" dirty="0" err="1">
                <a:solidFill>
                  <a:schemeClr val="bg1"/>
                </a:solidFill>
              </a:rPr>
              <a:t>Telen</a:t>
            </a:r>
            <a:endParaRPr lang="en-US" sz="15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chemeClr val="bg1"/>
                </a:solidFill>
              </a:rPr>
              <a:t>Matt Foster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chemeClr val="bg1"/>
                </a:solidFill>
              </a:rPr>
              <a:t>Melanie Garrett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500" dirty="0">
                <a:solidFill>
                  <a:schemeClr val="bg1"/>
                </a:solidFill>
              </a:rPr>
              <a:t>Brandon Le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1500" dirty="0" err="1">
                <a:solidFill>
                  <a:schemeClr val="bg1"/>
                </a:solidFill>
              </a:rPr>
              <a:t>Anvita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en-US" sz="1500" dirty="0" err="1">
                <a:solidFill>
                  <a:schemeClr val="bg1"/>
                </a:solidFill>
              </a:rPr>
              <a:t>Kulshrestha</a:t>
            </a:r>
            <a:endParaRPr lang="en-US" sz="15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15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15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15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sz="135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4713757" y="1502045"/>
            <a:ext cx="3193330" cy="386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5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6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1500" b="1" dirty="0">
                <a:solidFill>
                  <a:schemeClr val="bg1"/>
                </a:solidFill>
              </a:rPr>
              <a:t>A special Thank You to all the patients for their participation in our studies!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AutoShape 2" descr="data:image/jpeg;base64,/9j/4AAQSkZJRgABAQAAAQABAAD/2wCEAAkGBhQSEBQUEhQUFBQUFxcXFBUUFRQUFxQUFxUVFRQUFBQXHCYeFxkjGRUUHy8gIycpLCwsFR4xNTAqNSYrLCkBCQoKDgwOGg8PGiwdHyQpLSksKSkpLCkpKSkpLCksLCkpLCwpKSksKSkpKSksLCksLCksLCksLCwpKSwsLCksLP/AABEIAQoAvQMBIgACEQEDEQH/xAAcAAABBQEBAQAAAAAAAAAAAAAEAgMFBgcBAAj/xABIEAABAwIDBAcEBgcFCAMAAAABAAIRAyEEEjEFQVFxBhMiYYGRsTKhwdEHI0JScvAUYoKSk8LhFTNjsvEWFyQ0Q3Oi0lNU4v/EABoBAAMBAQEBAAAAAAAAAAAAAAECAwQABQb/xAAoEQACAgEDAwMFAQEAAAAAAAAAAQIRAxIhMRNBUQQiYRQycYHwwbH/2gAMAwEAAhEDEQA/AIxpsg8RsGm97nkulxkwRF+FkQyrxaQONvmiSLL53VKD9ro9ak+SMOwKf63mPkvDo7SF4dP4v6KTC7C7rZPLO0R8EYdh0+Dv3iiMPg20wQ2b3MmUSQkPw8mb+aDySezYdKXAM55D2mYhw3TxHxQuxhFJvciMVRduiZBuJ0IPwTOzKWWk3vv53hWbXTomk9bYTiAHWIkAg+I0PvK51fPzPzXnvjVI/SGnQg+IUVfYq0hYojh7z8140G8Amm4i0/6ePDmnW1JXbgpDZwrPujySH4VsEwNDuHBELxbZFSZ1I8x0z+J3+Yldco+jinMkPa4kH2gCQ4cUaKwcAYIkaGxVJp3ZOPFDDz/n/kPyXpsga+KyvmJbImLkGDBgbrlP0MY1xgTbuIHvVJp0mLDwPEAi4B5gG6T+jM+63yCXC9KjbK0hJoN+6390fJe6lv3W+QXSV4FdbBRzqx91vkFwtHAeQSyVyUTiebsisBek/wBx9Cm6tBzTDmuB4ELQdqYxkAjI28ToPFQGJ2nSLLwXu1MAwBNhwvddHE5bpMiszK3kIiWuE6WK7VaW6hw5tcPUKxbMxlOR1jC9v2CGF0O3O8wldLadqVvvi/exyPRp77BeamVgkd/kV7rhx9UZjNu0aAHXVA0uEgGSSNJgAqH2h0+otbNMGobxIyiY1M3haPo15JL1L8D2IxbAJJFt6rtbpJTa0NaZgbuPcoDau3auIcXPdyAs0dwCj2VeIPMKsPRpc7hed9iXrbeceJ7jdCP2qTcQN9hBHJBOBmRJC8KRn1WpYoLsSc5MkcPttwvPjvn0PirJsnbDancd49D+eKo4YRIj88UZsrF9VUDiA4CZB0IIU8uCMlsNDK09zQi+6VKGwnTPABw63BfVxH1b355jUkuAKLd012P/APTxI5VY/nXn/Ty8Mv1kNVdEtkIfEdL9lEHJhsW07j139UEeleB3UsV3fXN+SP08/DB1oj7qLWvdHd6JNJtyhD0nwcWp4rNOpqsiOEZCmq/STDQOrbiAd+Z1Nw8IaCqPBN9jlliiUC8SoIdI2f4nkz5Lh6Qt3F/iGpfp8ngbrRJ3MvAqv/7Rc/3Quf7RH8t/qj9NMHWiWAlczKA/2jPd+7/VJ/2jPAeR+aP00zutE2jbOD62mAImZ7Tg3cd5URQ6MV36NZ/EZfkZXvpCxRp4IvbBIezXS8jcs1odKX65fJzgtHp82SEKikZkk+Tbtk9Cqje0cocLN7RfbXdohumOAqU20usIIzwIn7rtZCyOl03qtNnVGn9V5Vg2H0oqYrM176jshpuAeZiXZTHmpZOo3cg6SE6dYmm80XNM5WuBF9ZBHxVQfVnv7uJUhtqS8jhYKT6K9HusOdwsLDnvK1a1GOpgjByelAez9gOeJcPDcp3B9EwdQFaGbOAAACNwmHCwy9RJ8G+GGKKxT6GtlexHQyG2HDz0V3bhwEqoQYtzQWWQ2iJn9ToXcRpCFr9DtR3crrQKzeAhD1xZN1pg6UTI8bhnUXZKgtuMa94QmdrXXEjmQtD6R7IFamW7xdp4FZzVYRIIu0wQtuGetGHLDSx2uGasPDswTzMlMLTNj/R1hqtGm8mrLmtJh0CSAbW0ujh9FuF41f3/AOi9BYXXKMDzxXZmTLy1k/RdhNAavf27r1L6LsIQJ67+IP8A1XdF+TuvEyYLq1v/AHWYP/G/iD/1Xf8Addg/8b+J/wDlDpMPXiZGvSteH0XYPhW/i/0XR9GGD4Vf4p+S7os7rxMgXE/jKYbUe0aNe4DkHED0TCi9iyNs+kenOzqvcWH/AMgsfoNsVtfTqlOzsR3NB8nNWNYVtjzXnYH7WWhwDlt1ZehBirU/Cw+VWn81APbdT/RC1Z//AGz7nsPwVJvYolsQ+16RFWoN+c+qu/RwhtBo7p8VT+kR/wCKqAfeI96tuz2ZabR3D0UfUfYkVwLdk4x0hP0DBQmFNoUlRprKlRqF50piQ9oXmVFVULTFvYgsQi3OQdVt01IW2iMxOhVC6V4PLUzD7YvzGvuWgY9kBUnpa6Q0d5VsCqRDM7iX3oBtDNgaeb7Mt7ItY89eOnJWUYpvf5KE+jvAilgKeZjHF/b7TRMHQHjbfwjgrLnb/wDGy++L8l70GtKtHz+RPU6YIcW0Xhx5NknehaW0qEAHE0AR7TTVpAtM3a4G4INlMNe2R9XT5RYbpC+f8c3/AInFaXrvbpxdV/Pgi3ckl3GhC07Zt39q0JjraO6D1jCDIBEGb6jzC6NpUDpVpcPbZrpGvePNZbiaWV0gCznEADc15pj4RwgcEV1GXDNdG4ukWu6Wt8Zc0+XBLkeiLZleWq+XRpFTalAa1aQtN3sFtxuUn+1KFvraX8RnzWT7cp5qobEXgA7sjXjKeRYF7DtHVvcAIAeZi9i1oE8AG+qE3ohr/rLRdxTfcruNM1Kh/Xf/AJimF6V5Y2eouD6iwmDaT9ZGTeCdUPtLYGyzPWCkPFnxWOV9uAOy1a5a6QIcKrtd+bTeltlwlrw4XggawY3rx3BxV3RpjB8Iuu0OimyJMVAPwk/ylRDNh4Kk5zsPVe9+R4DSCQRFzJCgHUN5cfOE5gqgaSWEOcLESCYJg8l2p9mWWN3TZEbXpB+0Hgb6n+vxVqq4gMbJUEKObHB0fZLjz0U1i6EiUcj1OJSEdCYBUxFd92GBuCRT2/iqbsrx7gQfFA4nrocQYAHYA1K5s3rXtcXOPZAPaGWTmIyi97QbrTDGmuxKUmmW/Ze3c9nhSvXN1lUnZ+JPWNFr8PfyKs+PZkYJU2ldFk3VhFbbNNlnOjvQdfpFRGjp5XVX2g8GxDiTNhw1mUHgKuH0cyoSZIcZIgakKqxJkZZGmWjEbQbU9k/ncqjt3Dl9emwfbIA5kwpllBoIdSMjvQ9cNGNwpeYaHtLjewD2mbck+JJSJZHcTYcDsXq6TGB0BrWtFnbhFk9/Zx+/7n/JF4egyGObJBgtMkggUsgPfb33T/V3Bg2m0WMluvl6r118HhNsjHYEgSXiP2vdZfPtavlxOIeBJbiC5vPM91+6WjzX0fjxFPcIibReRpw3r5xdIxlb2f8AmSBmEiS8+0PtC2neeKK++P5LYuJfgmq7+0WxdxfzAp5yQRuMZvFP06802GJylr8u7Ulozd7ongGpOJpxc6iRO+Zc1xnvJdPMcE/RJbTa7K2ez2Y7Jl2Vsjhmcyf2+IRyb43XlHnSrb8kVjBlqgC93AA24OIJ3ewBP6x4JDacYZ40lrm98Nce1HmI/VHFF4uDWhsEkx2uHZDnW3nNA/EU02Dhnuc6OyLtu6CbzO9xa4nwUfUN9L9o0wftj+ipLy8uhZj1jS8b0FY5ra1ZriagMAOy2HsuPCUnDbKFFrWsEs5zvJgqd2rjqlZ5kloA7IMCBwUSzAVqhLaZhziACdBe58pXhycpR02b4NRlqYLjMT2S3IwjgWA+qjdmupirVaAGuIa+wABDZEBoFrkealOl+KpMOWlTPZiXOd35ZA5hVzBEuxjHtBIc0sI1gZD7rSnwYXGLbZeXqIykqVEvhnB1VzwLgAc5/wBFO4eC1Q9PDZCR3z4RaVIYVxCD3Y9CquAduAcOBt5FNfojjYMA53UrQdxSsQ4BpngqKdcC6GQ9LD/WNJMweXkpXb7LNCGwNGXT5I3bNKQDwCRNuVlHFaaK/WwozTdoIgnUGREEIehsNlMlzCDIIu4mAdYCsGHpgtCUcOAdB5Ba1k7GWUPghsBgcgPC5QzcNnxTTuYwk90uACm8Y8AGE1sKh1lTIBd5AJ7pt6kpobsm1XJqOyqOXD0G8Kbf8g+akAE2AAGgaAQOUABL3jl8l7C2PnpO22N4pstP53r5tp2xlQwTGKNgJJ+saTA3mwHiOK+k8T7JXzm15GJqQQIxL7x7PbEkxc6t8gj3X7/4ymP7ZBGIp3GXfTcOYaDEc4EcUaHkhgItDDe0guYIPDs5/OUzXbBmwiYG/dAB0EZXDwdxUg9xIaYaZaBMaPcIaAe4l0d7guy3pr5X+GGUlt+yvVxNZoktzZ2Te3sQfM6pFZ84Qk6gUyNwJAvI3jsj38U9Vjrd5aW3/BmkBnedT3FqVtEzQYSBALIA9gyBZx3D+78A1S9TtjS+TdHmKKuV1pXEpigeiabVrOFUtk2z79IdYKUpYzq+0LGIJ1tvQ1TAVM8vDRMkmeOkAIgYeQJ3e9fPq9jfNJbFL6RVczwbaW1k9o2HqmthVwwkkjTWbgzHoVZ9o7DpVIkERwJ0Q7dgUmiGhxPGYjzK3KcdNEN7tHN/gi6Gir/RuoepvJhzhfmp+g5QcadGyMrVhlB3FM7VDi3s+PyXHV8vwQ1XFudbinihtYJT22RUAIcBxtY8lI43bEsA1/CJQBwM3hNjDOjTerxgicpsm9mYiB3FFYghRWCxOWx3I7rpuEGjtQHitCp3oPhR1rHHeHuHP2R7iSoLF6K+dGdjCi3MSHOgCR7LbSWjiZAkrTghbRh9RlSTLEXWb+eC85/58Qmwfz4hec78+K9LueNQ5iT2Svnel/zbxYziXnfIipTJjnlhfQmKNivnwmcRUFpFd0XAJl9xO72jfvHBPHeS/uw+PhhJJAcInNTpQdxIDbzwhhupGqz2AAQTcHiA2q+TNgZcLd/chK7heODd24NkecT+1CkK93MkmTFidA5uRxHCBDuUpMsfan8/4YJSdqvDKzUd2nWt1T57r1YI8veOC7igTRaIt1lr2uacSN4gERySsUBmfr2mEdr7LQXOvHGI5h3clbS/uA4/ebDTYz1YFgNXAloj/Cb3pPUxaxr8noQauP8AeCswl0wkpVNZz0Dbdp0nZGERcaP9qQL2nMFGuxjmtOem4WsW9sd07x4hTG26WYAmmHg6wQD5G0+IUI0AAhlV1MwexVFtPs5vgV40UaSFr7ZqHRrvIBK2fiHuqNzNJuLB0nwCDrtE3qkn9UD4LR+hnQjqh11XN1hHZa4nsAjVw+9HkrtJIWyl4nYn6N2S6Xuc57wBAbmMtHeYmeS9TKlOkX9++ePpb881EtKVp3uXjL2j1Z+iEqbMBMy7wcU64oqkyQjuuCkHuRjsG1ps97TzPqnBQdqKjii69AJ6jREWVU9rGcmBUWP3kEcoMKRYIHND1Kl4XX1rIrczTkkyQ2JhOtxNNuoDg534W9o+cAeK0h3z+KrnRTZBpMzvEPfEje1toHMzJ8OCsT3W8/RejihpR5GeeuR6b/n7wXnH8+a5P5/aC4T+fByv3M57GVYYT3LBqdMfpTiIJbiHkzxD25RzLg0ftLdNof3TvzvWEZScTVglsVySQAY7cy0HV3Z07gmhFykkhofbIfri8a9load4iGkjwJ96latK7ARqD7MklwZ6dpt/1UHXwbpERIGU6aSCAOWUDzUiKbgxrnR2S0m47IMg8+yT4kcE/qMb0pJdzzZzi6p+SsV2wS4mwF98lxdu3i7f3T3pO0MMRSyg2zkEm8ANdBB3GKbrjVHYjZdQvgMPsk2iQO1Amde04fuobaGAq/o5zMJImQBMFrmwT+rA97lm9RGWhX5PQhljcd0VlKYkpdMKB6h9DbW2ZmiMzTuyk+g18QmsF0PqO/v3MLDuLZqeQ7Kt9KgBz4p5rN53LyIQZdzIbZHRLD0TLKYkfadDnTz0HgArA2hAS8PT7I77+adIsrQhvbJSkY30iwhz1PvNqP8AEZjbyVadVg9xV76S0oxNUcSD5tH9VTtp4SDbR3rvWvJjtWg4p9mCOrp2hi7KOzEGE6AdyhpRfVRLsxAjilPqx5KOp1HJx9N57h3JtJzmJdXulsxMEHgQb7zNh5pjqUjGGHMYOOY8hp7yqwW6Iyexr+DxYqMa8aOAPmWyPOUXUNvP0KqHRXGHqyz7txyP9fVWF1R0Tu7p+C3Wro8xwYYXfH/MEpxsPH0coz9P7/X5Lv8AaA4jzHxCcRhm0XfVO5D4LCK9SK1b/vHTf258PZif1ls+JxssgkZd5lswL2vxVOHQug8l5zzUu6H7zJMCDxR2tWNHZMqdagZs9+Yh32jBALg93vLgiX0Dlp5KtWHloEuBILj2SLcQ3wLlandDaRDQH1BH4TOmtuIBST0LZlyiq4aico4HLvtBM+CMuPbyZpQlsUz9KrseIqFxyvEkN7RkwSY9kZqZlDYvaNc4Y9vM0+0SxoORwtHfqbcVdMX0GLnZm1oMz7HcQRZ2lx5BRm1uhb6dCsetaWhj3BsOEAEPgcLBw8Qo5IOUfkrCMdrir/BnCXTKSV1igeofXDAu4l0MPL1su0mpvFXcxvF7fcZWKEe50mHxC7KccEyQqCGfdNKUYmeLR7ifmqziKIcCCr10+wEsbVH2ey78JIg+fqqUD7lsjvFCJ7lZxWHh19V6m1G7UrMNQM+3F+HcJ4pljVnnDSzVCWpD2HAT1Z4AQ7RC65hOqmPQ2OJUVRqZ6jnbpgcgfnKL2xXyU4GrrDxSNm4eBpMCwG/8z6rRhW9kcrpFu6O4nq6rHHQ9l3I29YKv7KSzHCYoZTmaWxrO4G0ngNPNaTsLE9ZRa7fEHmLekHxVsnkyopnSrZuIwxNSk5zqRJNgCafc6QbcCqseltdv2v8AxZ8ltxpSqlt36N6FXM6mDScfu+zP4eHKFPWNSM6d05rD7p5sHwIXh9IFTe2mf2XD+ZC9Iei1XDOh4lp0e27T47j3FV2qyE2p+RtEfBcmfSGd9JngXD4FPN+kVu+l5VD/AOqoBckF67XI7pR8Ght+kRkmWvAtABaYG/UiU1tXp1RqUKrAKgL6b2iQ3VzSBJzLP3VEguXa2d0ojKUxOvp5gSNRr3hMtSFT6/0CFF69McJPuRFRyGwN65PBvrAUEqRPuTASKjUpdQOI3aOEFSk9jtHAhZTUpFjy12rTB8Fsb6aoXTLY2VxqtGsZo8g74eS0Yn2EZj20mPNdxBM5jvjerBQeS0E66HmEPtnBdtxG8z53XsFW7IDjBG871fJj1IfHNJhyRVrBrSToEoOgTaOKh8VWNV0D2QfMrGoW6NTkqsRUBqODo1PZHDh4qz9GdmZnEagC54u+Q+KhXNytGXUmJ91uCv3RDA/Vg8VvWPQrME56gf8Asrq6gJEtNiDvabEciCVL9GaZoVH0CZHtUyd7N3iNPBH4zCSEp9Ps06n2qREnix1nj4+ClLkEXsTDHJwOCZNONSF4kDio02PaBdpbLZVaWloLSLg3B8FmXSj6NSJfh5O/qz/KT6FasKh3JIpZgc10FFrcKkfM9eg6m8SILDoRoQZuOfFA4uqXvc50S4kmAGiTcwBYLdumPQ1mIo1HNaOuZ2mECC6NWE753d8LDsXQIJBEQmTsomM4nFZsvYY3K0N7IjNE9p0auvr3BO4fHU20KlN1JrnvjLUMSyCNDruNtDmQbgnMNhS8EjcYQdIahum+DKSW3KJfgCL7t8cE43Ajj6Ia0Gj6pqlN0mQSQSCdUqousKKRnO1HOA9p3mh/0t/3in6hshS26akAMoVHEanzKits4Ugy4k0qgyPEzlnRw4XhTOFFkuvRDmlpEgiClsJkm3NmGnULXefEbiPBQ76Mclou29l5wKbvbaPq3ffb92eIVLxNGAZtEz4Ldina3JSRXcSw58jPtbtw4nyRZwoYwAciU3RaRVbbtPue5l4jynyR2MHZHP4p1GLbkc5OqE4PAmtWZSbu7TjwA/1HmtX2NszJTaOAVW+jvZWbrqxGrgxvJozGD4t8loVOnAWfLkt0FLYDfh16ngw5rmnQgjwKNNNJYyCpNnUeo0YY1rrwAJ32ESm6uFPgjITVY6BCw0MlsCF5zYCVvXquqR8DIGqU/a5LFfpQ2GKOID2iBWbmj9cGH+dj4lbdWHZPeYWd/S1gM9Gm8f8ATMHk+AD5tHmjFDJ7mK1Ai9hOu8cj6hNV6abwlUsfI4QUs1aLInywFRrSGdl020IEyETRxwPcU8SCsu6Kn0dUXWNXnpbFrRkOliZfTT4cuVFzAKwpT7kNhjdElBHAG0cGKjINiLg7weIWedJsIesaCLvnP3lvtHxGXzWnEKB6RbF60B49tkx3ggSPcPJXxypiyWxQX0FG483AU/UYghgOuxFKmPtPAP4ZGb3ArZKVIlFbmidE9n9VhKTd5Gd3N/a+IHgp4NTNBsIhec3bLicq8WJcLi4BwWQ7zLifJEPdZCvO5MkBnaQXiJclUxZJcYaSg+QrgGqOkxwVa6a4Q1MFXjUi37JDvgrK1s2468uCB2rTDgWboIPiITCpnzni8E4E2QTqLhqCrhjNl3PaKja2yZ1JPipto0JsrpqxuUlRLsongjG7GHBFNwFlCTRRH0M5KYkjRdatBnFrjkpq49BnHKGqJKGp6olBAEkJDmpwpJCdAZU+kex4mowW+0P5lE9C8HmxTnnRjT5u7I92ZX2oyRB3qJ6MYBrBVc0WfVfl/C0lo/mVHN6aFS3J6kE8E20J1RHPLhC6uOKIoPXdoEOTJS6z5JSKTbp+ABAFkziXWAT5QNUku7uHHn3Loq2c9kdNSBbU/mUHiGw0/m6Nyxc6oaoJufAJhUZl0nwHV1iBoQHDunUecqBLFd+muEs2pzafVvxVNeVmmjTFjORdypV+XvXOq7z5lQZQ3NjpCUxD0Wb0+xy1mcdC45daUkoBPM1CJQzEQuAeXCuyuEpkKxuqYBPC/kmNkUctJg7pPN3aPqncT7B77edk7RFl0gofhLaUgJbUoTqaxD4CdQmMfcBPEVg5TtMJspZdCZgR2u+Ahqa9UqyUpidKkI2dcI5oeq1F5U29tpPh3oMZFJ6ZVfqmNOriXRwaJA85KpbmK4dLcI57+t3CG8uHxVXqU1mmXiCFq4n3MSMqixzaGaLzV7cvMWqPBBhDNEkpTUkoMJ1mqfTDU9K5HHUkrspKZCjeIFh+Ies/BP0tExX1aO/0BRDAhIKHQEpqSEsJQiXlAOdJlGVtIQ/6P3qsSbGSm6r0Q6j3oOs3vTIBxiKpBDU7XPvT9N2bub7zy4BMwJWOgTy3n4BNV3BKfU3DRcZRnVJXka/BBdImgYZ8DeNfxBUStSB0sr90ud/w7gOI9QqEXJJRVDpglSkQmSEaSmi0bx8FFwKJmuO0SqYSNwTjFbsTHQklKCSlCdCdCaCcCKOPFeC8uphBmoe2O4H3kBFMQn/UPIfFFtSMZDiWEhKXI5jL3XSc68UhysiYirVURVxsvIb2jpZG4w9h/wCE+hQmz2AMbAAtuToDCcPhvtPudw3D5om5Xmp9iV7bhQmnSSyLJSRV0U+RuCC2v2gQqjjtli5Flb8VoVDYoWTSFTKnUokW9U0WHgpPFjVR9M6qbLI//9k="/>
          <p:cNvSpPr>
            <a:spLocks noChangeAspect="1" noChangeArrowheads="1"/>
          </p:cNvSpPr>
          <p:nvPr/>
        </p:nvSpPr>
        <p:spPr bwMode="auto">
          <a:xfrm>
            <a:off x="1190625" y="739378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hQSEBQUEhQUFBQUFxcXFBUUFRQUFxQUFxUVFRQUFBQXHCYeFxkjGRUUHy8gIycpLCwsFR4xNTAqNSYrLCkBCQoKDgwOGg8PGiwdHyQpLSksKSkpLCkpKSkpLCksLCkpLCwpKSksKSkpKSksLCksLCksLCksLCwpKSwsLCksLP/AABEIAQoAvQMBIgACEQEDEQH/xAAcAAABBQEBAQAAAAAAAAAAAAAEAgMFBgcBAAj/xABIEAABAwIDBAcEBgcFCAMAAAABAAIRAyEEEjEFQVFxBhMiYYGRsTKhwdEHI0JScvAUYoKSk8LhFTNjsvEWFyQ0Q3Oi0lNU4v/EABoBAAMBAQEBAAAAAAAAAAAAAAECAwQABQb/xAAoEQACAgEDAwMFAQEAAAAAAAAAAQIRAxIhMRNBUQQiYRQycYHwwbH/2gAMAwEAAhEDEQA/AIxpsg8RsGm97nkulxkwRF+FkQyrxaQONvmiSLL53VKD9ro9ak+SMOwKf63mPkvDo7SF4dP4v6KTC7C7rZPLO0R8EYdh0+Dv3iiMPg20wQ2b3MmUSQkPw8mb+aDySezYdKXAM55D2mYhw3TxHxQuxhFJvciMVRduiZBuJ0IPwTOzKWWk3vv53hWbXTomk9bYTiAHWIkAg+I0PvK51fPzPzXnvjVI/SGnQg+IUVfYq0hYojh7z8140G8Amm4i0/6ePDmnW1JXbgpDZwrPujySH4VsEwNDuHBELxbZFSZ1I8x0z+J3+Yldco+jinMkPa4kH2gCQ4cUaKwcAYIkaGxVJp3ZOPFDDz/n/kPyXpsga+KyvmJbImLkGDBgbrlP0MY1xgTbuIHvVJp0mLDwPEAi4B5gG6T+jM+63yCXC9KjbK0hJoN+6390fJe6lv3W+QXSV4FdbBRzqx91vkFwtHAeQSyVyUTiebsisBek/wBx9Cm6tBzTDmuB4ELQdqYxkAjI28ToPFQGJ2nSLLwXu1MAwBNhwvddHE5bpMiszK3kIiWuE6WK7VaW6hw5tcPUKxbMxlOR1jC9v2CGF0O3O8wldLadqVvvi/exyPRp77BeamVgkd/kV7rhx9UZjNu0aAHXVA0uEgGSSNJgAqH2h0+otbNMGobxIyiY1M3haPo15JL1L8D2IxbAJJFt6rtbpJTa0NaZgbuPcoDau3auIcXPdyAs0dwCj2VeIPMKsPRpc7hed9iXrbeceJ7jdCP2qTcQN9hBHJBOBmRJC8KRn1WpYoLsSc5MkcPttwvPjvn0PirJsnbDancd49D+eKo4YRIj88UZsrF9VUDiA4CZB0IIU8uCMlsNDK09zQi+6VKGwnTPABw63BfVxH1b355jUkuAKLd012P/APTxI5VY/nXn/Ty8Mv1kNVdEtkIfEdL9lEHJhsW07j139UEeleB3UsV3fXN+SP08/DB1oj7qLWvdHd6JNJtyhD0nwcWp4rNOpqsiOEZCmq/STDQOrbiAd+Z1Nw8IaCqPBN9jlliiUC8SoIdI2f4nkz5Lh6Qt3F/iGpfp8ngbrRJ3MvAqv/7Rc/3Quf7RH8t/qj9NMHWiWAlczKA/2jPd+7/VJ/2jPAeR+aP00zutE2jbOD62mAImZ7Tg3cd5URQ6MV36NZ/EZfkZXvpCxRp4IvbBIezXS8jcs1odKX65fJzgtHp82SEKikZkk+Tbtk9Cqje0cocLN7RfbXdohumOAqU20usIIzwIn7rtZCyOl03qtNnVGn9V5Vg2H0oqYrM176jshpuAeZiXZTHmpZOo3cg6SE6dYmm80XNM5WuBF9ZBHxVQfVnv7uJUhtqS8jhYKT6K9HusOdwsLDnvK1a1GOpgjByelAez9gOeJcPDcp3B9EwdQFaGbOAAACNwmHCwy9RJ8G+GGKKxT6GtlexHQyG2HDz0V3bhwEqoQYtzQWWQ2iJn9ToXcRpCFr9DtR3crrQKzeAhD1xZN1pg6UTI8bhnUXZKgtuMa94QmdrXXEjmQtD6R7IFamW7xdp4FZzVYRIIu0wQtuGetGHLDSx2uGasPDswTzMlMLTNj/R1hqtGm8mrLmtJh0CSAbW0ujh9FuF41f3/AOi9BYXXKMDzxXZmTLy1k/RdhNAavf27r1L6LsIQJ67+IP8A1XdF+TuvEyYLq1v/AHWYP/G/iD/1Xf8Addg/8b+J/wDlDpMPXiZGvSteH0XYPhW/i/0XR9GGD4Vf4p+S7os7rxMgXE/jKYbUe0aNe4DkHED0TCi9iyNs+kenOzqvcWH/AMgsfoNsVtfTqlOzsR3NB8nNWNYVtjzXnYH7WWhwDlt1ZehBirU/Cw+VWn81APbdT/RC1Z//AGz7nsPwVJvYolsQ+16RFWoN+c+qu/RwhtBo7p8VT+kR/wCKqAfeI96tuz2ZabR3D0UfUfYkVwLdk4x0hP0DBQmFNoUlRprKlRqF50piQ9oXmVFVULTFvYgsQi3OQdVt01IW2iMxOhVC6V4PLUzD7YvzGvuWgY9kBUnpa6Q0d5VsCqRDM7iX3oBtDNgaeb7Mt7ItY89eOnJWUYpvf5KE+jvAilgKeZjHF/b7TRMHQHjbfwjgrLnb/wDGy++L8l70GtKtHz+RPU6YIcW0Xhx5NknehaW0qEAHE0AR7TTVpAtM3a4G4INlMNe2R9XT5RYbpC+f8c3/AInFaXrvbpxdV/Pgi3ckl3GhC07Zt39q0JjraO6D1jCDIBEGb6jzC6NpUDpVpcPbZrpGvePNZbiaWV0gCznEADc15pj4RwgcEV1GXDNdG4ukWu6Wt8Zc0+XBLkeiLZleWq+XRpFTalAa1aQtN3sFtxuUn+1KFvraX8RnzWT7cp5qobEXgA7sjXjKeRYF7DtHVvcAIAeZi9i1oE8AG+qE3ohr/rLRdxTfcruNM1Kh/Xf/AJimF6V5Y2eouD6iwmDaT9ZGTeCdUPtLYGyzPWCkPFnxWOV9uAOy1a5a6QIcKrtd+bTeltlwlrw4XggawY3rx3BxV3RpjB8Iuu0OimyJMVAPwk/ylRDNh4Kk5zsPVe9+R4DSCQRFzJCgHUN5cfOE5gqgaSWEOcLESCYJg8l2p9mWWN3TZEbXpB+0Hgb6n+vxVqq4gMbJUEKObHB0fZLjz0U1i6EiUcj1OJSEdCYBUxFd92GBuCRT2/iqbsrx7gQfFA4nrocQYAHYA1K5s3rXtcXOPZAPaGWTmIyi97QbrTDGmuxKUmmW/Ze3c9nhSvXN1lUnZ+JPWNFr8PfyKs+PZkYJU2ldFk3VhFbbNNlnOjvQdfpFRGjp5XVX2g8GxDiTNhw1mUHgKuH0cyoSZIcZIgakKqxJkZZGmWjEbQbU9k/ncqjt3Dl9emwfbIA5kwpllBoIdSMjvQ9cNGNwpeYaHtLjewD2mbck+JJSJZHcTYcDsXq6TGB0BrWtFnbhFk9/Zx+/7n/JF4egyGObJBgtMkggUsgPfb33T/V3Bg2m0WMluvl6r118HhNsjHYEgSXiP2vdZfPtavlxOIeBJbiC5vPM91+6WjzX0fjxFPcIibReRpw3r5xdIxlb2f8AmSBmEiS8+0PtC2neeKK++P5LYuJfgmq7+0WxdxfzAp5yQRuMZvFP06802GJylr8u7Ulozd7ongGpOJpxc6iRO+Zc1xnvJdPMcE/RJbTa7K2ez2Y7Jl2Vsjhmcyf2+IRyb43XlHnSrb8kVjBlqgC93AA24OIJ3ewBP6x4JDacYZ40lrm98Nce1HmI/VHFF4uDWhsEkx2uHZDnW3nNA/EU02Dhnuc6OyLtu6CbzO9xa4nwUfUN9L9o0wftj+ipLy8uhZj1jS8b0FY5ra1ZriagMAOy2HsuPCUnDbKFFrWsEs5zvJgqd2rjqlZ5kloA7IMCBwUSzAVqhLaZhziACdBe58pXhycpR02b4NRlqYLjMT2S3IwjgWA+qjdmupirVaAGuIa+wABDZEBoFrkealOl+KpMOWlTPZiXOd35ZA5hVzBEuxjHtBIc0sI1gZD7rSnwYXGLbZeXqIykqVEvhnB1VzwLgAc5/wBFO4eC1Q9PDZCR3z4RaVIYVxCD3Y9CquAduAcOBt5FNfojjYMA53UrQdxSsQ4BpngqKdcC6GQ9LD/WNJMweXkpXb7LNCGwNGXT5I3bNKQDwCRNuVlHFaaK/WwozTdoIgnUGREEIehsNlMlzCDIIu4mAdYCsGHpgtCUcOAdB5Ba1k7GWUPghsBgcgPC5QzcNnxTTuYwk90uACm8Y8AGE1sKh1lTIBd5AJ7pt6kpobsm1XJqOyqOXD0G8Kbf8g+akAE2AAGgaAQOUABL3jl8l7C2PnpO22N4pstP53r5tp2xlQwTGKNgJJ+saTA3mwHiOK+k8T7JXzm15GJqQQIxL7x7PbEkxc6t8gj3X7/4ymP7ZBGIp3GXfTcOYaDEc4EcUaHkhgItDDe0guYIPDs5/OUzXbBmwiYG/dAB0EZXDwdxUg9xIaYaZaBMaPcIaAe4l0d7guy3pr5X+GGUlt+yvVxNZoktzZ2Te3sQfM6pFZ84Qk6gUyNwJAvI3jsj38U9Vjrd5aW3/BmkBnedT3FqVtEzQYSBALIA9gyBZx3D+78A1S9TtjS+TdHmKKuV1pXEpigeiabVrOFUtk2z79IdYKUpYzq+0LGIJ1tvQ1TAVM8vDRMkmeOkAIgYeQJ3e9fPq9jfNJbFL6RVczwbaW1k9o2HqmthVwwkkjTWbgzHoVZ9o7DpVIkERwJ0Q7dgUmiGhxPGYjzK3KcdNEN7tHN/gi6Gir/RuoepvJhzhfmp+g5QcadGyMrVhlB3FM7VDi3s+PyXHV8vwQ1XFudbinihtYJT22RUAIcBxtY8lI43bEsA1/CJQBwM3hNjDOjTerxgicpsm9mYiB3FFYghRWCxOWx3I7rpuEGjtQHitCp3oPhR1rHHeHuHP2R7iSoLF6K+dGdjCi3MSHOgCR7LbSWjiZAkrTghbRh9RlSTLEXWb+eC85/58Qmwfz4hec78+K9LueNQ5iT2Svnel/zbxYziXnfIipTJjnlhfQmKNivnwmcRUFpFd0XAJl9xO72jfvHBPHeS/uw+PhhJJAcInNTpQdxIDbzwhhupGqz2AAQTcHiA2q+TNgZcLd/chK7heODd24NkecT+1CkK93MkmTFidA5uRxHCBDuUpMsfan8/4YJSdqvDKzUd2nWt1T57r1YI8veOC7igTRaIt1lr2uacSN4gERySsUBmfr2mEdr7LQXOvHGI5h3clbS/uA4/ebDTYz1YFgNXAloj/Cb3pPUxaxr8noQauP8AeCswl0wkpVNZz0Dbdp0nZGERcaP9qQL2nMFGuxjmtOem4WsW9sd07x4hTG26WYAmmHg6wQD5G0+IUI0AAhlV1MwexVFtPs5vgV40UaSFr7ZqHRrvIBK2fiHuqNzNJuLB0nwCDrtE3qkn9UD4LR+hnQjqh11XN1hHZa4nsAjVw+9HkrtJIWyl4nYn6N2S6Xuc57wBAbmMtHeYmeS9TKlOkX9++ePpb881EtKVp3uXjL2j1Z+iEqbMBMy7wcU64oqkyQjuuCkHuRjsG1ps97TzPqnBQdqKjii69AJ6jREWVU9rGcmBUWP3kEcoMKRYIHND1Kl4XX1rIrczTkkyQ2JhOtxNNuoDg534W9o+cAeK0h3z+KrnRTZBpMzvEPfEje1toHMzJ8OCsT3W8/RejihpR5GeeuR6b/n7wXnH8+a5P5/aC4T+fByv3M57GVYYT3LBqdMfpTiIJbiHkzxD25RzLg0ftLdNof3TvzvWEZScTVglsVySQAY7cy0HV3Z07gmhFykkhofbIfri8a9load4iGkjwJ96latK7ARqD7MklwZ6dpt/1UHXwbpERIGU6aSCAOWUDzUiKbgxrnR2S0m47IMg8+yT4kcE/qMb0pJdzzZzi6p+SsV2wS4mwF98lxdu3i7f3T3pO0MMRSyg2zkEm8ANdBB3GKbrjVHYjZdQvgMPsk2iQO1Amde04fuobaGAq/o5zMJImQBMFrmwT+rA97lm9RGWhX5PQhljcd0VlKYkpdMKB6h9DbW2ZmiMzTuyk+g18QmsF0PqO/v3MLDuLZqeQ7Kt9KgBz4p5rN53LyIQZdzIbZHRLD0TLKYkfadDnTz0HgArA2hAS8PT7I77+adIsrQhvbJSkY30iwhz1PvNqP8AEZjbyVadVg9xV76S0oxNUcSD5tH9VTtp4SDbR3rvWvJjtWg4p9mCOrp2hi7KOzEGE6AdyhpRfVRLsxAjilPqx5KOp1HJx9N57h3JtJzmJdXulsxMEHgQb7zNh5pjqUjGGHMYOOY8hp7yqwW6Iyexr+DxYqMa8aOAPmWyPOUXUNvP0KqHRXGHqyz7txyP9fVWF1R0Tu7p+C3Wro8xwYYXfH/MEpxsPH0coz9P7/X5Lv8AaA4jzHxCcRhm0XfVO5D4LCK9SK1b/vHTf258PZif1ls+JxssgkZd5lswL2vxVOHQug8l5zzUu6H7zJMCDxR2tWNHZMqdagZs9+Yh32jBALg93vLgiX0Dlp5KtWHloEuBILj2SLcQ3wLlandDaRDQH1BH4TOmtuIBST0LZlyiq4aico4HLvtBM+CMuPbyZpQlsUz9KrseIqFxyvEkN7RkwSY9kZqZlDYvaNc4Y9vM0+0SxoORwtHfqbcVdMX0GLnZm1oMz7HcQRZ2lx5BRm1uhb6dCsetaWhj3BsOEAEPgcLBw8Qo5IOUfkrCMdrir/BnCXTKSV1igeofXDAu4l0MPL1su0mpvFXcxvF7fcZWKEe50mHxC7KccEyQqCGfdNKUYmeLR7ifmqziKIcCCr10+wEsbVH2ey78JIg+fqqUD7lsjvFCJ7lZxWHh19V6m1G7UrMNQM+3F+HcJ4pljVnnDSzVCWpD2HAT1Z4AQ7RC65hOqmPQ2OJUVRqZ6jnbpgcgfnKL2xXyU4GrrDxSNm4eBpMCwG/8z6rRhW9kcrpFu6O4nq6rHHQ9l3I29YKv7KSzHCYoZTmaWxrO4G0ngNPNaTsLE9ZRa7fEHmLekHxVsnkyopnSrZuIwxNSk5zqRJNgCafc6QbcCqseltdv2v8AxZ8ltxpSqlt36N6FXM6mDScfu+zP4eHKFPWNSM6d05rD7p5sHwIXh9IFTe2mf2XD+ZC9Iei1XDOh4lp0e27T47j3FV2qyE2p+RtEfBcmfSGd9JngXD4FPN+kVu+l5VD/AOqoBckF67XI7pR8Ght+kRkmWvAtABaYG/UiU1tXp1RqUKrAKgL6b2iQ3VzSBJzLP3VEguXa2d0ojKUxOvp5gSNRr3hMtSFT6/0CFF69McJPuRFRyGwN65PBvrAUEqRPuTASKjUpdQOI3aOEFSk9jtHAhZTUpFjy12rTB8Fsb6aoXTLY2VxqtGsZo8g74eS0Yn2EZj20mPNdxBM5jvjerBQeS0E66HmEPtnBdtxG8z53XsFW7IDjBG871fJj1IfHNJhyRVrBrSToEoOgTaOKh8VWNV0D2QfMrGoW6NTkqsRUBqODo1PZHDh4qz9GdmZnEagC54u+Q+KhXNytGXUmJ91uCv3RDA/Vg8VvWPQrME56gf8Asrq6gJEtNiDvabEciCVL9GaZoVH0CZHtUyd7N3iNPBH4zCSEp9Ps06n2qREnix1nj4+ClLkEXsTDHJwOCZNONSF4kDio02PaBdpbLZVaWloLSLg3B8FmXSj6NSJfh5O/qz/KT6FasKh3JIpZgc10FFrcKkfM9eg6m8SILDoRoQZuOfFA4uqXvc50S4kmAGiTcwBYLdumPQ1mIo1HNaOuZ2mECC6NWE753d8LDsXQIJBEQmTsomM4nFZsvYY3K0N7IjNE9p0auvr3BO4fHU20KlN1JrnvjLUMSyCNDruNtDmQbgnMNhS8EjcYQdIahum+DKSW3KJfgCL7t8cE43Ajj6Ia0Gj6pqlN0mQSQSCdUqousKKRnO1HOA9p3mh/0t/3in6hshS26akAMoVHEanzKits4Ugy4k0qgyPEzlnRw4XhTOFFkuvRDmlpEgiClsJkm3NmGnULXefEbiPBQ76Mclou29l5wKbvbaPq3ffb92eIVLxNGAZtEz4Ldina3JSRXcSw58jPtbtw4nyRZwoYwAciU3RaRVbbtPue5l4jynyR2MHZHP4p1GLbkc5OqE4PAmtWZSbu7TjwA/1HmtX2NszJTaOAVW+jvZWbrqxGrgxvJozGD4t8loVOnAWfLkt0FLYDfh16ngw5rmnQgjwKNNNJYyCpNnUeo0YY1rrwAJ32ESm6uFPgjITVY6BCw0MlsCF5zYCVvXquqR8DIGqU/a5LFfpQ2GKOID2iBWbmj9cGH+dj4lbdWHZPeYWd/S1gM9Gm8f8ATMHk+AD5tHmjFDJ7mK1Ai9hOu8cj6hNV6abwlUsfI4QUs1aLInywFRrSGdl020IEyETRxwPcU8SCsu6Kn0dUXWNXnpbFrRkOliZfTT4cuVFzAKwpT7kNhjdElBHAG0cGKjINiLg7weIWedJsIesaCLvnP3lvtHxGXzWnEKB6RbF60B49tkx3ggSPcPJXxypiyWxQX0FG483AU/UYghgOuxFKmPtPAP4ZGb3ArZKVIlFbmidE9n9VhKTd5Gd3N/a+IHgp4NTNBsIhec3bLicq8WJcLi4BwWQ7zLifJEPdZCvO5MkBnaQXiJclUxZJcYaSg+QrgGqOkxwVa6a4Q1MFXjUi37JDvgrK1s2468uCB2rTDgWboIPiITCpnzni8E4E2QTqLhqCrhjNl3PaKja2yZ1JPipto0JsrpqxuUlRLsongjG7GHBFNwFlCTRRH0M5KYkjRdatBnFrjkpq49BnHKGqJKGp6olBAEkJDmpwpJCdAZU+kex4mowW+0P5lE9C8HmxTnnRjT5u7I92ZX2oyRB3qJ6MYBrBVc0WfVfl/C0lo/mVHN6aFS3J6kE8E20J1RHPLhC6uOKIoPXdoEOTJS6z5JSKTbp+ABAFkziXWAT5QNUku7uHHn3Loq2c9kdNSBbU/mUHiGw0/m6Nyxc6oaoJufAJhUZl0nwHV1iBoQHDunUecqBLFd+muEs2pzafVvxVNeVmmjTFjORdypV+XvXOq7z5lQZQ3NjpCUxD0Wb0+xy1mcdC45daUkoBPM1CJQzEQuAeXCuyuEpkKxuqYBPC/kmNkUctJg7pPN3aPqncT7B77edk7RFl0gofhLaUgJbUoTqaxD4CdQmMfcBPEVg5TtMJspZdCZgR2u+Ahqa9UqyUpidKkI2dcI5oeq1F5U29tpPh3oMZFJ6ZVfqmNOriXRwaJA85KpbmK4dLcI57+t3CG8uHxVXqU1mmXiCFq4n3MSMqixzaGaLzV7cvMWqPBBhDNEkpTUkoMJ1mqfTDU9K5HHUkrspKZCjeIFh+Ies/BP0tExX1aO/0BRDAhIKHQEpqSEsJQiXlAOdJlGVtIQ/6P3qsSbGSm6r0Q6j3oOs3vTIBxiKpBDU7XPvT9N2bub7zy4BMwJWOgTy3n4BNV3BKfU3DRcZRnVJXka/BBdImgYZ8DeNfxBUStSB0sr90ud/w7gOI9QqEXJJRVDpglSkQmSEaSmi0bx8FFwKJmuO0SqYSNwTjFbsTHQklKCSlCdCdCaCcCKOPFeC8uphBmoe2O4H3kBFMQn/UPIfFFtSMZDiWEhKXI5jL3XSc68UhysiYirVURVxsvIb2jpZG4w9h/wCE+hQmz2AMbAAtuToDCcPhvtPudw3D5om5Xmp9iV7bhQmnSSyLJSRV0U+RuCC2v2gQqjjtli5Flb8VoVDYoWTSFTKnUokW9U0WHgpPFjVR9M6qbLI//9k="/>
          <p:cNvSpPr>
            <a:spLocks noChangeAspect="1" noChangeArrowheads="1"/>
          </p:cNvSpPr>
          <p:nvPr/>
        </p:nvSpPr>
        <p:spPr bwMode="auto">
          <a:xfrm>
            <a:off x="1304925" y="853678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hQSEBQUEhQUFBQUFxcXFBUUFRQUFxQUFxUVFRQUFBQXHCYeFxkjGRUUHy8gIycpLCwsFR4xNTAqNSYrLCkBCQoKDgwOGg8PGiwdHyQpLSksKSkpLCkpKSkpLCksLCkpLCwpKSksKSkpKSksLCksLCksLCksLCwpKSwsLCksLP/AABEIAQoAvQMBIgACEQEDEQH/xAAcAAABBQEBAQAAAAAAAAAAAAAEAgMFBgcBAAj/xABIEAABAwIDBAcEBgcFCAMAAAABAAIRAyEEEjEFQVFxBhMiYYGRsTKhwdEHI0JScvAUYoKSk8LhFTNjsvEWFyQ0Q3Oi0lNU4v/EABoBAAMBAQEBAAAAAAAAAAAAAAECAwQABQb/xAAoEQACAgEDAwMFAQEAAAAAAAAAAQIRAxIhMRNBUQQiYRQycYHwwbH/2gAMAwEAAhEDEQA/AIxpsg8RsGm97nkulxkwRF+FkQyrxaQONvmiSLL53VKD9ro9ak+SMOwKf63mPkvDo7SF4dP4v6KTC7C7rZPLO0R8EYdh0+Dv3iiMPg20wQ2b3MmUSQkPw8mb+aDySezYdKXAM55D2mYhw3TxHxQuxhFJvciMVRduiZBuJ0IPwTOzKWWk3vv53hWbXTomk9bYTiAHWIkAg+I0PvK51fPzPzXnvjVI/SGnQg+IUVfYq0hYojh7z8140G8Amm4i0/6ePDmnW1JXbgpDZwrPujySH4VsEwNDuHBELxbZFSZ1I8x0z+J3+Yldco+jinMkPa4kH2gCQ4cUaKwcAYIkaGxVJp3ZOPFDDz/n/kPyXpsga+KyvmJbImLkGDBgbrlP0MY1xgTbuIHvVJp0mLDwPEAi4B5gG6T+jM+63yCXC9KjbK0hJoN+6390fJe6lv3W+QXSV4FdbBRzqx91vkFwtHAeQSyVyUTiebsisBek/wBx9Cm6tBzTDmuB4ELQdqYxkAjI28ToPFQGJ2nSLLwXu1MAwBNhwvddHE5bpMiszK3kIiWuE6WK7VaW6hw5tcPUKxbMxlOR1jC9v2CGF0O3O8wldLadqVvvi/exyPRp77BeamVgkd/kV7rhx9UZjNu0aAHXVA0uEgGSSNJgAqH2h0+otbNMGobxIyiY1M3haPo15JL1L8D2IxbAJJFt6rtbpJTa0NaZgbuPcoDau3auIcXPdyAs0dwCj2VeIPMKsPRpc7hed9iXrbeceJ7jdCP2qTcQN9hBHJBOBmRJC8KRn1WpYoLsSc5MkcPttwvPjvn0PirJsnbDancd49D+eKo4YRIj88UZsrF9VUDiA4CZB0IIU8uCMlsNDK09zQi+6VKGwnTPABw63BfVxH1b355jUkuAKLd012P/APTxI5VY/nXn/Ty8Mv1kNVdEtkIfEdL9lEHJhsW07j139UEeleB3UsV3fXN+SP08/DB1oj7qLWvdHd6JNJtyhD0nwcWp4rNOpqsiOEZCmq/STDQOrbiAd+Z1Nw8IaCqPBN9jlliiUC8SoIdI2f4nkz5Lh6Qt3F/iGpfp8ngbrRJ3MvAqv/7Rc/3Quf7RH8t/qj9NMHWiWAlczKA/2jPd+7/VJ/2jPAeR+aP00zutE2jbOD62mAImZ7Tg3cd5URQ6MV36NZ/EZfkZXvpCxRp4IvbBIezXS8jcs1odKX65fJzgtHp82SEKikZkk+Tbtk9Cqje0cocLN7RfbXdohumOAqU20usIIzwIn7rtZCyOl03qtNnVGn9V5Vg2H0oqYrM176jshpuAeZiXZTHmpZOo3cg6SE6dYmm80XNM5WuBF9ZBHxVQfVnv7uJUhtqS8jhYKT6K9HusOdwsLDnvK1a1GOpgjByelAez9gOeJcPDcp3B9EwdQFaGbOAAACNwmHCwy9RJ8G+GGKKxT6GtlexHQyG2HDz0V3bhwEqoQYtzQWWQ2iJn9ToXcRpCFr9DtR3crrQKzeAhD1xZN1pg6UTI8bhnUXZKgtuMa94QmdrXXEjmQtD6R7IFamW7xdp4FZzVYRIIu0wQtuGetGHLDSx2uGasPDswTzMlMLTNj/R1hqtGm8mrLmtJh0CSAbW0ujh9FuF41f3/AOi9BYXXKMDzxXZmTLy1k/RdhNAavf27r1L6LsIQJ67+IP8A1XdF+TuvEyYLq1v/AHWYP/G/iD/1Xf8Addg/8b+J/wDlDpMPXiZGvSteH0XYPhW/i/0XR9GGD4Vf4p+S7os7rxMgXE/jKYbUe0aNe4DkHED0TCi9iyNs+kenOzqvcWH/AMgsfoNsVtfTqlOzsR3NB8nNWNYVtjzXnYH7WWhwDlt1ZehBirU/Cw+VWn81APbdT/RC1Z//AGz7nsPwVJvYolsQ+16RFWoN+c+qu/RwhtBo7p8VT+kR/wCKqAfeI96tuz2ZabR3D0UfUfYkVwLdk4x0hP0DBQmFNoUlRprKlRqF50piQ9oXmVFVULTFvYgsQi3OQdVt01IW2iMxOhVC6V4PLUzD7YvzGvuWgY9kBUnpa6Q0d5VsCqRDM7iX3oBtDNgaeb7Mt7ItY89eOnJWUYpvf5KE+jvAilgKeZjHF/b7TRMHQHjbfwjgrLnb/wDGy++L8l70GtKtHz+RPU6YIcW0Xhx5NknehaW0qEAHE0AR7TTVpAtM3a4G4INlMNe2R9XT5RYbpC+f8c3/AInFaXrvbpxdV/Pgi3ckl3GhC07Zt39q0JjraO6D1jCDIBEGb6jzC6NpUDpVpcPbZrpGvePNZbiaWV0gCznEADc15pj4RwgcEV1GXDNdG4ukWu6Wt8Zc0+XBLkeiLZleWq+XRpFTalAa1aQtN3sFtxuUn+1KFvraX8RnzWT7cp5qobEXgA7sjXjKeRYF7DtHVvcAIAeZi9i1oE8AG+qE3ohr/rLRdxTfcruNM1Kh/Xf/AJimF6V5Y2eouD6iwmDaT9ZGTeCdUPtLYGyzPWCkPFnxWOV9uAOy1a5a6QIcKrtd+bTeltlwlrw4XggawY3rx3BxV3RpjB8Iuu0OimyJMVAPwk/ylRDNh4Kk5zsPVe9+R4DSCQRFzJCgHUN5cfOE5gqgaSWEOcLESCYJg8l2p9mWWN3TZEbXpB+0Hgb6n+vxVqq4gMbJUEKObHB0fZLjz0U1i6EiUcj1OJSEdCYBUxFd92GBuCRT2/iqbsrx7gQfFA4nrocQYAHYA1K5s3rXtcXOPZAPaGWTmIyi97QbrTDGmuxKUmmW/Ze3c9nhSvXN1lUnZ+JPWNFr8PfyKs+PZkYJU2ldFk3VhFbbNNlnOjvQdfpFRGjp5XVX2g8GxDiTNhw1mUHgKuH0cyoSZIcZIgakKqxJkZZGmWjEbQbU9k/ncqjt3Dl9emwfbIA5kwpllBoIdSMjvQ9cNGNwpeYaHtLjewD2mbck+JJSJZHcTYcDsXq6TGB0BrWtFnbhFk9/Zx+/7n/JF4egyGObJBgtMkggUsgPfb33T/V3Bg2m0WMluvl6r118HhNsjHYEgSXiP2vdZfPtavlxOIeBJbiC5vPM91+6WjzX0fjxFPcIibReRpw3r5xdIxlb2f8AmSBmEiS8+0PtC2neeKK++P5LYuJfgmq7+0WxdxfzAp5yQRuMZvFP06802GJylr8u7Ulozd7ongGpOJpxc6iRO+Zc1xnvJdPMcE/RJbTa7K2ez2Y7Jl2Vsjhmcyf2+IRyb43XlHnSrb8kVjBlqgC93AA24OIJ3ewBP6x4JDacYZ40lrm98Nce1HmI/VHFF4uDWhsEkx2uHZDnW3nNA/EU02Dhnuc6OyLtu6CbzO9xa4nwUfUN9L9o0wftj+ipLy8uhZj1jS8b0FY5ra1ZriagMAOy2HsuPCUnDbKFFrWsEs5zvJgqd2rjqlZ5kloA7IMCBwUSzAVqhLaZhziACdBe58pXhycpR02b4NRlqYLjMT2S3IwjgWA+qjdmupirVaAGuIa+wABDZEBoFrkealOl+KpMOWlTPZiXOd35ZA5hVzBEuxjHtBIc0sI1gZD7rSnwYXGLbZeXqIykqVEvhnB1VzwLgAc5/wBFO4eC1Q9PDZCR3z4RaVIYVxCD3Y9CquAduAcOBt5FNfojjYMA53UrQdxSsQ4BpngqKdcC6GQ9LD/WNJMweXkpXb7LNCGwNGXT5I3bNKQDwCRNuVlHFaaK/WwozTdoIgnUGREEIehsNlMlzCDIIu4mAdYCsGHpgtCUcOAdB5Ba1k7GWUPghsBgcgPC5QzcNnxTTuYwk90uACm8Y8AGE1sKh1lTIBd5AJ7pt6kpobsm1XJqOyqOXD0G8Kbf8g+akAE2AAGgaAQOUABL3jl8l7C2PnpO22N4pstP53r5tp2xlQwTGKNgJJ+saTA3mwHiOK+k8T7JXzm15GJqQQIxL7x7PbEkxc6t8gj3X7/4ymP7ZBGIp3GXfTcOYaDEc4EcUaHkhgItDDe0guYIPDs5/OUzXbBmwiYG/dAB0EZXDwdxUg9xIaYaZaBMaPcIaAe4l0d7guy3pr5X+GGUlt+yvVxNZoktzZ2Te3sQfM6pFZ84Qk6gUyNwJAvI3jsj38U9Vjrd5aW3/BmkBnedT3FqVtEzQYSBALIA9gyBZx3D+78A1S9TtjS+TdHmKKuV1pXEpigeiabVrOFUtk2z79IdYKUpYzq+0LGIJ1tvQ1TAVM8vDRMkmeOkAIgYeQJ3e9fPq9jfNJbFL6RVczwbaW1k9o2HqmthVwwkkjTWbgzHoVZ9o7DpVIkERwJ0Q7dgUmiGhxPGYjzK3KcdNEN7tHN/gi6Gir/RuoepvJhzhfmp+g5QcadGyMrVhlB3FM7VDi3s+PyXHV8vwQ1XFudbinihtYJT22RUAIcBxtY8lI43bEsA1/CJQBwM3hNjDOjTerxgicpsm9mYiB3FFYghRWCxOWx3I7rpuEGjtQHitCp3oPhR1rHHeHuHP2R7iSoLF6K+dGdjCi3MSHOgCR7LbSWjiZAkrTghbRh9RlSTLEXWb+eC85/58Qmwfz4hec78+K9LueNQ5iT2Svnel/zbxYziXnfIipTJjnlhfQmKNivnwmcRUFpFd0XAJl9xO72jfvHBPHeS/uw+PhhJJAcInNTpQdxIDbzwhhupGqz2AAQTcHiA2q+TNgZcLd/chK7heODd24NkecT+1CkK93MkmTFidA5uRxHCBDuUpMsfan8/4YJSdqvDKzUd2nWt1T57r1YI8veOC7igTRaIt1lr2uacSN4gERySsUBmfr2mEdr7LQXOvHGI5h3clbS/uA4/ebDTYz1YFgNXAloj/Cb3pPUxaxr8noQauP8AeCswl0wkpVNZz0Dbdp0nZGERcaP9qQL2nMFGuxjmtOem4WsW9sd07x4hTG26WYAmmHg6wQD5G0+IUI0AAhlV1MwexVFtPs5vgV40UaSFr7ZqHRrvIBK2fiHuqNzNJuLB0nwCDrtE3qkn9UD4LR+hnQjqh11XN1hHZa4nsAjVw+9HkrtJIWyl4nYn6N2S6Xuc57wBAbmMtHeYmeS9TKlOkX9++ePpb881EtKVp3uXjL2j1Z+iEqbMBMy7wcU64oqkyQjuuCkHuRjsG1ps97TzPqnBQdqKjii69AJ6jREWVU9rGcmBUWP3kEcoMKRYIHND1Kl4XX1rIrczTkkyQ2JhOtxNNuoDg534W9o+cAeK0h3z+KrnRTZBpMzvEPfEje1toHMzJ8OCsT3W8/RejihpR5GeeuR6b/n7wXnH8+a5P5/aC4T+fByv3M57GVYYT3LBqdMfpTiIJbiHkzxD25RzLg0ftLdNof3TvzvWEZScTVglsVySQAY7cy0HV3Z07gmhFykkhofbIfri8a9load4iGkjwJ96latK7ARqD7MklwZ6dpt/1UHXwbpERIGU6aSCAOWUDzUiKbgxrnR2S0m47IMg8+yT4kcE/qMb0pJdzzZzi6p+SsV2wS4mwF98lxdu3i7f3T3pO0MMRSyg2zkEm8ANdBB3GKbrjVHYjZdQvgMPsk2iQO1Amde04fuobaGAq/o5zMJImQBMFrmwT+rA97lm9RGWhX5PQhljcd0VlKYkpdMKB6h9DbW2ZmiMzTuyk+g18QmsF0PqO/v3MLDuLZqeQ7Kt9KgBz4p5rN53LyIQZdzIbZHRLD0TLKYkfadDnTz0HgArA2hAS8PT7I77+adIsrQhvbJSkY30iwhz1PvNqP8AEZjbyVadVg9xV76S0oxNUcSD5tH9VTtp4SDbR3rvWvJjtWg4p9mCOrp2hi7KOzEGE6AdyhpRfVRLsxAjilPqx5KOp1HJx9N57h3JtJzmJdXulsxMEHgQb7zNh5pjqUjGGHMYOOY8hp7yqwW6Iyexr+DxYqMa8aOAPmWyPOUXUNvP0KqHRXGHqyz7txyP9fVWF1R0Tu7p+C3Wro8xwYYXfH/MEpxsPH0coz9P7/X5Lv8AaA4jzHxCcRhm0XfVO5D4LCK9SK1b/vHTf258PZif1ls+JxssgkZd5lswL2vxVOHQug8l5zzUu6H7zJMCDxR2tWNHZMqdagZs9+Yh32jBALg93vLgiX0Dlp5KtWHloEuBILj2SLcQ3wLlandDaRDQH1BH4TOmtuIBST0LZlyiq4aico4HLvtBM+CMuPbyZpQlsUz9KrseIqFxyvEkN7RkwSY9kZqZlDYvaNc4Y9vM0+0SxoORwtHfqbcVdMX0GLnZm1oMz7HcQRZ2lx5BRm1uhb6dCsetaWhj3BsOEAEPgcLBw8Qo5IOUfkrCMdrir/BnCXTKSV1igeofXDAu4l0MPL1su0mpvFXcxvF7fcZWKEe50mHxC7KccEyQqCGfdNKUYmeLR7ifmqziKIcCCr10+wEsbVH2ey78JIg+fqqUD7lsjvFCJ7lZxWHh19V6m1G7UrMNQM+3F+HcJ4pljVnnDSzVCWpD2HAT1Z4AQ7RC65hOqmPQ2OJUVRqZ6jnbpgcgfnKL2xXyU4GrrDxSNm4eBpMCwG/8z6rRhW9kcrpFu6O4nq6rHHQ9l3I29YKv7KSzHCYoZTmaWxrO4G0ngNPNaTsLE9ZRa7fEHmLekHxVsnkyopnSrZuIwxNSk5zqRJNgCafc6QbcCqseltdv2v8AxZ8ltxpSqlt36N6FXM6mDScfu+zP4eHKFPWNSM6d05rD7p5sHwIXh9IFTe2mf2XD+ZC9Iei1XDOh4lp0e27T47j3FV2qyE2p+RtEfBcmfSGd9JngXD4FPN+kVu+l5VD/AOqoBckF67XI7pR8Ght+kRkmWvAtABaYG/UiU1tXp1RqUKrAKgL6b2iQ3VzSBJzLP3VEguXa2d0ojKUxOvp5gSNRr3hMtSFT6/0CFF69McJPuRFRyGwN65PBvrAUEqRPuTASKjUpdQOI3aOEFSk9jtHAhZTUpFjy12rTB8Fsb6aoXTLY2VxqtGsZo8g74eS0Yn2EZj20mPNdxBM5jvjerBQeS0E66HmEPtnBdtxG8z53XsFW7IDjBG871fJj1IfHNJhyRVrBrSToEoOgTaOKh8VWNV0D2QfMrGoW6NTkqsRUBqODo1PZHDh4qz9GdmZnEagC54u+Q+KhXNytGXUmJ91uCv3RDA/Vg8VvWPQrME56gf8Asrq6gJEtNiDvabEciCVL9GaZoVH0CZHtUyd7N3iNPBH4zCSEp9Ps06n2qREnix1nj4+ClLkEXsTDHJwOCZNONSF4kDio02PaBdpbLZVaWloLSLg3B8FmXSj6NSJfh5O/qz/KT6FasKh3JIpZgc10FFrcKkfM9eg6m8SILDoRoQZuOfFA4uqXvc50S4kmAGiTcwBYLdumPQ1mIo1HNaOuZ2mECC6NWE753d8LDsXQIJBEQmTsomM4nFZsvYY3K0N7IjNE9p0auvr3BO4fHU20KlN1JrnvjLUMSyCNDruNtDmQbgnMNhS8EjcYQdIahum+DKSW3KJfgCL7t8cE43Ajj6Ia0Gj6pqlN0mQSQSCdUqousKKRnO1HOA9p3mh/0t/3in6hshS26akAMoVHEanzKits4Ugy4k0qgyPEzlnRw4XhTOFFkuvRDmlpEgiClsJkm3NmGnULXefEbiPBQ76Mclou29l5wKbvbaPq3ffb92eIVLxNGAZtEz4Ldina3JSRXcSw58jPtbtw4nyRZwoYwAciU3RaRVbbtPue5l4jynyR2MHZHP4p1GLbkc5OqE4PAmtWZSbu7TjwA/1HmtX2NszJTaOAVW+jvZWbrqxGrgxvJozGD4t8loVOnAWfLkt0FLYDfh16ngw5rmnQgjwKNNNJYyCpNnUeo0YY1rrwAJ32ESm6uFPgjITVY6BCw0MlsCF5zYCVvXquqR8DIGqU/a5LFfpQ2GKOID2iBWbmj9cGH+dj4lbdWHZPeYWd/S1gM9Gm8f8ATMHk+AD5tHmjFDJ7mK1Ai9hOu8cj6hNV6abwlUsfI4QUs1aLInywFRrSGdl020IEyETRxwPcU8SCsu6Kn0dUXWNXnpbFrRkOliZfTT4cuVFzAKwpT7kNhjdElBHAG0cGKjINiLg7weIWedJsIesaCLvnP3lvtHxGXzWnEKB6RbF60B49tkx3ggSPcPJXxypiyWxQX0FG483AU/UYghgOuxFKmPtPAP4ZGb3ArZKVIlFbmidE9n9VhKTd5Gd3N/a+IHgp4NTNBsIhec3bLicq8WJcLi4BwWQ7zLifJEPdZCvO5MkBnaQXiJclUxZJcYaSg+QrgGqOkxwVa6a4Q1MFXjUi37JDvgrK1s2468uCB2rTDgWboIPiITCpnzni8E4E2QTqLhqCrhjNl3PaKja2yZ1JPipto0JsrpqxuUlRLsongjG7GHBFNwFlCTRRH0M5KYkjRdatBnFrjkpq49BnHKGqJKGp6olBAEkJDmpwpJCdAZU+kex4mowW+0P5lE9C8HmxTnnRjT5u7I92ZX2oyRB3qJ6MYBrBVc0WfVfl/C0lo/mVHN6aFS3J6kE8E20J1RHPLhC6uOKIoPXdoEOTJS6z5JSKTbp+ABAFkziXWAT5QNUku7uHHn3Loq2c9kdNSBbU/mUHiGw0/m6Nyxc6oaoJufAJhUZl0nwHV1iBoQHDunUecqBLFd+muEs2pzafVvxVNeVmmjTFjORdypV+XvXOq7z5lQZQ3NjpCUxD0Wb0+xy1mcdC45daUkoBPM1CJQzEQuAeXCuyuEpkKxuqYBPC/kmNkUctJg7pPN3aPqncT7B77edk7RFl0gofhLaUgJbUoTqaxD4CdQmMfcBPEVg5TtMJspZdCZgR2u+Ahqa9UqyUpidKkI2dcI5oeq1F5U29tpPh3oMZFJ6ZVfqmNOriXRwaJA85KpbmK4dLcI57+t3CG8uHxVXqU1mmXiCFq4n3MSMqixzaGaLzV7cvMWqPBBhDNEkpTUkoMJ1mqfTDU9K5HHUkrspKZCjeIFh+Ies/BP0tExX1aO/0BRDAhIKHQEpqSEsJQiXlAOdJlGVtIQ/6P3qsSbGSm6r0Q6j3oOs3vTIBxiKpBDU7XPvT9N2bub7zy4BMwJWOgTy3n4BNV3BKfU3DRcZRnVJXka/BBdImgYZ8DeNfxBUStSB0sr90ud/w7gOI9QqEXJJRVDpglSkQmSEaSmi0bx8FFwKJmuO0SqYSNwTjFbsTHQklKCSlCdCdCaCcCKOPFeC8uphBmoe2O4H3kBFMQn/UPIfFFtSMZDiWEhKXI5jL3XSc68UhysiYirVURVxsvIb2jpZG4w9h/wCE+hQmz2AMbAAtuToDCcPhvtPudw3D5om5Xmp9iV7bhQmnSSyLJSRV0U+RuCC2v2gQqjjtli5Flb8VoVDYoWTSFTKnUokW9U0WHgpPFjVR9M6qbLI//9k="/>
          <p:cNvSpPr>
            <a:spLocks noChangeAspect="1" noChangeArrowheads="1"/>
          </p:cNvSpPr>
          <p:nvPr/>
        </p:nvSpPr>
        <p:spPr bwMode="auto">
          <a:xfrm>
            <a:off x="1419225" y="967979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 descr="data:image/jpeg;base64,/9j/4AAQSkZJRgABAQAAAQABAAD/2wCEAAkGBhQSEBQUEhQUFBQUFxcXFBUUFRQUFxQUFxUVFRQUFBQXHCYeFxkjGRUUHy8gIycpLCwsFR4xNTAqNSYrLCkBCQoKDgwOGg8PGiwdHyQpLSksKSkpLCkpKSkpLCksLCkpLCwpKSksKSkpKSksLCksLCksLCksLCwpKSwsLCksLP/AABEIAQoAvQMBIgACEQEDEQH/xAAcAAABBQEBAQAAAAAAAAAAAAAEAgMFBgcBAAj/xABIEAABAwIDBAcEBgcFCAMAAAABAAIRAyEEEjEFQVFxBhMiYYGRsTKhwdEHI0JScvAUYoKSk8LhFTNjsvEWFyQ0Q3Oi0lNU4v/EABoBAAMBAQEBAAAAAAAAAAAAAAECAwQABQb/xAAoEQACAgEDAwMFAQEAAAAAAAAAAQIRAxIhMRNBUQQiYRQycYHwwbH/2gAMAwEAAhEDEQA/AIxpsg8RsGm97nkulxkwRF+FkQyrxaQONvmiSLL53VKD9ro9ak+SMOwKf63mPkvDo7SF4dP4v6KTC7C7rZPLO0R8EYdh0+Dv3iiMPg20wQ2b3MmUSQkPw8mb+aDySezYdKXAM55D2mYhw3TxHxQuxhFJvciMVRduiZBuJ0IPwTOzKWWk3vv53hWbXTomk9bYTiAHWIkAg+I0PvK51fPzPzXnvjVI/SGnQg+IUVfYq0hYojh7z8140G8Amm4i0/6ePDmnW1JXbgpDZwrPujySH4VsEwNDuHBELxbZFSZ1I8x0z+J3+Yldco+jinMkPa4kH2gCQ4cUaKwcAYIkaGxVJp3ZOPFDDz/n/kPyXpsga+KyvmJbImLkGDBgbrlP0MY1xgTbuIHvVJp0mLDwPEAi4B5gG6T+jM+63yCXC9KjbK0hJoN+6390fJe6lv3W+QXSV4FdbBRzqx91vkFwtHAeQSyVyUTiebsisBek/wBx9Cm6tBzTDmuB4ELQdqYxkAjI28ToPFQGJ2nSLLwXu1MAwBNhwvddHE5bpMiszK3kIiWuE6WK7VaW6hw5tcPUKxbMxlOR1jC9v2CGF0O3O8wldLadqVvvi/exyPRp77BeamVgkd/kV7rhx9UZjNu0aAHXVA0uEgGSSNJgAqH2h0+otbNMGobxIyiY1M3haPo15JL1L8D2IxbAJJFt6rtbpJTa0NaZgbuPcoDau3auIcXPdyAs0dwCj2VeIPMKsPRpc7hed9iXrbeceJ7jdCP2qTcQN9hBHJBOBmRJC8KRn1WpYoLsSc5MkcPttwvPjvn0PirJsnbDancd49D+eKo4YRIj88UZsrF9VUDiA4CZB0IIU8uCMlsNDK09zQi+6VKGwnTPABw63BfVxH1b355jUkuAKLd012P/APTxI5VY/nXn/Ty8Mv1kNVdEtkIfEdL9lEHJhsW07j139UEeleB3UsV3fXN+SP08/DB1oj7qLWvdHd6JNJtyhD0nwcWp4rNOpqsiOEZCmq/STDQOrbiAd+Z1Nw8IaCqPBN9jlliiUC8SoIdI2f4nkz5Lh6Qt3F/iGpfp8ngbrRJ3MvAqv/7Rc/3Quf7RH8t/qj9NMHWiWAlczKA/2jPd+7/VJ/2jPAeR+aP00zutE2jbOD62mAImZ7Tg3cd5URQ6MV36NZ/EZfkZXvpCxRp4IvbBIezXS8jcs1odKX65fJzgtHp82SEKikZkk+Tbtk9Cqje0cocLN7RfbXdohumOAqU20usIIzwIn7rtZCyOl03qtNnVGn9V5Vg2H0oqYrM176jshpuAeZiXZTHmpZOo3cg6SE6dYmm80XNM5WuBF9ZBHxVQfVnv7uJUhtqS8jhYKT6K9HusOdwsLDnvK1a1GOpgjByelAez9gOeJcPDcp3B9EwdQFaGbOAAACNwmHCwy9RJ8G+GGKKxT6GtlexHQyG2HDz0V3bhwEqoQYtzQWWQ2iJn9ToXcRpCFr9DtR3crrQKzeAhD1xZN1pg6UTI8bhnUXZKgtuMa94QmdrXXEjmQtD6R7IFamW7xdp4FZzVYRIIu0wQtuGetGHLDSx2uGasPDswTzMlMLTNj/R1hqtGm8mrLmtJh0CSAbW0ujh9FuF41f3/AOi9BYXXKMDzxXZmTLy1k/RdhNAavf27r1L6LsIQJ67+IP8A1XdF+TuvEyYLq1v/AHWYP/G/iD/1Xf8Addg/8b+J/wDlDpMPXiZGvSteH0XYPhW/i/0XR9GGD4Vf4p+S7os7rxMgXE/jKYbUe0aNe4DkHED0TCi9iyNs+kenOzqvcWH/AMgsfoNsVtfTqlOzsR3NB8nNWNYVtjzXnYH7WWhwDlt1ZehBirU/Cw+VWn81APbdT/RC1Z//AGz7nsPwVJvYolsQ+16RFWoN+c+qu/RwhtBo7p8VT+kR/wCKqAfeI96tuz2ZabR3D0UfUfYkVwLdk4x0hP0DBQmFNoUlRprKlRqF50piQ9oXmVFVULTFvYgsQi3OQdVt01IW2iMxOhVC6V4PLUzD7YvzGvuWgY9kBUnpa6Q0d5VsCqRDM7iX3oBtDNgaeb7Mt7ItY89eOnJWUYpvf5KE+jvAilgKeZjHF/b7TRMHQHjbfwjgrLnb/wDGy++L8l70GtKtHz+RPU6YIcW0Xhx5NknehaW0qEAHE0AR7TTVpAtM3a4G4INlMNe2R9XT5RYbpC+f8c3/AInFaXrvbpxdV/Pgi3ckl3GhC07Zt39q0JjraO6D1jCDIBEGb6jzC6NpUDpVpcPbZrpGvePNZbiaWV0gCznEADc15pj4RwgcEV1GXDNdG4ukWu6Wt8Zc0+XBLkeiLZleWq+XRpFTalAa1aQtN3sFtxuUn+1KFvraX8RnzWT7cp5qobEXgA7sjXjKeRYF7DtHVvcAIAeZi9i1oE8AG+qE3ohr/rLRdxTfcruNM1Kh/Xf/AJimF6V5Y2eouD6iwmDaT9ZGTeCdUPtLYGyzPWCkPFnxWOV9uAOy1a5a6QIcKrtd+bTeltlwlrw4XggawY3rx3BxV3RpjB8Iuu0OimyJMVAPwk/ylRDNh4Kk5zsPVe9+R4DSCQRFzJCgHUN5cfOE5gqgaSWEOcLESCYJg8l2p9mWWN3TZEbXpB+0Hgb6n+vxVqq4gMbJUEKObHB0fZLjz0U1i6EiUcj1OJSEdCYBUxFd92GBuCRT2/iqbsrx7gQfFA4nrocQYAHYA1K5s3rXtcXOPZAPaGWTmIyi97QbrTDGmuxKUmmW/Ze3c9nhSvXN1lUnZ+JPWNFr8PfyKs+PZkYJU2ldFk3VhFbbNNlnOjvQdfpFRGjp5XVX2g8GxDiTNhw1mUHgKuH0cyoSZIcZIgakKqxJkZZGmWjEbQbU9k/ncqjt3Dl9emwfbIA5kwpllBoIdSMjvQ9cNGNwpeYaHtLjewD2mbck+JJSJZHcTYcDsXq6TGB0BrWtFnbhFk9/Zx+/7n/JF4egyGObJBgtMkggUsgPfb33T/V3Bg2m0WMluvl6r118HhNsjHYEgSXiP2vdZfPtavlxOIeBJbiC5vPM91+6WjzX0fjxFPcIibReRpw3r5xdIxlb2f8AmSBmEiS8+0PtC2neeKK++P5LYuJfgmq7+0WxdxfzAp5yQRuMZvFP06802GJylr8u7Ulozd7ongGpOJpxc6iRO+Zc1xnvJdPMcE/RJbTa7K2ez2Y7Jl2Vsjhmcyf2+IRyb43XlHnSrb8kVjBlqgC93AA24OIJ3ewBP6x4JDacYZ40lrm98Nce1HmI/VHFF4uDWhsEkx2uHZDnW3nNA/EU02Dhnuc6OyLtu6CbzO9xa4nwUfUN9L9o0wftj+ipLy8uhZj1jS8b0FY5ra1ZriagMAOy2HsuPCUnDbKFFrWsEs5zvJgqd2rjqlZ5kloA7IMCBwUSzAVqhLaZhziACdBe58pXhycpR02b4NRlqYLjMT2S3IwjgWA+qjdmupirVaAGuIa+wABDZEBoFrkealOl+KpMOWlTPZiXOd35ZA5hVzBEuxjHtBIc0sI1gZD7rSnwYXGLbZeXqIykqVEvhnB1VzwLgAc5/wBFO4eC1Q9PDZCR3z4RaVIYVxCD3Y9CquAduAcOBt5FNfojjYMA53UrQdxSsQ4BpngqKdcC6GQ9LD/WNJMweXkpXb7LNCGwNGXT5I3bNKQDwCRNuVlHFaaK/WwozTdoIgnUGREEIehsNlMlzCDIIu4mAdYCsGHpgtCUcOAdB5Ba1k7GWUPghsBgcgPC5QzcNnxTTuYwk90uACm8Y8AGE1sKh1lTIBd5AJ7pt6kpobsm1XJqOyqOXD0G8Kbf8g+akAE2AAGgaAQOUABL3jl8l7C2PnpO22N4pstP53r5tp2xlQwTGKNgJJ+saTA3mwHiOK+k8T7JXzm15GJqQQIxL7x7PbEkxc6t8gj3X7/4ymP7ZBGIp3GXfTcOYaDEc4EcUaHkhgItDDe0guYIPDs5/OUzXbBmwiYG/dAB0EZXDwdxUg9xIaYaZaBMaPcIaAe4l0d7guy3pr5X+GGUlt+yvVxNZoktzZ2Te3sQfM6pFZ84Qk6gUyNwJAvI3jsj38U9Vjrd5aW3/BmkBnedT3FqVtEzQYSBALIA9gyBZx3D+78A1S9TtjS+TdHmKKuV1pXEpigeiabVrOFUtk2z79IdYKUpYzq+0LGIJ1tvQ1TAVM8vDRMkmeOkAIgYeQJ3e9fPq9jfNJbFL6RVczwbaW1k9o2HqmthVwwkkjTWbgzHoVZ9o7DpVIkERwJ0Q7dgUmiGhxPGYjzK3KcdNEN7tHN/gi6Gir/RuoepvJhzhfmp+g5QcadGyMrVhlB3FM7VDi3s+PyXHV8vwQ1XFudbinihtYJT22RUAIcBxtY8lI43bEsA1/CJQBwM3hNjDOjTerxgicpsm9mYiB3FFYghRWCxOWx3I7rpuEGjtQHitCp3oPhR1rHHeHuHP2R7iSoLF6K+dGdjCi3MSHOgCR7LbSWjiZAkrTghbRh9RlSTLEXWb+eC85/58Qmwfz4hec78+K9LueNQ5iT2Svnel/zbxYziXnfIipTJjnlhfQmKNivnwmcRUFpFd0XAJl9xO72jfvHBPHeS/uw+PhhJJAcInNTpQdxIDbzwhhupGqz2AAQTcHiA2q+TNgZcLd/chK7heODd24NkecT+1CkK93MkmTFidA5uRxHCBDuUpMsfan8/4YJSdqvDKzUd2nWt1T57r1YI8veOC7igTRaIt1lr2uacSN4gERySsUBmfr2mEdr7LQXOvHGI5h3clbS/uA4/ebDTYz1YFgNXAloj/Cb3pPUxaxr8noQauP8AeCswl0wkpVNZz0Dbdp0nZGERcaP9qQL2nMFGuxjmtOem4WsW9sd07x4hTG26WYAmmHg6wQD5G0+IUI0AAhlV1MwexVFtPs5vgV40UaSFr7ZqHRrvIBK2fiHuqNzNJuLB0nwCDrtE3qkn9UD4LR+hnQjqh11XN1hHZa4nsAjVw+9HkrtJIWyl4nYn6N2S6Xuc57wBAbmMtHeYmeS9TKlOkX9++ePpb881EtKVp3uXjL2j1Z+iEqbMBMy7wcU64oqkyQjuuCkHuRjsG1ps97TzPqnBQdqKjii69AJ6jREWVU9rGcmBUWP3kEcoMKRYIHND1Kl4XX1rIrczTkkyQ2JhOtxNNuoDg534W9o+cAeK0h3z+KrnRTZBpMzvEPfEje1toHMzJ8OCsT3W8/RejihpR5GeeuR6b/n7wXnH8+a5P5/aC4T+fByv3M57GVYYT3LBqdMfpTiIJbiHkzxD25RzLg0ftLdNof3TvzvWEZScTVglsVySQAY7cy0HV3Z07gmhFykkhofbIfri8a9load4iGkjwJ96latK7ARqD7MklwZ6dpt/1UHXwbpERIGU6aSCAOWUDzUiKbgxrnR2S0m47IMg8+yT4kcE/qMb0pJdzzZzi6p+SsV2wS4mwF98lxdu3i7f3T3pO0MMRSyg2zkEm8ANdBB3GKbrjVHYjZdQvgMPsk2iQO1Amde04fuobaGAq/o5zMJImQBMFrmwT+rA97lm9RGWhX5PQhljcd0VlKYkpdMKB6h9DbW2ZmiMzTuyk+g18QmsF0PqO/v3MLDuLZqeQ7Kt9KgBz4p5rN53LyIQZdzIbZHRLD0TLKYkfadDnTz0HgArA2hAS8PT7I77+adIsrQhvbJSkY30iwhz1PvNqP8AEZjbyVadVg9xV76S0oxNUcSD5tH9VTtp4SDbR3rvWvJjtWg4p9mCOrp2hi7KOzEGE6AdyhpRfVRLsxAjilPqx5KOp1HJx9N57h3JtJzmJdXulsxMEHgQb7zNh5pjqUjGGHMYOOY8hp7yqwW6Iyexr+DxYqMa8aOAPmWyPOUXUNvP0KqHRXGHqyz7txyP9fVWF1R0Tu7p+C3Wro8xwYYXfH/MEpxsPH0coz9P7/X5Lv8AaA4jzHxCcRhm0XfVO5D4LCK9SK1b/vHTf258PZif1ls+JxssgkZd5lswL2vxVOHQug8l5zzUu6H7zJMCDxR2tWNHZMqdagZs9+Yh32jBALg93vLgiX0Dlp5KtWHloEuBILj2SLcQ3wLlandDaRDQH1BH4TOmtuIBST0LZlyiq4aico4HLvtBM+CMuPbyZpQlsUz9KrseIqFxyvEkN7RkwSY9kZqZlDYvaNc4Y9vM0+0SxoORwtHfqbcVdMX0GLnZm1oMz7HcQRZ2lx5BRm1uhb6dCsetaWhj3BsOEAEPgcLBw8Qo5IOUfkrCMdrir/BnCXTKSV1igeofXDAu4l0MPL1su0mpvFXcxvF7fcZWKEe50mHxC7KccEyQqCGfdNKUYmeLR7ifmqziKIcCCr10+wEsbVH2ey78JIg+fqqUD7lsjvFCJ7lZxWHh19V6m1G7UrMNQM+3F+HcJ4pljVnnDSzVCWpD2HAT1Z4AQ7RC65hOqmPQ2OJUVRqZ6jnbpgcgfnKL2xXyU4GrrDxSNm4eBpMCwG/8z6rRhW9kcrpFu6O4nq6rHHQ9l3I29YKv7KSzHCYoZTmaWxrO4G0ngNPNaTsLE9ZRa7fEHmLekHxVsnkyopnSrZuIwxNSk5zqRJNgCafc6QbcCqseltdv2v8AxZ8ltxpSqlt36N6FXM6mDScfu+zP4eHKFPWNSM6d05rD7p5sHwIXh9IFTe2mf2XD+ZC9Iei1XDOh4lp0e27T47j3FV2qyE2p+RtEfBcmfSGd9JngXD4FPN+kVu+l5VD/AOqoBckF67XI7pR8Ght+kRkmWvAtABaYG/UiU1tXp1RqUKrAKgL6b2iQ3VzSBJzLP3VEguXa2d0ojKUxOvp5gSNRr3hMtSFT6/0CFF69McJPuRFRyGwN65PBvrAUEqRPuTASKjUpdQOI3aOEFSk9jtHAhZTUpFjy12rTB8Fsb6aoXTLY2VxqtGsZo8g74eS0Yn2EZj20mPNdxBM5jvjerBQeS0E66HmEPtnBdtxG8z53XsFW7IDjBG871fJj1IfHNJhyRVrBrSToEoOgTaOKh8VWNV0D2QfMrGoW6NTkqsRUBqODo1PZHDh4qz9GdmZnEagC54u+Q+KhXNytGXUmJ91uCv3RDA/Vg8VvWPQrME56gf8Asrq6gJEtNiDvabEciCVL9GaZoVH0CZHtUyd7N3iNPBH4zCSEp9Ps06n2qREnix1nj4+ClLkEXsTDHJwOCZNONSF4kDio02PaBdpbLZVaWloLSLg3B8FmXSj6NSJfh5O/qz/KT6FasKh3JIpZgc10FFrcKkfM9eg6m8SILDoRoQZuOfFA4uqXvc50S4kmAGiTcwBYLdumPQ1mIo1HNaOuZ2mECC6NWE753d8LDsXQIJBEQmTsomM4nFZsvYY3K0N7IjNE9p0auvr3BO4fHU20KlN1JrnvjLUMSyCNDruNtDmQbgnMNhS8EjcYQdIahum+DKSW3KJfgCL7t8cE43Ajj6Ia0Gj6pqlN0mQSQSCdUqousKKRnO1HOA9p3mh/0t/3in6hshS26akAMoVHEanzKits4Ugy4k0qgyPEzlnRw4XhTOFFkuvRDmlpEgiClsJkm3NmGnULXefEbiPBQ76Mclou29l5wKbvbaPq3ffb92eIVLxNGAZtEz4Ldina3JSRXcSw58jPtbtw4nyRZwoYwAciU3RaRVbbtPue5l4jynyR2MHZHP4p1GLbkc5OqE4PAmtWZSbu7TjwA/1HmtX2NszJTaOAVW+jvZWbrqxGrgxvJozGD4t8loVOnAWfLkt0FLYDfh16ngw5rmnQgjwKNNNJYyCpNnUeo0YY1rrwAJ32ESm6uFPgjITVY6BCw0MlsCF5zYCVvXquqR8DIGqU/a5LFfpQ2GKOID2iBWbmj9cGH+dj4lbdWHZPeYWd/S1gM9Gm8f8ATMHk+AD5tHmjFDJ7mK1Ai9hOu8cj6hNV6abwlUsfI4QUs1aLInywFRrSGdl020IEyETRxwPcU8SCsu6Kn0dUXWNXnpbFrRkOliZfTT4cuVFzAKwpT7kNhjdElBHAG0cGKjINiLg7weIWedJsIesaCLvnP3lvtHxGXzWnEKB6RbF60B49tkx3ggSPcPJXxypiyWxQX0FG483AU/UYghgOuxFKmPtPAP4ZGb3ArZKVIlFbmidE9n9VhKTd5Gd3N/a+IHgp4NTNBsIhec3bLicq8WJcLi4BwWQ7zLifJEPdZCvO5MkBnaQXiJclUxZJcYaSg+QrgGqOkxwVa6a4Q1MFXjUi37JDvgrK1s2468uCB2rTDgWboIPiITCpnzni8E4E2QTqLhqCrhjNl3PaKja2yZ1JPipto0JsrpqxuUlRLsongjG7GHBFNwFlCTRRH0M5KYkjRdatBnFrjkpq49BnHKGqJKGp6olBAEkJDmpwpJCdAZU+kex4mowW+0P5lE9C8HmxTnnRjT5u7I92ZX2oyRB3qJ6MYBrBVc0WfVfl/C0lo/mVHN6aFS3J6kE8E20J1RHPLhC6uOKIoPXdoEOTJS6z5JSKTbp+ABAFkziXWAT5QNUku7uHHn3Loq2c9kdNSBbU/mUHiGw0/m6Nyxc6oaoJufAJhUZl0nwHV1iBoQHDunUecqBLFd+muEs2pzafVvxVNeVmmjTFjORdypV+XvXOq7z5lQZQ3NjpCUxD0Wb0+xy1mcdC45daUkoBPM1CJQzEQuAeXCuyuEpkKxuqYBPC/kmNkUctJg7pPN3aPqncT7B77edk7RFl0gofhLaUgJbUoTqaxD4CdQmMfcBPEVg5TtMJspZdCZgR2u+Ahqa9UqyUpidKkI2dcI5oeq1F5U29tpPh3oMZFJ6ZVfqmNOriXRwaJA85KpbmK4dLcI57+t3CG8uHxVXqU1mmXiCFq4n3MSMqixzaGaLzV7cvMWqPBBhDNEkpTUkoMJ1mqfTDU9K5HHUkrspKZCjeIFh+Ies/BP0tExX1aO/0BRDAhIKHQEpqSEsJQiXlAOdJlGVtIQ/6P3qsSbGSm6r0Q6j3oOs3vTIBxiKpBDU7XPvT9N2bub7zy4BMwJWOgTy3n4BNV3BKfU3DRcZRnVJXka/BBdImgYZ8DeNfxBUStSB0sr90ud/w7gOI9QqEXJJRVDpglSkQmSEaSmi0bx8FFwKJmuO0SqYSNwTjFbsTHQklKCSlCdCdCaCcCKOPFeC8uphBmoe2O4H3kBFMQn/UPIfFFtSMZDiWEhKXI5jL3XSc68UhysiYirVURVxsvIb2jpZG4w9h/wCE+hQmz2AMbAAtuToDCcPhvtPudw3D5om5Xmp9iV7bhQmnSSyLJSRV0U+RuCC2v2gQqjjtli5Flb8VoVDYoWTSFTKnUokW9U0WHgpPFjVR9M6qbLI//9k="/>
          <p:cNvSpPr>
            <a:spLocks noChangeAspect="1" noChangeArrowheads="1"/>
          </p:cNvSpPr>
          <p:nvPr/>
        </p:nvSpPr>
        <p:spPr bwMode="auto">
          <a:xfrm>
            <a:off x="1533525" y="1082279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www.sicklecell.mc.duke.edu/services/SSlogoforbottom.jp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3" y="4421965"/>
            <a:ext cx="2398395" cy="146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ational Heart Lung and Blood Institute Logo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799" y="3296069"/>
            <a:ext cx="2905367" cy="67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ddcf.org/_images/logo.gif">
            <a:hlinkClick r:id="rId11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00" y="4597693"/>
            <a:ext cx="1300163" cy="112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F8EB0A-D79F-4880-9856-A6247C1E58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83296" y="2405449"/>
            <a:ext cx="1998371" cy="8988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A59744-A52A-4DE3-B1DA-CA24C183DE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29799" y="3968458"/>
            <a:ext cx="2905367" cy="629234"/>
          </a:xfrm>
          <a:prstGeom prst="rect">
            <a:avLst/>
          </a:prstGeom>
          <a:solidFill>
            <a:srgbClr val="EEECE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AF1567-5867-4DE5-B284-9CF36415067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46144" y="4012460"/>
            <a:ext cx="3169324" cy="2379462"/>
          </a:xfrm>
          <a:prstGeom prst="rect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9547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SCD affects 1/375 African Americans in the US.</a:t>
            </a:r>
          </a:p>
          <a:p>
            <a:pPr lvl="1"/>
            <a:endParaRPr lang="en-US" sz="2400" dirty="0"/>
          </a:p>
          <a:p>
            <a:r>
              <a:rPr lang="en-US" sz="2800" dirty="0"/>
              <a:t>A single amino acid substitution of valine for glutamic acid in position 6 of the </a:t>
            </a:r>
            <a:r>
              <a:rPr lang="en-US" sz="2800" dirty="0">
                <a:latin typeface="Symbol" panose="05050102010706020507" pitchFamily="18" charset="2"/>
              </a:rPr>
              <a:t></a:t>
            </a:r>
            <a:r>
              <a:rPr lang="en-US" sz="2800" dirty="0"/>
              <a:t> globin gene causes </a:t>
            </a:r>
            <a:r>
              <a:rPr lang="en-US" sz="2800" dirty="0" err="1"/>
              <a:t>HbS</a:t>
            </a:r>
            <a:r>
              <a:rPr lang="en-US" sz="2800" dirty="0"/>
              <a:t>.</a:t>
            </a:r>
          </a:p>
          <a:p>
            <a:pPr lvl="1"/>
            <a:endParaRPr lang="en-US" sz="2400" dirty="0"/>
          </a:p>
          <a:p>
            <a:r>
              <a:rPr lang="en-US" sz="2800" dirty="0"/>
              <a:t>Over 90% of children born with </a:t>
            </a:r>
            <a:r>
              <a:rPr lang="en-US" sz="2800" dirty="0" err="1"/>
              <a:t>HbSS</a:t>
            </a:r>
            <a:r>
              <a:rPr lang="en-US" sz="2800" dirty="0"/>
              <a:t> in the US now survive to adulthood.</a:t>
            </a:r>
          </a:p>
          <a:p>
            <a:pPr lvl="1"/>
            <a:endParaRPr lang="en-US" sz="2400" dirty="0"/>
          </a:p>
          <a:p>
            <a:r>
              <a:rPr lang="en-US" sz="2800" dirty="0"/>
              <a:t>Nonetheless, shortened RBC survival and hemolysis, as well as </a:t>
            </a:r>
            <a:r>
              <a:rPr lang="en-US" sz="2800" dirty="0" err="1"/>
              <a:t>vaso</a:t>
            </a:r>
            <a:r>
              <a:rPr lang="en-US" sz="2800" dirty="0"/>
              <a:t>-occlusion lead to significant morbidity.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SCD is common, chronic and causes significant morbidity</a:t>
            </a:r>
          </a:p>
        </p:txBody>
      </p:sp>
    </p:spTree>
    <p:extLst>
      <p:ext uri="{BB962C8B-B14F-4D97-AF65-F5344CB8AC3E}">
        <p14:creationId xmlns:p14="http://schemas.microsoft.com/office/powerpoint/2010/main" val="1724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Renal failure occurs in 5-18% of adult SCD patients.</a:t>
            </a:r>
          </a:p>
          <a:p>
            <a:pPr lvl="3"/>
            <a:endParaRPr lang="en-US" sz="1600" dirty="0"/>
          </a:p>
          <a:p>
            <a:r>
              <a:rPr lang="en-US" sz="2800" dirty="0"/>
              <a:t>Mortality due to chronic renal failure in adult SCD patients is about 10.5% (Platt, et al 1994).</a:t>
            </a:r>
          </a:p>
          <a:p>
            <a:pPr lvl="3"/>
            <a:endParaRPr lang="en-US" sz="1600" dirty="0"/>
          </a:p>
          <a:p>
            <a:r>
              <a:rPr lang="en-US" sz="2800" dirty="0"/>
              <a:t>Proteinuria is the earliest sign of sickle cell nephropathy and occurs in about 30% of adult patients.</a:t>
            </a:r>
          </a:p>
          <a:p>
            <a:pPr lvl="3"/>
            <a:endParaRPr lang="en-US" sz="1600" dirty="0"/>
          </a:p>
          <a:p>
            <a:r>
              <a:rPr lang="en-US" sz="2800" dirty="0"/>
              <a:t>Existing therapies for SCD and CKD have limited to no effect on sickle cell nephropathy.</a:t>
            </a:r>
          </a:p>
          <a:p>
            <a:pPr lvl="1"/>
            <a:r>
              <a:rPr lang="en-US" sz="2400" dirty="0"/>
              <a:t>Transfusion, HU, </a:t>
            </a:r>
            <a:r>
              <a:rPr lang="en-US" sz="2400" dirty="0" err="1"/>
              <a:t>ACEi</a:t>
            </a:r>
            <a:r>
              <a:rPr lang="en-US" sz="2400" dirty="0"/>
              <a:t>, Stem cell transplant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Kidney Dysfunction in SCD</a:t>
            </a:r>
          </a:p>
        </p:txBody>
      </p:sp>
    </p:spTree>
    <p:extLst>
      <p:ext uri="{BB962C8B-B14F-4D97-AF65-F5344CB8AC3E}">
        <p14:creationId xmlns:p14="http://schemas.microsoft.com/office/powerpoint/2010/main" val="19984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set included:</a:t>
            </a:r>
          </a:p>
          <a:p>
            <a:pPr lvl="1"/>
            <a:r>
              <a:rPr lang="en-US" sz="2000" dirty="0"/>
              <a:t>521 unrelated SCD patients</a:t>
            </a:r>
          </a:p>
          <a:p>
            <a:pPr lvl="1"/>
            <a:r>
              <a:rPr lang="en-US" sz="2000" dirty="0"/>
              <a:t>18-83 years, mean = 33.9 years</a:t>
            </a:r>
          </a:p>
          <a:p>
            <a:pPr lvl="1"/>
            <a:r>
              <a:rPr lang="en-US" sz="2000" dirty="0"/>
              <a:t>230 subjects were male</a:t>
            </a:r>
          </a:p>
          <a:p>
            <a:pPr lvl="1"/>
            <a:r>
              <a:rPr lang="en-US" sz="2000" dirty="0"/>
              <a:t>452 patients had </a:t>
            </a:r>
            <a:r>
              <a:rPr lang="en-US" sz="2000" dirty="0" err="1"/>
              <a:t>HbSS</a:t>
            </a:r>
            <a:r>
              <a:rPr lang="en-US" sz="2000" dirty="0"/>
              <a:t> diagnosis (86.76%)</a:t>
            </a:r>
          </a:p>
          <a:p>
            <a:pPr lvl="1"/>
            <a:endParaRPr lang="en-US" sz="2000" dirty="0"/>
          </a:p>
          <a:p>
            <a:r>
              <a:rPr lang="en-US" sz="2400" dirty="0"/>
              <a:t>26 SNPs in </a:t>
            </a:r>
            <a:r>
              <a:rPr lang="en-US" sz="2400" i="1" dirty="0"/>
              <a:t>MYH9</a:t>
            </a:r>
            <a:r>
              <a:rPr lang="en-US" sz="2400" dirty="0"/>
              <a:t> and 2 SNPs (G1 and G2) in </a:t>
            </a:r>
            <a:r>
              <a:rPr lang="en-US" sz="2400" i="1" dirty="0"/>
              <a:t>APOL1 </a:t>
            </a:r>
            <a:r>
              <a:rPr lang="en-US" sz="2400" dirty="0"/>
              <a:t>were genotyped.</a:t>
            </a:r>
          </a:p>
          <a:p>
            <a:pPr lvl="1"/>
            <a:endParaRPr lang="en-US" sz="2000" dirty="0"/>
          </a:p>
          <a:p>
            <a:r>
              <a:rPr lang="en-US" sz="2400" dirty="0"/>
              <a:t>Multiple regression analysis evaluated relationship between SNPs and the occurrence of proteinuria and GFR.</a:t>
            </a:r>
          </a:p>
          <a:p>
            <a:pPr lvl="1"/>
            <a:r>
              <a:rPr lang="en-US" sz="2000" dirty="0"/>
              <a:t>Controlled for effect of </a:t>
            </a:r>
            <a:r>
              <a:rPr lang="en-US" sz="2000" i="1" dirty="0"/>
              <a:t>APOL1</a:t>
            </a:r>
            <a:r>
              <a:rPr lang="en-US" sz="2000" dirty="0"/>
              <a:t> G1 and G2 alleles</a:t>
            </a:r>
            <a:endParaRPr lang="en-US" sz="3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14300" y="1064929"/>
            <a:ext cx="8915400" cy="455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82880"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i="1" dirty="0"/>
              <a:t>APOL1</a:t>
            </a:r>
            <a:r>
              <a:rPr lang="en-US" b="1" dirty="0"/>
              <a:t> and </a:t>
            </a:r>
            <a:r>
              <a:rPr lang="en-US" b="1" i="1" dirty="0"/>
              <a:t>MYH9</a:t>
            </a:r>
            <a:r>
              <a:rPr lang="en-US" b="1" dirty="0"/>
              <a:t> in Sickle Nephropathy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86001" y="6510131"/>
            <a:ext cx="275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i="1" dirty="0">
                <a:solidFill>
                  <a:schemeClr val="accent1"/>
                </a:solidFill>
              </a:rPr>
              <a:t>Ashley-Koch et al. (2011)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D112B-28BA-4F62-A3AD-14928BEDF30B}"/>
              </a:ext>
            </a:extLst>
          </p:cNvPr>
          <p:cNvSpPr txBox="1"/>
          <p:nvPr/>
        </p:nvSpPr>
        <p:spPr>
          <a:xfrm>
            <a:off x="1287261" y="6325465"/>
            <a:ext cx="3817399" cy="369332"/>
          </a:xfrm>
          <a:prstGeom prst="rect">
            <a:avLst/>
          </a:prstGeom>
          <a:noFill/>
          <a:ln w="38100">
            <a:solidFill>
              <a:srgbClr val="002BB4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Proteinuria = SNP</a:t>
            </a:r>
            <a:r>
              <a:rPr lang="en-US" i="1" baseline="-25000" dirty="0"/>
              <a:t>APOL1</a:t>
            </a:r>
            <a:r>
              <a:rPr lang="en-US" dirty="0"/>
              <a:t> + SNP</a:t>
            </a:r>
            <a:r>
              <a:rPr lang="en-US" i="1" baseline="-25000" dirty="0"/>
              <a:t>MYH9</a:t>
            </a:r>
          </a:p>
        </p:txBody>
      </p:sp>
    </p:spTree>
    <p:extLst>
      <p:ext uri="{BB962C8B-B14F-4D97-AF65-F5344CB8AC3E}">
        <p14:creationId xmlns:p14="http://schemas.microsoft.com/office/powerpoint/2010/main" val="423131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i="1" dirty="0"/>
              <a:t>APOL1</a:t>
            </a:r>
            <a:r>
              <a:rPr lang="en-US" sz="2400" b="1" dirty="0"/>
              <a:t> and </a:t>
            </a:r>
            <a:r>
              <a:rPr lang="en-US" sz="2400" b="1" i="1" dirty="0"/>
              <a:t>MYH9</a:t>
            </a:r>
            <a:r>
              <a:rPr lang="en-US" sz="2400" b="1" dirty="0"/>
              <a:t> Association with Proteinuria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5" y="1784213"/>
            <a:ext cx="3513677" cy="2475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561" y="1479006"/>
            <a:ext cx="26933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Proteinuria - single marker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805" y="1851377"/>
            <a:ext cx="3211595" cy="22798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92508" y="1499596"/>
            <a:ext cx="2999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Proteinuria – conditional on G1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2502" y="4503583"/>
            <a:ext cx="3320805" cy="23544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56708" y="4165029"/>
            <a:ext cx="3730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Proteinuria – conditional on G1 and G2</a:t>
            </a:r>
          </a:p>
        </p:txBody>
      </p:sp>
      <p:sp>
        <p:nvSpPr>
          <p:cNvPr id="2" name="Right Arrow 1"/>
          <p:cNvSpPr/>
          <p:nvPr/>
        </p:nvSpPr>
        <p:spPr>
          <a:xfrm flipH="1">
            <a:off x="2897436" y="2236424"/>
            <a:ext cx="517793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9062" y="1949979"/>
            <a:ext cx="1907104" cy="17543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MYH9</a:t>
            </a:r>
            <a:r>
              <a:rPr lang="en-US" dirty="0"/>
              <a:t> strongest</a:t>
            </a:r>
          </a:p>
          <a:p>
            <a:r>
              <a:rPr lang="en-US" dirty="0"/>
              <a:t>signal and remained</a:t>
            </a:r>
          </a:p>
          <a:p>
            <a:r>
              <a:rPr lang="en-US" dirty="0"/>
              <a:t>even when controlling</a:t>
            </a:r>
          </a:p>
          <a:p>
            <a:r>
              <a:rPr lang="en-US" dirty="0"/>
              <a:t>for</a:t>
            </a:r>
            <a:r>
              <a:rPr lang="en-US" i="1" dirty="0"/>
              <a:t> APOL1</a:t>
            </a:r>
          </a:p>
        </p:txBody>
      </p:sp>
      <p:sp>
        <p:nvSpPr>
          <p:cNvPr id="11" name="Right Arrow 10"/>
          <p:cNvSpPr/>
          <p:nvPr/>
        </p:nvSpPr>
        <p:spPr>
          <a:xfrm flipH="1">
            <a:off x="8249798" y="2766549"/>
            <a:ext cx="517793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flipH="1">
            <a:off x="5816906" y="5489691"/>
            <a:ext cx="517793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7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1007392"/>
            <a:ext cx="9074331" cy="455648"/>
          </a:xfrm>
        </p:spPr>
        <p:txBody>
          <a:bodyPr/>
          <a:lstStyle/>
          <a:p>
            <a:r>
              <a:rPr lang="en-US" sz="2400" b="1" i="1" dirty="0"/>
              <a:t>APOL1</a:t>
            </a:r>
            <a:r>
              <a:rPr lang="en-US" sz="2400" b="1" dirty="0"/>
              <a:t> and </a:t>
            </a:r>
            <a:r>
              <a:rPr lang="en-US" sz="2400" b="1" i="1" dirty="0"/>
              <a:t>MYH9</a:t>
            </a:r>
            <a:r>
              <a:rPr lang="en-US" sz="2400" b="1" dirty="0"/>
              <a:t> Association with Glomerular Filtration Rate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16" y="1875515"/>
            <a:ext cx="3345204" cy="2371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789" y="1842392"/>
            <a:ext cx="3329845" cy="23407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979" y="1638012"/>
            <a:ext cx="3054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GFR - single markers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3254" y="1565536"/>
            <a:ext cx="2383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GFR– conditional on G1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357" y="4500054"/>
            <a:ext cx="3348276" cy="23437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96910" y="4220307"/>
            <a:ext cx="3172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GFR – conditional on G1 and G2</a:t>
            </a:r>
          </a:p>
        </p:txBody>
      </p:sp>
      <p:sp>
        <p:nvSpPr>
          <p:cNvPr id="10" name="Right Arrow 9"/>
          <p:cNvSpPr/>
          <p:nvPr/>
        </p:nvSpPr>
        <p:spPr>
          <a:xfrm flipH="1">
            <a:off x="2148287" y="2895981"/>
            <a:ext cx="517793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61603" y="1949979"/>
            <a:ext cx="1907104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APOL1</a:t>
            </a:r>
            <a:r>
              <a:rPr lang="en-US" dirty="0"/>
              <a:t> is strongest</a:t>
            </a:r>
          </a:p>
          <a:p>
            <a:r>
              <a:rPr lang="en-US" dirty="0"/>
              <a:t>signal and </a:t>
            </a:r>
            <a:r>
              <a:rPr lang="en-US" i="1" dirty="0"/>
              <a:t>MYH9 </a:t>
            </a:r>
            <a:r>
              <a:rPr lang="en-US" dirty="0"/>
              <a:t>became stronger when controlling</a:t>
            </a:r>
          </a:p>
          <a:p>
            <a:r>
              <a:rPr lang="en-US" dirty="0"/>
              <a:t>for</a:t>
            </a:r>
            <a:r>
              <a:rPr lang="en-US" i="1" dirty="0"/>
              <a:t> APOL1</a:t>
            </a:r>
          </a:p>
        </p:txBody>
      </p:sp>
      <p:sp>
        <p:nvSpPr>
          <p:cNvPr id="12" name="Right Arrow 11"/>
          <p:cNvSpPr/>
          <p:nvPr/>
        </p:nvSpPr>
        <p:spPr>
          <a:xfrm flipH="1">
            <a:off x="8150645" y="2847500"/>
            <a:ext cx="517793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6023064" y="5418824"/>
            <a:ext cx="517793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5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Variation in both </a:t>
            </a:r>
            <a:r>
              <a:rPr lang="en-US" sz="2400" i="1" dirty="0"/>
              <a:t>APOL1</a:t>
            </a:r>
            <a:r>
              <a:rPr lang="en-US" sz="2400" dirty="0"/>
              <a:t> and </a:t>
            </a:r>
            <a:r>
              <a:rPr lang="en-US" sz="2400" i="1" dirty="0"/>
              <a:t>MYH9</a:t>
            </a:r>
            <a:r>
              <a:rPr lang="en-US" sz="2400" dirty="0"/>
              <a:t> contribute to risk for proteinuria and also predict GFR in sickle cell patients.</a:t>
            </a:r>
          </a:p>
          <a:p>
            <a:pPr lvl="1"/>
            <a:r>
              <a:rPr lang="en-US" sz="2000" dirty="0"/>
              <a:t>This is different from most other kidney diseases whereby the signal has been attributed to </a:t>
            </a:r>
            <a:r>
              <a:rPr lang="en-US" sz="2000" i="1" dirty="0"/>
              <a:t>APOL1</a:t>
            </a:r>
            <a:r>
              <a:rPr lang="en-US" sz="2000" dirty="0"/>
              <a:t> only.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Odds Ratio’s were in the range of 2 to 3 for the homozygous risk genotypes in SCD.</a:t>
            </a:r>
          </a:p>
          <a:p>
            <a:pPr lvl="1"/>
            <a:r>
              <a:rPr lang="en-US" sz="2000" dirty="0"/>
              <a:t>These are much smaller than reported for other nephropathies.</a:t>
            </a:r>
          </a:p>
          <a:p>
            <a:pPr lvl="2"/>
            <a:r>
              <a:rPr lang="en-US" sz="1600" dirty="0"/>
              <a:t>OR = 7 for hypertensive kidney disease</a:t>
            </a:r>
          </a:p>
          <a:p>
            <a:pPr lvl="2"/>
            <a:r>
              <a:rPr lang="en-US" sz="1600" dirty="0"/>
              <a:t>OR = 29 for HIV-associated kidney disease</a:t>
            </a:r>
          </a:p>
          <a:p>
            <a:pPr lvl="2"/>
            <a:r>
              <a:rPr lang="en-US" sz="1600" dirty="0"/>
              <a:t>OR = 17 for FSGS</a:t>
            </a:r>
          </a:p>
          <a:p>
            <a:pPr lvl="2"/>
            <a:endParaRPr lang="en-US" sz="1600" dirty="0"/>
          </a:p>
          <a:p>
            <a:r>
              <a:rPr lang="en-US" sz="2400" dirty="0"/>
              <a:t>So, while </a:t>
            </a:r>
            <a:r>
              <a:rPr lang="en-US" sz="2400" i="1" dirty="0"/>
              <a:t>APOL1</a:t>
            </a:r>
            <a:r>
              <a:rPr lang="en-US" sz="2400" dirty="0"/>
              <a:t> plays a role in Sickle Nephropathy, the association is a bit more muted and more complex.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APOL1</a:t>
            </a:r>
            <a:r>
              <a:rPr lang="en-US" b="1" dirty="0"/>
              <a:t> and </a:t>
            </a:r>
            <a:r>
              <a:rPr lang="en-US" b="1" i="1" dirty="0"/>
              <a:t>MYH9</a:t>
            </a:r>
            <a:r>
              <a:rPr lang="en-US" b="1" dirty="0"/>
              <a:t> in Sickle Nephropathy</a:t>
            </a:r>
          </a:p>
        </p:txBody>
      </p:sp>
    </p:spTree>
    <p:extLst>
      <p:ext uri="{BB962C8B-B14F-4D97-AF65-F5344CB8AC3E}">
        <p14:creationId xmlns:p14="http://schemas.microsoft.com/office/powerpoint/2010/main" val="203600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08AE87-56B6-4801-9D5D-20D01AF3D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704240"/>
            <a:ext cx="8382000" cy="5153760"/>
          </a:xfrm>
        </p:spPr>
        <p:txBody>
          <a:bodyPr/>
          <a:lstStyle/>
          <a:p>
            <a:r>
              <a:rPr lang="en-US" sz="2800" dirty="0"/>
              <a:t>Given that the </a:t>
            </a:r>
            <a:r>
              <a:rPr lang="en-US" sz="2800" i="1" dirty="0"/>
              <a:t>APOL1</a:t>
            </a:r>
            <a:r>
              <a:rPr lang="en-US" sz="2800" dirty="0"/>
              <a:t> and </a:t>
            </a:r>
            <a:r>
              <a:rPr lang="en-US" sz="2800" i="1" dirty="0"/>
              <a:t>MYH9</a:t>
            </a:r>
            <a:r>
              <a:rPr lang="en-US" sz="2800" dirty="0"/>
              <a:t> associations, although significant, were not as strong, are there other genetic risk factors that we can identify?</a:t>
            </a:r>
          </a:p>
          <a:p>
            <a:pPr lvl="1"/>
            <a:r>
              <a:rPr lang="en-US" sz="2400" dirty="0"/>
              <a:t>Two approaches:</a:t>
            </a:r>
          </a:p>
          <a:p>
            <a:pPr lvl="2"/>
            <a:r>
              <a:rPr lang="en-US" sz="2000" dirty="0"/>
              <a:t>Candidate gene (like </a:t>
            </a:r>
            <a:r>
              <a:rPr lang="en-US" sz="2000" i="1" dirty="0"/>
              <a:t>APOL1</a:t>
            </a:r>
            <a:r>
              <a:rPr lang="en-US" sz="2000" dirty="0"/>
              <a:t> and </a:t>
            </a:r>
            <a:r>
              <a:rPr lang="en-US" sz="2000" i="1" dirty="0"/>
              <a:t>MYH9</a:t>
            </a:r>
            <a:r>
              <a:rPr lang="en-US" sz="2000" dirty="0"/>
              <a:t> were)</a:t>
            </a:r>
          </a:p>
          <a:p>
            <a:pPr lvl="2"/>
            <a:r>
              <a:rPr lang="en-US" sz="2000" dirty="0"/>
              <a:t>Genome-wide Association Study (GWAS)</a:t>
            </a:r>
          </a:p>
          <a:p>
            <a:pPr lvl="3"/>
            <a:r>
              <a:rPr lang="en-US" sz="1800" dirty="0"/>
              <a:t>No hypothesis about the biology needed</a:t>
            </a:r>
          </a:p>
          <a:p>
            <a:pPr lvl="3"/>
            <a:r>
              <a:rPr lang="en-US" sz="1800" dirty="0"/>
              <a:t>Look all over the genome—every chromosome</a:t>
            </a:r>
          </a:p>
          <a:p>
            <a:pPr lvl="3"/>
            <a:r>
              <a:rPr lang="en-US" sz="1800" dirty="0"/>
              <a:t>Can find new genes we might not think of</a:t>
            </a:r>
          </a:p>
          <a:p>
            <a:pPr lvl="3"/>
            <a:r>
              <a:rPr lang="en-US" sz="1800" dirty="0"/>
              <a:t>BUT, testing millions of genetic markers means we run the risk of false positives.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08C391-C09D-41BC-AE5E-459EF178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Genetic Risk Factors for Sickle Nephropathy?</a:t>
            </a:r>
          </a:p>
        </p:txBody>
      </p:sp>
      <p:pic>
        <p:nvPicPr>
          <p:cNvPr id="1028" name="Picture 4" descr="The blind and the elephant - Sketchplanations">
            <a:extLst>
              <a:ext uri="{FF2B5EF4-FFF2-40B4-BE49-F238E27FC236}">
                <a16:creationId xmlns:a16="http://schemas.microsoft.com/office/drawing/2014/main" id="{B94FBD72-AE2E-4AB7-9A1A-E593B0D1B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966" y="3080551"/>
            <a:ext cx="2446098" cy="207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67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>
            <a:extLst>
              <a:ext uri="{FF2B5EF4-FFF2-40B4-BE49-F238E27FC236}">
                <a16:creationId xmlns:a16="http://schemas.microsoft.com/office/drawing/2014/main" id="{19A1E3DE-38BF-4065-85CB-271208238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82" y="1539718"/>
            <a:ext cx="4457518" cy="521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4">
            <a:extLst>
              <a:ext uri="{FF2B5EF4-FFF2-40B4-BE49-F238E27FC236}">
                <a16:creationId xmlns:a16="http://schemas.microsoft.com/office/drawing/2014/main" id="{21E1DAF2-B500-4F20-8AAE-9C4DB4A8E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4168" y="6447932"/>
            <a:ext cx="3435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00"/>
              </a:spcBef>
              <a:buClr>
                <a:srgbClr val="A94543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00"/>
              </a:spcBef>
              <a:buClr>
                <a:srgbClr val="8C3836"/>
              </a:buClr>
              <a:buSzPct val="85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00"/>
              </a:spcBef>
              <a:buClr>
                <a:srgbClr val="A94543"/>
              </a:buClr>
              <a:buSzPct val="85000"/>
              <a:buFont typeface="Wingdings 2" panose="05020102010507070707" pitchFamily="18" charset="2"/>
              <a:buChar char=""/>
              <a:defRPr sz="19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38"/>
              </a:spcBef>
              <a:buClr>
                <a:srgbClr val="A94543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A94543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A94543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A94543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38"/>
              </a:spcBef>
              <a:spcAft>
                <a:spcPct val="0"/>
              </a:spcAft>
              <a:buClr>
                <a:srgbClr val="A94543"/>
              </a:buClr>
              <a:buSzPct val="85000"/>
              <a:buFont typeface="Wingdings 2" panose="05020102010507070707" pitchFamily="18" charset="2"/>
              <a:buChar char="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da-DK" altLang="en-US" sz="1400" i="1" dirty="0">
                <a:solidFill>
                  <a:schemeClr val="accent1"/>
                </a:solidFill>
                <a:latin typeface="Times New Roman" panose="02020603050405020304" pitchFamily="18" charset="0"/>
              </a:rPr>
              <a:t>Nat Rev Drug Discov. 2008 Mar;7(3):221-30</a:t>
            </a:r>
            <a:endParaRPr lang="en-US" altLang="en-US" sz="1400" i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643135-4CB8-4CE4-8168-F46805387A09}"/>
              </a:ext>
            </a:extLst>
          </p:cNvPr>
          <p:cNvSpPr txBox="1"/>
          <p:nvPr/>
        </p:nvSpPr>
        <p:spPr>
          <a:xfrm>
            <a:off x="114482" y="1016498"/>
            <a:ext cx="868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Overview of optimal GWAS design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33B6A63-AA93-4873-95CA-B5FFE88ECE0C}"/>
              </a:ext>
            </a:extLst>
          </p:cNvPr>
          <p:cNvSpPr/>
          <p:nvPr/>
        </p:nvSpPr>
        <p:spPr>
          <a:xfrm rot="5400000">
            <a:off x="5166804" y="3429000"/>
            <a:ext cx="994299" cy="583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D5B97-DC72-4CC4-A65E-6038CB396244}"/>
              </a:ext>
            </a:extLst>
          </p:cNvPr>
          <p:cNvSpPr txBox="1"/>
          <p:nvPr/>
        </p:nvSpPr>
        <p:spPr>
          <a:xfrm>
            <a:off x="6116714" y="3521168"/>
            <a:ext cx="20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are 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5573</TotalTime>
  <Words>827</Words>
  <Application>Microsoft Office PowerPoint</Application>
  <PresentationFormat>On-screen Show (4:3)</PresentationFormat>
  <Paragraphs>113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Beamer</vt:lpstr>
      <vt:lpstr>The role of APOL1 in Sickle Cell Nephropathy</vt:lpstr>
      <vt:lpstr>SCD is common, chronic and causes significant morbidity</vt:lpstr>
      <vt:lpstr>Kidney Dysfunction in SCD</vt:lpstr>
      <vt:lpstr>PowerPoint Presentation</vt:lpstr>
      <vt:lpstr>APOL1 and MYH9 Association with Proteinuria</vt:lpstr>
      <vt:lpstr>APOL1 and MYH9 Association with Glomerular Filtration Rate</vt:lpstr>
      <vt:lpstr>APOL1 and MYH9 in Sickle Nephropathy</vt:lpstr>
      <vt:lpstr>Novel Genetic Risk Factors for Sickle Nephropathy?</vt:lpstr>
      <vt:lpstr>PowerPoint Presentation</vt:lpstr>
      <vt:lpstr>GWAS Identified New Loci for Sickle Nephropathy</vt:lpstr>
      <vt:lpstr>Genetic Risk for Sickle Nephropathy is Complex</vt:lpstr>
      <vt:lpstr>Summary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PHV</dc:creator>
  <cp:lastModifiedBy>Allison Ashley-Koch, Ph.D.</cp:lastModifiedBy>
  <cp:revision>500</cp:revision>
  <cp:lastPrinted>2014-04-28T13:35:58Z</cp:lastPrinted>
  <dcterms:created xsi:type="dcterms:W3CDTF">2010-08-20T18:38:47Z</dcterms:created>
  <dcterms:modified xsi:type="dcterms:W3CDTF">2023-10-25T20:33:42Z</dcterms:modified>
</cp:coreProperties>
</file>