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15"/>
  </p:notesMasterIdLst>
  <p:sldIdLst>
    <p:sldId id="256" r:id="rId2"/>
    <p:sldId id="259" r:id="rId3"/>
    <p:sldId id="729" r:id="rId4"/>
    <p:sldId id="800" r:id="rId5"/>
    <p:sldId id="341" r:id="rId6"/>
    <p:sldId id="731" r:id="rId7"/>
    <p:sldId id="801" r:id="rId8"/>
    <p:sldId id="802" r:id="rId9"/>
    <p:sldId id="732" r:id="rId10"/>
    <p:sldId id="792" r:id="rId11"/>
    <p:sldId id="791" r:id="rId12"/>
    <p:sldId id="260" r:id="rId13"/>
    <p:sldId id="80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368EE2-14CB-CB4F-BD09-3921C508EB85}" v="1" dt="2025-01-27T00:42:16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7"/>
    <p:restoredTop sz="94662"/>
  </p:normalViewPr>
  <p:slideViewPr>
    <p:cSldViewPr snapToGrid="0">
      <p:cViewPr varScale="1">
        <p:scale>
          <a:sx n="109" d="100"/>
          <a:sy n="109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avanya S" userId="153995bdaaec569f" providerId="LiveId" clId="{63368EE2-14CB-CB4F-BD09-3921C508EB85}"/>
    <pc:docChg chg="modSld">
      <pc:chgData name="Laavanya S" userId="153995bdaaec569f" providerId="LiveId" clId="{63368EE2-14CB-CB4F-BD09-3921C508EB85}" dt="2025-01-27T00:42:17.697" v="50" actId="20577"/>
      <pc:docMkLst>
        <pc:docMk/>
      </pc:docMkLst>
      <pc:sldChg chg="modSp mod">
        <pc:chgData name="Laavanya S" userId="153995bdaaec569f" providerId="LiveId" clId="{63368EE2-14CB-CB4F-BD09-3921C508EB85}" dt="2025-01-27T00:42:17.697" v="50" actId="20577"/>
        <pc:sldMkLst>
          <pc:docMk/>
          <pc:sldMk cId="3539935701" sldId="803"/>
        </pc:sldMkLst>
        <pc:spChg chg="mod">
          <ac:chgData name="Laavanya S" userId="153995bdaaec569f" providerId="LiveId" clId="{63368EE2-14CB-CB4F-BD09-3921C508EB85}" dt="2025-01-27T00:42:17.697" v="50" actId="20577"/>
          <ac:spMkLst>
            <pc:docMk/>
            <pc:sldMk cId="3539935701" sldId="803"/>
            <ac:spMk id="3" creationId="{42953A34-C94B-305C-38D7-C14656DA816C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F3684C-90AF-4A52-99BF-F611DFB8B3E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2BD5D81-CA49-4EF4-BA12-6DBA2192B3BD}">
      <dgm:prSet/>
      <dgm:spPr/>
      <dgm:t>
        <a:bodyPr/>
        <a:lstStyle/>
        <a:p>
          <a:r>
            <a:rPr lang="en-US"/>
            <a:t>Introduction to open chromatin as a biological concept</a:t>
          </a:r>
        </a:p>
      </dgm:t>
    </dgm:pt>
    <dgm:pt modelId="{77F16802-F88B-43A2-82CF-F5CD986C0304}" type="parTrans" cxnId="{EEADA935-7D7C-49CA-BDC3-1EDA4D6DB5DB}">
      <dgm:prSet/>
      <dgm:spPr/>
      <dgm:t>
        <a:bodyPr/>
        <a:lstStyle/>
        <a:p>
          <a:endParaRPr lang="en-US"/>
        </a:p>
      </dgm:t>
    </dgm:pt>
    <dgm:pt modelId="{7AE5F390-BF15-4BC2-9673-08C5BC86320C}" type="sibTrans" cxnId="{EEADA935-7D7C-49CA-BDC3-1EDA4D6DB5DB}">
      <dgm:prSet/>
      <dgm:spPr/>
      <dgm:t>
        <a:bodyPr/>
        <a:lstStyle/>
        <a:p>
          <a:endParaRPr lang="en-US"/>
        </a:p>
      </dgm:t>
    </dgm:pt>
    <dgm:pt modelId="{2432052D-37D4-425D-B33B-ACDEBF2090BE}">
      <dgm:prSet/>
      <dgm:spPr/>
      <dgm:t>
        <a:bodyPr/>
        <a:lstStyle/>
        <a:p>
          <a:r>
            <a:rPr lang="en-US"/>
            <a:t>Basic analyses steps to identify open chromatin regions in different tissue data</a:t>
          </a:r>
        </a:p>
      </dgm:t>
    </dgm:pt>
    <dgm:pt modelId="{32B514E2-B831-4B0D-8FAE-E6798567EEC5}" type="parTrans" cxnId="{6AAD6F2E-A78A-4C0F-9158-CB0AB990C1D8}">
      <dgm:prSet/>
      <dgm:spPr/>
      <dgm:t>
        <a:bodyPr/>
        <a:lstStyle/>
        <a:p>
          <a:endParaRPr lang="en-US"/>
        </a:p>
      </dgm:t>
    </dgm:pt>
    <dgm:pt modelId="{F7556D37-5ADB-4DA3-9984-0EC7F93084AB}" type="sibTrans" cxnId="{6AAD6F2E-A78A-4C0F-9158-CB0AB990C1D8}">
      <dgm:prSet/>
      <dgm:spPr/>
      <dgm:t>
        <a:bodyPr/>
        <a:lstStyle/>
        <a:p>
          <a:endParaRPr lang="en-US"/>
        </a:p>
      </dgm:t>
    </dgm:pt>
    <dgm:pt modelId="{2C73E92E-39A3-41A2-8111-E5D3D9C10250}" type="pres">
      <dgm:prSet presAssocID="{C7F3684C-90AF-4A52-99BF-F611DFB8B3ED}" presName="root" presStyleCnt="0">
        <dgm:presLayoutVars>
          <dgm:dir/>
          <dgm:resizeHandles val="exact"/>
        </dgm:presLayoutVars>
      </dgm:prSet>
      <dgm:spPr/>
    </dgm:pt>
    <dgm:pt modelId="{A7775423-7D87-48D0-A4B1-A59B7221F25D}" type="pres">
      <dgm:prSet presAssocID="{12BD5D81-CA49-4EF4-BA12-6DBA2192B3BD}" presName="compNode" presStyleCnt="0"/>
      <dgm:spPr/>
    </dgm:pt>
    <dgm:pt modelId="{0C2CA194-AB4F-4119-A3B3-D0822160EDEB}" type="pres">
      <dgm:prSet presAssocID="{12BD5D81-CA49-4EF4-BA12-6DBA2192B3BD}" presName="bgRect" presStyleLbl="bgShp" presStyleIdx="0" presStyleCnt="2"/>
      <dgm:spPr/>
    </dgm:pt>
    <dgm:pt modelId="{06EF54AA-1E79-4E1D-9975-53DC5B4D7008}" type="pres">
      <dgm:prSet presAssocID="{12BD5D81-CA49-4EF4-BA12-6DBA2192B3B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31C336B7-14C2-45D3-9366-18B50030DC2E}" type="pres">
      <dgm:prSet presAssocID="{12BD5D81-CA49-4EF4-BA12-6DBA2192B3BD}" presName="spaceRect" presStyleCnt="0"/>
      <dgm:spPr/>
    </dgm:pt>
    <dgm:pt modelId="{662C7329-0428-452D-A494-1A27A3EF3366}" type="pres">
      <dgm:prSet presAssocID="{12BD5D81-CA49-4EF4-BA12-6DBA2192B3BD}" presName="parTx" presStyleLbl="revTx" presStyleIdx="0" presStyleCnt="2">
        <dgm:presLayoutVars>
          <dgm:chMax val="0"/>
          <dgm:chPref val="0"/>
        </dgm:presLayoutVars>
      </dgm:prSet>
      <dgm:spPr/>
    </dgm:pt>
    <dgm:pt modelId="{FE020C0E-5AE6-452F-9C88-FB361970FCA9}" type="pres">
      <dgm:prSet presAssocID="{7AE5F390-BF15-4BC2-9673-08C5BC86320C}" presName="sibTrans" presStyleCnt="0"/>
      <dgm:spPr/>
    </dgm:pt>
    <dgm:pt modelId="{CE34F3FD-BCD9-4B4D-AFE6-4DFBD94BC23D}" type="pres">
      <dgm:prSet presAssocID="{2432052D-37D4-425D-B33B-ACDEBF2090BE}" presName="compNode" presStyleCnt="0"/>
      <dgm:spPr/>
    </dgm:pt>
    <dgm:pt modelId="{805245A0-9BD5-4C58-ADF9-CEB6168588EB}" type="pres">
      <dgm:prSet presAssocID="{2432052D-37D4-425D-B33B-ACDEBF2090BE}" presName="bgRect" presStyleLbl="bgShp" presStyleIdx="1" presStyleCnt="2"/>
      <dgm:spPr/>
    </dgm:pt>
    <dgm:pt modelId="{6A33BF5F-FAE9-4E7F-97C0-B41A62E1362A}" type="pres">
      <dgm:prSet presAssocID="{2432052D-37D4-425D-B33B-ACDEBF2090B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F3A9B06B-42D7-470C-B50D-CD908919BCA7}" type="pres">
      <dgm:prSet presAssocID="{2432052D-37D4-425D-B33B-ACDEBF2090BE}" presName="spaceRect" presStyleCnt="0"/>
      <dgm:spPr/>
    </dgm:pt>
    <dgm:pt modelId="{8AA61C88-6443-4291-A1D7-0C1DAA6736B9}" type="pres">
      <dgm:prSet presAssocID="{2432052D-37D4-425D-B33B-ACDEBF2090B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6EBF51A-BE29-4EFA-AD14-4DC509201F8F}" type="presOf" srcId="{C7F3684C-90AF-4A52-99BF-F611DFB8B3ED}" destId="{2C73E92E-39A3-41A2-8111-E5D3D9C10250}" srcOrd="0" destOrd="0" presId="urn:microsoft.com/office/officeart/2018/2/layout/IconVerticalSolidList"/>
    <dgm:cxn modelId="{6AAD6F2E-A78A-4C0F-9158-CB0AB990C1D8}" srcId="{C7F3684C-90AF-4A52-99BF-F611DFB8B3ED}" destId="{2432052D-37D4-425D-B33B-ACDEBF2090BE}" srcOrd="1" destOrd="0" parTransId="{32B514E2-B831-4B0D-8FAE-E6798567EEC5}" sibTransId="{F7556D37-5ADB-4DA3-9984-0EC7F93084AB}"/>
    <dgm:cxn modelId="{EEADA935-7D7C-49CA-BDC3-1EDA4D6DB5DB}" srcId="{C7F3684C-90AF-4A52-99BF-F611DFB8B3ED}" destId="{12BD5D81-CA49-4EF4-BA12-6DBA2192B3BD}" srcOrd="0" destOrd="0" parTransId="{77F16802-F88B-43A2-82CF-F5CD986C0304}" sibTransId="{7AE5F390-BF15-4BC2-9673-08C5BC86320C}"/>
    <dgm:cxn modelId="{7C83196A-4FE3-4BAB-9695-70A2E03EDAC1}" type="presOf" srcId="{12BD5D81-CA49-4EF4-BA12-6DBA2192B3BD}" destId="{662C7329-0428-452D-A494-1A27A3EF3366}" srcOrd="0" destOrd="0" presId="urn:microsoft.com/office/officeart/2018/2/layout/IconVerticalSolidList"/>
    <dgm:cxn modelId="{01A1DB91-6BC2-4795-A6E6-5F7C8FE1F8DF}" type="presOf" srcId="{2432052D-37D4-425D-B33B-ACDEBF2090BE}" destId="{8AA61C88-6443-4291-A1D7-0C1DAA6736B9}" srcOrd="0" destOrd="0" presId="urn:microsoft.com/office/officeart/2018/2/layout/IconVerticalSolidList"/>
    <dgm:cxn modelId="{6F65F1E0-61AB-4EDB-A727-67D89D54FC46}" type="presParOf" srcId="{2C73E92E-39A3-41A2-8111-E5D3D9C10250}" destId="{A7775423-7D87-48D0-A4B1-A59B7221F25D}" srcOrd="0" destOrd="0" presId="urn:microsoft.com/office/officeart/2018/2/layout/IconVerticalSolidList"/>
    <dgm:cxn modelId="{65D83373-062C-4D54-B29C-2BBC633EFC11}" type="presParOf" srcId="{A7775423-7D87-48D0-A4B1-A59B7221F25D}" destId="{0C2CA194-AB4F-4119-A3B3-D0822160EDEB}" srcOrd="0" destOrd="0" presId="urn:microsoft.com/office/officeart/2018/2/layout/IconVerticalSolidList"/>
    <dgm:cxn modelId="{CFD208F0-E8D8-4DE5-A327-47C939FCE9CF}" type="presParOf" srcId="{A7775423-7D87-48D0-A4B1-A59B7221F25D}" destId="{06EF54AA-1E79-4E1D-9975-53DC5B4D7008}" srcOrd="1" destOrd="0" presId="urn:microsoft.com/office/officeart/2018/2/layout/IconVerticalSolidList"/>
    <dgm:cxn modelId="{78443B8B-5E48-4BED-87F9-126FEB189683}" type="presParOf" srcId="{A7775423-7D87-48D0-A4B1-A59B7221F25D}" destId="{31C336B7-14C2-45D3-9366-18B50030DC2E}" srcOrd="2" destOrd="0" presId="urn:microsoft.com/office/officeart/2018/2/layout/IconVerticalSolidList"/>
    <dgm:cxn modelId="{913AB618-D492-4C35-852E-A68F073F8683}" type="presParOf" srcId="{A7775423-7D87-48D0-A4B1-A59B7221F25D}" destId="{662C7329-0428-452D-A494-1A27A3EF3366}" srcOrd="3" destOrd="0" presId="urn:microsoft.com/office/officeart/2018/2/layout/IconVerticalSolidList"/>
    <dgm:cxn modelId="{D944F53B-8AB3-4203-8B60-A49C880FF18C}" type="presParOf" srcId="{2C73E92E-39A3-41A2-8111-E5D3D9C10250}" destId="{FE020C0E-5AE6-452F-9C88-FB361970FCA9}" srcOrd="1" destOrd="0" presId="urn:microsoft.com/office/officeart/2018/2/layout/IconVerticalSolidList"/>
    <dgm:cxn modelId="{652535F0-7E55-439C-A2FE-A6C58A94D394}" type="presParOf" srcId="{2C73E92E-39A3-41A2-8111-E5D3D9C10250}" destId="{CE34F3FD-BCD9-4B4D-AFE6-4DFBD94BC23D}" srcOrd="2" destOrd="0" presId="urn:microsoft.com/office/officeart/2018/2/layout/IconVerticalSolidList"/>
    <dgm:cxn modelId="{E4AD0CBB-3207-423E-93B0-B3ABBECF85BF}" type="presParOf" srcId="{CE34F3FD-BCD9-4B4D-AFE6-4DFBD94BC23D}" destId="{805245A0-9BD5-4C58-ADF9-CEB6168588EB}" srcOrd="0" destOrd="0" presId="urn:microsoft.com/office/officeart/2018/2/layout/IconVerticalSolidList"/>
    <dgm:cxn modelId="{5FC0D5B6-D164-4730-9FBF-512C4584F4E1}" type="presParOf" srcId="{CE34F3FD-BCD9-4B4D-AFE6-4DFBD94BC23D}" destId="{6A33BF5F-FAE9-4E7F-97C0-B41A62E1362A}" srcOrd="1" destOrd="0" presId="urn:microsoft.com/office/officeart/2018/2/layout/IconVerticalSolidList"/>
    <dgm:cxn modelId="{5AEBCB98-A24B-427C-B99D-EFE863C30099}" type="presParOf" srcId="{CE34F3FD-BCD9-4B4D-AFE6-4DFBD94BC23D}" destId="{F3A9B06B-42D7-470C-B50D-CD908919BCA7}" srcOrd="2" destOrd="0" presId="urn:microsoft.com/office/officeart/2018/2/layout/IconVerticalSolidList"/>
    <dgm:cxn modelId="{D872B230-DB81-4BEA-9588-64B52C135E71}" type="presParOf" srcId="{CE34F3FD-BCD9-4B4D-AFE6-4DFBD94BC23D}" destId="{8AA61C88-6443-4291-A1D7-0C1DAA6736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CA194-AB4F-4119-A3B3-D0822160EDEB}">
      <dsp:nvSpPr>
        <dsp:cNvPr id="0" name=""/>
        <dsp:cNvSpPr/>
      </dsp:nvSpPr>
      <dsp:spPr>
        <a:xfrm>
          <a:off x="0" y="940328"/>
          <a:ext cx="6949440" cy="17359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EF54AA-1E79-4E1D-9975-53DC5B4D7008}">
      <dsp:nvSpPr>
        <dsp:cNvPr id="0" name=""/>
        <dsp:cNvSpPr/>
      </dsp:nvSpPr>
      <dsp:spPr>
        <a:xfrm>
          <a:off x="525137" y="1330926"/>
          <a:ext cx="954795" cy="9547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C7329-0428-452D-A494-1A27A3EF3366}">
      <dsp:nvSpPr>
        <dsp:cNvPr id="0" name=""/>
        <dsp:cNvSpPr/>
      </dsp:nvSpPr>
      <dsp:spPr>
        <a:xfrm>
          <a:off x="2005070" y="940328"/>
          <a:ext cx="4944369" cy="1735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726" tIns="183726" rIns="183726" bIns="18372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Introduction to open chromatin as a biological concept</a:t>
          </a:r>
        </a:p>
      </dsp:txBody>
      <dsp:txXfrm>
        <a:off x="2005070" y="940328"/>
        <a:ext cx="4944369" cy="1735991"/>
      </dsp:txXfrm>
    </dsp:sp>
    <dsp:sp modelId="{805245A0-9BD5-4C58-ADF9-CEB6168588EB}">
      <dsp:nvSpPr>
        <dsp:cNvPr id="0" name=""/>
        <dsp:cNvSpPr/>
      </dsp:nvSpPr>
      <dsp:spPr>
        <a:xfrm>
          <a:off x="0" y="3110317"/>
          <a:ext cx="6949440" cy="17359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33BF5F-FAE9-4E7F-97C0-B41A62E1362A}">
      <dsp:nvSpPr>
        <dsp:cNvPr id="0" name=""/>
        <dsp:cNvSpPr/>
      </dsp:nvSpPr>
      <dsp:spPr>
        <a:xfrm>
          <a:off x="525137" y="3500915"/>
          <a:ext cx="954795" cy="9547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61C88-6443-4291-A1D7-0C1DAA6736B9}">
      <dsp:nvSpPr>
        <dsp:cNvPr id="0" name=""/>
        <dsp:cNvSpPr/>
      </dsp:nvSpPr>
      <dsp:spPr>
        <a:xfrm>
          <a:off x="2005070" y="3110317"/>
          <a:ext cx="4944369" cy="1735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726" tIns="183726" rIns="183726" bIns="18372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Basic analyses steps to identify open chromatin regions in different tissue data</a:t>
          </a:r>
        </a:p>
      </dsp:txBody>
      <dsp:txXfrm>
        <a:off x="2005070" y="3110317"/>
        <a:ext cx="4944369" cy="1735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FF49E-7F92-A54B-A47E-5B5F6A423214}" type="datetimeFigureOut">
              <a:rPr lang="en-US" smtClean="0"/>
              <a:t>1/26/25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D1CF2-731A-2544-8C03-9B15F85E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02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ingle-stranded" TargetMode="External"/><Relationship Id="rId13" Type="http://schemas.openxmlformats.org/officeDocument/2006/relationships/hyperlink" Target="https://en.wikipedia.org/wiki/Guanine" TargetMode="External"/><Relationship Id="rId18" Type="http://schemas.openxmlformats.org/officeDocument/2006/relationships/hyperlink" Target="https://en.wikipedia.org/wiki/Double-stranded_DNA" TargetMode="External"/><Relationship Id="rId3" Type="http://schemas.openxmlformats.org/officeDocument/2006/relationships/hyperlink" Target="https://en.wikipedia.org/wiki/Enzyme_Commission_number" TargetMode="External"/><Relationship Id="rId7" Type="http://schemas.openxmlformats.org/officeDocument/2006/relationships/hyperlink" Target="https://en.wikipedia.org/wiki/Exonuclease" TargetMode="External"/><Relationship Id="rId12" Type="http://schemas.openxmlformats.org/officeDocument/2006/relationships/hyperlink" Target="https://en.wikipedia.org/wiki/Thymine" TargetMode="External"/><Relationship Id="rId17" Type="http://schemas.openxmlformats.org/officeDocument/2006/relationships/hyperlink" Target="https://en.wikipedia.org/wiki/Phosphates" TargetMode="External"/><Relationship Id="rId2" Type="http://schemas.openxmlformats.org/officeDocument/2006/relationships/slide" Target="../slides/slide5.xml"/><Relationship Id="rId16" Type="http://schemas.openxmlformats.org/officeDocument/2006/relationships/hyperlink" Target="https://en.wikipedia.org/wiki/Oligonucleotides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Endonuclease" TargetMode="External"/><Relationship Id="rId11" Type="http://schemas.openxmlformats.org/officeDocument/2006/relationships/hyperlink" Target="https://en.wikipedia.org/wiki/Adenine" TargetMode="External"/><Relationship Id="rId5" Type="http://schemas.openxmlformats.org/officeDocument/2006/relationships/hyperlink" Target="https://en.wikipedia.org/wiki/Nuclease" TargetMode="External"/><Relationship Id="rId15" Type="http://schemas.openxmlformats.org/officeDocument/2006/relationships/hyperlink" Target="https://en.wikipedia.org/w/index.php?title=Mononucleotides&amp;action=edit&amp;redlink=1" TargetMode="External"/><Relationship Id="rId10" Type="http://schemas.openxmlformats.org/officeDocument/2006/relationships/hyperlink" Target="https://en.wikipedia.org/wiki/Directionality_(molecular_biology)" TargetMode="External"/><Relationship Id="rId19" Type="http://schemas.openxmlformats.org/officeDocument/2006/relationships/hyperlink" Target="https://en.wikipedia.org/wiki/RNA" TargetMode="External"/><Relationship Id="rId4" Type="http://schemas.openxmlformats.org/officeDocument/2006/relationships/hyperlink" Target="https://enzyme.expasy.org/EC/3.1.31.1" TargetMode="External"/><Relationship Id="rId9" Type="http://schemas.openxmlformats.org/officeDocument/2006/relationships/hyperlink" Target="https://en.wikipedia.org/wiki/Nucleic_acids" TargetMode="External"/><Relationship Id="rId14" Type="http://schemas.openxmlformats.org/officeDocument/2006/relationships/hyperlink" Target="https://en.wikipedia.org/wiki/Cytosine" TargetMode="Externa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Nucleotide" TargetMode="External"/><Relationship Id="rId3" Type="http://schemas.openxmlformats.org/officeDocument/2006/relationships/hyperlink" Target="https://en.wikipedia.org/wiki/Endonuclease" TargetMode="External"/><Relationship Id="rId7" Type="http://schemas.openxmlformats.org/officeDocument/2006/relationships/hyperlink" Target="https://en.wikipedia.org/wiki/Pyrimidin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DNA" TargetMode="External"/><Relationship Id="rId5" Type="http://schemas.openxmlformats.org/officeDocument/2006/relationships/hyperlink" Target="https://en.wikipedia.org/wiki/Nuclease" TargetMode="External"/><Relationship Id="rId4" Type="http://schemas.openxmlformats.org/officeDocument/2006/relationships/hyperlink" Target="https://en.wikipedia.org/wiki/Deoxyribonuclease_I#cite_note-entrez-5" TargetMode="External"/><Relationship Id="rId9" Type="http://schemas.openxmlformats.org/officeDocument/2006/relationships/hyperlink" Target="https://en.wikipedia.org/wiki/Chromatin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E13F8C-EB1A-4292-8AF3-71186E08637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353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E13F8C-EB1A-4292-8AF3-71186E08637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976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Micrococcal nuclease</a:t>
            </a:r>
            <a:r>
              <a:rPr lang="en-US" dirty="0"/>
              <a:t> (</a:t>
            </a:r>
            <a:r>
              <a:rPr lang="en-US" dirty="0">
                <a:hlinkClick r:id="rId3" tooltip="Enzyme Commission number"/>
              </a:rPr>
              <a:t>EC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3.1.31.1</a:t>
            </a:r>
            <a:r>
              <a:rPr lang="en-US" dirty="0"/>
              <a:t>, </a:t>
            </a:r>
            <a:r>
              <a:rPr lang="en-US" i="1" dirty="0"/>
              <a:t>S7 </a:t>
            </a:r>
            <a:r>
              <a:rPr lang="en-US" i="1" dirty="0">
                <a:hlinkClick r:id="rId5" tooltip="Nuclease"/>
              </a:rPr>
              <a:t>Nuclease</a:t>
            </a:r>
            <a:r>
              <a:rPr lang="en-US" dirty="0"/>
              <a:t>, </a:t>
            </a:r>
            <a:r>
              <a:rPr lang="en-US" i="1" dirty="0" err="1"/>
              <a:t>MNase</a:t>
            </a:r>
            <a:r>
              <a:rPr lang="en-US" dirty="0"/>
              <a:t>, </a:t>
            </a:r>
            <a:r>
              <a:rPr lang="en-US" i="1" dirty="0"/>
              <a:t>spleen endonuclease</a:t>
            </a:r>
            <a:r>
              <a:rPr lang="en-US" dirty="0"/>
              <a:t>, </a:t>
            </a:r>
            <a:r>
              <a:rPr lang="en-US" i="1" dirty="0" err="1"/>
              <a:t>thermonuclease</a:t>
            </a:r>
            <a:r>
              <a:rPr lang="en-US" dirty="0"/>
              <a:t>, </a:t>
            </a:r>
            <a:r>
              <a:rPr lang="en-US" i="1" dirty="0"/>
              <a:t>nuclease T</a:t>
            </a:r>
            <a:r>
              <a:rPr lang="en-US" dirty="0"/>
              <a:t>, </a:t>
            </a:r>
            <a:r>
              <a:rPr lang="en-US" i="1" dirty="0"/>
              <a:t>micrococcal endonuclease</a:t>
            </a:r>
            <a:r>
              <a:rPr lang="en-US" dirty="0"/>
              <a:t>, </a:t>
            </a:r>
            <a:r>
              <a:rPr lang="en-US" i="1" dirty="0"/>
              <a:t>nuclease T'</a:t>
            </a:r>
            <a:r>
              <a:rPr lang="en-US" dirty="0"/>
              <a:t>, </a:t>
            </a:r>
            <a:r>
              <a:rPr lang="en-US" i="1" dirty="0"/>
              <a:t>staphylococcal nuclease</a:t>
            </a:r>
            <a:r>
              <a:rPr lang="en-US" dirty="0"/>
              <a:t>, </a:t>
            </a:r>
            <a:r>
              <a:rPr lang="en-US" i="1" dirty="0"/>
              <a:t>spleen phosphodiesterase</a:t>
            </a:r>
            <a:r>
              <a:rPr lang="en-US" dirty="0"/>
              <a:t>, </a:t>
            </a:r>
            <a:r>
              <a:rPr lang="en-US" i="1" dirty="0"/>
              <a:t>Staphylococcus aureus nuclease</a:t>
            </a:r>
            <a:r>
              <a:rPr lang="en-US" dirty="0"/>
              <a:t>, </a:t>
            </a:r>
            <a:r>
              <a:rPr lang="en-US" i="1" dirty="0"/>
              <a:t>Staphylococcus aureus nuclease B</a:t>
            </a:r>
            <a:r>
              <a:rPr lang="en-US" dirty="0"/>
              <a:t>, </a:t>
            </a:r>
            <a:r>
              <a:rPr lang="en-US" i="1" dirty="0" err="1"/>
              <a:t>ribonucleate</a:t>
            </a:r>
            <a:r>
              <a:rPr lang="en-US" i="1" dirty="0"/>
              <a:t> (</a:t>
            </a:r>
            <a:r>
              <a:rPr lang="en-US" i="1" dirty="0" err="1"/>
              <a:t>deoxynucleate</a:t>
            </a:r>
            <a:r>
              <a:rPr lang="en-US" i="1" dirty="0"/>
              <a:t>) 3'-nucleotidohydrolase</a:t>
            </a:r>
            <a:r>
              <a:rPr lang="en-US" dirty="0"/>
              <a:t>) is an </a:t>
            </a:r>
            <a:r>
              <a:rPr lang="en-US" dirty="0">
                <a:hlinkClick r:id="rId6" tooltip="Endonuclease"/>
              </a:rPr>
              <a:t>endo</a:t>
            </a:r>
            <a:r>
              <a:rPr lang="en-US" dirty="0"/>
              <a:t>-</a:t>
            </a:r>
            <a:r>
              <a:rPr lang="en-US" dirty="0">
                <a:hlinkClick r:id="rId7" tooltip="Exonuclease"/>
              </a:rPr>
              <a:t>exonuclease</a:t>
            </a:r>
            <a:r>
              <a:rPr lang="en-US" dirty="0"/>
              <a:t> that preferentially digests </a:t>
            </a:r>
            <a:r>
              <a:rPr lang="en-US" dirty="0">
                <a:hlinkClick r:id="rId8" tooltip="Single-stranded"/>
              </a:rPr>
              <a:t>single-stranded</a:t>
            </a:r>
            <a:r>
              <a:rPr lang="en-US" dirty="0"/>
              <a:t> </a:t>
            </a:r>
            <a:r>
              <a:rPr lang="en-US" dirty="0">
                <a:hlinkClick r:id="rId9" tooltip="Nucleic acids"/>
              </a:rPr>
              <a:t>nucleic acids</a:t>
            </a:r>
            <a:r>
              <a:rPr lang="en-US" dirty="0"/>
              <a:t>. The rate of cleavage is 30 times greater at the </a:t>
            </a:r>
            <a:r>
              <a:rPr lang="en-US" dirty="0">
                <a:hlinkClick r:id="rId10" tooltip="Directionality (molecular biology)"/>
              </a:rPr>
              <a:t>5' side</a:t>
            </a:r>
            <a:r>
              <a:rPr lang="en-US" dirty="0"/>
              <a:t> of </a:t>
            </a:r>
            <a:r>
              <a:rPr lang="en-US" dirty="0">
                <a:hlinkClick r:id="rId11" tooltip="Adenine"/>
              </a:rPr>
              <a:t>A</a:t>
            </a:r>
            <a:r>
              <a:rPr lang="en-US" dirty="0"/>
              <a:t> or </a:t>
            </a:r>
            <a:r>
              <a:rPr lang="en-US" dirty="0">
                <a:hlinkClick r:id="rId12" tooltip="Thymine"/>
              </a:rPr>
              <a:t>T</a:t>
            </a:r>
            <a:r>
              <a:rPr lang="en-US" dirty="0"/>
              <a:t> than at </a:t>
            </a:r>
            <a:r>
              <a:rPr lang="en-US" dirty="0">
                <a:hlinkClick r:id="rId13" tooltip="Guanine"/>
              </a:rPr>
              <a:t>G</a:t>
            </a:r>
            <a:r>
              <a:rPr lang="en-US" dirty="0"/>
              <a:t> or </a:t>
            </a:r>
            <a:r>
              <a:rPr lang="en-US" dirty="0">
                <a:hlinkClick r:id="rId14" tooltip="Cytosine"/>
              </a:rPr>
              <a:t>C</a:t>
            </a:r>
            <a:r>
              <a:rPr lang="en-US" dirty="0"/>
              <a:t> and results in the production of </a:t>
            </a:r>
            <a:r>
              <a:rPr lang="en-US" dirty="0">
                <a:hlinkClick r:id="rId15" tooltip="Mononucleotides (page does not exist)"/>
              </a:rPr>
              <a:t>mononucleotides</a:t>
            </a:r>
            <a:r>
              <a:rPr lang="en-US" dirty="0"/>
              <a:t> and </a:t>
            </a:r>
            <a:r>
              <a:rPr lang="en-US" dirty="0">
                <a:hlinkClick r:id="rId16" tooltip="Oligonucleotides"/>
              </a:rPr>
              <a:t>oligonucleotides</a:t>
            </a:r>
            <a:r>
              <a:rPr lang="en-US" dirty="0"/>
              <a:t> with terminal 3'-</a:t>
            </a:r>
            <a:r>
              <a:rPr lang="en-US" dirty="0">
                <a:hlinkClick r:id="rId17" tooltip="Phosphates"/>
              </a:rPr>
              <a:t>phosphates</a:t>
            </a:r>
            <a:r>
              <a:rPr lang="en-US" dirty="0"/>
              <a:t>. The enzyme is also active against </a:t>
            </a:r>
            <a:r>
              <a:rPr lang="en-US" dirty="0">
                <a:hlinkClick r:id="rId18" tooltip="Double-stranded DNA"/>
              </a:rPr>
              <a:t>double-stranded DNA</a:t>
            </a:r>
            <a:r>
              <a:rPr lang="en-US" dirty="0"/>
              <a:t> and </a:t>
            </a:r>
            <a:r>
              <a:rPr lang="en-US" dirty="0">
                <a:hlinkClick r:id="rId19" tooltip="RNA"/>
              </a:rPr>
              <a:t>RNA</a:t>
            </a:r>
            <a:r>
              <a:rPr lang="en-US" dirty="0"/>
              <a:t> and all sequences will be ultimately cleaved.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28B6F-F1BD-419E-BFE6-E9EB0AA0B5A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684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Deoxyribonuclease I</a:t>
            </a:r>
            <a:r>
              <a:rPr lang="en-US" dirty="0"/>
              <a:t> (usually called </a:t>
            </a:r>
            <a:r>
              <a:rPr lang="en-US" b="1" dirty="0"/>
              <a:t>DNase I</a:t>
            </a:r>
            <a:r>
              <a:rPr lang="en-US" dirty="0"/>
              <a:t>), is an </a:t>
            </a:r>
            <a:r>
              <a:rPr lang="en-US" dirty="0">
                <a:hlinkClick r:id="rId3" tooltip="Endonuclease"/>
              </a:rPr>
              <a:t>endonuclease</a:t>
            </a:r>
            <a:r>
              <a:rPr lang="en-US" dirty="0"/>
              <a:t> of the DNase family coded by the human gene </a:t>
            </a:r>
            <a:r>
              <a:rPr lang="en-US" b="1" dirty="0"/>
              <a:t>DNASE1</a:t>
            </a:r>
            <a:r>
              <a:rPr lang="en-US" dirty="0"/>
              <a:t>.</a:t>
            </a:r>
            <a:r>
              <a:rPr lang="en-US" baseline="30000" dirty="0">
                <a:hlinkClick r:id="rId4"/>
              </a:rPr>
              <a:t>[5]</a:t>
            </a:r>
            <a:r>
              <a:rPr lang="en-US" dirty="0"/>
              <a:t> DNase I is a </a:t>
            </a:r>
            <a:r>
              <a:rPr lang="en-US" dirty="0">
                <a:hlinkClick r:id="rId5" tooltip="Nuclease"/>
              </a:rPr>
              <a:t>nuclease</a:t>
            </a:r>
            <a:r>
              <a:rPr lang="en-US" dirty="0"/>
              <a:t> that cleaves </a:t>
            </a:r>
            <a:r>
              <a:rPr lang="en-US" dirty="0">
                <a:hlinkClick r:id="rId6" tooltip="DNA"/>
              </a:rPr>
              <a:t>DNA</a:t>
            </a:r>
            <a:r>
              <a:rPr lang="en-US" dirty="0"/>
              <a:t> preferentially at phosphodiester linkages adjacent to a </a:t>
            </a:r>
            <a:r>
              <a:rPr lang="en-US" dirty="0">
                <a:hlinkClick r:id="rId7" tooltip="Pyrimidine"/>
              </a:rPr>
              <a:t>pyrimidine</a:t>
            </a:r>
            <a:r>
              <a:rPr lang="en-US" dirty="0"/>
              <a:t> </a:t>
            </a:r>
            <a:r>
              <a:rPr lang="en-US" dirty="0">
                <a:hlinkClick r:id="rId8" tooltip="Nucleotide"/>
              </a:rPr>
              <a:t>nucleotide</a:t>
            </a:r>
            <a:r>
              <a:rPr lang="en-US" dirty="0"/>
              <a:t>, yielding 5'-phosphate-terminated polynucleotides with a free hydroxyl group on position 3', on average producing tetranucleotides. It acts on single-stranded DNA, double-stranded DNA, and </a:t>
            </a:r>
            <a:r>
              <a:rPr lang="en-US" dirty="0">
                <a:hlinkClick r:id="rId9" tooltip="Chromatin"/>
              </a:rPr>
              <a:t>chromatin</a:t>
            </a:r>
            <a:r>
              <a:rPr lang="en-US" dirty="0"/>
              <a:t>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28B6F-F1BD-419E-BFE6-E9EB0AA0B5A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33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transposition system has fast “cut and paste” and “copy and paste” functions, and has been innovatively applied to the NGS field. For example, the Assay for Transposase-Accessible Chromatin with high throughput sequencing (ATAC-Seq) uses high-throughput sequencing to detect chromatin regions accessible by Tn5 transposase. </a:t>
            </a:r>
          </a:p>
          <a:p>
            <a:r>
              <a:rPr lang="en-US" dirty="0"/>
              <a:t>Tn5 transposases can randomly insert adaptors/barcodes into DNA, and the resulting DNA molecules are ready for PCR amplification and sequencing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28B6F-F1BD-419E-BFE6-E9EB0AA0B5A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06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6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7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3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4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1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4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6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8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4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1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8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6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t4FOlTSPERT27pQSIRX4sX6up7aABFtXtLsb9IY0cb8/edit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27A93-8B1A-8540-0D3F-52F58B5DCA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43" b="133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68B6F-676D-AED4-1484-75D932B52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5649211" cy="3685731"/>
          </a:xfrm>
        </p:spPr>
        <p:txBody>
          <a:bodyPr anchor="t">
            <a:normAutofit/>
          </a:bodyPr>
          <a:lstStyle/>
          <a:p>
            <a:pPr algn="l"/>
            <a:r>
              <a:rPr lang="en-US" sz="6600"/>
              <a:t>Open Chromatin Analyses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6B1FE-0B82-CB07-1B65-441E4F087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07" y="4437176"/>
            <a:ext cx="4007587" cy="1290807"/>
          </a:xfrm>
        </p:spPr>
        <p:txBody>
          <a:bodyPr anchor="ctr">
            <a:normAutofit/>
          </a:bodyPr>
          <a:lstStyle/>
          <a:p>
            <a:pPr algn="l"/>
            <a:r>
              <a:rPr lang="en-US" sz="2200"/>
              <a:t>GCB genomics modules</a:t>
            </a:r>
          </a:p>
        </p:txBody>
      </p:sp>
    </p:spTree>
    <p:extLst>
      <p:ext uri="{BB962C8B-B14F-4D97-AF65-F5344CB8AC3E}">
        <p14:creationId xmlns:p14="http://schemas.microsoft.com/office/powerpoint/2010/main" val="1148038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9E98B2FA-CD27-366C-C2E3-064C05C218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284"/>
          <a:stretch/>
        </p:blipFill>
        <p:spPr>
          <a:xfrm>
            <a:off x="1547448" y="317619"/>
            <a:ext cx="8794652" cy="2824166"/>
          </a:xfrm>
          <a:prstGeom prst="rect">
            <a:avLst/>
          </a:prstGeom>
        </p:spPr>
      </p:pic>
      <p:pic>
        <p:nvPicPr>
          <p:cNvPr id="4" name="Picture 3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36ADFC9F-E6FF-8163-7C9C-3CD6C54B12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0"/>
          <a:stretch/>
        </p:blipFill>
        <p:spPr>
          <a:xfrm>
            <a:off x="1547448" y="317619"/>
            <a:ext cx="2274275" cy="5918737"/>
          </a:xfrm>
          <a:prstGeom prst="rect">
            <a:avLst/>
          </a:prstGeom>
        </p:spPr>
      </p:pic>
      <p:sp>
        <p:nvSpPr>
          <p:cNvPr id="2" name="Title 4">
            <a:extLst>
              <a:ext uri="{FF2B5EF4-FFF2-40B4-BE49-F238E27FC236}">
                <a16:creationId xmlns:a16="http://schemas.microsoft.com/office/drawing/2014/main" id="{E0C69975-E26D-22F7-DEBD-0FB09CAE175E}"/>
              </a:ext>
            </a:extLst>
          </p:cNvPr>
          <p:cNvSpPr txBox="1">
            <a:spLocks/>
          </p:cNvSpPr>
          <p:nvPr/>
        </p:nvSpPr>
        <p:spPr>
          <a:xfrm>
            <a:off x="183776" y="432402"/>
            <a:ext cx="2926976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Single vs. bulk ATAC seq profile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7479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9E98B2FA-CD27-366C-C2E3-064C05C21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8" y="317619"/>
            <a:ext cx="8794652" cy="5918737"/>
          </a:xfrm>
          <a:prstGeom prst="rect">
            <a:avLst/>
          </a:prstGeom>
        </p:spPr>
      </p:pic>
      <p:sp>
        <p:nvSpPr>
          <p:cNvPr id="2" name="Title 4">
            <a:extLst>
              <a:ext uri="{FF2B5EF4-FFF2-40B4-BE49-F238E27FC236}">
                <a16:creationId xmlns:a16="http://schemas.microsoft.com/office/drawing/2014/main" id="{C3BD5D05-CAED-BD1A-D394-5005BAFA6C8A}"/>
              </a:ext>
            </a:extLst>
          </p:cNvPr>
          <p:cNvSpPr txBox="1">
            <a:spLocks/>
          </p:cNvSpPr>
          <p:nvPr/>
        </p:nvSpPr>
        <p:spPr>
          <a:xfrm>
            <a:off x="183776" y="423437"/>
            <a:ext cx="2926976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Single vs. bulk ATAC seq profile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6903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003ED-716E-0768-E826-0EF3190D8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1FD32-9589-A0CD-4B2D-DED6AB660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laavanya11@gmail.com</a:t>
            </a:r>
          </a:p>
        </p:txBody>
      </p:sp>
    </p:spTree>
    <p:extLst>
      <p:ext uri="{BB962C8B-B14F-4D97-AF65-F5344CB8AC3E}">
        <p14:creationId xmlns:p14="http://schemas.microsoft.com/office/powerpoint/2010/main" val="729669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2ABFB-238C-3162-9E9C-543BC690F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53A34-C94B-305C-38D7-C14656DA8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IGV web browser to look at ATAC-seq sequencing data</a:t>
            </a:r>
          </a:p>
          <a:p>
            <a:r>
              <a:rPr lang="en-US" dirty="0"/>
              <a:t>Use GALAXY on the web browser to </a:t>
            </a:r>
            <a:r>
              <a:rPr lang="en-US" dirty="0" err="1"/>
              <a:t>analyse</a:t>
            </a:r>
            <a:r>
              <a:rPr lang="en-US" dirty="0"/>
              <a:t> the ATAC-seq </a:t>
            </a:r>
            <a:r>
              <a:rPr lang="en-US" dirty="0" err="1"/>
              <a:t>datat</a:t>
            </a:r>
            <a:r>
              <a:rPr lang="en-US" dirty="0"/>
              <a:t> to identify open chromatin regions.</a:t>
            </a:r>
          </a:p>
          <a:p>
            <a:r>
              <a:rPr lang="en-US" dirty="0"/>
              <a:t>Go to </a:t>
            </a:r>
            <a:r>
              <a:rPr lang="en-US" dirty="0" err="1"/>
              <a:t>usegalaxy.org</a:t>
            </a:r>
            <a:r>
              <a:rPr lang="en-US" dirty="0"/>
              <a:t> and log in to your account. </a:t>
            </a:r>
          </a:p>
          <a:p>
            <a:endParaRPr lang="en-US" dirty="0"/>
          </a:p>
          <a:p>
            <a:r>
              <a:rPr lang="en-US" dirty="0"/>
              <a:t>Open the working document for the class : </a:t>
            </a:r>
            <a:r>
              <a:rPr lang="en-US" dirty="0">
                <a:hlinkClick r:id="rId2"/>
              </a:rPr>
              <a:t>https://docs.google.com/document/d/1t4FOlTSPERT27pQSIRX4sX6up7aABFtXtLsb9IY0cb8/edit?usp=sharing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3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1CDDC-00A6-CB28-77C2-1385A944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Overview for today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7CC6D5-680E-DFAC-8288-F6C974322A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544318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822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E40032CA-2650-CE39-B8EE-D26939EA2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381"/>
            <a:ext cx="12192000" cy="4401238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156B7897-39E0-F4B1-1727-787A740A904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Chromatin states are dynamic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07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E40032CA-2650-CE39-B8EE-D26939EA2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381"/>
            <a:ext cx="12192000" cy="44012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9A0D94-F997-109B-2991-D45C5C49B0C4}"/>
              </a:ext>
            </a:extLst>
          </p:cNvPr>
          <p:cNvSpPr/>
          <p:nvPr/>
        </p:nvSpPr>
        <p:spPr>
          <a:xfrm>
            <a:off x="6364941" y="2823882"/>
            <a:ext cx="1183341" cy="29493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0B920-C90C-720D-7C07-189205DBE11F}"/>
              </a:ext>
            </a:extLst>
          </p:cNvPr>
          <p:cNvSpPr/>
          <p:nvPr/>
        </p:nvSpPr>
        <p:spPr>
          <a:xfrm>
            <a:off x="8982635" y="2958353"/>
            <a:ext cx="1775012" cy="24563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C2A1E6-4819-560D-0FE9-2EBFE472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identify open chromatin regions?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406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3"/>
          <a:srcRect l="50349" b="35550"/>
          <a:stretch>
            <a:fillRect/>
          </a:stretch>
        </p:blipFill>
        <p:spPr bwMode="auto">
          <a:xfrm>
            <a:off x="6858001" y="457200"/>
            <a:ext cx="2919413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8404225" y="6469063"/>
            <a:ext cx="184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8991600" y="6172201"/>
            <a:ext cx="1257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Sarah Elgin</a:t>
            </a:r>
          </a:p>
        </p:txBody>
      </p:sp>
      <p:sp>
        <p:nvSpPr>
          <p:cNvPr id="12" name="Rectangle 11"/>
          <p:cNvSpPr/>
          <p:nvPr/>
        </p:nvSpPr>
        <p:spPr>
          <a:xfrm rot="21149284">
            <a:off x="7350201" y="413607"/>
            <a:ext cx="1649499" cy="363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ABFABCD-266A-0521-7F7C-AF02B1DA6F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92" r="45318"/>
          <a:stretch/>
        </p:blipFill>
        <p:spPr>
          <a:xfrm>
            <a:off x="796421" y="381121"/>
            <a:ext cx="5225656" cy="5974436"/>
          </a:xfrm>
          <a:prstGeom prst="rect">
            <a:avLst/>
          </a:prstGeom>
        </p:spPr>
      </p:pic>
      <p:sp>
        <p:nvSpPr>
          <p:cNvPr id="2" name="Title 4">
            <a:extLst>
              <a:ext uri="{FF2B5EF4-FFF2-40B4-BE49-F238E27FC236}">
                <a16:creationId xmlns:a16="http://schemas.microsoft.com/office/drawing/2014/main" id="{B1EF1F56-36B1-8B88-FEC1-F4043D7257B3}"/>
              </a:ext>
            </a:extLst>
          </p:cNvPr>
          <p:cNvSpPr txBox="1">
            <a:spLocks/>
          </p:cNvSpPr>
          <p:nvPr/>
        </p:nvSpPr>
        <p:spPr>
          <a:xfrm>
            <a:off x="515471" y="-1583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MNase</a:t>
            </a:r>
            <a:r>
              <a:rPr lang="en-US" dirty="0"/>
              <a:t> Seq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7935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21EAF2D-1F2E-4DCB-2B1E-013FF26054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05" b="47179"/>
          <a:stretch/>
        </p:blipFill>
        <p:spPr>
          <a:xfrm>
            <a:off x="299551" y="602014"/>
            <a:ext cx="4603463" cy="6067726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32D8BFF-0F39-5D43-D61E-1A85CED18C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629" y="3278067"/>
            <a:ext cx="5551165" cy="3391673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1C0BD1C9-B7D8-934E-6A7A-C4068011ACAD}"/>
              </a:ext>
            </a:extLst>
          </p:cNvPr>
          <p:cNvSpPr txBox="1">
            <a:spLocks/>
          </p:cNvSpPr>
          <p:nvPr/>
        </p:nvSpPr>
        <p:spPr>
          <a:xfrm>
            <a:off x="515471" y="-1583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DNase Seq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482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21EAF2D-1F2E-4DCB-2B1E-013FF26054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4" b="47179"/>
          <a:stretch/>
        </p:blipFill>
        <p:spPr>
          <a:xfrm>
            <a:off x="8445676" y="2048828"/>
            <a:ext cx="3155042" cy="4809172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D13F58A-257D-86F3-8B1D-2B84260044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19" y="985341"/>
            <a:ext cx="6351447" cy="579252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28CB337-6326-E373-0384-A83C875DF2A9}"/>
              </a:ext>
            </a:extLst>
          </p:cNvPr>
          <p:cNvSpPr txBox="1">
            <a:spLocks/>
          </p:cNvSpPr>
          <p:nvPr/>
        </p:nvSpPr>
        <p:spPr>
          <a:xfrm>
            <a:off x="515471" y="-1583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ATAC Seq (</a:t>
            </a:r>
            <a:r>
              <a:rPr lang="en-IN" dirty="0"/>
              <a:t>Assay for Transposase-Accessible Chromatin)</a:t>
            </a:r>
          </a:p>
        </p:txBody>
      </p:sp>
    </p:spTree>
    <p:extLst>
      <p:ext uri="{BB962C8B-B14F-4D97-AF65-F5344CB8AC3E}">
        <p14:creationId xmlns:p14="http://schemas.microsoft.com/office/powerpoint/2010/main" val="259918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E3A4AA5-DE1D-5140-EBE1-2D54C653194A}"/>
              </a:ext>
            </a:extLst>
          </p:cNvPr>
          <p:cNvGrpSpPr/>
          <p:nvPr/>
        </p:nvGrpSpPr>
        <p:grpSpPr>
          <a:xfrm>
            <a:off x="1981200" y="1437371"/>
            <a:ext cx="7813579" cy="3983258"/>
            <a:chOff x="3221973" y="2251587"/>
            <a:chExt cx="5748053" cy="2664000"/>
          </a:xfrm>
        </p:grpSpPr>
        <p:pic>
          <p:nvPicPr>
            <p:cNvPr id="3" name="Picture 2" descr="Chart&#10;&#10;Description automatically generated with low confidence">
              <a:extLst>
                <a:ext uri="{FF2B5EF4-FFF2-40B4-BE49-F238E27FC236}">
                  <a16:creationId xmlns:a16="http://schemas.microsoft.com/office/drawing/2014/main" id="{8B91E67F-53F4-3B95-5473-3F68B87679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316" b="14724"/>
            <a:stretch/>
          </p:blipFill>
          <p:spPr>
            <a:xfrm>
              <a:off x="3221973" y="2251587"/>
              <a:ext cx="5748053" cy="2448232"/>
            </a:xfrm>
            <a:prstGeom prst="rect">
              <a:avLst/>
            </a:prstGeom>
          </p:spPr>
        </p:pic>
        <p:pic>
          <p:nvPicPr>
            <p:cNvPr id="4" name="Picture 3" descr="Chart&#10;&#10;Description automatically generated with low confidence">
              <a:extLst>
                <a:ext uri="{FF2B5EF4-FFF2-40B4-BE49-F238E27FC236}">
                  <a16:creationId xmlns:a16="http://schemas.microsoft.com/office/drawing/2014/main" id="{4077A82B-60A3-89F8-9EDD-3F05F2D59D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098"/>
            <a:stretch/>
          </p:blipFill>
          <p:spPr>
            <a:xfrm>
              <a:off x="3221973" y="4522839"/>
              <a:ext cx="5748053" cy="392748"/>
            </a:xfrm>
            <a:prstGeom prst="rect">
              <a:avLst/>
            </a:prstGeom>
          </p:spPr>
        </p:pic>
      </p:grpSp>
      <p:sp>
        <p:nvSpPr>
          <p:cNvPr id="7" name="Title 4">
            <a:extLst>
              <a:ext uri="{FF2B5EF4-FFF2-40B4-BE49-F238E27FC236}">
                <a16:creationId xmlns:a16="http://schemas.microsoft.com/office/drawing/2014/main" id="{46AF956C-71F9-7FEC-24A1-5B1B9279092E}"/>
              </a:ext>
            </a:extLst>
          </p:cNvPr>
          <p:cNvSpPr txBox="1">
            <a:spLocks/>
          </p:cNvSpPr>
          <p:nvPr/>
        </p:nvSpPr>
        <p:spPr>
          <a:xfrm>
            <a:off x="515471" y="-1583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Open chromatin assay profiles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491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9E98B2FA-CD27-366C-C2E3-064C05C218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564"/>
          <a:stretch/>
        </p:blipFill>
        <p:spPr>
          <a:xfrm>
            <a:off x="1547448" y="317619"/>
            <a:ext cx="8794652" cy="2097335"/>
          </a:xfrm>
          <a:prstGeom prst="rect">
            <a:avLst/>
          </a:prstGeom>
        </p:spPr>
      </p:pic>
      <p:pic>
        <p:nvPicPr>
          <p:cNvPr id="4" name="Picture 3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36ADFC9F-E6FF-8163-7C9C-3CD6C54B12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0"/>
          <a:stretch/>
        </p:blipFill>
        <p:spPr>
          <a:xfrm>
            <a:off x="1547448" y="317619"/>
            <a:ext cx="2274275" cy="5918737"/>
          </a:xfrm>
          <a:prstGeom prst="rect">
            <a:avLst/>
          </a:prstGeom>
        </p:spPr>
      </p:pic>
      <p:sp>
        <p:nvSpPr>
          <p:cNvPr id="2" name="Title 4">
            <a:extLst>
              <a:ext uri="{FF2B5EF4-FFF2-40B4-BE49-F238E27FC236}">
                <a16:creationId xmlns:a16="http://schemas.microsoft.com/office/drawing/2014/main" id="{9D5FF20C-1AE1-0114-6312-4A4C7C50018E}"/>
              </a:ext>
            </a:extLst>
          </p:cNvPr>
          <p:cNvSpPr txBox="1">
            <a:spLocks/>
          </p:cNvSpPr>
          <p:nvPr/>
        </p:nvSpPr>
        <p:spPr>
          <a:xfrm>
            <a:off x="183776" y="423437"/>
            <a:ext cx="2926976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Single vs. bulk ATAC seq profile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6549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VanillaVTI">
  <a:themeElements>
    <a:clrScheme name="AnalogousFromLightSeedRightStep">
      <a:dk1>
        <a:srgbClr val="000000"/>
      </a:dk1>
      <a:lt1>
        <a:srgbClr val="FFFFFF"/>
      </a:lt1>
      <a:dk2>
        <a:srgbClr val="393620"/>
      </a:dk2>
      <a:lt2>
        <a:srgbClr val="E2E8E4"/>
      </a:lt2>
      <a:accent1>
        <a:srgbClr val="CF8DB6"/>
      </a:accent1>
      <a:accent2>
        <a:srgbClr val="C57484"/>
      </a:accent2>
      <a:accent3>
        <a:srgbClr val="CC9687"/>
      </a:accent3>
      <a:accent4>
        <a:srgbClr val="BDA06F"/>
      </a:accent4>
      <a:accent5>
        <a:srgbClr val="A5A772"/>
      </a:accent5>
      <a:accent6>
        <a:srgbClr val="8CAC66"/>
      </a:accent6>
      <a:hlink>
        <a:srgbClr val="558D6B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422</Words>
  <Application>Microsoft Macintosh PowerPoint</Application>
  <PresentationFormat>Widescreen</PresentationFormat>
  <Paragraphs>32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Arial</vt:lpstr>
      <vt:lpstr>Neue Haas Grotesk Text Pro</vt:lpstr>
      <vt:lpstr>VanillaVTI</vt:lpstr>
      <vt:lpstr>Open Chromatin Analyses</vt:lpstr>
      <vt:lpstr>Overview for today</vt:lpstr>
      <vt:lpstr>PowerPoint Presentation</vt:lpstr>
      <vt:lpstr>How do we identify open chromatin regions?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Contact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Laavanya S</dc:creator>
  <cp:lastModifiedBy>Laavanya S</cp:lastModifiedBy>
  <cp:revision>1</cp:revision>
  <dcterms:created xsi:type="dcterms:W3CDTF">2025-01-27T00:33:29Z</dcterms:created>
  <dcterms:modified xsi:type="dcterms:W3CDTF">2025-01-27T00:42:20Z</dcterms:modified>
</cp:coreProperties>
</file>