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  <p:sldMasterId id="2147483954" r:id="rId2"/>
    <p:sldMasterId id="2147483962" r:id="rId3"/>
    <p:sldMasterId id="2147483980" r:id="rId4"/>
  </p:sldMasterIdLst>
  <p:notesMasterIdLst>
    <p:notesMasterId r:id="rId32"/>
  </p:notesMasterIdLst>
  <p:sldIdLst>
    <p:sldId id="322" r:id="rId5"/>
    <p:sldId id="323" r:id="rId6"/>
    <p:sldId id="324" r:id="rId7"/>
    <p:sldId id="343" r:id="rId8"/>
    <p:sldId id="344" r:id="rId9"/>
    <p:sldId id="345" r:id="rId10"/>
    <p:sldId id="348" r:id="rId11"/>
    <p:sldId id="333" r:id="rId12"/>
    <p:sldId id="349" r:id="rId13"/>
    <p:sldId id="335" r:id="rId14"/>
    <p:sldId id="353" r:id="rId15"/>
    <p:sldId id="379" r:id="rId16"/>
    <p:sldId id="374" r:id="rId17"/>
    <p:sldId id="375" r:id="rId18"/>
    <p:sldId id="376" r:id="rId19"/>
    <p:sldId id="377" r:id="rId20"/>
    <p:sldId id="378" r:id="rId21"/>
    <p:sldId id="381" r:id="rId22"/>
    <p:sldId id="370" r:id="rId23"/>
    <p:sldId id="371" r:id="rId24"/>
    <p:sldId id="372" r:id="rId25"/>
    <p:sldId id="373" r:id="rId26"/>
    <p:sldId id="336" r:id="rId27"/>
    <p:sldId id="338" r:id="rId28"/>
    <p:sldId id="361" r:id="rId29"/>
    <p:sldId id="342" r:id="rId30"/>
    <p:sldId id="355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F00"/>
    <a:srgbClr val="0432FF"/>
    <a:srgbClr val="FFE8E5"/>
    <a:srgbClr val="FFE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2"/>
    <p:restoredTop sz="93007"/>
  </p:normalViewPr>
  <p:slideViewPr>
    <p:cSldViewPr snapToGrid="0" snapToObjects="1">
      <p:cViewPr varScale="1">
        <p:scale>
          <a:sx n="107" d="100"/>
          <a:sy n="107" d="100"/>
        </p:scale>
        <p:origin x="1044" y="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523DE-3198-3E49-AA19-65E7A31F4684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6CDE2-0697-F741-956F-4F15D13B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FB5B16-AEC8-49C8-8807-E86AB147F8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198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360A-B7CE-46C3-9728-D1E8CDCE8E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4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93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2E40-8F87-46A7-BDB6-C4501818ECF0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560-D6CE-4D55-9179-6D7AAF1A7CA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12192000" cy="1122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400"/>
            <a:ext cx="12192000" cy="1496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5969002"/>
            <a:ext cx="2209605" cy="8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5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27,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7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April 27, 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99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April 27,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05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April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46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April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44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April 27,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41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April 27,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02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April 27, 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7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April 27, 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57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April 27, 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62EE-1CFD-4DD0-BA84-A548209CB3E1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560-D6CE-4D55-9179-6D7AAF1A7CA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5968438"/>
            <a:ext cx="2235200" cy="8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71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April 27,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61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April 27,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8905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April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99346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April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325003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April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5348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April 27, 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78853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April 27, 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11206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April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615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April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023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93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2E40-8F87-46A7-BDB6-C4501818ECF0}" type="datetime1">
              <a:rPr lang="en-US" smtClean="0"/>
              <a:t>4/27/2022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560-D6CE-4D55-9179-6D7AAF1A7CA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1122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400"/>
            <a:ext cx="12192000" cy="1496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5969002"/>
            <a:ext cx="2209605" cy="8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3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EBAE-E79F-4F83-A28E-A1B55B89377A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560-D6CE-4D55-9179-6D7AAF1A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07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62EE-1CFD-4DD0-BA84-A548209CB3E1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560-D6CE-4D55-9179-6D7AAF1A7CA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5968438"/>
            <a:ext cx="2235200" cy="8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32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EBAE-E79F-4F83-A28E-A1B55B89377A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560-D6CE-4D55-9179-6D7AAF1A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386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F1BF-B48F-485C-8291-584C1E812D77}" type="datetime1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560-D6CE-4D55-9179-6D7AAF1A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237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15DE-E932-4B10-8FA7-963118E40DAC}" type="datetime1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560-D6CE-4D55-9179-6D7AAF1A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3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F1BF-B48F-485C-8291-584C1E812D77}" type="datetime1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560-D6CE-4D55-9179-6D7AAF1A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9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15DE-E932-4B10-8FA7-963118E40DAC}" type="datetime1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560-D6CE-4D55-9179-6D7AAF1A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7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93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April 27,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12192000" cy="1122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400"/>
            <a:ext cx="12192000" cy="1496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5969002"/>
            <a:ext cx="2209605" cy="8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8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April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5968438"/>
            <a:ext cx="2235200" cy="8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6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April 27,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4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April 27,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5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10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6164-5287-4C1E-B4A2-0E3A319F6FB6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C560-D6CE-4D55-9179-6D7AAF1A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0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</p:sldLayoutIdLst>
  <p:hf sldNum="0" hdr="0" ftr="0" dt="0"/>
  <p:txStyles>
    <p:titleStyle>
      <a:lvl1pPr algn="ctr" defTabSz="914378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6164-5287-4C1E-B4A2-0E3A319F6FB6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C560-D6CE-4D55-9179-6D7AAF1A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6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</p:sldLayoutIdLst>
  <p:hf sldNum="0" hdr="0" ftr="0" dt="0"/>
  <p:txStyles>
    <p:titleStyle>
      <a:lvl1pPr algn="ctr" defTabSz="914378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April 27,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67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  <p:sldLayoutId id="2147483974" r:id="rId12"/>
    <p:sldLayoutId id="2147483975" r:id="rId13"/>
    <p:sldLayoutId id="2147483976" r:id="rId14"/>
    <p:sldLayoutId id="2147483977" r:id="rId15"/>
    <p:sldLayoutId id="2147483978" r:id="rId16"/>
    <p:sldLayoutId id="214748397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6164-5287-4C1E-B4A2-0E3A319F6FB6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C560-D6CE-4D55-9179-6D7AAF1A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1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</p:sldLayoutIdLst>
  <p:hf sldNum="0" hdr="0" ftr="0" dt="0"/>
  <p:txStyles>
    <p:titleStyle>
      <a:lvl1pPr algn="ctr" defTabSz="1219170" rtl="0" eaLnBrk="1" latinLnBrk="0" hangingPunct="1">
        <a:spcBef>
          <a:spcPct val="0"/>
        </a:spcBef>
        <a:buNone/>
        <a:defRPr sz="5333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6036" y="2055596"/>
            <a:ext cx="10091027" cy="2039954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Defining the Landscape of HLA Risk Alleles in Primary Nephrotic Syndrome and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Post Kidney Transplant Recurrence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1U01AI152585-01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6725" y="4341210"/>
            <a:ext cx="6400800" cy="1314450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Rasheed Gbadegesin, MBBS, MD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Annette Jackson, PhD</a:t>
            </a:r>
          </a:p>
          <a:p>
            <a:pPr algn="l"/>
            <a:endParaRPr lang="en-US" alt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4/28/2021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893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97702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RESULTS AND PROGRESS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Regulatories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IRB approval Duke as a center</a:t>
            </a:r>
          </a:p>
          <a:p>
            <a:pPr lvl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IRB approval Duke as a coordinating center</a:t>
            </a:r>
          </a:p>
          <a:p>
            <a:pPr lvl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IRB approval from at least 5 collaborators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Case record forms (CRF)</a:t>
            </a:r>
          </a:p>
          <a:p>
            <a:pPr lvl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CRF for all studies created and validated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2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DDCA-B9DE-41C8-BC18-0998BF34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0832"/>
            <a:ext cx="10972800" cy="91364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RESULTS AND PROGRESS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F27B8-4D22-4174-BC48-9155A3663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Phenotyping of 1,495 cases with NS (Target enrollment 1,500)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11" y="2972742"/>
            <a:ext cx="8759141" cy="286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61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C9C34F-FBDD-4A92-BFB9-3C9CBCFC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241" y="2788468"/>
            <a:ext cx="11045228" cy="1790322"/>
          </a:xfrm>
        </p:spPr>
        <p:txBody>
          <a:bodyPr>
            <a:noAutofit/>
          </a:bodyPr>
          <a:lstStyle/>
          <a:p>
            <a:pPr algn="l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Preliminary report: Genotyping multiethnic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megachip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        Alex Ochoa, PhD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946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CE91C-C19C-45AB-8DD8-81787E4D5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RESULTS AND PROGRESS REPORT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5C3601-4156-40B0-8482-DCE3E79DC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1241386" cy="4525963"/>
          </a:xfrm>
        </p:spPr>
        <p:txBody>
          <a:bodyPr>
            <a:normAutofit fontScale="62500" lnSpcReduction="20000"/>
          </a:bodyPr>
          <a:lstStyle/>
          <a:p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Genotyping 1500 multiethnic patients with NS,  &gt;1,000 controls </a:t>
            </a:r>
          </a:p>
          <a:p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Multiethnic </a:t>
            </a:r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megachips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: &gt;1.7 million SNPs</a:t>
            </a:r>
          </a:p>
          <a:p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TOPMed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Imputation Server</a:t>
            </a:r>
          </a:p>
          <a:p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Binary traits: NS vs controls, SSNS vs SRNS</a:t>
            </a:r>
          </a:p>
          <a:p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Association models for multiethnic (structured) populations:</a:t>
            </a:r>
          </a:p>
          <a:p>
            <a:pPr lvl="1"/>
            <a:r>
              <a:rPr lang="en-US" sz="4600" dirty="0" err="1">
                <a:latin typeface="Arial" panose="020B0604020202020204" pitchFamily="34" charset="0"/>
                <a:cs typeface="Arial" panose="020B0604020202020204" pitchFamily="34" charset="0"/>
              </a:rPr>
              <a:t>HapQTL</a:t>
            </a:r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 for haplotype association, Mixed-effect models (GCTA, GMMAT, SAIGE), LIGERA (developed by Dr. Ochoa)</a:t>
            </a:r>
          </a:p>
          <a:p>
            <a:pPr lvl="1"/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Condition on known variants, local ancestry</a:t>
            </a:r>
          </a:p>
          <a:p>
            <a:pPr lvl="1"/>
            <a:r>
              <a:rPr lang="en-US" sz="4600" dirty="0">
                <a:latin typeface="Arial" panose="020B0604020202020204" pitchFamily="34" charset="0"/>
                <a:cs typeface="Arial" panose="020B0604020202020204" pitchFamily="34" charset="0"/>
              </a:rPr>
              <a:t>Evaluate test statistic inflation, power, in simulations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7061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E7BE1-6D89-4043-A454-733EFF0B1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RESULTS AND PROGRESS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E1ACF-60CA-4AD9-903C-1CF4773F5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6120">
              <a:spcBef>
                <a:spcPts val="853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Arial"/>
                <a:ea typeface="Verdana"/>
              </a:rPr>
              <a:t>Annotations: </a:t>
            </a:r>
            <a:endParaRPr lang="en-US" sz="3200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spc="-1" dirty="0">
                <a:solidFill>
                  <a:srgbClr val="000000"/>
                </a:solidFill>
                <a:latin typeface="Arial"/>
                <a:ea typeface="Verdana"/>
              </a:rPr>
              <a:t>NCBI and ensemble genome browsers</a:t>
            </a:r>
            <a:endParaRPr lang="en-US" sz="3200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spc="-1" dirty="0">
                <a:solidFill>
                  <a:srgbClr val="000000"/>
                </a:solidFill>
                <a:latin typeface="Arial"/>
                <a:ea typeface="Verdana"/>
              </a:rPr>
              <a:t>Regulatory regions: ENCODE, RoadMap Epigenomics</a:t>
            </a:r>
            <a:endParaRPr lang="en-US" sz="3200" spc="-1" dirty="0">
              <a:latin typeface="Arial"/>
            </a:endParaRPr>
          </a:p>
          <a:p>
            <a:pPr marL="457200" indent="-456120">
              <a:spcBef>
                <a:spcPts val="853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spc="-1" dirty="0">
                <a:solidFill>
                  <a:srgbClr val="000000"/>
                </a:solidFill>
                <a:latin typeface="Arial"/>
                <a:ea typeface="Verdana"/>
              </a:rPr>
              <a:t>Ancestry:</a:t>
            </a:r>
            <a:endParaRPr lang="en-US" sz="3200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spc="-1" dirty="0" smtClean="0">
                <a:solidFill>
                  <a:srgbClr val="000000"/>
                </a:solidFill>
                <a:latin typeface="Arial"/>
                <a:ea typeface="Verdana"/>
              </a:rPr>
              <a:t>Sub analysis</a:t>
            </a:r>
            <a:r>
              <a:rPr lang="en-US" sz="3200" spc="-1" dirty="0">
                <a:solidFill>
                  <a:srgbClr val="000000"/>
                </a:solidFill>
                <a:latin typeface="Arial"/>
                <a:ea typeface="Verdana"/>
              </a:rPr>
              <a:t>: </a:t>
            </a:r>
            <a:r>
              <a:rPr lang="en-US" sz="3200" spc="-1" dirty="0" smtClean="0">
                <a:solidFill>
                  <a:srgbClr val="000000"/>
                </a:solidFill>
                <a:latin typeface="Arial"/>
                <a:ea typeface="Verdana"/>
              </a:rPr>
              <a:t>Single-ancestry </a:t>
            </a:r>
            <a:r>
              <a:rPr lang="en-US" sz="3200" spc="-1" dirty="0">
                <a:solidFill>
                  <a:srgbClr val="000000"/>
                </a:solidFill>
                <a:latin typeface="Arial"/>
                <a:ea typeface="Verdana"/>
              </a:rPr>
              <a:t>tests, for identifying weaker ancestry-specific effects</a:t>
            </a:r>
            <a:endParaRPr lang="en-US" sz="3200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spc="-1" dirty="0">
                <a:solidFill>
                  <a:srgbClr val="000000"/>
                </a:solidFill>
                <a:latin typeface="Arial"/>
                <a:ea typeface="Verdana"/>
              </a:rPr>
              <a:t>Global ancestry estimation with </a:t>
            </a:r>
            <a:r>
              <a:rPr lang="en-US" sz="3200" spc="-1" dirty="0" err="1">
                <a:solidFill>
                  <a:srgbClr val="000000"/>
                </a:solidFill>
                <a:latin typeface="Arial"/>
                <a:ea typeface="Verdana"/>
              </a:rPr>
              <a:t>ALStructure</a:t>
            </a:r>
            <a:endParaRPr lang="en-US" sz="3200" spc="-1" dirty="0">
              <a:latin typeface="Arial"/>
            </a:endParaRPr>
          </a:p>
          <a:p>
            <a:pPr marL="864000" lvl="1" indent="-32328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3200" spc="-1" dirty="0">
                <a:solidFill>
                  <a:srgbClr val="000000"/>
                </a:solidFill>
                <a:latin typeface="Arial"/>
                <a:ea typeface="Verdana"/>
              </a:rPr>
              <a:t>Efficient Local Ancestry Inference (ELAI)</a:t>
            </a:r>
            <a:endParaRPr lang="en-US" sz="3200" spc="-1" dirty="0">
              <a:latin typeface="Arial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388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1DE8-A3F8-4B4A-A48B-1E190E50A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RESULTS AND PROGRESS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40246-1C77-4056-893C-2161D0B23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419132"/>
            <a:ext cx="10972800" cy="4525963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Preliminary analysis: 1,378 individuals (~1/2 of final)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879 cases (SSNS + SRNS)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469 controls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Not imputed (first pass)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Potential issues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~2:1 (case: control) overall imbalance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Imbalances vary by ancestry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28:1 for Hispanics</a:t>
            </a:r>
          </a:p>
          <a:p>
            <a:pPr lvl="1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1:3 for East Asians</a:t>
            </a:r>
          </a:p>
        </p:txBody>
      </p:sp>
    </p:spTree>
    <p:extLst>
      <p:ext uri="{BB962C8B-B14F-4D97-AF65-F5344CB8AC3E}">
        <p14:creationId xmlns:p14="http://schemas.microsoft.com/office/powerpoint/2010/main" val="1019756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5D49E-E0D9-4CFB-AC18-0AB5219D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RESULTS AND PROGRESS REPORT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522E8-075E-4874-8F14-E4B25CCC72E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405046" y="1421393"/>
            <a:ext cx="8274867" cy="4209862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0A2FCCF8-1682-4B6D-8CFD-A0B5C6579CCA}"/>
              </a:ext>
            </a:extLst>
          </p:cNvPr>
          <p:cNvSpPr/>
          <p:nvPr/>
        </p:nvSpPr>
        <p:spPr>
          <a:xfrm>
            <a:off x="8679913" y="2579831"/>
            <a:ext cx="3330360" cy="269154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HLA locus has clear association signal!!</a:t>
            </a:r>
            <a:endParaRPr lang="en-US" sz="2200" b="0" strike="noStrike" spc="-1" dirty="0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Other very significant loci are novel, appear robust (significant for various methods).</a:t>
            </a:r>
            <a:endParaRPr lang="en-US" sz="2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lang="en-US" sz="2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875074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25E09-0B3D-4EB8-B332-905407E3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RESULTS AND PROGRESS REPORT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C0724-BDA8-4165-A8C3-308A400C2A6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349828" y="1756372"/>
            <a:ext cx="10972800" cy="3557178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947866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5482E-C90D-4DAA-A738-A66E8A02C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Preliminary report: HLA NGS sequencing </a:t>
            </a:r>
            <a:b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Annette Jackson, PhD</a:t>
            </a:r>
          </a:p>
          <a:p>
            <a:pPr marL="0" indent="0">
              <a:buNone/>
            </a:pPr>
            <a:r>
              <a:rPr lang="en-US" sz="44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 Cliburn Chan, MBBS, PhD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05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0E2D1-01ED-4D04-AE44-174A919CC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RESULTS AND PROGRESS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C989B-908F-4B91-890B-A944C162F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75" y="1274276"/>
            <a:ext cx="11835897" cy="469195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Preliminary NGS HLA SEQUENCING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43 patients with NS: 27 SSNS, 16 SRNS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Black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(44.15%),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White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(44.15%),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Asian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(7.0%),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Hispanic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(4.7%)</a:t>
            </a:r>
          </a:p>
          <a:p>
            <a:pPr lvl="1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Determine frequency of DR7-DQ2 (risk) and DR13-DQ6 (protective) previously associated with SSNS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FD747C-802B-4CF2-9E19-6439256CA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583603"/>
            <a:ext cx="3173817" cy="157020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EB89FAC-EA36-4341-9A6E-A26684199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0563" y="4045215"/>
            <a:ext cx="4306432" cy="13432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7FDEC5C-8B8F-45F5-9D58-6F9B160D452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922"/>
          <a:stretch/>
        </p:blipFill>
        <p:spPr>
          <a:xfrm>
            <a:off x="7921358" y="4418091"/>
            <a:ext cx="4131822" cy="1422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58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010"/>
            <a:ext cx="10972800" cy="88412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Disclosure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774" y="1701632"/>
            <a:ext cx="11872452" cy="4165768"/>
          </a:xfrm>
        </p:spPr>
        <p:txBody>
          <a:bodyPr>
            <a:normAutofit/>
          </a:bodyPr>
          <a:lstStyle/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 We have no conflict of interest associated with this talk</a:t>
            </a:r>
          </a:p>
        </p:txBody>
      </p:sp>
    </p:spTree>
    <p:extLst>
      <p:ext uri="{BB962C8B-B14F-4D97-AF65-F5344CB8AC3E}">
        <p14:creationId xmlns:p14="http://schemas.microsoft.com/office/powerpoint/2010/main" val="3154373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9DB1-9CDF-4E93-B69D-B2AF476B6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RESULTS AND PROGRESS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FF86-CF60-4F7D-BDF7-7854FF8CF90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62550" y="1600200"/>
            <a:ext cx="10710250" cy="45259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HLA NGS SEQUENCING NS (NATIVE KIDNEY)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4CAF52-4B15-485D-88CD-58A7500C550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658" b="15493"/>
          <a:stretch/>
        </p:blipFill>
        <p:spPr>
          <a:xfrm>
            <a:off x="262550" y="2285270"/>
            <a:ext cx="3673977" cy="2657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E958C0-F6AB-42EE-B74C-96B6D8BB12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846" r="19467"/>
          <a:stretch/>
        </p:blipFill>
        <p:spPr>
          <a:xfrm>
            <a:off x="4535786" y="2285270"/>
            <a:ext cx="2544024" cy="25253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C3023A-4DA2-4964-ADE1-9E71FCA3C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4604" y="2285270"/>
            <a:ext cx="3103725" cy="24895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021948-708F-43CD-B1B7-418A28954B3A}"/>
              </a:ext>
            </a:extLst>
          </p:cNvPr>
          <p:cNvSpPr txBox="1"/>
          <p:nvPr/>
        </p:nvSpPr>
        <p:spPr>
          <a:xfrm>
            <a:off x="488888" y="5258930"/>
            <a:ext cx="2753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NORMAL POPULATION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B02DC-B0FC-4C68-81DB-006D184F98C4}"/>
              </a:ext>
            </a:extLst>
          </p:cNvPr>
          <p:cNvSpPr txBox="1"/>
          <p:nvPr/>
        </p:nvSpPr>
        <p:spPr>
          <a:xfrm>
            <a:off x="4298532" y="5254025"/>
            <a:ext cx="2638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43 PATIENTS WITH 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D94E9A-01AC-4D5B-8598-4C5750431336}"/>
              </a:ext>
            </a:extLst>
          </p:cNvPr>
          <p:cNvSpPr txBox="1"/>
          <p:nvPr/>
        </p:nvSpPr>
        <p:spPr>
          <a:xfrm>
            <a:off x="8026737" y="5255158"/>
            <a:ext cx="2946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27 PATIENTS WITH SSNS</a:t>
            </a:r>
          </a:p>
        </p:txBody>
      </p:sp>
    </p:spTree>
    <p:extLst>
      <p:ext uri="{BB962C8B-B14F-4D97-AF65-F5344CB8AC3E}">
        <p14:creationId xmlns:p14="http://schemas.microsoft.com/office/powerpoint/2010/main" val="445126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5F94E-7031-499C-84A7-27CD1EBB4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RESULTS AND PROGRESS REPORT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E5BF21-2FB2-498B-9812-4DA43BCB0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247" y="1272018"/>
            <a:ext cx="11458670" cy="452596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HLA Haplotype and risk of NS recurrence following kidney transplantation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Retrospective review: SRTR Transplant Registry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&gt; 334,947 Kidney Transplants after 2000 (HLA DNA typing)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Study cohort: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1,196 pts with diagnosis of FSGS/SRNS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and 6 months FUP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Univariate logistic regression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: association of an HLA antigen (A, B, C, DR51, DR52, DR53, DR, and DQ) with disease recurrence using likelihood ratio tests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181852-39CE-460D-9E5C-9FF0A1341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5381" y="3856533"/>
            <a:ext cx="7100935" cy="2447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761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E615-749D-4711-8829-89013E187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RESULTS AND PROGRESS REPORT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74B2D6-9569-4544-A61C-1D28376DD00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823865" y="1493146"/>
            <a:ext cx="10252520" cy="385745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0DC540E-0B78-4EC1-9572-1D38EF28DD0F}"/>
              </a:ext>
            </a:extLst>
          </p:cNvPr>
          <p:cNvSpPr/>
          <p:nvPr/>
        </p:nvSpPr>
        <p:spPr>
          <a:xfrm>
            <a:off x="1086416" y="2085842"/>
            <a:ext cx="986828" cy="6156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6C895DC-ED93-4CAC-B28D-3E3A2C4B7486}"/>
              </a:ext>
            </a:extLst>
          </p:cNvPr>
          <p:cNvSpPr/>
          <p:nvPr/>
        </p:nvSpPr>
        <p:spPr>
          <a:xfrm>
            <a:off x="1086416" y="3060449"/>
            <a:ext cx="986828" cy="2376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676D71-220C-40D1-A343-58708BF2BAFC}"/>
              </a:ext>
            </a:extLst>
          </p:cNvPr>
          <p:cNvSpPr txBox="1"/>
          <p:nvPr/>
        </p:nvSpPr>
        <p:spPr>
          <a:xfrm>
            <a:off x="823865" y="5668707"/>
            <a:ext cx="103088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Multivariate Models: DR7-DR53-DQ2 Risk Haplotype (OR 1.7)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No increased Risk, Kidney Donor= DR7-DR53-DQ2</a:t>
            </a:r>
          </a:p>
        </p:txBody>
      </p:sp>
    </p:spTree>
    <p:extLst>
      <p:ext uri="{BB962C8B-B14F-4D97-AF65-F5344CB8AC3E}">
        <p14:creationId xmlns:p14="http://schemas.microsoft.com/office/powerpoint/2010/main" val="106156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9229"/>
            <a:ext cx="10972800" cy="90459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KEY ISSUES, CHALLENGES, AND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Enrollment for Aim 4 slow 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Challenging enrolling steroid naïve patients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  <a:p>
            <a:pPr lvl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Engaging more collaborators</a:t>
            </a:r>
          </a:p>
          <a:p>
            <a:pPr lvl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Single cell sequencing of B and T cells  from paired samples may be a viable alternative for determining </a:t>
            </a:r>
            <a:r>
              <a:rPr lang="en-US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HLA gene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expression during relapse and remission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4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MOVING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5402" y="1726950"/>
            <a:ext cx="10972800" cy="2609660"/>
          </a:xfrm>
        </p:spPr>
        <p:txBody>
          <a:bodyPr>
            <a:normAutofit lnSpcReduction="10000"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Definitive analysis of genotyping data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Continue NGS of HLA genes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Retrieve data for Aim 2 from collaborating consortium for pan glomerular disease analysis (NS, IgA, membranous)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Ramp up enrollment for studies in Aims 3 and 4</a:t>
            </a:r>
          </a:p>
        </p:txBody>
      </p:sp>
    </p:spTree>
    <p:extLst>
      <p:ext uri="{BB962C8B-B14F-4D97-AF65-F5344CB8AC3E}">
        <p14:creationId xmlns:p14="http://schemas.microsoft.com/office/powerpoint/2010/main" val="1815628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CA199-7F14-4932-9B2A-32D3A05AE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 proposed analyses in Years 3-5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74020-2E2B-4DAB-BFE9-B457DFAC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Aim 3</a:t>
            </a:r>
          </a:p>
          <a:p>
            <a:pPr lvl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Is there differential expression of risk and non-risk alleles?</a:t>
            </a:r>
          </a:p>
          <a:p>
            <a:pPr lvl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If so, what determines differential expression?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Aim 4 </a:t>
            </a:r>
          </a:p>
          <a:p>
            <a:pPr lvl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Can we predict disease recurrence following kidney transplantation?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260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42727"/>
            <a:ext cx="109728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SHARED RESOURCES/FEEDBACK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710" y="3069880"/>
            <a:ext cx="11419438" cy="1143001"/>
          </a:xfrm>
        </p:spPr>
        <p:txBody>
          <a:bodyPr>
            <a:no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Well defined control cohorts &gt;2,000 with genotyping using multi ancestry genotyping chip</a:t>
            </a:r>
          </a:p>
        </p:txBody>
      </p:sp>
    </p:spTree>
    <p:extLst>
      <p:ext uri="{BB962C8B-B14F-4D97-AF65-F5344CB8AC3E}">
        <p14:creationId xmlns:p14="http://schemas.microsoft.com/office/powerpoint/2010/main" val="14742597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C3E8-0216-469C-B3C3-D54DEF792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46" y="774448"/>
            <a:ext cx="10972800" cy="78689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GENOMICS OF NS TEAM: DUKE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613C-94FB-440A-9A7F-62E0BE471228}"/>
              </a:ext>
            </a:extLst>
          </p:cNvPr>
          <p:cNvSpPr txBox="1"/>
          <p:nvPr/>
        </p:nvSpPr>
        <p:spPr>
          <a:xfrm>
            <a:off x="5519425" y="1635659"/>
            <a:ext cx="3548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SURGERY AND IMMUNOLOGY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Annette Jackson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Ashley Drabik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Brian Shaw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A8860F-30BC-4733-A35E-54AFDBFEA0F0}"/>
              </a:ext>
            </a:extLst>
          </p:cNvPr>
          <p:cNvSpPr txBox="1"/>
          <p:nvPr/>
        </p:nvSpPr>
        <p:spPr>
          <a:xfrm>
            <a:off x="262280" y="1635659"/>
            <a:ext cx="24160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PEDIATRICS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Rasheed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Gbadegesin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Eileen Chambers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Megan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Chryst-Stangl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0C518-FF13-49CA-B406-A07983735497}"/>
              </a:ext>
            </a:extLst>
          </p:cNvPr>
          <p:cNvSpPr txBox="1"/>
          <p:nvPr/>
        </p:nvSpPr>
        <p:spPr>
          <a:xfrm>
            <a:off x="171746" y="3429000"/>
            <a:ext cx="523303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BIOSTATISTICS AND STATISTICAL GENETICS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Cliburn Chan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Alex Ochoa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Amika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Tiffany Tu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AA995C-2A25-48E4-8A13-EE48B7F01642}"/>
              </a:ext>
            </a:extLst>
          </p:cNvPr>
          <p:cNvSpPr txBox="1"/>
          <p:nvPr/>
        </p:nvSpPr>
        <p:spPr>
          <a:xfrm>
            <a:off x="5519425" y="3427678"/>
            <a:ext cx="2569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COLLABORATORS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Debo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Adeyemo NHGRI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NMDP Consortium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PNRC</a:t>
            </a:r>
          </a:p>
        </p:txBody>
      </p:sp>
    </p:spTree>
    <p:extLst>
      <p:ext uri="{BB962C8B-B14F-4D97-AF65-F5344CB8AC3E}">
        <p14:creationId xmlns:p14="http://schemas.microsoft.com/office/powerpoint/2010/main" val="268722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463" y="1453113"/>
            <a:ext cx="109728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Childhood nephrotic syndrome (NS) is a rare immune-mediated kidney disease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Prevalence:16/100,000 children 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NS classification: Initial response to corticosteroid RX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Steroid sensitive nephrotic syndrome (SSNS 80% ~MCD)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Steroid resistant nephrotic syndrome (SRNS 20% ~FSGS)</a:t>
            </a:r>
          </a:p>
          <a:p>
            <a:pPr lvl="1"/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SRNS major cause of CKD/ESKD (Cost/year $120B)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Available treatment unsatisfactory 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Recurrence post transplant major cause of kidney allograft failure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878" y="5979076"/>
            <a:ext cx="2128396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81405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" y="1381836"/>
            <a:ext cx="11805314" cy="470506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Pathogenesis not completely known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Evidence converge on common theme of T and B lymphocytes dysregulation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Alterations in T lymphocyte subsets during relapse of 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Induction of remission by infections that can suppress T lymphocytes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Therapeutic agents used in RX are modulators of T cell function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 cells: B cell depletion with rituximab (monoclonal antibody against CD20 on B lymphocytes) can induce NS remission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HLA is essential in facilitating T and B lymphocyte interactions and may be an important mechanistic link in the pathogenesis of 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Recent GWAS identified variants in HLA genes as risk loci for NS</a:t>
            </a:r>
          </a:p>
        </p:txBody>
      </p:sp>
    </p:spTree>
    <p:extLst>
      <p:ext uri="{BB962C8B-B14F-4D97-AF65-F5344CB8AC3E}">
        <p14:creationId xmlns:p14="http://schemas.microsoft.com/office/powerpoint/2010/main" val="339690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04" y="3013580"/>
            <a:ext cx="3538313" cy="1790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796" y="2746298"/>
            <a:ext cx="3985339" cy="18199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471" y="2122527"/>
            <a:ext cx="3431929" cy="25171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8048" y="1394694"/>
            <a:ext cx="10559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GWAS findings emphasize the role of adaptive immunity in the pathogenesis of SSNS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125" y="4896369"/>
            <a:ext cx="3713492" cy="892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Gbadegesin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et al JASN 2015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Population: South Asian, N: 214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Loci: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HLA-DQA1, HLA-DQB1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6207" y="4880980"/>
            <a:ext cx="3797307" cy="892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Dufek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et al JASN 2019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Population: European, N: 422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Loci: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HLA-DR/DQ, 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CALHM6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71104" y="4880980"/>
            <a:ext cx="4293518" cy="892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Jia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et al KI 2020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Population: Japanese, N: 987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Loci: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HLA-DR/DQ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i="1" dirty="0">
                <a:solidFill>
                  <a:srgbClr val="FF0000"/>
                </a:solidFill>
              </a:rPr>
              <a:t>NPHS1-KIRREL2, TNFS15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1435A9-C913-419F-BA93-E42AEE78522A}"/>
              </a:ext>
            </a:extLst>
          </p:cNvPr>
          <p:cNvSpPr/>
          <p:nvPr/>
        </p:nvSpPr>
        <p:spPr>
          <a:xfrm>
            <a:off x="1658268" y="3220717"/>
            <a:ext cx="371192" cy="6880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21B34D-E489-43EF-95E3-614D289B3137}"/>
              </a:ext>
            </a:extLst>
          </p:cNvPr>
          <p:cNvSpPr/>
          <p:nvPr/>
        </p:nvSpPr>
        <p:spPr>
          <a:xfrm>
            <a:off x="5330983" y="2841897"/>
            <a:ext cx="371192" cy="6880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A39C36-4BBF-4690-88D8-C719EDBDA230}"/>
              </a:ext>
            </a:extLst>
          </p:cNvPr>
          <p:cNvSpPr/>
          <p:nvPr/>
        </p:nvSpPr>
        <p:spPr>
          <a:xfrm>
            <a:off x="9630026" y="2325501"/>
            <a:ext cx="371192" cy="6880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0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3497" y="1426837"/>
            <a:ext cx="1158843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Limitations of current GWAS studies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GWAS chips unable to infer precise allelic association because of high levels of polymorphism, gene duplications, and high levels of LD in HLA region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Use of small mono-ethnic cohorts in the majority of studies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Exclusion of children with SRNS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HLA loci identified account for a very small % of the disease phenotype:  there are other disease loci in and outside of the HLA genes yet to be identified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Deep NGS sequencing of  all 11 HLA genes in a multiethnic cohort will identify new haplotypes and determine shared regulatory motifs that provide insight to molecular mechanisms. </a:t>
            </a:r>
          </a:p>
        </p:txBody>
      </p:sp>
    </p:spTree>
    <p:extLst>
      <p:ext uri="{BB962C8B-B14F-4D97-AF65-F5344CB8AC3E}">
        <p14:creationId xmlns:p14="http://schemas.microsoft.com/office/powerpoint/2010/main" val="12382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90530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6305"/>
            <a:ext cx="10972800" cy="510084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Incomplete coverage of the HLA regions by GWAS preclude understanding of overlap between 1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NS</a:t>
            </a: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Defining the HLA risk overlap may lead to ID of unified pathways important in the pathogenesis of 1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NS </a:t>
            </a: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Unclear if haplotype driven HLA expression in immune cells and kidney underlies disease mechanisms</a:t>
            </a: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role of NS HLA alleles/haplotypes in NS recurrence following kidney transplantation unknown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3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4" y="1998554"/>
            <a:ext cx="11641540" cy="3496900"/>
          </a:xfrm>
        </p:spPr>
        <p:txBody>
          <a:bodyPr>
            <a:normAutofit/>
          </a:bodyPr>
          <a:lstStyle/>
          <a:p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Broad hypothesis: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Certain HLA alleles/haplotypes associated with NS can predict pattern of corticosteroid response in NS and risk of disease recurrence following kidney transplantation</a:t>
            </a:r>
          </a:p>
        </p:txBody>
      </p:sp>
    </p:spTree>
    <p:extLst>
      <p:ext uri="{BB962C8B-B14F-4D97-AF65-F5344CB8AC3E}">
        <p14:creationId xmlns:p14="http://schemas.microsoft.com/office/powerpoint/2010/main" val="1204388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17" y="872319"/>
            <a:ext cx="9364021" cy="52691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6138" y="2634018"/>
            <a:ext cx="2483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PROJECT GOALS</a:t>
            </a:r>
          </a:p>
        </p:txBody>
      </p:sp>
    </p:spTree>
    <p:extLst>
      <p:ext uri="{BB962C8B-B14F-4D97-AF65-F5344CB8AC3E}">
        <p14:creationId xmlns:p14="http://schemas.microsoft.com/office/powerpoint/2010/main" val="2413203851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SOM PowerPoint Template-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G" id="{9DBC8D09-1FC1-4E23-A3F7-9AE9E733F75F}" vid="{FF8D366F-B66A-46FD-AAA3-CECE34DD20F8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4.xml><?xml version="1.0" encoding="utf-8"?>
<a:theme xmlns:a="http://schemas.openxmlformats.org/drawingml/2006/main" name="1_SOM PowerPoint Template-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7970</TotalTime>
  <Words>1127</Words>
  <Application>Microsoft Office PowerPoint</Application>
  <PresentationFormat>Widescreen</PresentationFormat>
  <Paragraphs>166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Calibri</vt:lpstr>
      <vt:lpstr>Century Gothic</vt:lpstr>
      <vt:lpstr>DejaVu Sans</vt:lpstr>
      <vt:lpstr>Symbol</vt:lpstr>
      <vt:lpstr>Verdana</vt:lpstr>
      <vt:lpstr>Wingdings</vt:lpstr>
      <vt:lpstr>Wingdings 3</vt:lpstr>
      <vt:lpstr>SOM PowerPoint Template-2015</vt:lpstr>
      <vt:lpstr>RG</vt:lpstr>
      <vt:lpstr>Ion</vt:lpstr>
      <vt:lpstr>1_SOM PowerPoint Template-2015</vt:lpstr>
      <vt:lpstr>Defining the Landscape of HLA Risk Alleles in Primary Nephrotic Syndrome and Post Kidney Transplant Recurrence 1U01AI152585-01</vt:lpstr>
      <vt:lpstr>Disclosure</vt:lpstr>
      <vt:lpstr>BACKGROUND</vt:lpstr>
      <vt:lpstr>BACKGROUND</vt:lpstr>
      <vt:lpstr>BACKGROUND</vt:lpstr>
      <vt:lpstr>BACKGROUND</vt:lpstr>
      <vt:lpstr>BACKGROUND</vt:lpstr>
      <vt:lpstr>PROJECT GOALS</vt:lpstr>
      <vt:lpstr>PowerPoint Presentation</vt:lpstr>
      <vt:lpstr>RESULTS AND PROGRESS REPORT</vt:lpstr>
      <vt:lpstr>RESULTS AND PROGRESS REPORT</vt:lpstr>
      <vt:lpstr>Preliminary report: Genotyping multiethnic megachip                        Alex Ochoa, PhD  </vt:lpstr>
      <vt:lpstr>RESULTS AND PROGRESS REPORT</vt:lpstr>
      <vt:lpstr>RESULTS AND PROGRESS REPORT</vt:lpstr>
      <vt:lpstr>RESULTS AND PROGRESS REPORT</vt:lpstr>
      <vt:lpstr>RESULTS AND PROGRESS REPORT</vt:lpstr>
      <vt:lpstr>RESULTS AND PROGRESS REPORT</vt:lpstr>
      <vt:lpstr>PowerPoint Presentation</vt:lpstr>
      <vt:lpstr>RESULTS AND PROGRESS REPORT</vt:lpstr>
      <vt:lpstr>RESULTS AND PROGRESS REPORT</vt:lpstr>
      <vt:lpstr>RESULTS AND PROGRESS REPORT</vt:lpstr>
      <vt:lpstr>RESULTS AND PROGRESS REPORT</vt:lpstr>
      <vt:lpstr>KEY ISSUES, CHALLENGES, AND SOLUTION</vt:lpstr>
      <vt:lpstr>MOVING FORWARD</vt:lpstr>
      <vt:lpstr>Other proposed analyses in Years 3-5</vt:lpstr>
      <vt:lpstr>SHARED RESOURCES/FEEDBACK</vt:lpstr>
      <vt:lpstr>GENOMICS OF NS TEAM: DUKE</vt:lpstr>
    </vt:vector>
  </TitlesOfParts>
  <Company>DUMC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10 Opportunities and Challenges for Clinicians related to Grant Writing</dc:title>
  <dc:creator>Stephanie Freel</dc:creator>
  <cp:lastModifiedBy>Rasheed Gbadegesin, M.D.</cp:lastModifiedBy>
  <cp:revision>360</cp:revision>
  <dcterms:created xsi:type="dcterms:W3CDTF">2014-05-06T12:38:39Z</dcterms:created>
  <dcterms:modified xsi:type="dcterms:W3CDTF">2022-04-27T16:07:58Z</dcterms:modified>
</cp:coreProperties>
</file>