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13.png" ContentType="image/png"/>
  <Override PartName="/ppt/media/image11.jpeg" ContentType="image/jpeg"/>
  <Override PartName="/ppt/media/image9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jpeg" ContentType="image/jpeg"/>
  <Override PartName="/ppt/media/image2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10.jpeg" ContentType="image/jpeg"/>
  <Override PartName="/ppt/media/image8.jpeg" ContentType="image/jpeg"/>
  <Override PartName="/ppt/media/image6.png" ContentType="image/png"/>
  <Override PartName="/ppt/media/image7.jpeg" ContentType="image/jpe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C93031-5EF7-4788-8102-0F015E5BC78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8E663A-04B3-41C2-A9E4-DF65B8513D2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3808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3808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3808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09480" y="3808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3808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609480" y="3808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9339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Master title 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30E61C7-4F17-4C4F-8C93-524772C44B9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04/06/2021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226753-271A-4794-9B6B-042E5FEA83C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" name="Picture 10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1122120"/>
          </a:xfrm>
          <a:prstGeom prst="rect">
            <a:avLst/>
          </a:prstGeom>
          <a:ln w="0">
            <a:noFill/>
          </a:ln>
        </p:spPr>
      </p:pic>
      <p:pic>
        <p:nvPicPr>
          <p:cNvPr id="6" name="Picture 7" descr=""/>
          <p:cNvPicPr/>
          <p:nvPr/>
        </p:nvPicPr>
        <p:blipFill>
          <a:blip r:embed="rId4"/>
          <a:stretch/>
        </p:blipFill>
        <p:spPr>
          <a:xfrm>
            <a:off x="0" y="-25560"/>
            <a:ext cx="12191760" cy="1496160"/>
          </a:xfrm>
          <a:prstGeom prst="rect">
            <a:avLst/>
          </a:prstGeom>
          <a:ln w="0">
            <a:noFill/>
          </a:ln>
        </p:spPr>
      </p:pic>
      <p:pic>
        <p:nvPicPr>
          <p:cNvPr id="7" name="Picture 8" descr=""/>
          <p:cNvPicPr/>
          <p:nvPr/>
        </p:nvPicPr>
        <p:blipFill>
          <a:blip r:embed="rId5"/>
          <a:stretch/>
        </p:blipFill>
        <p:spPr>
          <a:xfrm>
            <a:off x="9448920" y="5969160"/>
            <a:ext cx="2209320" cy="8035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34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title style</a:t>
            </a:r>
            <a:endParaRPr b="0" lang="en-US" sz="5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27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text styles</a:t>
            </a:r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740" spc="-1" strike="noStrike">
                <a:solidFill>
                  <a:srgbClr val="000000"/>
                </a:solidFill>
                <a:latin typeface="Verdana"/>
                <a:ea typeface="Verdana"/>
              </a:rPr>
              <a:t>Second level</a:t>
            </a:r>
            <a:endParaRPr b="0" lang="en-US" sz="3740" spc="-1" strike="noStrike">
              <a:solidFill>
                <a:srgbClr val="000000"/>
              </a:solidFill>
              <a:latin typeface="Verdana"/>
            </a:endParaRPr>
          </a:p>
          <a:p>
            <a:pPr lvl="2" marL="1523880" indent="-304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Verdana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3" marL="2133720" indent="-304560">
              <a:lnSpc>
                <a:spcPct val="100000"/>
              </a:lnSpc>
              <a:spcBef>
                <a:spcPts val="533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670" spc="-1" strike="noStrike">
                <a:solidFill>
                  <a:srgbClr val="000000"/>
                </a:solidFill>
                <a:latin typeface="Verdana"/>
                <a:ea typeface="Verdana"/>
              </a:rPr>
              <a:t>Fourth level</a:t>
            </a:r>
            <a:endParaRPr b="0" lang="en-US" sz="2670" spc="-1" strike="noStrike">
              <a:solidFill>
                <a:srgbClr val="000000"/>
              </a:solidFill>
              <a:latin typeface="Verdana"/>
            </a:endParaRPr>
          </a:p>
          <a:p>
            <a:pPr lvl="4" marL="2743200" indent="-304560">
              <a:lnSpc>
                <a:spcPct val="100000"/>
              </a:lnSpc>
              <a:spcBef>
                <a:spcPts val="533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670" spc="-1" strike="noStrike">
                <a:solidFill>
                  <a:srgbClr val="000000"/>
                </a:solidFill>
                <a:latin typeface="Verdana"/>
                <a:ea typeface="Verdana"/>
              </a:rPr>
              <a:t>Fifth level</a:t>
            </a:r>
            <a:endParaRPr b="0" lang="en-US" sz="267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13171D0-03DC-435F-995E-35E6F4D1285D}" type="datetime1">
              <a:rPr b="0" lang="en-US" sz="1600" spc="-1" strike="noStrike">
                <a:solidFill>
                  <a:srgbClr val="8b8b8b"/>
                </a:solidFill>
                <a:latin typeface="Calibri"/>
              </a:rPr>
              <a:t>04/06/2021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0FBFFC-8433-4C1C-9F95-888968BD6030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51" name="Picture 8" descr=""/>
          <p:cNvPicPr/>
          <p:nvPr/>
        </p:nvPicPr>
        <p:blipFill>
          <a:blip r:embed="rId3"/>
          <a:stretch/>
        </p:blipFill>
        <p:spPr>
          <a:xfrm>
            <a:off x="9347040" y="5968440"/>
            <a:ext cx="2234880" cy="8128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Click to 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edit 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Master 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title 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D84AC42-DFFE-4274-9B96-4702D7D2CA5D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04/06/2021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CC6E02-9934-4F99-9AC0-866884266D4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Verdana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A85F2F3-C910-4F7A-B0D7-58006AF3CF8D}" type="datetime">
              <a:rPr b="0" lang="en-US" sz="1200" spc="-1" strike="noStrike">
                <a:solidFill>
                  <a:srgbClr val="8b8b8b"/>
                </a:solidFill>
                <a:latin typeface="Arial"/>
              </a:rPr>
              <a:t>4/6/21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72D322-BCC8-4CCF-92DD-E367A327E2EF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6" name="Picture 8" descr=""/>
          <p:cNvPicPr/>
          <p:nvPr/>
        </p:nvPicPr>
        <p:blipFill>
          <a:blip r:embed="rId3"/>
          <a:stretch/>
        </p:blipFill>
        <p:spPr>
          <a:xfrm>
            <a:off x="9347040" y="5968440"/>
            <a:ext cx="2234880" cy="8128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2CD220F-41C4-4895-AC5C-48755442F6E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04/06/2021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E23B3B-EF65-414D-A70D-BA3C6EC206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5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109724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34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title style</a:t>
            </a:r>
            <a:endParaRPr b="0" lang="en-US" sz="5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150C32E-A9CD-4F77-ACEF-94ED5C995A37}" type="datetime1">
              <a:rPr b="0" lang="en-US" sz="1600" spc="-1" strike="noStrike">
                <a:solidFill>
                  <a:srgbClr val="8b8b8b"/>
                </a:solidFill>
                <a:latin typeface="Calibri"/>
              </a:rPr>
              <a:t>04/06/2021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19E738-85BD-4852-9B10-D25BD228D851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267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267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zhanglab.ccmb.med.umich.edu/I-TASSER/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695880" y="2055600"/>
            <a:ext cx="10090800" cy="2039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Defining the Landscape of HLA Risk Alleles in Primary Nephrotic Syndrome and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Post Kidney Transplant Recurrence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1U01AI152585-01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2866680" y="4341240"/>
            <a:ext cx="6400440" cy="1314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Verdana"/>
              </a:rPr>
              <a:t>Rasheed Gbadegesin, MBBS, MD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Verdana"/>
              </a:rPr>
              <a:t>Annette Jackson, PhD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Verdana"/>
              </a:rPr>
              <a:t>                     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Verdana"/>
              </a:rPr>
              <a:t>4/6/2021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09480" y="399960"/>
            <a:ext cx="1184148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Is there differential expression of risk and non-risk alleles?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8000"/>
          </a:bodyPr>
          <a:p>
            <a:pPr marL="457200" indent="-45684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Verdana"/>
              </a:rPr>
              <a:t>Hypothesis: </a:t>
            </a:r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740" spc="-1" strike="noStrike">
                <a:solidFill>
                  <a:srgbClr val="000000"/>
                </a:solidFill>
                <a:latin typeface="Arial"/>
                <a:ea typeface="Verdana"/>
              </a:rPr>
              <a:t>HLA class II expression levels are different for risk and non-risk alleles</a:t>
            </a:r>
            <a:endParaRPr b="0" lang="en-US" sz="374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740" spc="-1" strike="noStrike">
                <a:solidFill>
                  <a:srgbClr val="000000"/>
                </a:solidFill>
                <a:latin typeface="Arial"/>
                <a:ea typeface="Verdana"/>
              </a:rPr>
              <a:t>HLA class II expression levels are different during remission and relapse in SSNS patients</a:t>
            </a:r>
            <a:endParaRPr b="0" lang="en-US" sz="374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Verdana"/>
              </a:rPr>
              <a:t>Comparison groups</a:t>
            </a:r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740" spc="-1" strike="noStrike">
                <a:solidFill>
                  <a:srgbClr val="000000"/>
                </a:solidFill>
                <a:latin typeface="Arial"/>
                <a:ea typeface="Verdana"/>
              </a:rPr>
              <a:t>Subjects with 0 copies of risk allele  vs 1-2 copies of risk allele (unpaired)</a:t>
            </a:r>
            <a:endParaRPr b="0" lang="en-US" sz="374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740" spc="-1" strike="noStrike">
                <a:solidFill>
                  <a:srgbClr val="000000"/>
                </a:solidFill>
                <a:latin typeface="Arial"/>
                <a:ea typeface="Verdana"/>
              </a:rPr>
              <a:t>Subjects in remission vs relapse (paired)</a:t>
            </a:r>
            <a:endParaRPr b="0" lang="en-US" sz="374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  <a:ea typeface="Verdana"/>
              </a:rPr>
              <a:t>Measurements</a:t>
            </a:r>
            <a:endParaRPr b="0" lang="en-US" sz="427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740" spc="-1" strike="noStrike">
                <a:solidFill>
                  <a:srgbClr val="000000"/>
                </a:solidFill>
                <a:latin typeface="Arial"/>
                <a:ea typeface="Verdana"/>
              </a:rPr>
              <a:t>HLA allele-specific mRNA using B cells from PBMC</a:t>
            </a:r>
            <a:endParaRPr b="0" lang="en-US" sz="374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740" spc="-1" strike="noStrike">
                <a:solidFill>
                  <a:srgbClr val="000000"/>
                </a:solidFill>
                <a:latin typeface="Arial"/>
                <a:ea typeface="Verdana"/>
              </a:rPr>
              <a:t>HLA allele-specific surface expression using B cells from PBMC</a:t>
            </a:r>
            <a:endParaRPr b="0" lang="en-US" sz="374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740" spc="-1" strike="noStrike">
                <a:solidFill>
                  <a:srgbClr val="000000"/>
                </a:solidFill>
                <a:latin typeface="Arial"/>
                <a:ea typeface="Verdana"/>
              </a:rPr>
              <a:t>RNAscope® in situ hybridization of kidney tissue</a:t>
            </a:r>
            <a:endParaRPr b="0" lang="en-US" sz="374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853"/>
              </a:spcBef>
            </a:pPr>
            <a:endParaRPr b="0" lang="en-US" sz="374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09480" y="3808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What determines differential expression?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80800" y="1410120"/>
            <a:ext cx="115520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19000"/>
          </a:bodyPr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Bioinformatics to identify structural and functional motifs</a:t>
            </a:r>
            <a:endParaRPr b="0" lang="en-US" sz="45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Effect of aa change on protein secondary structure and function</a:t>
            </a:r>
            <a:endParaRPr b="0" lang="en-US" sz="45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Anchor pockets within the peptide binding groove</a:t>
            </a:r>
            <a:endParaRPr b="0" lang="en-US" sz="45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Motifs that allow tapasin-independent assembly</a:t>
            </a:r>
            <a:endParaRPr b="0" lang="en-US" sz="45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3’ UTR polymorphisms that influence RNA stability, translation, and microRNA binding</a:t>
            </a:r>
            <a:endParaRPr b="0" lang="en-US" sz="45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Variations in known regulatory regions (binding sites IRF4, CTCF, XL9)</a:t>
            </a:r>
            <a:endParaRPr b="0" lang="en-US" sz="45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Tools and pipelines</a:t>
            </a: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	</a:t>
            </a:r>
            <a:endParaRPr b="0" lang="en-US" sz="45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I-TASSER server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  <a:ea typeface="Verdana"/>
              </a:rPr>
              <a:t>(</a:t>
            </a:r>
            <a:r>
              <a:rPr b="0" lang="en-US" sz="3800" spc="-1" strike="noStrike" u="sng">
                <a:solidFill>
                  <a:srgbClr val="0000ff"/>
                </a:solidFill>
                <a:uFillTx/>
                <a:latin typeface="Arial"/>
                <a:ea typeface="Verdana"/>
                <a:hlinkClick r:id="rId1"/>
              </a:rPr>
              <a:t>http://zhanglab.ccmb.med.umich.edu/I-TASSER/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  <a:ea typeface="Verdana"/>
              </a:rPr>
              <a:t>) </a:t>
            </a:r>
            <a:endParaRPr b="0" lang="en-US" sz="38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Verdana"/>
              </a:rPr>
              <a:t>PolyPhen, Sift, MutationTaster, IEDB T Cell Epitope Prediction Tools</a:t>
            </a:r>
            <a:endParaRPr b="0" lang="en-US" sz="45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853"/>
              </a:spcBef>
            </a:pPr>
            <a:endParaRPr b="0" lang="en-US" sz="45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09480" y="5893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Can we predict disease recurrence following kidney transplantation?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07520" y="1600200"/>
            <a:ext cx="114343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900" spc="-1" strike="noStrike">
                <a:solidFill>
                  <a:srgbClr val="000000"/>
                </a:solidFill>
                <a:latin typeface="Arial"/>
                <a:ea typeface="Verdana"/>
              </a:rPr>
              <a:t>Track 250 patients who have kidney transplant for </a:t>
            </a:r>
            <a:r>
              <a:rPr b="0" lang="en-US" sz="3900" spc="-1" strike="noStrike">
                <a:solidFill>
                  <a:srgbClr val="000000"/>
                </a:solidFill>
                <a:latin typeface="Arial"/>
                <a:ea typeface="Verdana"/>
              </a:rPr>
              <a:t>NS for 1 year</a:t>
            </a:r>
            <a:endParaRPr b="0" lang="en-US" sz="39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900" spc="-1" strike="noStrike">
                <a:solidFill>
                  <a:srgbClr val="000000"/>
                </a:solidFill>
                <a:latin typeface="Arial"/>
                <a:ea typeface="Verdana"/>
              </a:rPr>
              <a:t>Primary outcome – recurrence of NS</a:t>
            </a:r>
            <a:endParaRPr b="0" lang="en-US" sz="39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900" spc="-1" strike="noStrike">
                <a:solidFill>
                  <a:srgbClr val="000000"/>
                </a:solidFill>
                <a:latin typeface="Arial"/>
                <a:ea typeface="Verdana"/>
              </a:rPr>
              <a:t>Variables of interest – HLA risk allele profile</a:t>
            </a:r>
            <a:endParaRPr b="0" lang="en-US" sz="39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900" spc="-1" strike="noStrike">
                <a:solidFill>
                  <a:srgbClr val="000000"/>
                </a:solidFill>
                <a:latin typeface="Arial"/>
                <a:ea typeface="Verdana"/>
              </a:rPr>
              <a:t>Multivariate logistic regression adjusting for </a:t>
            </a:r>
            <a:r>
              <a:rPr b="0" lang="en-US" sz="3900" spc="-1" strike="noStrike">
                <a:solidFill>
                  <a:srgbClr val="000000"/>
                </a:solidFill>
                <a:latin typeface="Arial"/>
                <a:ea typeface="Verdana"/>
              </a:rPr>
              <a:t>demographic, clinical, donor and treatment </a:t>
            </a:r>
            <a:r>
              <a:rPr b="0" lang="en-US" sz="3900" spc="-1" strike="noStrike">
                <a:solidFill>
                  <a:srgbClr val="000000"/>
                </a:solidFill>
                <a:latin typeface="Arial"/>
                <a:ea typeface="Verdana"/>
              </a:rPr>
              <a:t>variables</a:t>
            </a:r>
            <a:endParaRPr b="0" lang="en-US" sz="39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853"/>
              </a:spcBef>
            </a:pPr>
            <a:endParaRPr b="0" lang="en-US" sz="39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609480" y="3808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DATA SHARING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576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Follow data sharing guidelines agreed upon by consortium: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914400" indent="-45576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Data format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914400" indent="-45576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Data annotation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914400" indent="-45576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Public repository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853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609480" y="688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Verdana"/>
              </a:rPr>
              <a:t>New analytic tools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609480" y="2496600"/>
            <a:ext cx="10972440" cy="249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571680" indent="-57132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Source code will be on GitHub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  <a:p>
            <a:pPr marL="571680" indent="-57132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Packages will be submitted to appropriate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repository – CRAN, Bioconductor, PyPI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853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09480" y="84276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Verdana"/>
              </a:rPr>
              <a:t>SHARED RESOURCES/FEEDBACK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163080" y="2209680"/>
            <a:ext cx="11419200" cy="3303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Verdana"/>
              </a:rPr>
              <a:t>Well defined control cohorts &gt;2,000 with genotyping using multi ancestry genotyping chip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Verdana"/>
              </a:rPr>
              <a:t>Areas seeking feedback from consortium members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Verdana"/>
              </a:rPr>
              <a:t>HLA demographic and genomic data for center-specific controls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Verdana"/>
              </a:rPr>
              <a:t>We are open to suggestions on how to do this more efficiently and make it PANDEMIC PROOF!!!!!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171720" y="774360"/>
            <a:ext cx="10972440" cy="78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GENOMICS OF NS TEAM: DUKE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524560" y="1635480"/>
            <a:ext cx="35125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SURGERY AND IMMUNOLOGY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Annette Jackson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Brian Shaw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277920" y="1635480"/>
            <a:ext cx="238464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PEDIATRICS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Rasheed Gbadegesin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Eileen Chambers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Rachel Cason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Megan Chryst-Stangl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197280" y="3429000"/>
            <a:ext cx="51814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BIOSTATISTICS AND STATISTICAL GENETICS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Cliburn Chan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Alex Ochoa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Amika Sood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5535000" y="3427560"/>
            <a:ext cx="25387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COLLABORATORS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Debo Adeyemo NHGRI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NMDP Consortium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PNRC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71720" y="774360"/>
            <a:ext cx="10972440" cy="78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GENOMICS OF NS TEAM: DUKE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524560" y="1635480"/>
            <a:ext cx="35125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SURGERY AND IMMUNOLOGY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Annette Jackson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Brian Shaw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277920" y="1635480"/>
            <a:ext cx="238464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PEDIATRICS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Rasheed Gbadegesin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Eileen Chambers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Rachel Cason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Megan Chryst-Stangl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97280" y="3429000"/>
            <a:ext cx="51814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BIOSTATISTICS AND STATISTICAL GENETICS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Cliburn Chan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Alex Ochoa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Amika Sood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5535000" y="3427560"/>
            <a:ext cx="25387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COLLABORATORS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Debo Adeyemo NHGRI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NMDP Consortium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PNRC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09480" y="3808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Verdana"/>
              </a:rPr>
              <a:t>DATA ANALYSIS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609480" y="12862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8000"/>
          </a:bodyPr>
          <a:p>
            <a:pPr marL="457200" indent="-45576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Data: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HLA sequencing for 1500 NS cases, 1500 (BM) controls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Genotyping array data: &gt;1.7 million SNPs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TOPMed Imputation Server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35x WGS, 1200 indiv. from CureGN (IgAN+MN+controls)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Binary traits: NS vs no-NS, SSNS vs SRNS, post-transplant recurrence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576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Association models for multiethnic (structured) populations: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HapQTL for haplotype association, Mixed-effect model, Firth logistic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regression with PCA, LIGERA (developed by Dr. Ochoa)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Condition on known variants, local ancestry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Verdana"/>
              </a:rPr>
              <a:t>Evaluate test statistic inflation, power, in simulations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853"/>
              </a:spcBef>
            </a:pP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09480" y="3808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Verdana"/>
              </a:rPr>
              <a:t>DATA ANALYSIS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609480" y="13042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457200" indent="-45576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Annotations: 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NCBI and ensemble genome browsers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Regulatory regions: ENCODE, RoadMap Epigenomics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5760">
              <a:lnSpc>
                <a:spcPct val="100000"/>
              </a:lnSpc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Ancestry: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Subanalysis: single-ancestry tests, for identifying weaker ancestry-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specific effects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Global ancestry estimation with ALStructure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Efficient Local Ancestry Inference (ELAI)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853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09480" y="3808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Verdana"/>
              </a:rPr>
              <a:t>PRELIMINARY ANALYSIS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5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Preliminary analysis: 750 SSNS cases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only, array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Not imputed (first pass)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Control samples: practically any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adults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1000 Genomes Project: WGS,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includes Sri Lankan (STU)!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Duke CATHGEN: whole-exome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sequencing, greater number of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African-American samples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5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Problem: array bias perfectly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confounded with case/control status!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Partial fix: more aggressive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filtering, including double Hardy-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Weinberg Equilibrium (HWE) test,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before and after merging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Plan: Develop a population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genetics approach for cross-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Verdana"/>
              </a:rPr>
              <a:t>platform QC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853"/>
              </a:spcBef>
            </a:pP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09480" y="3808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Verdana"/>
              </a:rPr>
              <a:t>PRELIMINARY ANALYSIS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8" name="Picture 2" descr=""/>
          <p:cNvPicPr/>
          <p:nvPr/>
        </p:nvPicPr>
        <p:blipFill>
          <a:blip r:embed="rId1"/>
          <a:stretch/>
        </p:blipFill>
        <p:spPr>
          <a:xfrm>
            <a:off x="1129320" y="1600200"/>
            <a:ext cx="4512240" cy="4525560"/>
          </a:xfrm>
          <a:prstGeom prst="rect">
            <a:avLst/>
          </a:prstGeom>
          <a:ln w="0"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962280" y="1501560"/>
            <a:ext cx="46792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 (cases) + 1000 Genomes (controls) simple merge: case/control separation!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0" name="Picture 2_0" descr=""/>
          <p:cNvPicPr/>
          <p:nvPr/>
        </p:nvPicPr>
        <p:blipFill>
          <a:blip r:embed="rId2"/>
          <a:stretch/>
        </p:blipFill>
        <p:spPr>
          <a:xfrm>
            <a:off x="6633720" y="1600200"/>
            <a:ext cx="4512240" cy="452556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6373800" y="1491480"/>
            <a:ext cx="5283720" cy="6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Double HWE filter (before and after merge): cases and controls overlap!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2" name="Picture 10" descr=""/>
          <p:cNvPicPr/>
          <p:nvPr/>
        </p:nvPicPr>
        <p:blipFill>
          <a:blip r:embed="rId3"/>
          <a:srcRect l="0" t="0" r="0" b="6834"/>
          <a:stretch/>
        </p:blipFill>
        <p:spPr>
          <a:xfrm>
            <a:off x="9523080" y="5816520"/>
            <a:ext cx="2504880" cy="71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09480" y="3808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Verdana"/>
              </a:rPr>
              <a:t>PRELIMINARY ANALYSIS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4" name="Content Placeholder 4" descr=""/>
          <p:cNvPicPr/>
          <p:nvPr/>
        </p:nvPicPr>
        <p:blipFill>
          <a:blip r:embed="rId1"/>
          <a:stretch/>
        </p:blipFill>
        <p:spPr>
          <a:xfrm>
            <a:off x="4939560" y="1863000"/>
            <a:ext cx="6588720" cy="1540800"/>
          </a:xfrm>
          <a:prstGeom prst="rect">
            <a:avLst/>
          </a:prstGeom>
          <a:ln w="0">
            <a:noFill/>
          </a:ln>
        </p:spPr>
      </p:pic>
      <p:pic>
        <p:nvPicPr>
          <p:cNvPr id="285" name="Picture 5" descr=""/>
          <p:cNvPicPr/>
          <p:nvPr/>
        </p:nvPicPr>
        <p:blipFill>
          <a:blip r:embed="rId2"/>
          <a:stretch/>
        </p:blipFill>
        <p:spPr>
          <a:xfrm>
            <a:off x="4939560" y="3622320"/>
            <a:ext cx="6816960" cy="1615320"/>
          </a:xfrm>
          <a:prstGeom prst="rect">
            <a:avLst/>
          </a:prstGeom>
          <a:ln w="0">
            <a:noFill/>
          </a:ln>
        </p:spPr>
      </p:pic>
      <p:sp>
        <p:nvSpPr>
          <p:cNvPr id="286" name="CustomShape 2"/>
          <p:cNvSpPr/>
          <p:nvPr/>
        </p:nvSpPr>
        <p:spPr>
          <a:xfrm>
            <a:off x="98640" y="1645200"/>
            <a:ext cx="48405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Top: association statistics remain inflated!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Bottom: significant cases without significant neighbors removed (false positives)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09480" y="45720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Verdana"/>
              </a:rPr>
              <a:t>PRELIMINARY ANALYSIS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Content Placeholder 3" descr=""/>
          <p:cNvPicPr/>
          <p:nvPr/>
        </p:nvPicPr>
        <p:blipFill>
          <a:blip r:embed="rId1"/>
          <a:stretch/>
        </p:blipFill>
        <p:spPr>
          <a:xfrm>
            <a:off x="1526040" y="1600200"/>
            <a:ext cx="9139680" cy="452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09480" y="3808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</a:pPr>
            <a:r>
              <a:rPr b="0" lang="en-US" sz="5340" spc="-1" strike="noStrike">
                <a:solidFill>
                  <a:srgbClr val="000000"/>
                </a:solidFill>
                <a:latin typeface="Arial"/>
                <a:ea typeface="Verdana"/>
              </a:rPr>
              <a:t>Other proposed analyses in Years 3-5</a:t>
            </a:r>
            <a:endParaRPr b="0" lang="en-US" sz="5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Aim 3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Is there differential expression of risk and non-risk alleles?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If so, what determines differential expression?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Aim 4 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  <a:p>
            <a:pPr lvl="1" marL="990720" indent="-3805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Verdana"/>
              </a:rPr>
              <a:t>Can we predict disease recurrence following kidney transplantation?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853"/>
              </a:spcBef>
            </a:pP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7904</TotalTime>
  <Application>LibreOffice/7.0.5.2$Linux_X86_64 LibreOffice_project/00$Build-2</Application>
  <AppVersion>15.0000</AppVersion>
  <Words>1916</Words>
  <Paragraphs>244</Paragraphs>
  <Company>DUMC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2014-05-06T12:38:39Z</dcterms:created>
  <dc:creator>Stephanie Freel</dc:creator>
  <dc:description/>
  <dc:language>en-US</dc:language>
  <cp:lastModifiedBy/>
  <dcterms:modified xsi:type="dcterms:W3CDTF">2021-04-06T13:46:07Z</dcterms:modified>
  <cp:revision>347</cp:revision>
  <dc:subject/>
  <dc:title>Top 10 Opportunities and Challenges for Clinicians related to Grant Writing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35</vt:i4>
  </property>
</Properties>
</file>