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7D60-41C4-4421-B3BF-9817739F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40398-C12B-45A6-BD05-FB14AC67F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CEC0-B143-41CA-A5E7-A5BCBDF9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59C6-0E4A-4D1A-98BB-012953C9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C92B-5E1D-4B19-8282-EB5C37BC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B829-1DFE-4EB2-834F-4C755AFC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352C-14A0-4695-ADF2-A910A36C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1296-2DD6-4368-8DBE-4800E738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D0FA-C56D-41D5-8E92-383FFBD0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EA5F-1EA6-4686-9CA3-3BEAC8CA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9C572-1F33-4EB2-BC1D-60E0A8BD6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EC953-2513-472A-B96B-E13E3DE5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9C65-A844-483A-BB27-2F403E8C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9E43-5C9F-481E-AECD-AEBBCA9D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16AF-4ABE-4E85-85A2-2FCB5A14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1B24-3A13-45DC-98CC-9B18EB2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8981-9A32-44D8-8018-25FAE5F4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5915-D5D0-45D0-AEC0-0114876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5BE5-7468-40A2-82F2-EA874EF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C30F-6535-45A9-8B41-9983E3D5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60B-1A2D-404C-B9B9-9EFA21E9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16D99-9E5F-42A7-9641-E2A473F9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28CF-0C9C-48B0-A751-D0B1671B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F17-B8A2-421F-8360-F8443A68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C856-DC96-46E1-91CB-9CCE200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7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0FD-5D48-4C77-913F-DD87B6C0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0E73-C212-4AE8-B9E4-A3AF02AA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94A0-DC33-40B7-A08C-5A6FE57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A382-A921-4A05-B61D-EF2851FA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0EDA-E16C-4290-A208-581DC913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4718-E31D-4EA5-82A7-D3D7896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4E1D-3D2D-4AD3-B15A-9D2C4560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544B-7206-49D3-9F6E-2057D086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93769-7562-4670-BC8F-0430B0DA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84FD-A18E-4788-823A-7B9463EF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E0633-A1CC-45FE-A327-86DD19568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4651-037C-486C-9515-26C75884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F8A2D-47C9-4F12-B416-06180C5A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D228D-CAA5-4398-B2D8-0E5F78B6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76FA-9623-49E0-9EBA-343DE67E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79E8A-0B13-4A73-B0A3-7A84F83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526FE-4353-441B-8141-FDE9231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DC63-0C6D-4CEC-B3EC-6003B8A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24C12-F1E2-4673-9012-FEEB8B6C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858F5-8C39-40D7-B5A6-9AACD40D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1D04-3CA5-4763-929B-5BF1DB8A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6A5F-D323-45FA-8B2E-E537BA13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9C76-0B1A-4418-8695-72ADAEDA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B7EC-220B-4003-97B1-6DD81B40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968E-07D4-40DB-AB9E-F1F06957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E5247-D496-4B90-9EBF-135FD59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EE0C0-9BA1-4F7E-947B-2577A854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4475-F955-4610-8D5D-D99CACB7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69EEF-C9A2-4D5D-BCCF-F3D42DEFC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2815-81E8-4750-AD61-157AACD9B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3218-748E-4BA2-AA1B-1D63EF94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E86E-B977-407E-9E70-8BDB4430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F1D30-4087-4667-A7B7-E52FCEC5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847A8-0E50-47A3-B4D6-F124F501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637F-A438-4C3A-9A13-90CEA6E0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445C-99AD-41DC-93CE-654B40A72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AA79-B731-4E52-A264-20FAF748D178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99B1-2FEC-46CA-A43F-3D8D7D7F6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D329-5220-4976-9D25-47A284A4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2184-6B1E-4ECF-87E6-F2BB4D05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D43-9AA8-4377-854A-F8E2AD107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SSNS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6EC83-07F0-4220-8E99-F0237672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Troubleshooting association QC issues</a:t>
            </a:r>
          </a:p>
        </p:txBody>
      </p:sp>
    </p:spTree>
    <p:extLst>
      <p:ext uri="{BB962C8B-B14F-4D97-AF65-F5344CB8AC3E}">
        <p14:creationId xmlns:p14="http://schemas.microsoft.com/office/powerpoint/2010/main" val="34588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1559-F752-44FF-8CDF-4B3EE467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0E0E-7316-42AB-9F1D-C3826A12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16033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SSNS Asian sample and overall joint analysis show inadequately controlled test statistics and Manhattan plots with multiple isolated GWS SNPs on every chromosome [i.e. in addition to known chr6. locus and normal looking novel loci]</a:t>
            </a:r>
          </a:p>
          <a:p>
            <a:r>
              <a:rPr lang="en-US" dirty="0"/>
              <a:t>This effect was seen even after adjusting for 5 PCs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95BE5-F25D-4725-8E0A-3CC46D11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8206"/>
            <a:ext cx="9071634" cy="2085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39B03-62D6-4192-8CF0-C26D8F7E4557}"/>
              </a:ext>
            </a:extLst>
          </p:cNvPr>
          <p:cNvSpPr txBox="1"/>
          <p:nvPr/>
        </p:nvSpPr>
        <p:spPr>
          <a:xfrm>
            <a:off x="4515853" y="3304674"/>
            <a:ext cx="206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Asian SSNS GWAS</a:t>
            </a:r>
          </a:p>
        </p:txBody>
      </p:sp>
    </p:spTree>
    <p:extLst>
      <p:ext uri="{BB962C8B-B14F-4D97-AF65-F5344CB8AC3E}">
        <p14:creationId xmlns:p14="http://schemas.microsoft.com/office/powerpoint/2010/main" val="195057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3EBD-A223-4B05-B8C1-394C3CD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Re-examination of PCs show a cluster of individuals that separate out on PC4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1E525-4DBB-4E70-837F-43182D1E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3" y="1831176"/>
            <a:ext cx="4072941" cy="416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D34D52-2BC6-42F1-8E6F-E466E23A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41" y="1811443"/>
            <a:ext cx="3953907" cy="4120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CDA59-6964-465F-875A-A8B9124BF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851" y="1831176"/>
            <a:ext cx="4046839" cy="4100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6B95A-B9F0-4ACD-A757-3376608BE233}"/>
              </a:ext>
            </a:extLst>
          </p:cNvPr>
          <p:cNvSpPr txBox="1"/>
          <p:nvPr/>
        </p:nvSpPr>
        <p:spPr>
          <a:xfrm>
            <a:off x="3534309" y="6226725"/>
            <a:ext cx="655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Genomes samples in magenta, SSNS samples in green. </a:t>
            </a:r>
          </a:p>
          <a:p>
            <a:r>
              <a:rPr lang="en-US" dirty="0"/>
              <a:t>The arrow points to the cluster of interest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CCD45-2675-4FE7-85F7-AA7DB0922324}"/>
              </a:ext>
            </a:extLst>
          </p:cNvPr>
          <p:cNvCxnSpPr/>
          <p:nvPr/>
        </p:nvCxnSpPr>
        <p:spPr>
          <a:xfrm>
            <a:off x="3234813" y="2458065"/>
            <a:ext cx="5801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22469-D6C8-4F3B-917C-C4A0FE304937}"/>
              </a:ext>
            </a:extLst>
          </p:cNvPr>
          <p:cNvCxnSpPr/>
          <p:nvPr/>
        </p:nvCxnSpPr>
        <p:spPr>
          <a:xfrm>
            <a:off x="5157537" y="2458065"/>
            <a:ext cx="33688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788D00-33B8-4873-BF00-EE86EBB84CB0}"/>
              </a:ext>
            </a:extLst>
          </p:cNvPr>
          <p:cNvCxnSpPr/>
          <p:nvPr/>
        </p:nvCxnSpPr>
        <p:spPr>
          <a:xfrm flipV="1">
            <a:off x="10876547" y="2550695"/>
            <a:ext cx="376990" cy="6336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D889-20DD-4AFE-BC55-4CE7740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>
            <a:normAutofit/>
          </a:bodyPr>
          <a:lstStyle/>
          <a:p>
            <a:r>
              <a:rPr lang="en-US" sz="3600" dirty="0"/>
              <a:t>The cluster consists entirely of 1000 Genomes SAS/GIH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03B57-893F-4869-91C1-1320F403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0" y="2189246"/>
            <a:ext cx="4164269" cy="3028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DC417-05A0-45E2-B27F-CF1302D5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8" y="1874847"/>
            <a:ext cx="6253316" cy="4547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6463E1-6E86-4FFE-979E-D3422FF6FFBB}"/>
              </a:ext>
            </a:extLst>
          </p:cNvPr>
          <p:cNvSpPr txBox="1"/>
          <p:nvPr/>
        </p:nvSpPr>
        <p:spPr>
          <a:xfrm>
            <a:off x="7125928" y="5380672"/>
            <a:ext cx="4444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GIH separates out into two clusters on PC4, the bigger cluster [n=67] is separate from all other samples while the smaller cluster [n=36] clusters with SSNS Asian samples</a:t>
            </a:r>
          </a:p>
        </p:txBody>
      </p:sp>
    </p:spTree>
    <p:extLst>
      <p:ext uri="{BB962C8B-B14F-4D97-AF65-F5344CB8AC3E}">
        <p14:creationId xmlns:p14="http://schemas.microsoft.com/office/powerpoint/2010/main" val="365002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879C64A9-610B-46B7-B372-08C81C5AFB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0236-AD1E-4BAF-867D-EABAD85D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2813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Inbreeding coefficient differs between groups but there is no notable excess of high F individuals among the Asians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1"/>
            <a:ext cx="5291468" cy="149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3">
            <a:extLst>
              <a:ext uri="{FF2B5EF4-FFF2-40B4-BE49-F238E27FC236}">
                <a16:creationId xmlns:a16="http://schemas.microsoft.com/office/drawing/2014/main" id="{12563AD9-A7A3-4BE2-A897-9487DF3E0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050133"/>
            <a:ext cx="232963" cy="1340860"/>
            <a:chOff x="56167" y="2050133"/>
            <a:chExt cx="232963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D3DEC0ED-2046-4B47-AED6-F2E2C28B1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E9D991DC-D98F-4EE0-BB66-B1BDC1EF39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E7E54229-815D-4B6F-AFC8-CF785F7D4E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92CEAFD0-3BED-43BB-9765-CB5C4566F8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4A3C795F-6BCD-46C1-A546-19774F3B2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C66A3BDD-1057-463C-9B90-8C332D04B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809A6B96-7755-4504-B1CB-F6B83CD0F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D7217F0-4BD2-43FF-8CCB-D59213F359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57F107C1-F9EA-4376-A34A-966DBB4BC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856E609B-ECA2-4E1D-A666-5150A38B0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7F09FEB2-C57C-4876-8264-E7A6DBA93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59E52BD6-8269-4CBB-8B1D-C65EEEFBB4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37B9BA9-D4B1-40E9-85DB-EFEE2ECCE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C775B1DF-B6D1-4D88-9B6F-1A07FDCC4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A68D4AFE-E9C4-4DD1-994E-18C935A512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BB507D87-EF2D-4925-BDF8-41729DDB3D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2D14785B-15EE-4261-855E-B4C857CD81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5B1C320-CDAC-4C61-A7B4-AF6BA4FA0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4E1B6F0-5FA4-48F4-9CEA-28BE8E2AB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413AA2A6-F5A2-47B3-B451-3D8CAE820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FDDCC1F-74A7-4379-8E4B-FFF15FDA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04"/>
          <a:stretch/>
        </p:blipFill>
        <p:spPr>
          <a:xfrm>
            <a:off x="6163173" y="351963"/>
            <a:ext cx="5715715" cy="2917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01A43-2ABE-4AE6-99E5-9B9B7E339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59" y="3508368"/>
            <a:ext cx="4101540" cy="2983871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3933-41A7-472E-A163-8155EE95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 relatedness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E888-854F-442E-9A66-C4ED5531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Relatedness checks also show that the Asians do not have an unusual number of the very few first or second degree relationships observed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0972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814F-7949-4FEE-8922-B5E1BCBC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F56-509E-41FE-9607-2BA2B62F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findings can be explained by the 1000G SAS GIH clustering pattern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Drop the individuals in the outlying cluster and rerun Asian and joint analysis</a:t>
            </a:r>
          </a:p>
          <a:p>
            <a:pPr lvl="1"/>
            <a:r>
              <a:rPr lang="en-US" dirty="0"/>
              <a:t>To improve the case-control imbalance in the Asians, look for more South Asian controls that match the SSNS samples</a:t>
            </a:r>
          </a:p>
        </p:txBody>
      </p:sp>
    </p:spTree>
    <p:extLst>
      <p:ext uri="{BB962C8B-B14F-4D97-AF65-F5344CB8AC3E}">
        <p14:creationId xmlns:p14="http://schemas.microsoft.com/office/powerpoint/2010/main" val="308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SSNS GWAS</vt:lpstr>
      <vt:lpstr>Issue</vt:lpstr>
      <vt:lpstr>Re-examination of PCs show a cluster of individuals that separate out on PC4</vt:lpstr>
      <vt:lpstr>The cluster consists entirely of 1000 Genomes SAS/GIH</vt:lpstr>
      <vt:lpstr>Inbreeding coefficient differs between groups but there is no notable excess of high F individuals among the Asians</vt:lpstr>
      <vt:lpstr>Check of relatedness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SSNS GWAS</dc:title>
  <dc:creator>Adeyemo, Adebowale (NIH/NHGRI) [E]</dc:creator>
  <cp:lastModifiedBy>Rasheed Gbadegesin, M.D.</cp:lastModifiedBy>
  <cp:revision>4</cp:revision>
  <dcterms:created xsi:type="dcterms:W3CDTF">2020-03-04T23:04:55Z</dcterms:created>
  <dcterms:modified xsi:type="dcterms:W3CDTF">2020-03-05T21:09:32Z</dcterms:modified>
</cp:coreProperties>
</file>