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media/image12.png" ContentType="image/png"/>
  <Override PartName="/ppt/media/image13.png" ContentType="image/png"/>
  <Override PartName="/ppt/media/image11.jpeg" ContentType="image/jpeg"/>
  <Override PartName="/ppt/media/image9.png" ContentType="image/png"/>
  <Override PartName="/ppt/media/image7.jpeg" ContentType="image/jpeg"/>
  <Override PartName="/ppt/media/image18.png" ContentType="image/png"/>
  <Override PartName="/ppt/media/image20.png" ContentType="image/png"/>
  <Override PartName="/ppt/media/image6.png" ContentType="image/png"/>
  <Override PartName="/ppt/media/image10.jpeg" ContentType="image/jpeg"/>
  <Override PartName="/ppt/media/image8.jpeg" ContentType="image/jpeg"/>
  <Override PartName="/ppt/media/image5.jpeg" ContentType="image/jpeg"/>
  <Override PartName="/ppt/media/image4.png" ContentType="image/png"/>
  <Override PartName="/ppt/media/image26.png" ContentType="image/png"/>
  <Override PartName="/ppt/media/image14.png" ContentType="image/png"/>
  <Override PartName="/ppt/media/image25.png" ContentType="image/png"/>
  <Override PartName="/ppt/media/image24.png" ContentType="image/png"/>
  <Override PartName="/ppt/media/image23.png" ContentType="image/png"/>
  <Override PartName="/ppt/media/image22.png" ContentType="image/png"/>
  <Override PartName="/ppt/media/image1.jpeg" ContentType="image/jpeg"/>
  <Override PartName="/ppt/media/image21.png" ContentType="image/png"/>
  <Override PartName="/ppt/media/image19.png" ContentType="image/png"/>
  <Override PartName="/ppt/media/image17.png" ContentType="image/png"/>
  <Override PartName="/ppt/media/image16.png" ContentType="image/png"/>
  <Override PartName="/ppt/media/image2.jpeg" ContentType="image/jpeg"/>
  <Override PartName="/ppt/media/image3.jpeg" ContentType="image/jpeg"/>
  <Override PartName="/ppt/media/image15.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4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4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4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4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4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5C3F671D-A66B-4BE2-B747-BF5CFA94403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380880" y="685800"/>
            <a:ext cx="6094800" cy="3427920"/>
          </a:xfrm>
          <a:prstGeom prst="rect">
            <a:avLst/>
          </a:prstGeom>
        </p:spPr>
      </p:sp>
      <p:sp>
        <p:nvSpPr>
          <p:cNvPr id="333" name="PlaceHolder 2"/>
          <p:cNvSpPr>
            <a:spLocks noGrp="1"/>
          </p:cNvSpPr>
          <p:nvPr>
            <p:ph type="body"/>
          </p:nvPr>
        </p:nvSpPr>
        <p:spPr>
          <a:xfrm>
            <a:off x="685800" y="4343400"/>
            <a:ext cx="5485320" cy="4113720"/>
          </a:xfrm>
          <a:prstGeom prst="rect">
            <a:avLst/>
          </a:prstGeom>
        </p:spPr>
        <p:txBody>
          <a:bodyPr lIns="0" rIns="0" tIns="0" bIns="0">
            <a:noAutofit/>
          </a:bodyPr>
          <a:p>
            <a:endParaRPr b="0" lang="en-US" sz="2000" spc="-1" strike="noStrike">
              <a:latin typeface="Arial"/>
            </a:endParaRPr>
          </a:p>
        </p:txBody>
      </p:sp>
      <p:sp>
        <p:nvSpPr>
          <p:cNvPr id="334"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tabLst>
                <a:tab algn="l" pos="0"/>
              </a:tabLst>
            </a:pPr>
            <a:fld id="{DE51E7CC-F049-4370-9E21-EA2363210E0A}" type="slidenum">
              <a:rPr b="0" lang="en-US" sz="1200" spc="-1" strike="noStrike">
                <a:solidFill>
                  <a:srgbClr val="000000"/>
                </a:solidFill>
                <a:latin typeface="Calibri"/>
                <a:ea typeface="+mn-ea"/>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380880" y="685800"/>
            <a:ext cx="6094800" cy="3427920"/>
          </a:xfrm>
          <a:prstGeom prst="rect">
            <a:avLst/>
          </a:prstGeom>
        </p:spPr>
      </p:sp>
      <p:sp>
        <p:nvSpPr>
          <p:cNvPr id="336" name="PlaceHolder 2"/>
          <p:cNvSpPr>
            <a:spLocks noGrp="1"/>
          </p:cNvSpPr>
          <p:nvPr>
            <p:ph type="body"/>
          </p:nvPr>
        </p:nvSpPr>
        <p:spPr>
          <a:xfrm>
            <a:off x="685800" y="4343400"/>
            <a:ext cx="5485320" cy="4113720"/>
          </a:xfrm>
          <a:prstGeom prst="rect">
            <a:avLst/>
          </a:prstGeom>
        </p:spPr>
        <p:txBody>
          <a:bodyPr lIns="0" rIns="0" tIns="0" bIns="0">
            <a:noAutofit/>
          </a:bodyPr>
          <a:p>
            <a:endParaRPr b="0" lang="en-US" sz="2000" spc="-1" strike="noStrike">
              <a:latin typeface="Arial"/>
            </a:endParaRPr>
          </a:p>
        </p:txBody>
      </p:sp>
      <p:sp>
        <p:nvSpPr>
          <p:cNvPr id="337" name="CustomShape 3"/>
          <p:cNvSpPr/>
          <p:nvPr/>
        </p:nvSpPr>
        <p:spPr>
          <a:xfrm>
            <a:off x="3884760" y="8685360"/>
            <a:ext cx="2970720" cy="4561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950A2FB-5D90-4BC1-8729-9D2EE407B6D9}"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380880"/>
            <a:ext cx="10971720" cy="529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380880"/>
            <a:ext cx="10971720" cy="529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380880"/>
            <a:ext cx="10971720" cy="529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6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609480" y="380880"/>
            <a:ext cx="10971720" cy="529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8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9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380880"/>
            <a:ext cx="10971720" cy="529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9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9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9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9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0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0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0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0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609480" y="380880"/>
            <a:ext cx="10971720" cy="52945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380880"/>
            <a:ext cx="10971720" cy="114192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0.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1.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12191040" cy="6933240"/>
          </a:xfrm>
          <a:prstGeom prst="rect">
            <a:avLst/>
          </a:prstGeom>
          <a:ln w="0">
            <a:noFill/>
          </a:ln>
        </p:spPr>
      </p:pic>
      <p:pic>
        <p:nvPicPr>
          <p:cNvPr id="1" name="Picture 10" descr=""/>
          <p:cNvPicPr/>
          <p:nvPr/>
        </p:nvPicPr>
        <p:blipFill>
          <a:blip r:embed="rId3"/>
          <a:stretch/>
        </p:blipFill>
        <p:spPr>
          <a:xfrm>
            <a:off x="0" y="0"/>
            <a:ext cx="12191040" cy="1121400"/>
          </a:xfrm>
          <a:prstGeom prst="rect">
            <a:avLst/>
          </a:prstGeom>
          <a:ln w="0">
            <a:noFill/>
          </a:ln>
        </p:spPr>
      </p:pic>
      <p:pic>
        <p:nvPicPr>
          <p:cNvPr id="2" name="Picture 7" descr=""/>
          <p:cNvPicPr/>
          <p:nvPr/>
        </p:nvPicPr>
        <p:blipFill>
          <a:blip r:embed="rId4"/>
          <a:stretch/>
        </p:blipFill>
        <p:spPr>
          <a:xfrm>
            <a:off x="0" y="-25560"/>
            <a:ext cx="12191040" cy="1495440"/>
          </a:xfrm>
          <a:prstGeom prst="rect">
            <a:avLst/>
          </a:prstGeom>
          <a:ln w="0">
            <a:noFill/>
          </a:ln>
        </p:spPr>
      </p:pic>
      <p:pic>
        <p:nvPicPr>
          <p:cNvPr id="3" name="Picture 8" descr=""/>
          <p:cNvPicPr/>
          <p:nvPr/>
        </p:nvPicPr>
        <p:blipFill>
          <a:blip r:embed="rId5"/>
          <a:stretch/>
        </p:blipFill>
        <p:spPr>
          <a:xfrm>
            <a:off x="9448920" y="5969160"/>
            <a:ext cx="2208600" cy="802800"/>
          </a:xfrm>
          <a:prstGeom prst="rect">
            <a:avLst/>
          </a:prstGeom>
          <a:ln w="0">
            <a:noFill/>
          </a:ln>
        </p:spPr>
      </p:pic>
      <p:sp>
        <p:nvSpPr>
          <p:cNvPr id="4" name="PlaceHolder 1"/>
          <p:cNvSpPr>
            <a:spLocks noGrp="1"/>
          </p:cNvSpPr>
          <p:nvPr>
            <p:ph type="title"/>
          </p:nvPr>
        </p:nvSpPr>
        <p:spPr>
          <a:xfrm>
            <a:off x="609480" y="380880"/>
            <a:ext cx="10971720" cy="11419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6" descr=""/>
          <p:cNvPicPr/>
          <p:nvPr/>
        </p:nvPicPr>
        <p:blipFill>
          <a:blip r:embed="rId2"/>
          <a:stretch/>
        </p:blipFill>
        <p:spPr>
          <a:xfrm>
            <a:off x="0" y="0"/>
            <a:ext cx="12191040" cy="6856920"/>
          </a:xfrm>
          <a:prstGeom prst="rect">
            <a:avLst/>
          </a:prstGeom>
          <a:ln w="0">
            <a:noFill/>
          </a:ln>
        </p:spPr>
      </p:pic>
      <p:pic>
        <p:nvPicPr>
          <p:cNvPr id="43" name="Picture 8" descr=""/>
          <p:cNvPicPr/>
          <p:nvPr/>
        </p:nvPicPr>
        <p:blipFill>
          <a:blip r:embed="rId3"/>
          <a:stretch/>
        </p:blipFill>
        <p:spPr>
          <a:xfrm>
            <a:off x="9347040" y="5968440"/>
            <a:ext cx="2234160" cy="812160"/>
          </a:xfrm>
          <a:prstGeom prst="rect">
            <a:avLst/>
          </a:prstGeom>
          <a:ln w="0">
            <a:noFill/>
          </a:ln>
        </p:spPr>
      </p:pic>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icture 5" descr=""/>
          <p:cNvPicPr/>
          <p:nvPr/>
        </p:nvPicPr>
        <p:blipFill>
          <a:blip r:embed="rId2"/>
          <a:stretch/>
        </p:blipFill>
        <p:spPr>
          <a:xfrm>
            <a:off x="0" y="0"/>
            <a:ext cx="12191040" cy="6856920"/>
          </a:xfrm>
          <a:prstGeom prst="rect">
            <a:avLst/>
          </a:prstGeom>
          <a:ln w="0">
            <a:noFill/>
          </a:ln>
        </p:spPr>
      </p:pic>
      <p:sp>
        <p:nvSpPr>
          <p:cNvPr id="83" name="PlaceHolder 1"/>
          <p:cNvSpPr>
            <a:spLocks noGrp="1"/>
          </p:cNvSpPr>
          <p:nvPr>
            <p:ph type="title"/>
          </p:nvPr>
        </p:nvSpPr>
        <p:spPr>
          <a:xfrm>
            <a:off x="609480" y="380880"/>
            <a:ext cx="10971720" cy="11419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1" name="Picture 6" descr=""/>
          <p:cNvPicPr/>
          <p:nvPr/>
        </p:nvPicPr>
        <p:blipFill>
          <a:blip r:embed="rId2"/>
          <a:stretch/>
        </p:blipFill>
        <p:spPr>
          <a:xfrm>
            <a:off x="0" y="0"/>
            <a:ext cx="12191040" cy="6856920"/>
          </a:xfrm>
          <a:prstGeom prst="rect">
            <a:avLst/>
          </a:prstGeom>
          <a:ln w="0">
            <a:noFill/>
          </a:ln>
        </p:spPr>
      </p:pic>
      <p:pic>
        <p:nvPicPr>
          <p:cNvPr id="122" name="Picture 8" descr=""/>
          <p:cNvPicPr/>
          <p:nvPr/>
        </p:nvPicPr>
        <p:blipFill>
          <a:blip r:embed="rId3"/>
          <a:stretch/>
        </p:blipFill>
        <p:spPr>
          <a:xfrm>
            <a:off x="9347040" y="5968440"/>
            <a:ext cx="2234160" cy="812160"/>
          </a:xfrm>
          <a:prstGeom prst="rect">
            <a:avLst/>
          </a:prstGeom>
          <a:ln w="0">
            <a:noFill/>
          </a:ln>
        </p:spPr>
      </p:pic>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1" name="Picture 7" descr=""/>
          <p:cNvPicPr/>
          <p:nvPr/>
        </p:nvPicPr>
        <p:blipFill>
          <a:blip r:embed="rId2"/>
          <a:stretch/>
        </p:blipFill>
        <p:spPr>
          <a:xfrm>
            <a:off x="0" y="0"/>
            <a:ext cx="12191040" cy="6856920"/>
          </a:xfrm>
          <a:prstGeom prst="rect">
            <a:avLst/>
          </a:prstGeom>
          <a:ln w="0">
            <a:noFill/>
          </a:ln>
        </p:spPr>
      </p:pic>
      <p:sp>
        <p:nvSpPr>
          <p:cNvPr id="162" name="PlaceHolder 1"/>
          <p:cNvSpPr>
            <a:spLocks noGrp="1"/>
          </p:cNvSpPr>
          <p:nvPr>
            <p:ph type="title"/>
          </p:nvPr>
        </p:nvSpPr>
        <p:spPr>
          <a:xfrm>
            <a:off x="609480" y="380880"/>
            <a:ext cx="10971720" cy="11419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63" name="PlaceHolder 2"/>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64" name="PlaceHolder 3"/>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1" name="Picture 5" descr=""/>
          <p:cNvPicPr/>
          <p:nvPr/>
        </p:nvPicPr>
        <p:blipFill>
          <a:blip r:embed="rId2"/>
          <a:stretch/>
        </p:blipFill>
        <p:spPr>
          <a:xfrm>
            <a:off x="0" y="0"/>
            <a:ext cx="12191040" cy="6856920"/>
          </a:xfrm>
          <a:prstGeom prst="rect">
            <a:avLst/>
          </a:prstGeom>
          <a:ln w="0">
            <a:noFill/>
          </a:ln>
        </p:spPr>
      </p:pic>
      <p:sp>
        <p:nvSpPr>
          <p:cNvPr id="202" name="PlaceHolder 1"/>
          <p:cNvSpPr>
            <a:spLocks noGrp="1"/>
          </p:cNvSpPr>
          <p:nvPr>
            <p:ph type="title"/>
          </p:nvPr>
        </p:nvSpPr>
        <p:spPr>
          <a:xfrm>
            <a:off x="609480" y="380880"/>
            <a:ext cx="10971720" cy="114192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0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5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695880" y="2055600"/>
            <a:ext cx="10090080" cy="2039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1" lang="en-US" sz="3600" spc="-1" strike="noStrike">
                <a:solidFill>
                  <a:srgbClr val="000000"/>
                </a:solidFill>
                <a:latin typeface="Arial"/>
                <a:ea typeface="Verdana"/>
              </a:rPr>
              <a:t>Defining the Landscape of HLA Risk Alleles in Primary Nephrotic Syndrome and</a:t>
            </a:r>
            <a:br/>
            <a:r>
              <a:rPr b="1" lang="en-US" sz="3600" spc="-1" strike="noStrike">
                <a:solidFill>
                  <a:srgbClr val="000000"/>
                </a:solidFill>
                <a:latin typeface="Arial"/>
                <a:ea typeface="Verdana"/>
              </a:rPr>
              <a:t>Post Kidney Transplant Recurrence</a:t>
            </a:r>
            <a:br/>
            <a:r>
              <a:rPr b="1" lang="en-US" sz="3600" spc="-1" strike="noStrike">
                <a:solidFill>
                  <a:srgbClr val="000000"/>
                </a:solidFill>
                <a:latin typeface="Arial"/>
                <a:ea typeface="Verdana"/>
              </a:rPr>
              <a:t>1U01AI152585-01</a:t>
            </a:r>
            <a:endParaRPr b="0" lang="en-US" sz="3600" spc="-1" strike="noStrike">
              <a:latin typeface="Arial"/>
            </a:endParaRPr>
          </a:p>
        </p:txBody>
      </p:sp>
      <p:sp>
        <p:nvSpPr>
          <p:cNvPr id="247" name="CustomShape 2"/>
          <p:cNvSpPr/>
          <p:nvPr/>
        </p:nvSpPr>
        <p:spPr>
          <a:xfrm>
            <a:off x="2866680" y="4341240"/>
            <a:ext cx="6399720" cy="131328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479"/>
              </a:spcBef>
              <a:tabLst>
                <a:tab algn="l" pos="0"/>
              </a:tabLst>
            </a:pPr>
            <a:r>
              <a:rPr b="0" lang="en-US" sz="2400" spc="-1" strike="noStrike">
                <a:solidFill>
                  <a:srgbClr val="000000"/>
                </a:solidFill>
                <a:latin typeface="Arial"/>
                <a:ea typeface="Verdana"/>
              </a:rPr>
              <a:t>Rasheed Gbadegesin, MBBS, MD</a:t>
            </a:r>
            <a:endParaRPr b="0" lang="en-US" sz="2400" spc="-1" strike="noStrike">
              <a:latin typeface="Arial"/>
            </a:endParaRPr>
          </a:p>
          <a:p>
            <a:pPr>
              <a:lnSpc>
                <a:spcPct val="100000"/>
              </a:lnSpc>
              <a:spcBef>
                <a:spcPts val="479"/>
              </a:spcBef>
              <a:tabLst>
                <a:tab algn="l" pos="0"/>
              </a:tabLst>
            </a:pPr>
            <a:r>
              <a:rPr b="0" lang="en-US" sz="2400" spc="-1" strike="noStrike">
                <a:solidFill>
                  <a:srgbClr val="000000"/>
                </a:solidFill>
                <a:latin typeface="Arial"/>
                <a:ea typeface="Verdana"/>
              </a:rPr>
              <a:t>Annette Jackson, PhD</a:t>
            </a:r>
            <a:endParaRPr b="0" lang="en-US" sz="2400" spc="-1" strike="noStrike">
              <a:latin typeface="Arial"/>
            </a:endParaRPr>
          </a:p>
          <a:p>
            <a:pPr>
              <a:lnSpc>
                <a:spcPct val="100000"/>
              </a:lnSpc>
              <a:spcBef>
                <a:spcPts val="479"/>
              </a:spcBef>
              <a:tabLst>
                <a:tab algn="l" pos="0"/>
              </a:tabLst>
            </a:pPr>
            <a:endParaRPr b="0" lang="en-US" sz="2400" spc="-1" strike="noStrike">
              <a:latin typeface="Arial"/>
            </a:endParaRPr>
          </a:p>
          <a:p>
            <a:pPr>
              <a:lnSpc>
                <a:spcPct val="100000"/>
              </a:lnSpc>
              <a:spcBef>
                <a:spcPts val="479"/>
              </a:spcBef>
              <a:tabLst>
                <a:tab algn="l" pos="0"/>
              </a:tabLst>
            </a:pPr>
            <a:r>
              <a:rPr b="0" i="1" lang="en-US" sz="2400" spc="-1" strike="noStrike">
                <a:solidFill>
                  <a:srgbClr val="000000"/>
                </a:solidFill>
                <a:latin typeface="Arial"/>
                <a:ea typeface="Verdana"/>
              </a:rPr>
              <a:t>                      </a:t>
            </a:r>
            <a:r>
              <a:rPr b="0" i="1" lang="en-US" sz="2400" spc="-1" strike="noStrike">
                <a:solidFill>
                  <a:srgbClr val="000000"/>
                </a:solidFill>
                <a:latin typeface="Arial"/>
                <a:ea typeface="Verdana"/>
              </a:rPr>
              <a:t>4/5/2021</a:t>
            </a:r>
            <a:endParaRPr b="0" lang="en-US" sz="2400" spc="-1" strike="noStrike">
              <a:latin typeface="Arial"/>
            </a:endParaRPr>
          </a:p>
          <a:p>
            <a:pPr algn="ctr">
              <a:lnSpc>
                <a:spcPct val="100000"/>
              </a:lnSpc>
              <a:spcBef>
                <a:spcPts val="479"/>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5" name="Content Placeholder 3" descr=""/>
          <p:cNvPicPr/>
          <p:nvPr/>
        </p:nvPicPr>
        <p:blipFill>
          <a:blip r:embed="rId1"/>
          <a:stretch/>
        </p:blipFill>
        <p:spPr>
          <a:xfrm>
            <a:off x="162000" y="872280"/>
            <a:ext cx="9362880" cy="5268240"/>
          </a:xfrm>
          <a:prstGeom prst="rect">
            <a:avLst/>
          </a:prstGeom>
          <a:ln w="0">
            <a:noFill/>
          </a:ln>
        </p:spPr>
      </p:pic>
      <p:sp>
        <p:nvSpPr>
          <p:cNvPr id="276" name="CustomShape 1"/>
          <p:cNvSpPr/>
          <p:nvPr/>
        </p:nvSpPr>
        <p:spPr>
          <a:xfrm>
            <a:off x="9525960" y="2634120"/>
            <a:ext cx="2482920" cy="1186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Arial"/>
                <a:ea typeface="DejaVu Sans"/>
              </a:rPr>
              <a:t>PROJECT GOALS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488880" y="607320"/>
            <a:ext cx="10971720" cy="7858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SUMMARY OF EXPERIMENTS</a:t>
            </a:r>
            <a:endParaRPr b="0" lang="en-US" sz="3600" spc="-1" strike="noStrike">
              <a:latin typeface="Arial"/>
            </a:endParaRPr>
          </a:p>
        </p:txBody>
      </p:sp>
      <p:sp>
        <p:nvSpPr>
          <p:cNvPr id="278" name="CustomShape 2"/>
          <p:cNvSpPr/>
          <p:nvPr/>
        </p:nvSpPr>
        <p:spPr>
          <a:xfrm>
            <a:off x="488880" y="1600200"/>
            <a:ext cx="11523960" cy="4524840"/>
          </a:xfrm>
          <a:prstGeom prst="rect">
            <a:avLst/>
          </a:prstGeom>
          <a:noFill/>
          <a:ln w="0">
            <a:noFill/>
          </a:ln>
        </p:spPr>
        <p:style>
          <a:lnRef idx="0"/>
          <a:fillRef idx="0"/>
          <a:effectRef idx="0"/>
          <a:fontRef idx="minor"/>
        </p:style>
        <p:txBody>
          <a:bodyPr lIns="90000" rIns="90000" tIns="45000" bIns="45000">
            <a:normAutofit fontScale="52000"/>
          </a:bodyPr>
          <a:p>
            <a:pPr marL="457200" indent="-456120">
              <a:lnSpc>
                <a:spcPct val="100000"/>
              </a:lnSpc>
              <a:spcBef>
                <a:spcPts val="561"/>
              </a:spcBef>
              <a:buClr>
                <a:srgbClr val="000000"/>
              </a:buClr>
              <a:buFont typeface="Arial"/>
              <a:buChar char="•"/>
            </a:pPr>
            <a:r>
              <a:rPr b="1" i="1" lang="en-US" sz="2800" spc="-1" strike="noStrike" u="sng">
                <a:solidFill>
                  <a:srgbClr val="000000"/>
                </a:solidFill>
                <a:uFillTx/>
                <a:latin typeface="Arial"/>
                <a:ea typeface="Verdana"/>
              </a:rPr>
              <a:t>Aim 1:</a:t>
            </a:r>
            <a:r>
              <a:rPr b="0" lang="en-US" sz="2800" spc="-1" strike="noStrike">
                <a:solidFill>
                  <a:srgbClr val="000000"/>
                </a:solidFill>
                <a:latin typeface="Arial"/>
                <a:ea typeface="Verdana"/>
              </a:rPr>
              <a:t> Identify NS HLA risk alleles/haplotypes using high resolution HLA gene sequencing in a cohort of multi-ethnic patients and determine the relationship between genotypes and therapy response</a:t>
            </a:r>
            <a:endParaRPr b="0" lang="en-US" sz="2800" spc="-1" strike="noStrike">
              <a:latin typeface="Arial"/>
            </a:endParaRPr>
          </a:p>
          <a:p>
            <a:pPr>
              <a:lnSpc>
                <a:spcPct val="100000"/>
              </a:lnSpc>
              <a:spcBef>
                <a:spcPts val="181"/>
              </a:spcBef>
            </a:pPr>
            <a:endParaRPr b="0" lang="en-US" sz="2800" spc="-1" strike="noStrike">
              <a:latin typeface="Arial"/>
            </a:endParaRPr>
          </a:p>
          <a:p>
            <a:pPr marL="457200" indent="-456120">
              <a:lnSpc>
                <a:spcPct val="100000"/>
              </a:lnSpc>
              <a:spcBef>
                <a:spcPts val="561"/>
              </a:spcBef>
              <a:buClr>
                <a:srgbClr val="000000"/>
              </a:buClr>
              <a:buFont typeface="Arial"/>
              <a:buChar char="•"/>
            </a:pPr>
            <a:r>
              <a:rPr b="1" i="1" lang="en-US" sz="2800" spc="-1" strike="noStrike" u="sng">
                <a:solidFill>
                  <a:srgbClr val="000000"/>
                </a:solidFill>
                <a:uFillTx/>
                <a:latin typeface="Arial"/>
                <a:ea typeface="Verdana"/>
              </a:rPr>
              <a:t>Approach</a:t>
            </a:r>
            <a:endParaRPr b="0" lang="en-US" sz="2800" spc="-1" strike="noStrike">
              <a:latin typeface="Arial"/>
            </a:endParaRPr>
          </a:p>
          <a:p>
            <a:pPr lvl="1" marL="990720" indent="-379800">
              <a:lnSpc>
                <a:spcPct val="100000"/>
              </a:lnSpc>
              <a:spcBef>
                <a:spcPts val="454"/>
              </a:spcBef>
              <a:buClr>
                <a:srgbClr val="000000"/>
              </a:buClr>
              <a:buFont typeface="Arial"/>
              <a:buChar char="–"/>
            </a:pPr>
            <a:r>
              <a:rPr b="0" lang="en-US" sz="2270" spc="-1" strike="noStrike">
                <a:solidFill>
                  <a:srgbClr val="000000"/>
                </a:solidFill>
                <a:latin typeface="Arial"/>
                <a:ea typeface="Verdana"/>
              </a:rPr>
              <a:t>NGS of the 11 major HLA genes and additional MHC genes using an </a:t>
            </a:r>
            <a:r>
              <a:rPr b="1" i="1" lang="en-US" sz="2270" spc="-1" strike="noStrike">
                <a:solidFill>
                  <a:srgbClr val="000000"/>
                </a:solidFill>
                <a:latin typeface="Arial"/>
                <a:ea typeface="Verdana"/>
              </a:rPr>
              <a:t>innovative, high throughput typing strategy that utilizes hybrid probe capture technology</a:t>
            </a:r>
            <a:r>
              <a:rPr b="0" lang="en-US" sz="2270" spc="-1" strike="noStrike">
                <a:solidFill>
                  <a:srgbClr val="000000"/>
                </a:solidFill>
                <a:latin typeface="Arial"/>
                <a:ea typeface="Verdana"/>
              </a:rPr>
              <a:t> (CareDx, Brisbane CA) on 1,500 patients with NS and 1,500 ancestry matched controls. </a:t>
            </a:r>
            <a:endParaRPr b="0" lang="en-US" sz="2270" spc="-1" strike="noStrike">
              <a:latin typeface="Arial"/>
            </a:endParaRPr>
          </a:p>
          <a:p>
            <a:pPr lvl="1" marL="990720" indent="-379800">
              <a:lnSpc>
                <a:spcPct val="100000"/>
              </a:lnSpc>
              <a:spcBef>
                <a:spcPts val="454"/>
              </a:spcBef>
              <a:buClr>
                <a:srgbClr val="000000"/>
              </a:buClr>
              <a:buFont typeface="Arial"/>
              <a:buChar char="–"/>
            </a:pPr>
            <a:r>
              <a:rPr b="0" lang="en-US" sz="2270" spc="-1" strike="noStrike">
                <a:solidFill>
                  <a:srgbClr val="000000"/>
                </a:solidFill>
                <a:latin typeface="Arial"/>
                <a:ea typeface="Verdana"/>
              </a:rPr>
              <a:t>Replicate the top 20 variants identified in this aim in the 35x whole genome sequencing (WGS) data from the 1,200 patients and controls with MCD or FSGS enrolled in the CureGN Study</a:t>
            </a:r>
            <a:endParaRPr b="0" lang="en-US" sz="2270" spc="-1" strike="noStrike">
              <a:latin typeface="Arial"/>
            </a:endParaRPr>
          </a:p>
          <a:p>
            <a:pPr>
              <a:lnSpc>
                <a:spcPct val="100000"/>
              </a:lnSpc>
            </a:pPr>
            <a:endParaRPr b="0" lang="en-US" sz="2270" spc="-1" strike="noStrike">
              <a:latin typeface="Arial"/>
            </a:endParaRPr>
          </a:p>
          <a:p>
            <a:pPr marL="457200" indent="-456120">
              <a:lnSpc>
                <a:spcPct val="100000"/>
              </a:lnSpc>
              <a:spcBef>
                <a:spcPts val="561"/>
              </a:spcBef>
              <a:buClr>
                <a:srgbClr val="000000"/>
              </a:buClr>
              <a:buFont typeface="Arial"/>
              <a:buChar char="•"/>
            </a:pPr>
            <a:r>
              <a:rPr b="1" i="1" lang="en-US" sz="2800" spc="-1" strike="noStrike" u="sng">
                <a:solidFill>
                  <a:srgbClr val="000000"/>
                </a:solidFill>
                <a:uFillTx/>
                <a:latin typeface="Arial"/>
                <a:ea typeface="Verdana"/>
              </a:rPr>
              <a:t>Expected outcomes</a:t>
            </a:r>
            <a:endParaRPr b="0" lang="en-US" sz="2800" spc="-1" strike="noStrike">
              <a:latin typeface="Arial"/>
            </a:endParaRPr>
          </a:p>
          <a:p>
            <a:pPr lvl="1" marL="990720" indent="-379800">
              <a:lnSpc>
                <a:spcPct val="100000"/>
              </a:lnSpc>
              <a:spcBef>
                <a:spcPts val="454"/>
              </a:spcBef>
              <a:buClr>
                <a:srgbClr val="000000"/>
              </a:buClr>
              <a:buFont typeface="Arial"/>
              <a:buChar char="–"/>
            </a:pPr>
            <a:r>
              <a:rPr b="0" lang="en-US" sz="2270" spc="-1" strike="noStrike">
                <a:solidFill>
                  <a:srgbClr val="000000"/>
                </a:solidFill>
                <a:latin typeface="Arial"/>
                <a:ea typeface="Verdana"/>
              </a:rPr>
              <a:t>Identification of new HLA risk alleles/haplotypes for NS in a large multi-ethnic cohort of patients with NS and confirmation of previously reported HLA loci.  </a:t>
            </a:r>
            <a:endParaRPr b="0" lang="en-US" sz="2270" spc="-1" strike="noStrike">
              <a:latin typeface="Arial"/>
            </a:endParaRPr>
          </a:p>
          <a:p>
            <a:pPr lvl="1" marL="990720" indent="-379800">
              <a:lnSpc>
                <a:spcPct val="100000"/>
              </a:lnSpc>
              <a:spcBef>
                <a:spcPts val="454"/>
              </a:spcBef>
              <a:buClr>
                <a:srgbClr val="000000"/>
              </a:buClr>
              <a:buFont typeface="Arial"/>
              <a:buChar char="–"/>
            </a:pPr>
            <a:r>
              <a:rPr b="0" lang="en-US" sz="2270" spc="-1" strike="noStrike">
                <a:solidFill>
                  <a:srgbClr val="000000"/>
                </a:solidFill>
                <a:latin typeface="Arial"/>
                <a:ea typeface="Verdana"/>
              </a:rPr>
              <a:t>Identification of ancestry specific loci.</a:t>
            </a:r>
            <a:endParaRPr b="0" lang="en-US" sz="2270" spc="-1" strike="noStrike">
              <a:latin typeface="Arial"/>
            </a:endParaRPr>
          </a:p>
          <a:p>
            <a:pPr lvl="1" marL="990720" indent="-379800">
              <a:lnSpc>
                <a:spcPct val="100000"/>
              </a:lnSpc>
              <a:spcBef>
                <a:spcPts val="454"/>
              </a:spcBef>
              <a:buClr>
                <a:srgbClr val="000000"/>
              </a:buClr>
              <a:buFont typeface="Arial"/>
              <a:buChar char="–"/>
            </a:pPr>
            <a:r>
              <a:rPr b="0" lang="en-US" sz="2270" spc="-1" strike="noStrike">
                <a:solidFill>
                  <a:srgbClr val="000000"/>
                </a:solidFill>
                <a:latin typeface="Arial"/>
                <a:ea typeface="Verdana"/>
              </a:rPr>
              <a:t>Identification of variants that predict pattern of response to corticosteroids. </a:t>
            </a:r>
            <a:endParaRPr b="0" lang="en-US" sz="2270" spc="-1" strike="noStrike">
              <a:latin typeface="Arial"/>
            </a:endParaRPr>
          </a:p>
          <a:p>
            <a:pPr>
              <a:lnSpc>
                <a:spcPct val="100000"/>
              </a:lnSpc>
            </a:pPr>
            <a:endParaRPr b="0" lang="en-US" sz="227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609480" y="471600"/>
            <a:ext cx="10971720" cy="8920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SUMMARY OF EXPERIMENTS</a:t>
            </a:r>
            <a:endParaRPr b="0" lang="en-US" sz="3600" spc="-1" strike="noStrike">
              <a:latin typeface="Arial"/>
            </a:endParaRPr>
          </a:p>
        </p:txBody>
      </p:sp>
      <p:sp>
        <p:nvSpPr>
          <p:cNvPr id="280" name="CustomShape 2"/>
          <p:cNvSpPr/>
          <p:nvPr/>
        </p:nvSpPr>
        <p:spPr>
          <a:xfrm>
            <a:off x="226440" y="1290240"/>
            <a:ext cx="11605320" cy="4944240"/>
          </a:xfrm>
          <a:prstGeom prst="rect">
            <a:avLst/>
          </a:prstGeom>
          <a:noFill/>
          <a:ln w="0">
            <a:noFill/>
          </a:ln>
        </p:spPr>
        <p:style>
          <a:lnRef idx="0"/>
          <a:fillRef idx="0"/>
          <a:effectRef idx="0"/>
          <a:fontRef idx="minor"/>
        </p:style>
        <p:txBody>
          <a:bodyPr lIns="90000" rIns="90000" tIns="45000" bIns="45000">
            <a:normAutofit fontScale="61000"/>
          </a:bodyPr>
          <a:p>
            <a:pPr marL="457200" indent="-456120">
              <a:lnSpc>
                <a:spcPct val="100000"/>
              </a:lnSpc>
              <a:spcBef>
                <a:spcPts val="641"/>
              </a:spcBef>
              <a:buClr>
                <a:srgbClr val="000000"/>
              </a:buClr>
              <a:buFont typeface="Arial"/>
              <a:buChar char="•"/>
            </a:pPr>
            <a:r>
              <a:rPr b="1" i="1" lang="en-US" sz="3200" spc="-1" strike="noStrike" u="sng">
                <a:solidFill>
                  <a:srgbClr val="000000"/>
                </a:solidFill>
                <a:uFillTx/>
                <a:latin typeface="Arial"/>
                <a:ea typeface="Verdana"/>
              </a:rPr>
              <a:t>Aim 2:</a:t>
            </a:r>
            <a:r>
              <a:rPr b="0" lang="en-US" sz="3200" spc="-1" strike="noStrike">
                <a:solidFill>
                  <a:srgbClr val="000000"/>
                </a:solidFill>
                <a:latin typeface="Arial"/>
                <a:ea typeface="Verdana"/>
              </a:rPr>
              <a:t> Investigate the association between primary NS HLA risk alleles/haplotypes and secondary causes of immune-mediated NS, such as IgA and membranous nephropathy.</a:t>
            </a:r>
            <a:endParaRPr b="0" lang="en-US" sz="3200" spc="-1" strike="noStrike">
              <a:latin typeface="Arial"/>
            </a:endParaRPr>
          </a:p>
          <a:p>
            <a:pPr>
              <a:lnSpc>
                <a:spcPct val="100000"/>
              </a:lnSpc>
              <a:spcBef>
                <a:spcPts val="181"/>
              </a:spcBef>
            </a:pPr>
            <a:endParaRPr b="0" lang="en-US" sz="3200" spc="-1" strike="noStrike">
              <a:latin typeface="Arial"/>
            </a:endParaRPr>
          </a:p>
          <a:p>
            <a:pPr marL="457200" indent="-456120">
              <a:lnSpc>
                <a:spcPct val="100000"/>
              </a:lnSpc>
              <a:spcBef>
                <a:spcPts val="641"/>
              </a:spcBef>
              <a:buClr>
                <a:srgbClr val="000000"/>
              </a:buClr>
              <a:buFont typeface="Arial"/>
              <a:buChar char="•"/>
            </a:pPr>
            <a:r>
              <a:rPr b="1" i="1" lang="en-US" sz="3200" spc="-1" strike="noStrike" u="sng">
                <a:solidFill>
                  <a:srgbClr val="000000"/>
                </a:solidFill>
                <a:uFillTx/>
                <a:latin typeface="Arial"/>
                <a:ea typeface="Verdana"/>
              </a:rPr>
              <a:t>Approach</a:t>
            </a:r>
            <a:endParaRPr b="0" lang="en-US" sz="3200" spc="-1" strike="noStrike">
              <a:latin typeface="Arial"/>
            </a:endParaRPr>
          </a:p>
          <a:p>
            <a:pPr lvl="1" marL="990720" indent="-379800">
              <a:lnSpc>
                <a:spcPct val="100000"/>
              </a:lnSpc>
              <a:spcBef>
                <a:spcPts val="533"/>
              </a:spcBef>
              <a:buClr>
                <a:srgbClr val="000000"/>
              </a:buClr>
              <a:buFont typeface="Arial"/>
              <a:buChar char="–"/>
            </a:pPr>
            <a:r>
              <a:rPr b="0" lang="en-US" sz="2670" spc="-1" strike="noStrike">
                <a:solidFill>
                  <a:srgbClr val="000000"/>
                </a:solidFill>
                <a:latin typeface="Arial"/>
                <a:ea typeface="Verdana"/>
              </a:rPr>
              <a:t>HLA typing of 1,200 patients with IgAN or MN and ancestry controls from the CureGN study for which 35X WGS is available</a:t>
            </a:r>
            <a:endParaRPr b="0" lang="en-US" sz="2670" spc="-1" strike="noStrike">
              <a:latin typeface="Arial"/>
            </a:endParaRPr>
          </a:p>
          <a:p>
            <a:pPr lvl="1" marL="990720" indent="-379800">
              <a:lnSpc>
                <a:spcPct val="100000"/>
              </a:lnSpc>
              <a:spcBef>
                <a:spcPts val="533"/>
              </a:spcBef>
              <a:buClr>
                <a:srgbClr val="000000"/>
              </a:buClr>
              <a:buFont typeface="Arial"/>
              <a:buChar char="–"/>
            </a:pPr>
            <a:r>
              <a:rPr b="0" lang="en-US" sz="2670" spc="-1" strike="noStrike">
                <a:solidFill>
                  <a:srgbClr val="000000"/>
                </a:solidFill>
                <a:latin typeface="Arial"/>
                <a:ea typeface="Verdana"/>
              </a:rPr>
              <a:t>We will compare allele frequency of variants that are significant in  Aim 1 (Primary NS) in 1,200 patients with IgA or MN and controls</a:t>
            </a:r>
            <a:endParaRPr b="0" lang="en-US" sz="2670" spc="-1" strike="noStrike">
              <a:latin typeface="Arial"/>
            </a:endParaRPr>
          </a:p>
          <a:p>
            <a:pPr>
              <a:lnSpc>
                <a:spcPct val="100000"/>
              </a:lnSpc>
            </a:pPr>
            <a:endParaRPr b="0" lang="en-US" sz="2670" spc="-1" strike="noStrike">
              <a:latin typeface="Arial"/>
            </a:endParaRPr>
          </a:p>
          <a:p>
            <a:pPr marL="457200" indent="-456120">
              <a:lnSpc>
                <a:spcPct val="100000"/>
              </a:lnSpc>
              <a:spcBef>
                <a:spcPts val="641"/>
              </a:spcBef>
              <a:buClr>
                <a:srgbClr val="000000"/>
              </a:buClr>
              <a:buFont typeface="Arial"/>
              <a:buChar char="•"/>
            </a:pPr>
            <a:r>
              <a:rPr b="1" i="1" lang="en-US" sz="3200" spc="-1" strike="noStrike" u="sng">
                <a:solidFill>
                  <a:srgbClr val="000000"/>
                </a:solidFill>
                <a:uFillTx/>
                <a:latin typeface="Arial"/>
                <a:ea typeface="Verdana"/>
              </a:rPr>
              <a:t>Expected outcomes</a:t>
            </a:r>
            <a:endParaRPr b="0" lang="en-US" sz="3200" spc="-1" strike="noStrike">
              <a:latin typeface="Arial"/>
            </a:endParaRPr>
          </a:p>
          <a:p>
            <a:pPr lvl="1" marL="990720" indent="-379800">
              <a:lnSpc>
                <a:spcPct val="100000"/>
              </a:lnSpc>
              <a:spcBef>
                <a:spcPts val="533"/>
              </a:spcBef>
              <a:buClr>
                <a:srgbClr val="000000"/>
              </a:buClr>
              <a:buFont typeface="Arial"/>
              <a:buChar char="–"/>
            </a:pPr>
            <a:r>
              <a:rPr b="0" lang="en-US" sz="2670" spc="-1" strike="noStrike">
                <a:solidFill>
                  <a:srgbClr val="000000"/>
                </a:solidFill>
                <a:latin typeface="Arial"/>
                <a:ea typeface="Verdana"/>
              </a:rPr>
              <a:t>Confirmation of HLA loci previously associated with IgAN and MN and identification of new disease loci. </a:t>
            </a:r>
            <a:endParaRPr b="0" lang="en-US" sz="2670" spc="-1" strike="noStrike">
              <a:latin typeface="Arial"/>
            </a:endParaRPr>
          </a:p>
          <a:p>
            <a:pPr lvl="1" marL="990720" indent="-379800">
              <a:lnSpc>
                <a:spcPct val="100000"/>
              </a:lnSpc>
              <a:spcBef>
                <a:spcPts val="533"/>
              </a:spcBef>
              <a:buClr>
                <a:srgbClr val="000000"/>
              </a:buClr>
              <a:buFont typeface="Arial"/>
              <a:buChar char="–"/>
            </a:pPr>
            <a:r>
              <a:rPr b="0" lang="en-US" sz="2670" spc="-1" strike="noStrike">
                <a:solidFill>
                  <a:srgbClr val="000000"/>
                </a:solidFill>
                <a:latin typeface="Arial"/>
                <a:ea typeface="Verdana"/>
              </a:rPr>
              <a:t>Identification of alleles shared between primary NS, IgAN, and MN and alleles unique to each group. </a:t>
            </a:r>
            <a:endParaRPr b="0" lang="en-US" sz="267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597600" y="480600"/>
            <a:ext cx="10971720" cy="7948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SUMMARY OF EXPERIMENTS</a:t>
            </a:r>
            <a:endParaRPr b="0" lang="en-US" sz="3600" spc="-1" strike="noStrike">
              <a:latin typeface="Arial"/>
            </a:endParaRPr>
          </a:p>
        </p:txBody>
      </p:sp>
      <p:sp>
        <p:nvSpPr>
          <p:cNvPr id="282" name="CustomShape 2"/>
          <p:cNvSpPr/>
          <p:nvPr/>
        </p:nvSpPr>
        <p:spPr>
          <a:xfrm>
            <a:off x="289800" y="1166040"/>
            <a:ext cx="11587320" cy="5115960"/>
          </a:xfrm>
          <a:prstGeom prst="rect">
            <a:avLst/>
          </a:prstGeom>
          <a:noFill/>
          <a:ln w="0">
            <a:noFill/>
          </a:ln>
        </p:spPr>
        <p:style>
          <a:lnRef idx="0"/>
          <a:fillRef idx="0"/>
          <a:effectRef idx="0"/>
          <a:fontRef idx="minor"/>
        </p:style>
        <p:txBody>
          <a:bodyPr lIns="90000" rIns="90000" tIns="45000" bIns="45000">
            <a:normAutofit fontScale="28000"/>
          </a:bodyPr>
          <a:p>
            <a:pPr marL="457200" indent="-456120">
              <a:lnSpc>
                <a:spcPct val="100000"/>
              </a:lnSpc>
              <a:spcBef>
                <a:spcPts val="581"/>
              </a:spcBef>
              <a:buClr>
                <a:srgbClr val="000000"/>
              </a:buClr>
              <a:buFont typeface="Arial"/>
              <a:buChar char="•"/>
            </a:pPr>
            <a:r>
              <a:rPr b="1" i="1" lang="en-US" sz="2900" spc="-1" strike="noStrike" u="sng">
                <a:solidFill>
                  <a:srgbClr val="000000"/>
                </a:solidFill>
                <a:uFillTx/>
                <a:latin typeface="Arial"/>
                <a:ea typeface="Verdana"/>
              </a:rPr>
              <a:t>Aim 3:</a:t>
            </a:r>
            <a:r>
              <a:rPr b="0" lang="en-US" sz="2900" spc="-1" strike="noStrike">
                <a:solidFill>
                  <a:srgbClr val="000000"/>
                </a:solidFill>
                <a:latin typeface="Arial"/>
                <a:ea typeface="Verdana"/>
              </a:rPr>
              <a:t> Determine common structural and functional motifs within NS HLA risk alleles/haplotypes and non-risk alleles by in-silico modeling and compare gene and protein expression of these alleles in B lymphocytes and kidneys of patients with primary NS</a:t>
            </a:r>
            <a:endParaRPr b="0" lang="en-US" sz="2900" spc="-1" strike="noStrike">
              <a:latin typeface="Arial"/>
            </a:endParaRPr>
          </a:p>
          <a:p>
            <a:pPr>
              <a:lnSpc>
                <a:spcPct val="100000"/>
              </a:lnSpc>
              <a:spcBef>
                <a:spcPts val="261"/>
              </a:spcBef>
            </a:pPr>
            <a:endParaRPr b="0" lang="en-US" sz="2900" spc="-1" strike="noStrike">
              <a:latin typeface="Arial"/>
            </a:endParaRPr>
          </a:p>
          <a:p>
            <a:pPr marL="457200" indent="-456120">
              <a:lnSpc>
                <a:spcPct val="100000"/>
              </a:lnSpc>
              <a:spcBef>
                <a:spcPts val="581"/>
              </a:spcBef>
              <a:buClr>
                <a:srgbClr val="000000"/>
              </a:buClr>
              <a:buFont typeface="Arial"/>
              <a:buChar char="•"/>
            </a:pPr>
            <a:r>
              <a:rPr b="1" i="1" lang="en-US" sz="2900" spc="-1" strike="noStrike" u="sng">
                <a:solidFill>
                  <a:srgbClr val="000000"/>
                </a:solidFill>
                <a:uFillTx/>
                <a:latin typeface="Arial"/>
                <a:ea typeface="Verdana"/>
              </a:rPr>
              <a:t>Approach</a:t>
            </a:r>
            <a:endParaRPr b="0" lang="en-US" sz="2900" spc="-1" strike="noStrike">
              <a:latin typeface="Arial"/>
            </a:endParaRPr>
          </a:p>
          <a:p>
            <a:pPr lvl="1" marL="990720" indent="-379800">
              <a:lnSpc>
                <a:spcPct val="100000"/>
              </a:lnSpc>
              <a:spcBef>
                <a:spcPts val="581"/>
              </a:spcBef>
              <a:buClr>
                <a:srgbClr val="000000"/>
              </a:buClr>
              <a:buFont typeface="Arial"/>
              <a:buChar char="–"/>
            </a:pPr>
            <a:r>
              <a:rPr b="0" lang="en-US" sz="2900" spc="-1" strike="noStrike">
                <a:solidFill>
                  <a:srgbClr val="000000"/>
                </a:solidFill>
                <a:latin typeface="Arial"/>
                <a:ea typeface="Verdana"/>
              </a:rPr>
              <a:t>Evaluate the structural, functional and peptide binding differences between risk and non-risk alleles by in-silico modeling tools: (I-TASSER server, PolyPhen, Sift, MutationTaster) and epitope binding: IEDB T Cell Epitope Prediction Tools</a:t>
            </a:r>
            <a:endParaRPr b="0" lang="en-US" sz="2900" spc="-1" strike="noStrike">
              <a:latin typeface="Arial"/>
            </a:endParaRPr>
          </a:p>
          <a:p>
            <a:pPr lvl="1" marL="990720" indent="-379800">
              <a:lnSpc>
                <a:spcPct val="100000"/>
              </a:lnSpc>
              <a:spcBef>
                <a:spcPts val="581"/>
              </a:spcBef>
              <a:buClr>
                <a:srgbClr val="000000"/>
              </a:buClr>
              <a:buFont typeface="Arial"/>
              <a:buChar char="–"/>
            </a:pPr>
            <a:r>
              <a:rPr b="0" lang="en-US" sz="2900" spc="-1" strike="noStrike">
                <a:solidFill>
                  <a:srgbClr val="000000"/>
                </a:solidFill>
                <a:latin typeface="Arial"/>
                <a:ea typeface="Verdana"/>
              </a:rPr>
              <a:t>Examine HLA gene expression,  surface protein expression, and intrarenal expression by bulk RNAseq, and flowcytometry in lymphocyte and kidney biopsy samples obtained from patients with high and low risk haplotypes during relapse and remission of NS</a:t>
            </a:r>
            <a:endParaRPr b="0" lang="en-US" sz="2900" spc="-1" strike="noStrike">
              <a:latin typeface="Arial"/>
            </a:endParaRPr>
          </a:p>
          <a:p>
            <a:pPr>
              <a:lnSpc>
                <a:spcPct val="100000"/>
              </a:lnSpc>
            </a:pPr>
            <a:endParaRPr b="0" lang="en-US" sz="2900" spc="-1" strike="noStrike">
              <a:latin typeface="Arial"/>
            </a:endParaRPr>
          </a:p>
          <a:p>
            <a:pPr marL="457200" indent="-456120">
              <a:lnSpc>
                <a:spcPct val="100000"/>
              </a:lnSpc>
              <a:spcBef>
                <a:spcPts val="581"/>
              </a:spcBef>
              <a:buClr>
                <a:srgbClr val="000000"/>
              </a:buClr>
              <a:buFont typeface="Arial"/>
              <a:buChar char="•"/>
            </a:pPr>
            <a:r>
              <a:rPr b="1" i="1" lang="en-US" sz="2900" spc="-1" strike="noStrike" u="sng">
                <a:solidFill>
                  <a:srgbClr val="000000"/>
                </a:solidFill>
                <a:uFillTx/>
                <a:latin typeface="Arial"/>
                <a:ea typeface="Verdana"/>
              </a:rPr>
              <a:t>Expected outcomes</a:t>
            </a:r>
            <a:endParaRPr b="0" lang="en-US" sz="2900" spc="-1" strike="noStrike">
              <a:latin typeface="Arial"/>
            </a:endParaRPr>
          </a:p>
          <a:p>
            <a:pPr lvl="1" marL="990720" indent="-379800">
              <a:lnSpc>
                <a:spcPct val="100000"/>
              </a:lnSpc>
              <a:spcBef>
                <a:spcPts val="581"/>
              </a:spcBef>
              <a:buClr>
                <a:srgbClr val="000000"/>
              </a:buClr>
              <a:buFont typeface="Arial"/>
              <a:buChar char="–"/>
            </a:pPr>
            <a:r>
              <a:rPr b="0" lang="en-US" sz="2900" spc="-1" strike="noStrike">
                <a:solidFill>
                  <a:srgbClr val="000000"/>
                </a:solidFill>
                <a:latin typeface="Arial"/>
                <a:ea typeface="Verdana"/>
              </a:rPr>
              <a:t>NS HLA risk alleles will exhibit higher HLA gene and/or protein expression during relapse than non-risk alleles</a:t>
            </a:r>
            <a:endParaRPr b="0" lang="en-US" sz="2900" spc="-1" strike="noStrike">
              <a:latin typeface="Arial"/>
            </a:endParaRPr>
          </a:p>
          <a:p>
            <a:pPr lvl="1" marL="990720" indent="-379800">
              <a:lnSpc>
                <a:spcPct val="100000"/>
              </a:lnSpc>
              <a:spcBef>
                <a:spcPts val="581"/>
              </a:spcBef>
              <a:buClr>
                <a:srgbClr val="000000"/>
              </a:buClr>
              <a:buFont typeface="Arial"/>
              <a:buChar char="–"/>
            </a:pPr>
            <a:r>
              <a:rPr b="0" lang="en-US" sz="2900" spc="-1" strike="noStrike">
                <a:solidFill>
                  <a:srgbClr val="000000"/>
                </a:solidFill>
                <a:latin typeface="Arial"/>
                <a:ea typeface="Verdana"/>
              </a:rPr>
              <a:t>SSNS patients, who respond to corticosteroid treatment, will have decreased HLA expression at time of remission</a:t>
            </a:r>
            <a:endParaRPr b="0" lang="en-US" sz="2900" spc="-1" strike="noStrike">
              <a:latin typeface="Arial"/>
            </a:endParaRPr>
          </a:p>
          <a:p>
            <a:pPr lvl="1" marL="990720" indent="-379800">
              <a:lnSpc>
                <a:spcPct val="100000"/>
              </a:lnSpc>
              <a:spcBef>
                <a:spcPts val="581"/>
              </a:spcBef>
              <a:buClr>
                <a:srgbClr val="000000"/>
              </a:buClr>
              <a:buFont typeface="Arial"/>
              <a:buChar char="–"/>
            </a:pPr>
            <a:r>
              <a:rPr b="0" lang="en-US" sz="2900" spc="-1" strike="noStrike">
                <a:solidFill>
                  <a:srgbClr val="000000"/>
                </a:solidFill>
                <a:latin typeface="Arial"/>
                <a:ea typeface="Verdana"/>
              </a:rPr>
              <a:t>Differential expression of HLA will provide direct evidence for an HLA intrinsic role in NS and RNAScope® intrarenal cell-specific HLA expression patterns will focus and inform our understanding of NS pathways</a:t>
            </a:r>
            <a:endParaRPr b="0" lang="en-US" sz="2900" spc="-1" strike="noStrike">
              <a:latin typeface="Arial"/>
            </a:endParaRPr>
          </a:p>
          <a:p>
            <a:pPr>
              <a:lnSpc>
                <a:spcPct val="100000"/>
              </a:lnSpc>
              <a:spcBef>
                <a:spcPts val="561"/>
              </a:spcBef>
              <a:tabLst>
                <a:tab algn="l" pos="0"/>
              </a:tabLst>
            </a:pPr>
            <a:endParaRPr b="0" lang="en-US" sz="2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609480" y="380880"/>
            <a:ext cx="10971720" cy="9396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SUMMARY OF EXPERIMENTS</a:t>
            </a:r>
            <a:endParaRPr b="0" lang="en-US" sz="3600" spc="-1" strike="noStrike">
              <a:latin typeface="Arial"/>
            </a:endParaRPr>
          </a:p>
        </p:txBody>
      </p:sp>
      <p:sp>
        <p:nvSpPr>
          <p:cNvPr id="284" name="CustomShape 2"/>
          <p:cNvSpPr/>
          <p:nvPr/>
        </p:nvSpPr>
        <p:spPr>
          <a:xfrm>
            <a:off x="609480" y="1600200"/>
            <a:ext cx="10971720" cy="4524840"/>
          </a:xfrm>
          <a:prstGeom prst="rect">
            <a:avLst/>
          </a:prstGeom>
          <a:noFill/>
          <a:ln w="0">
            <a:noFill/>
          </a:ln>
        </p:spPr>
        <p:style>
          <a:lnRef idx="0"/>
          <a:fillRef idx="0"/>
          <a:effectRef idx="0"/>
          <a:fontRef idx="minor"/>
        </p:style>
        <p:txBody>
          <a:bodyPr lIns="90000" rIns="90000" tIns="45000" bIns="45000">
            <a:normAutofit fontScale="42000"/>
          </a:bodyPr>
          <a:p>
            <a:pPr marL="457200" indent="-456120">
              <a:lnSpc>
                <a:spcPct val="100000"/>
              </a:lnSpc>
              <a:spcBef>
                <a:spcPts val="641"/>
              </a:spcBef>
              <a:buClr>
                <a:srgbClr val="000000"/>
              </a:buClr>
              <a:buFont typeface="Arial"/>
              <a:buChar char="•"/>
            </a:pPr>
            <a:r>
              <a:rPr b="1" i="1" lang="en-US" sz="3200" spc="-1" strike="noStrike" u="sng">
                <a:solidFill>
                  <a:srgbClr val="000000"/>
                </a:solidFill>
                <a:uFillTx/>
                <a:latin typeface="Arial"/>
                <a:ea typeface="Verdana"/>
              </a:rPr>
              <a:t>Aim 4:</a:t>
            </a:r>
            <a:r>
              <a:rPr b="0" lang="en-US" sz="3200" spc="-1" strike="noStrike">
                <a:solidFill>
                  <a:srgbClr val="000000"/>
                </a:solidFill>
                <a:latin typeface="Arial"/>
                <a:ea typeface="Verdana"/>
              </a:rPr>
              <a:t> Determine the ability of known and novel NS HLA risk alleles/haplotypes to predict disease recurrence following kidney transplantation.</a:t>
            </a:r>
            <a:endParaRPr b="0" lang="en-US" sz="3200" spc="-1" strike="noStrike">
              <a:latin typeface="Arial"/>
            </a:endParaRPr>
          </a:p>
          <a:p>
            <a:pPr>
              <a:lnSpc>
                <a:spcPct val="100000"/>
              </a:lnSpc>
              <a:spcBef>
                <a:spcPts val="201"/>
              </a:spcBef>
            </a:pPr>
            <a:endParaRPr b="0" lang="en-US" sz="3200" spc="-1" strike="noStrike">
              <a:latin typeface="Arial"/>
            </a:endParaRPr>
          </a:p>
          <a:p>
            <a:pPr marL="457200" indent="-456120">
              <a:lnSpc>
                <a:spcPct val="100000"/>
              </a:lnSpc>
              <a:spcBef>
                <a:spcPts val="641"/>
              </a:spcBef>
              <a:buClr>
                <a:srgbClr val="000000"/>
              </a:buClr>
              <a:buFont typeface="Arial"/>
              <a:buChar char="•"/>
            </a:pPr>
            <a:r>
              <a:rPr b="1" i="1" lang="en-US" sz="3200" spc="-1" strike="noStrike" u="sng">
                <a:solidFill>
                  <a:srgbClr val="000000"/>
                </a:solidFill>
                <a:uFillTx/>
                <a:latin typeface="Arial"/>
                <a:ea typeface="Verdana"/>
              </a:rPr>
              <a:t>Approach</a:t>
            </a:r>
            <a:endParaRPr b="0" lang="en-US" sz="3200" spc="-1" strike="noStrike">
              <a:latin typeface="Arial"/>
            </a:endParaRPr>
          </a:p>
          <a:p>
            <a:pPr lvl="1" marL="990720" indent="-379800">
              <a:lnSpc>
                <a:spcPct val="100000"/>
              </a:lnSpc>
              <a:spcBef>
                <a:spcPts val="533"/>
              </a:spcBef>
              <a:buClr>
                <a:srgbClr val="000000"/>
              </a:buClr>
              <a:buFont typeface="Arial"/>
              <a:buChar char="–"/>
            </a:pPr>
            <a:r>
              <a:rPr b="0" lang="en-US" sz="2670" spc="-1" strike="noStrike">
                <a:solidFill>
                  <a:srgbClr val="000000"/>
                </a:solidFill>
                <a:latin typeface="Arial"/>
                <a:ea typeface="Verdana"/>
              </a:rPr>
              <a:t>We will determine the association of NS recurrence in kidney transplant in 250 patients with NS who are post transplant   with  NS HLA risk haplotypes</a:t>
            </a:r>
            <a:endParaRPr b="0" lang="en-US" sz="2670" spc="-1" strike="noStrike">
              <a:latin typeface="Arial"/>
            </a:endParaRPr>
          </a:p>
          <a:p>
            <a:pPr lvl="1" marL="990720" indent="-379800">
              <a:lnSpc>
                <a:spcPct val="100000"/>
              </a:lnSpc>
              <a:spcBef>
                <a:spcPts val="533"/>
              </a:spcBef>
              <a:buClr>
                <a:srgbClr val="000000"/>
              </a:buClr>
              <a:buFont typeface="Arial"/>
              <a:buChar char="–"/>
            </a:pPr>
            <a:r>
              <a:rPr b="0" lang="en-US" sz="2670" spc="-1" strike="noStrike">
                <a:solidFill>
                  <a:srgbClr val="000000"/>
                </a:solidFill>
                <a:latin typeface="Arial"/>
                <a:ea typeface="Verdana"/>
              </a:rPr>
              <a:t>We will determine whether NS recurrence is increased when donor genotypes include NS HLA risk allele/haplotype</a:t>
            </a:r>
            <a:endParaRPr b="0" lang="en-US" sz="2670" spc="-1" strike="noStrike">
              <a:latin typeface="Arial"/>
            </a:endParaRPr>
          </a:p>
          <a:p>
            <a:pPr lvl="1" marL="990720" indent="-379800">
              <a:lnSpc>
                <a:spcPct val="100000"/>
              </a:lnSpc>
              <a:spcBef>
                <a:spcPts val="533"/>
              </a:spcBef>
              <a:buClr>
                <a:srgbClr val="000000"/>
              </a:buClr>
              <a:buFont typeface="Arial"/>
              <a:buChar char="–"/>
            </a:pPr>
            <a:r>
              <a:rPr b="0" lang="en-US" sz="2670" spc="-1" strike="noStrike">
                <a:solidFill>
                  <a:srgbClr val="000000"/>
                </a:solidFill>
                <a:latin typeface="Arial"/>
                <a:ea typeface="Verdana"/>
              </a:rPr>
              <a:t>Develop a clinical and genomic prediction model for NS recurrence</a:t>
            </a:r>
            <a:endParaRPr b="0" lang="en-US" sz="2670" spc="-1" strike="noStrike">
              <a:latin typeface="Arial"/>
            </a:endParaRPr>
          </a:p>
          <a:p>
            <a:pPr>
              <a:lnSpc>
                <a:spcPct val="100000"/>
              </a:lnSpc>
            </a:pPr>
            <a:endParaRPr b="0" lang="en-US" sz="2670" spc="-1" strike="noStrike">
              <a:latin typeface="Arial"/>
            </a:endParaRPr>
          </a:p>
          <a:p>
            <a:pPr marL="457200" indent="-456120">
              <a:lnSpc>
                <a:spcPct val="100000"/>
              </a:lnSpc>
              <a:spcBef>
                <a:spcPts val="641"/>
              </a:spcBef>
              <a:buClr>
                <a:srgbClr val="000000"/>
              </a:buClr>
              <a:buFont typeface="Arial"/>
              <a:buChar char="•"/>
            </a:pPr>
            <a:r>
              <a:rPr b="1" i="1" lang="en-US" sz="3200" spc="-1" strike="noStrike" u="sng">
                <a:solidFill>
                  <a:srgbClr val="000000"/>
                </a:solidFill>
                <a:uFillTx/>
                <a:latin typeface="Arial"/>
                <a:ea typeface="Verdana"/>
              </a:rPr>
              <a:t>Expected outcome</a:t>
            </a:r>
            <a:endParaRPr b="0" lang="en-US" sz="3200" spc="-1" strike="noStrike">
              <a:latin typeface="Arial"/>
            </a:endParaRPr>
          </a:p>
          <a:p>
            <a:pPr lvl="1" marL="990720" indent="-379800">
              <a:lnSpc>
                <a:spcPct val="100000"/>
              </a:lnSpc>
              <a:spcBef>
                <a:spcPts val="533"/>
              </a:spcBef>
              <a:buClr>
                <a:srgbClr val="000000"/>
              </a:buClr>
              <a:buFont typeface="Arial"/>
              <a:buChar char="–"/>
            </a:pPr>
            <a:r>
              <a:rPr b="0" lang="en-US" sz="2670" spc="-1" strike="noStrike">
                <a:solidFill>
                  <a:srgbClr val="000000"/>
                </a:solidFill>
                <a:latin typeface="Arial"/>
                <a:ea typeface="Verdana"/>
              </a:rPr>
              <a:t>Identification of HLA haplotypes/risk alleles for NS recurrence</a:t>
            </a:r>
            <a:endParaRPr b="0" lang="en-US" sz="2670" spc="-1" strike="noStrike">
              <a:latin typeface="Arial"/>
            </a:endParaRPr>
          </a:p>
          <a:p>
            <a:pPr lvl="1" marL="990720" indent="-379800">
              <a:lnSpc>
                <a:spcPct val="100000"/>
              </a:lnSpc>
              <a:spcBef>
                <a:spcPts val="533"/>
              </a:spcBef>
              <a:buClr>
                <a:srgbClr val="000000"/>
              </a:buClr>
              <a:buFont typeface="Arial"/>
              <a:buChar char="–"/>
            </a:pPr>
            <a:r>
              <a:rPr b="0" lang="en-US" sz="2670" spc="-1" strike="noStrike">
                <a:solidFill>
                  <a:srgbClr val="000000"/>
                </a:solidFill>
                <a:latin typeface="Arial"/>
                <a:ea typeface="Verdana"/>
              </a:rPr>
              <a:t>Identification of phenotypic and genotypic risk calculator of NS recurrence that will form the basis for risk stratification pre and post-transplantation </a:t>
            </a:r>
            <a:endParaRPr b="0" lang="en-US" sz="267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609480" y="380880"/>
            <a:ext cx="10971720" cy="97596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DATA COLLECTED AND KEY FINDINGS</a:t>
            </a:r>
            <a:endParaRPr b="0" lang="en-US" sz="3600" spc="-1" strike="noStrike">
              <a:latin typeface="Arial"/>
            </a:endParaRPr>
          </a:p>
        </p:txBody>
      </p:sp>
      <p:sp>
        <p:nvSpPr>
          <p:cNvPr id="286" name="CustomShape 2"/>
          <p:cNvSpPr/>
          <p:nvPr/>
        </p:nvSpPr>
        <p:spPr>
          <a:xfrm>
            <a:off x="609480" y="1600200"/>
            <a:ext cx="10971720" cy="4524840"/>
          </a:xfrm>
          <a:prstGeom prst="rect">
            <a:avLst/>
          </a:prstGeom>
          <a:noFill/>
          <a:ln w="0">
            <a:noFill/>
          </a:ln>
        </p:spPr>
        <p:style>
          <a:lnRef idx="0"/>
          <a:fillRef idx="0"/>
          <a:effectRef idx="0"/>
          <a:fontRef idx="minor"/>
        </p:style>
        <p:txBody>
          <a:bodyPr lIns="90000" rIns="90000" tIns="45000" bIns="45000">
            <a:noAutofit/>
          </a:bodyPr>
          <a:p>
            <a:pPr marL="457200" indent="-456120">
              <a:lnSpc>
                <a:spcPct val="100000"/>
              </a:lnSpc>
              <a:spcBef>
                <a:spcPts val="720"/>
              </a:spcBef>
              <a:buClr>
                <a:srgbClr val="000000"/>
              </a:buClr>
              <a:buFont typeface="Arial"/>
              <a:buChar char="•"/>
            </a:pPr>
            <a:r>
              <a:rPr b="0" lang="en-US" sz="3600" spc="-1" strike="noStrike">
                <a:solidFill>
                  <a:srgbClr val="000000"/>
                </a:solidFill>
                <a:latin typeface="Arial"/>
                <a:ea typeface="Verdana"/>
              </a:rPr>
              <a:t>Regulatories</a:t>
            </a:r>
            <a:endParaRPr b="0" lang="en-US" sz="3600" spc="-1" strike="noStrike">
              <a:latin typeface="Arial"/>
            </a:endParaRPr>
          </a:p>
          <a:p>
            <a:pPr lvl="1" marL="990720" indent="-379800">
              <a:lnSpc>
                <a:spcPct val="100000"/>
              </a:lnSpc>
              <a:spcBef>
                <a:spcPts val="720"/>
              </a:spcBef>
              <a:buClr>
                <a:srgbClr val="000000"/>
              </a:buClr>
              <a:buFont typeface="Arial"/>
              <a:buChar char="–"/>
            </a:pPr>
            <a:r>
              <a:rPr b="0" lang="en-US" sz="3600" spc="-1" strike="noStrike">
                <a:solidFill>
                  <a:srgbClr val="000000"/>
                </a:solidFill>
                <a:latin typeface="Arial"/>
                <a:ea typeface="Verdana"/>
              </a:rPr>
              <a:t>IRB approval Duke as a center</a:t>
            </a:r>
            <a:endParaRPr b="0" lang="en-US" sz="3600" spc="-1" strike="noStrike">
              <a:latin typeface="Arial"/>
            </a:endParaRPr>
          </a:p>
          <a:p>
            <a:pPr lvl="1" marL="990720" indent="-379800">
              <a:lnSpc>
                <a:spcPct val="100000"/>
              </a:lnSpc>
              <a:spcBef>
                <a:spcPts val="720"/>
              </a:spcBef>
              <a:buClr>
                <a:srgbClr val="000000"/>
              </a:buClr>
              <a:buFont typeface="Arial"/>
              <a:buChar char="–"/>
            </a:pPr>
            <a:r>
              <a:rPr b="0" lang="en-US" sz="3600" spc="-1" strike="noStrike">
                <a:solidFill>
                  <a:srgbClr val="000000"/>
                </a:solidFill>
                <a:latin typeface="Arial"/>
                <a:ea typeface="Verdana"/>
              </a:rPr>
              <a:t>IRB in progress Duke as a coordinating center</a:t>
            </a:r>
            <a:endParaRPr b="0" lang="en-US" sz="3600" spc="-1" strike="noStrike">
              <a:latin typeface="Arial"/>
            </a:endParaRPr>
          </a:p>
          <a:p>
            <a:pPr>
              <a:lnSpc>
                <a:spcPct val="100000"/>
              </a:lnSpc>
              <a:spcBef>
                <a:spcPts val="201"/>
              </a:spcBef>
            </a:pPr>
            <a:endParaRPr b="0" lang="en-US" sz="3600" spc="-1" strike="noStrike">
              <a:latin typeface="Arial"/>
            </a:endParaRPr>
          </a:p>
          <a:p>
            <a:pPr marL="457200" indent="-456120">
              <a:lnSpc>
                <a:spcPct val="100000"/>
              </a:lnSpc>
              <a:spcBef>
                <a:spcPts val="720"/>
              </a:spcBef>
              <a:buClr>
                <a:srgbClr val="000000"/>
              </a:buClr>
              <a:buFont typeface="Arial"/>
              <a:buChar char="•"/>
            </a:pPr>
            <a:r>
              <a:rPr b="0" lang="en-US" sz="3600" spc="-1" strike="noStrike">
                <a:solidFill>
                  <a:srgbClr val="000000"/>
                </a:solidFill>
                <a:latin typeface="Arial"/>
                <a:ea typeface="Verdana"/>
              </a:rPr>
              <a:t>Case record forms (CRF)</a:t>
            </a:r>
            <a:endParaRPr b="0" lang="en-US" sz="3600" spc="-1" strike="noStrike">
              <a:latin typeface="Arial"/>
            </a:endParaRPr>
          </a:p>
          <a:p>
            <a:pPr lvl="1" marL="990720" indent="-379800">
              <a:lnSpc>
                <a:spcPct val="100000"/>
              </a:lnSpc>
              <a:spcBef>
                <a:spcPts val="720"/>
              </a:spcBef>
              <a:buClr>
                <a:srgbClr val="000000"/>
              </a:buClr>
              <a:buFont typeface="Arial"/>
              <a:buChar char="–"/>
            </a:pPr>
            <a:r>
              <a:rPr b="0" lang="en-US" sz="3600" spc="-1" strike="noStrike">
                <a:solidFill>
                  <a:srgbClr val="000000"/>
                </a:solidFill>
                <a:latin typeface="Arial"/>
                <a:ea typeface="Verdana"/>
              </a:rPr>
              <a:t>CRF for all studies created and validated</a:t>
            </a:r>
            <a:endParaRPr b="0" lang="en-US" sz="3600" spc="-1" strike="noStrike">
              <a:latin typeface="Arial"/>
            </a:endParaRPr>
          </a:p>
          <a:p>
            <a:pPr>
              <a:lnSpc>
                <a:spcPct val="100000"/>
              </a:lnSpc>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609480" y="510840"/>
            <a:ext cx="10971720" cy="9126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DATA COLLECTED AND KEY FINDINGS</a:t>
            </a:r>
            <a:endParaRPr b="0" lang="en-US" sz="3600" spc="-1" strike="noStrike">
              <a:latin typeface="Arial"/>
            </a:endParaRPr>
          </a:p>
        </p:txBody>
      </p:sp>
      <p:sp>
        <p:nvSpPr>
          <p:cNvPr id="288" name="CustomShape 2"/>
          <p:cNvSpPr/>
          <p:nvPr/>
        </p:nvSpPr>
        <p:spPr>
          <a:xfrm>
            <a:off x="609480" y="1600200"/>
            <a:ext cx="10971720" cy="4524840"/>
          </a:xfrm>
          <a:prstGeom prst="rect">
            <a:avLst/>
          </a:prstGeom>
          <a:noFill/>
          <a:ln w="0">
            <a:noFill/>
          </a:ln>
        </p:spPr>
        <p:style>
          <a:lnRef idx="0"/>
          <a:fillRef idx="0"/>
          <a:effectRef idx="0"/>
          <a:fontRef idx="minor"/>
        </p:style>
        <p:txBody>
          <a:bodyPr lIns="90000" rIns="90000" tIns="45000" bIns="45000">
            <a:noAutofit/>
          </a:bodyPr>
          <a:p>
            <a:pPr marL="457200" indent="-456120">
              <a:lnSpc>
                <a:spcPct val="100000"/>
              </a:lnSpc>
              <a:spcBef>
                <a:spcPts val="720"/>
              </a:spcBef>
              <a:buClr>
                <a:srgbClr val="000000"/>
              </a:buClr>
              <a:buFont typeface="Arial"/>
              <a:buChar char="•"/>
            </a:pPr>
            <a:r>
              <a:rPr b="0" lang="en-US" sz="3600" spc="-1" strike="noStrike">
                <a:solidFill>
                  <a:srgbClr val="000000"/>
                </a:solidFill>
                <a:latin typeface="Arial"/>
                <a:ea typeface="Verdana"/>
              </a:rPr>
              <a:t>Phenotyping of 1,000+ patients with NS</a:t>
            </a:r>
            <a:endParaRPr b="0" lang="en-US" sz="3600" spc="-1" strike="noStrike">
              <a:latin typeface="Arial"/>
            </a:endParaRPr>
          </a:p>
          <a:p>
            <a:pPr>
              <a:lnSpc>
                <a:spcPct val="100000"/>
              </a:lnSpc>
              <a:spcBef>
                <a:spcPts val="853"/>
              </a:spcBef>
              <a:tabLst>
                <a:tab algn="l" pos="0"/>
              </a:tabLst>
            </a:pPr>
            <a:endParaRPr b="0" lang="en-US" sz="3600" spc="-1" strike="noStrike">
              <a:latin typeface="Arial"/>
            </a:endParaRPr>
          </a:p>
        </p:txBody>
      </p:sp>
      <p:pic>
        <p:nvPicPr>
          <p:cNvPr id="289" name="Picture 3" descr=""/>
          <p:cNvPicPr/>
          <p:nvPr/>
        </p:nvPicPr>
        <p:blipFill>
          <a:blip r:embed="rId1"/>
          <a:stretch/>
        </p:blipFill>
        <p:spPr>
          <a:xfrm>
            <a:off x="905400" y="3429000"/>
            <a:ext cx="8759520" cy="2510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DATA COLLECTED AND KEY FINDINGS</a:t>
            </a:r>
            <a:endParaRPr b="0" lang="en-US" sz="3600" spc="-1" strike="noStrike">
              <a:latin typeface="Arial"/>
            </a:endParaRPr>
          </a:p>
        </p:txBody>
      </p:sp>
      <p:sp>
        <p:nvSpPr>
          <p:cNvPr id="291" name="CustomShape 2"/>
          <p:cNvSpPr/>
          <p:nvPr/>
        </p:nvSpPr>
        <p:spPr>
          <a:xfrm>
            <a:off x="609480" y="1600200"/>
            <a:ext cx="5383800" cy="4524840"/>
          </a:xfrm>
          <a:prstGeom prst="rect">
            <a:avLst/>
          </a:prstGeom>
          <a:noFill/>
          <a:ln w="0">
            <a:noFill/>
          </a:ln>
        </p:spPr>
        <p:style>
          <a:lnRef idx="0"/>
          <a:fillRef idx="0"/>
          <a:effectRef idx="0"/>
          <a:fontRef idx="minor"/>
        </p:style>
        <p:txBody>
          <a:bodyPr lIns="90000" rIns="90000" tIns="45000" bIns="45000">
            <a:noAutofit/>
          </a:bodyPr>
          <a:p>
            <a:pPr marL="342720" indent="-341640">
              <a:lnSpc>
                <a:spcPct val="100000"/>
              </a:lnSpc>
              <a:spcBef>
                <a:spcPts val="561"/>
              </a:spcBef>
              <a:buClr>
                <a:srgbClr val="000000"/>
              </a:buClr>
              <a:buFont typeface="Arial"/>
              <a:buChar char="•"/>
            </a:pPr>
            <a:r>
              <a:rPr b="0" lang="en-US" sz="2800" spc="-1" strike="noStrike">
                <a:solidFill>
                  <a:srgbClr val="000000"/>
                </a:solidFill>
                <a:latin typeface="Arial"/>
                <a:ea typeface="Verdana"/>
              </a:rPr>
              <a:t>IN-HOUSE CONTROLS</a:t>
            </a:r>
            <a:endParaRPr b="0" lang="en-US" sz="2800" spc="-1" strike="noStrike">
              <a:latin typeface="Arial"/>
            </a:endParaRPr>
          </a:p>
        </p:txBody>
      </p:sp>
      <p:sp>
        <p:nvSpPr>
          <p:cNvPr id="292" name="CustomShape 3"/>
          <p:cNvSpPr/>
          <p:nvPr/>
        </p:nvSpPr>
        <p:spPr>
          <a:xfrm>
            <a:off x="6197760" y="1600200"/>
            <a:ext cx="5383800" cy="4524840"/>
          </a:xfrm>
          <a:prstGeom prst="rect">
            <a:avLst/>
          </a:prstGeom>
          <a:noFill/>
          <a:ln w="0">
            <a:noFill/>
          </a:ln>
        </p:spPr>
        <p:style>
          <a:lnRef idx="0"/>
          <a:fillRef idx="0"/>
          <a:effectRef idx="0"/>
          <a:fontRef idx="minor"/>
        </p:style>
        <p:txBody>
          <a:bodyPr lIns="90000" rIns="90000" tIns="45000" bIns="45000">
            <a:noAutofit/>
          </a:bodyPr>
          <a:p>
            <a:pPr marL="342720" indent="-341640">
              <a:lnSpc>
                <a:spcPct val="100000"/>
              </a:lnSpc>
              <a:spcBef>
                <a:spcPts val="561"/>
              </a:spcBef>
              <a:buClr>
                <a:srgbClr val="000000"/>
              </a:buClr>
              <a:buFont typeface="Arial"/>
              <a:buChar char="•"/>
            </a:pPr>
            <a:r>
              <a:rPr b="0" lang="en-US" sz="2800" spc="-1" strike="noStrike">
                <a:solidFill>
                  <a:srgbClr val="000000"/>
                </a:solidFill>
                <a:latin typeface="Arial"/>
                <a:ea typeface="Verdana"/>
              </a:rPr>
              <a:t>NMDP CONTROLS</a:t>
            </a:r>
            <a:endParaRPr b="0" lang="en-US" sz="2800" spc="-1" strike="noStrike">
              <a:latin typeface="Arial"/>
            </a:endParaRPr>
          </a:p>
        </p:txBody>
      </p:sp>
      <p:pic>
        <p:nvPicPr>
          <p:cNvPr id="293" name="Picture 4" descr=""/>
          <p:cNvPicPr/>
          <p:nvPr/>
        </p:nvPicPr>
        <p:blipFill>
          <a:blip r:embed="rId1"/>
          <a:stretch/>
        </p:blipFill>
        <p:spPr>
          <a:xfrm>
            <a:off x="6898680" y="2332800"/>
            <a:ext cx="2630880" cy="1812600"/>
          </a:xfrm>
          <a:prstGeom prst="rect">
            <a:avLst/>
          </a:prstGeom>
          <a:ln w="0">
            <a:noFill/>
          </a:ln>
        </p:spPr>
      </p:pic>
      <p:pic>
        <p:nvPicPr>
          <p:cNvPr id="294" name="Picture 5" descr=""/>
          <p:cNvPicPr/>
          <p:nvPr/>
        </p:nvPicPr>
        <p:blipFill>
          <a:blip r:embed="rId2"/>
          <a:stretch/>
        </p:blipFill>
        <p:spPr>
          <a:xfrm>
            <a:off x="7020000" y="4204440"/>
            <a:ext cx="2630880" cy="19969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609480" y="589320"/>
            <a:ext cx="10971720" cy="90360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KEY ISSUES, CHALLENGES, AND SOLUTION</a:t>
            </a:r>
            <a:endParaRPr b="0" lang="en-US" sz="3600" spc="-1" strike="noStrike">
              <a:latin typeface="Arial"/>
            </a:endParaRPr>
          </a:p>
        </p:txBody>
      </p:sp>
      <p:sp>
        <p:nvSpPr>
          <p:cNvPr id="296" name="CustomShape 2"/>
          <p:cNvSpPr/>
          <p:nvPr/>
        </p:nvSpPr>
        <p:spPr>
          <a:xfrm>
            <a:off x="609480" y="1600200"/>
            <a:ext cx="10971720" cy="4524840"/>
          </a:xfrm>
          <a:prstGeom prst="rect">
            <a:avLst/>
          </a:prstGeom>
          <a:noFill/>
          <a:ln w="0">
            <a:noFill/>
          </a:ln>
        </p:spPr>
        <p:style>
          <a:lnRef idx="0"/>
          <a:fillRef idx="0"/>
          <a:effectRef idx="0"/>
          <a:fontRef idx="minor"/>
        </p:style>
        <p:txBody>
          <a:bodyPr lIns="90000" rIns="90000" tIns="45000" bIns="45000">
            <a:noAutofit/>
          </a:bodyPr>
          <a:p>
            <a:pPr marL="457200" indent="-456120">
              <a:lnSpc>
                <a:spcPct val="100000"/>
              </a:lnSpc>
              <a:spcBef>
                <a:spcPts val="720"/>
              </a:spcBef>
              <a:buClr>
                <a:srgbClr val="000000"/>
              </a:buClr>
              <a:buFont typeface="Arial"/>
              <a:buChar char="•"/>
            </a:pPr>
            <a:r>
              <a:rPr b="0" lang="en-US" sz="3600" spc="-1" strike="noStrike">
                <a:solidFill>
                  <a:srgbClr val="000000"/>
                </a:solidFill>
                <a:latin typeface="Arial"/>
                <a:ea typeface="Verdana"/>
              </a:rPr>
              <a:t>COVID 19 disruption</a:t>
            </a:r>
            <a:endParaRPr b="0" lang="en-US" sz="3600" spc="-1" strike="noStrike">
              <a:latin typeface="Arial"/>
            </a:endParaRPr>
          </a:p>
          <a:p>
            <a:pPr marL="457200" indent="-456120">
              <a:lnSpc>
                <a:spcPct val="100000"/>
              </a:lnSpc>
              <a:spcBef>
                <a:spcPts val="720"/>
              </a:spcBef>
              <a:buClr>
                <a:srgbClr val="000000"/>
              </a:buClr>
              <a:buFont typeface="Arial"/>
              <a:buChar char="•"/>
            </a:pPr>
            <a:r>
              <a:rPr b="0" lang="en-US" sz="3600" spc="-1" strike="noStrike">
                <a:solidFill>
                  <a:srgbClr val="000000"/>
                </a:solidFill>
                <a:latin typeface="Arial"/>
                <a:ea typeface="Verdana"/>
              </a:rPr>
              <a:t>Solutions</a:t>
            </a:r>
            <a:endParaRPr b="0" lang="en-US" sz="3600" spc="-1" strike="noStrike">
              <a:latin typeface="Arial"/>
            </a:endParaRPr>
          </a:p>
          <a:p>
            <a:pPr lvl="1" marL="990720" indent="-379800">
              <a:lnSpc>
                <a:spcPct val="100000"/>
              </a:lnSpc>
              <a:spcBef>
                <a:spcPts val="720"/>
              </a:spcBef>
              <a:buClr>
                <a:srgbClr val="000000"/>
              </a:buClr>
              <a:buFont typeface="Arial"/>
              <a:buChar char="–"/>
            </a:pPr>
            <a:r>
              <a:rPr b="0" lang="en-US" sz="3600" spc="-1" strike="noStrike">
                <a:solidFill>
                  <a:srgbClr val="000000"/>
                </a:solidFill>
                <a:latin typeface="Arial"/>
                <a:ea typeface="Verdana"/>
              </a:rPr>
              <a:t>E-consenting</a:t>
            </a:r>
            <a:endParaRPr b="0" lang="en-US" sz="3600" spc="-1" strike="noStrike">
              <a:latin typeface="Arial"/>
            </a:endParaRPr>
          </a:p>
          <a:p>
            <a:pPr lvl="1" marL="990720" indent="-379800">
              <a:lnSpc>
                <a:spcPct val="100000"/>
              </a:lnSpc>
              <a:spcBef>
                <a:spcPts val="720"/>
              </a:spcBef>
              <a:buClr>
                <a:srgbClr val="000000"/>
              </a:buClr>
              <a:buFont typeface="Arial"/>
              <a:buChar char="–"/>
            </a:pPr>
            <a:r>
              <a:rPr b="0" lang="en-US" sz="3600" spc="-1" strike="noStrike">
                <a:solidFill>
                  <a:srgbClr val="000000"/>
                </a:solidFill>
                <a:latin typeface="Arial"/>
                <a:ea typeface="Verdana"/>
              </a:rPr>
              <a:t>Engaging more collaborators</a:t>
            </a:r>
            <a:endParaRPr b="0" lang="en-US" sz="3600" spc="-1" strike="noStrike">
              <a:latin typeface="Arial"/>
            </a:endParaRPr>
          </a:p>
          <a:p>
            <a:pPr>
              <a:lnSpc>
                <a:spcPct val="100000"/>
              </a:lnSpc>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MOVING FORWARD</a:t>
            </a:r>
            <a:endParaRPr b="0" lang="en-US" sz="3600" spc="-1" strike="noStrike">
              <a:latin typeface="Arial"/>
            </a:endParaRPr>
          </a:p>
        </p:txBody>
      </p:sp>
      <p:sp>
        <p:nvSpPr>
          <p:cNvPr id="298" name="CustomShape 2"/>
          <p:cNvSpPr/>
          <p:nvPr/>
        </p:nvSpPr>
        <p:spPr>
          <a:xfrm>
            <a:off x="609480" y="2107080"/>
            <a:ext cx="10971720" cy="2608560"/>
          </a:xfrm>
          <a:prstGeom prst="rect">
            <a:avLst/>
          </a:prstGeom>
          <a:noFill/>
          <a:ln w="0">
            <a:noFill/>
          </a:ln>
        </p:spPr>
        <p:style>
          <a:lnRef idx="0"/>
          <a:fillRef idx="0"/>
          <a:effectRef idx="0"/>
          <a:fontRef idx="minor"/>
        </p:style>
        <p:txBody>
          <a:bodyPr lIns="90000" rIns="90000" tIns="45000" bIns="45000">
            <a:normAutofit/>
          </a:bodyPr>
          <a:p>
            <a:pPr marL="457200" indent="-456120">
              <a:lnSpc>
                <a:spcPct val="100000"/>
              </a:lnSpc>
              <a:spcBef>
                <a:spcPts val="641"/>
              </a:spcBef>
              <a:buClr>
                <a:srgbClr val="000000"/>
              </a:buClr>
              <a:buFont typeface="Arial"/>
              <a:buChar char="•"/>
            </a:pPr>
            <a:r>
              <a:rPr b="0" lang="en-US" sz="3200" spc="-1" strike="noStrike">
                <a:solidFill>
                  <a:srgbClr val="000000"/>
                </a:solidFill>
                <a:latin typeface="Arial"/>
                <a:ea typeface="Verdana"/>
              </a:rPr>
              <a:t>Genotyping of all cases and controls</a:t>
            </a:r>
            <a:endParaRPr b="0" lang="en-US" sz="3200" spc="-1" strike="noStrike">
              <a:latin typeface="Arial"/>
            </a:endParaRPr>
          </a:p>
          <a:p>
            <a:pPr marL="457200" indent="-456120">
              <a:lnSpc>
                <a:spcPct val="100000"/>
              </a:lnSpc>
              <a:spcBef>
                <a:spcPts val="641"/>
              </a:spcBef>
              <a:buClr>
                <a:srgbClr val="000000"/>
              </a:buClr>
              <a:buFont typeface="Arial"/>
              <a:buChar char="•"/>
            </a:pPr>
            <a:r>
              <a:rPr b="0" lang="en-US" sz="3200" spc="-1" strike="noStrike">
                <a:solidFill>
                  <a:srgbClr val="000000"/>
                </a:solidFill>
                <a:latin typeface="Arial"/>
                <a:ea typeface="Verdana"/>
              </a:rPr>
              <a:t>Start NGS of HLA genes</a:t>
            </a:r>
            <a:endParaRPr b="0" lang="en-US" sz="3200" spc="-1" strike="noStrike">
              <a:latin typeface="Arial"/>
            </a:endParaRPr>
          </a:p>
          <a:p>
            <a:pPr marL="457200" indent="-456120">
              <a:lnSpc>
                <a:spcPct val="100000"/>
              </a:lnSpc>
              <a:spcBef>
                <a:spcPts val="641"/>
              </a:spcBef>
              <a:buClr>
                <a:srgbClr val="000000"/>
              </a:buClr>
              <a:buFont typeface="Arial"/>
              <a:buChar char="•"/>
            </a:pPr>
            <a:r>
              <a:rPr b="0" lang="en-US" sz="3200" spc="-1" strike="noStrike">
                <a:solidFill>
                  <a:srgbClr val="000000"/>
                </a:solidFill>
                <a:latin typeface="Arial"/>
                <a:ea typeface="Verdana"/>
              </a:rPr>
              <a:t>Ramp up enrollment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609480" y="654120"/>
            <a:ext cx="10971720" cy="8830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Arial"/>
                <a:ea typeface="Verdana"/>
              </a:rPr>
              <a:t>Disclosure</a:t>
            </a:r>
            <a:endParaRPr b="0" lang="en-US" sz="4400" spc="-1" strike="noStrike">
              <a:latin typeface="Arial"/>
            </a:endParaRPr>
          </a:p>
        </p:txBody>
      </p:sp>
      <p:sp>
        <p:nvSpPr>
          <p:cNvPr id="249" name="CustomShape 2"/>
          <p:cNvSpPr/>
          <p:nvPr/>
        </p:nvSpPr>
        <p:spPr>
          <a:xfrm>
            <a:off x="159840" y="1701720"/>
            <a:ext cx="11871360" cy="416484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799"/>
              </a:spcBef>
            </a:pPr>
            <a:endParaRPr b="0" lang="en-US" sz="1800" spc="-1" strike="noStrike">
              <a:latin typeface="Arial"/>
            </a:endParaRPr>
          </a:p>
          <a:p>
            <a:pPr>
              <a:lnSpc>
                <a:spcPct val="100000"/>
              </a:lnSpc>
              <a:spcBef>
                <a:spcPts val="799"/>
              </a:spcBef>
            </a:pPr>
            <a:endParaRPr b="0" lang="en-US" sz="1800" spc="-1" strike="noStrike">
              <a:latin typeface="Arial"/>
            </a:endParaRPr>
          </a:p>
          <a:p>
            <a:pPr>
              <a:lnSpc>
                <a:spcPct val="100000"/>
              </a:lnSpc>
              <a:spcBef>
                <a:spcPts val="641"/>
              </a:spcBef>
              <a:tabLst>
                <a:tab algn="l" pos="0"/>
              </a:tabLst>
            </a:pPr>
            <a:r>
              <a:rPr b="1" lang="en-US" sz="3200" spc="-1" strike="noStrike">
                <a:solidFill>
                  <a:srgbClr val="000000"/>
                </a:solidFill>
                <a:latin typeface="Arial"/>
                <a:ea typeface="Verdana"/>
              </a:rPr>
              <a:t>   </a:t>
            </a:r>
            <a:r>
              <a:rPr b="1" lang="en-US" sz="3200" spc="-1" strike="noStrike">
                <a:solidFill>
                  <a:srgbClr val="000000"/>
                </a:solidFill>
                <a:latin typeface="Arial"/>
                <a:ea typeface="Verdana"/>
              </a:rPr>
              <a:t>We have no conflict of interest associated with this talk</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609480" y="380880"/>
            <a:ext cx="10971720" cy="1141920"/>
          </a:xfrm>
          <a:prstGeom prst="rect">
            <a:avLst/>
          </a:prstGeom>
          <a:noFill/>
          <a:ln w="0">
            <a:noFill/>
          </a:ln>
        </p:spPr>
        <p:style>
          <a:lnRef idx="0"/>
          <a:fillRef idx="0"/>
          <a:effectRef idx="0"/>
          <a:fontRef idx="minor"/>
        </p:style>
      </p:sp>
      <p:sp>
        <p:nvSpPr>
          <p:cNvPr id="300" name="CustomShape 2"/>
          <p:cNvSpPr/>
          <p:nvPr/>
        </p:nvSpPr>
        <p:spPr>
          <a:xfrm>
            <a:off x="609480" y="1600200"/>
            <a:ext cx="10971720" cy="4524840"/>
          </a:xfrm>
          <a:prstGeom prst="rect">
            <a:avLst/>
          </a:prstGeom>
          <a:noFill/>
          <a:ln w="0">
            <a:noFill/>
          </a:ln>
        </p:spPr>
        <p:style>
          <a:lnRef idx="0"/>
          <a:fillRef idx="0"/>
          <a:effectRef idx="0"/>
          <a:fontRef idx="minor"/>
        </p:style>
        <p:txBody>
          <a:bodyPr lIns="90000" rIns="90000" tIns="45000" bIns="45000">
            <a:noAutofit/>
          </a:bodyPr>
          <a:p>
            <a:pPr marL="457200" indent="-456120">
              <a:lnSpc>
                <a:spcPct val="100000"/>
              </a:lnSpc>
              <a:spcBef>
                <a:spcPts val="853"/>
              </a:spcBef>
              <a:buClr>
                <a:srgbClr val="000000"/>
              </a:buClr>
              <a:buFont typeface="Arial"/>
              <a:buChar char="•"/>
            </a:pPr>
            <a:r>
              <a:rPr b="0" lang="en-US" sz="4270" spc="-1" strike="noStrike">
                <a:solidFill>
                  <a:srgbClr val="000000"/>
                </a:solidFill>
                <a:latin typeface="Verdana"/>
                <a:ea typeface="Verdana"/>
              </a:rPr>
              <a:t>AFTERNOON SESSION</a:t>
            </a:r>
            <a:endParaRPr b="0" lang="en-US" sz="427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800" spc="-1" strike="noStrike">
                <a:solidFill>
                  <a:srgbClr val="000000"/>
                </a:solidFill>
                <a:latin typeface="Verdana"/>
                <a:ea typeface="DejaVu Sans"/>
              </a:rPr>
              <a:t>GENETIC ANALYSIS</a:t>
            </a:r>
            <a:endParaRPr b="0" lang="en-US" sz="4800" spc="-1" strike="noStrike">
              <a:latin typeface="Arial"/>
            </a:endParaRPr>
          </a:p>
        </p:txBody>
      </p:sp>
      <p:sp>
        <p:nvSpPr>
          <p:cNvPr id="302" name="CustomShape 2"/>
          <p:cNvSpPr/>
          <p:nvPr/>
        </p:nvSpPr>
        <p:spPr>
          <a:xfrm>
            <a:off x="609480" y="1384200"/>
            <a:ext cx="10971720" cy="4524840"/>
          </a:xfrm>
          <a:prstGeom prst="rect">
            <a:avLst/>
          </a:prstGeom>
          <a:noFill/>
          <a:ln w="0">
            <a:noFill/>
          </a:ln>
        </p:spPr>
        <p:style>
          <a:lnRef idx="0"/>
          <a:fillRef idx="0"/>
          <a:effectRef idx="0"/>
          <a:fontRef idx="minor"/>
        </p:style>
        <p:txBody>
          <a:bodyPr lIns="90000" rIns="90000" tIns="45000" bIns="45000">
            <a:noAutofit/>
          </a:bodyPr>
          <a:p>
            <a:pPr marL="457200" indent="-456120">
              <a:lnSpc>
                <a:spcPct val="100000"/>
              </a:lnSpc>
              <a:spcBef>
                <a:spcPts val="853"/>
              </a:spcBef>
              <a:buClr>
                <a:srgbClr val="000000"/>
              </a:buClr>
              <a:buFont typeface="Arial"/>
              <a:buChar char="•"/>
            </a:pPr>
            <a:r>
              <a:rPr b="0" lang="en-US" sz="2200" spc="-1" strike="noStrike">
                <a:solidFill>
                  <a:srgbClr val="000000"/>
                </a:solidFill>
                <a:latin typeface="Verdana"/>
                <a:ea typeface="Verdana"/>
              </a:rPr>
              <a:t>Data: </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HLA sequencing for 1500 NS cases, 1500 (BM) controls</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Genotyping array data: &gt;1.7 million SNPs</a:t>
            </a:r>
            <a:endParaRPr b="0" lang="en-US" sz="2200" spc="-1" strike="noStrike">
              <a:latin typeface="Arial"/>
            </a:endParaRPr>
          </a:p>
          <a:p>
            <a:pPr lvl="2" marL="1296000" indent="-287280">
              <a:lnSpc>
                <a:spcPct val="100000"/>
              </a:lnSpc>
              <a:spcBef>
                <a:spcPts val="850"/>
              </a:spcBef>
              <a:buClr>
                <a:srgbClr val="000000"/>
              </a:buClr>
              <a:buSzPct val="45000"/>
              <a:buFont typeface="Wingdings" charset="2"/>
              <a:buChar char=""/>
            </a:pPr>
            <a:r>
              <a:rPr b="0" lang="en-US" sz="2200" spc="-1" strike="noStrike">
                <a:solidFill>
                  <a:srgbClr val="000000"/>
                </a:solidFill>
                <a:latin typeface="Verdana"/>
                <a:ea typeface="Verdana"/>
              </a:rPr>
              <a:t>TOPMed Imputation Server</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35x WGS, 1200 indiv. from CureGN (IgAN+MN+controls)</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Binary traits: NS vs no-NS, SSNS vs SRNS, post-transplant recurrence</a:t>
            </a:r>
            <a:endParaRPr b="0" lang="en-US" sz="2200" spc="-1" strike="noStrike">
              <a:latin typeface="Arial"/>
            </a:endParaRPr>
          </a:p>
          <a:p>
            <a:pPr marL="457200" indent="-456120">
              <a:lnSpc>
                <a:spcPct val="100000"/>
              </a:lnSpc>
              <a:spcBef>
                <a:spcPts val="853"/>
              </a:spcBef>
              <a:buClr>
                <a:srgbClr val="000000"/>
              </a:buClr>
              <a:buFont typeface="Arial"/>
              <a:buChar char="•"/>
            </a:pPr>
            <a:r>
              <a:rPr b="0" lang="en-US" sz="2200" spc="-1" strike="noStrike">
                <a:solidFill>
                  <a:srgbClr val="000000"/>
                </a:solidFill>
                <a:latin typeface="Verdana"/>
                <a:ea typeface="Verdana"/>
              </a:rPr>
              <a:t>Association models for multiethnic (structured) populations: </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HapQTL for haplotype association, Mixed-effect model, Firth logistic regression with PCA, LIGERA (developed by Dr. Ochoa)</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Condition on known variants, local ancestry</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Evaluate test statistic inflation, power, in simulations</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800" spc="-1" strike="noStrike">
                <a:solidFill>
                  <a:srgbClr val="000000"/>
                </a:solidFill>
                <a:latin typeface="Verdana"/>
                <a:ea typeface="DejaVu Sans"/>
              </a:rPr>
              <a:t>GENETIC ANALYSIS</a:t>
            </a:r>
            <a:endParaRPr b="0" lang="en-US" sz="4800" spc="-1" strike="noStrike">
              <a:latin typeface="Arial"/>
            </a:endParaRPr>
          </a:p>
        </p:txBody>
      </p:sp>
      <p:sp>
        <p:nvSpPr>
          <p:cNvPr id="304" name="CustomShape 2"/>
          <p:cNvSpPr/>
          <p:nvPr/>
        </p:nvSpPr>
        <p:spPr>
          <a:xfrm>
            <a:off x="609480" y="1384200"/>
            <a:ext cx="10971720" cy="4524840"/>
          </a:xfrm>
          <a:prstGeom prst="rect">
            <a:avLst/>
          </a:prstGeom>
          <a:noFill/>
          <a:ln w="0">
            <a:noFill/>
          </a:ln>
        </p:spPr>
        <p:style>
          <a:lnRef idx="0"/>
          <a:fillRef idx="0"/>
          <a:effectRef idx="0"/>
          <a:fontRef idx="minor"/>
        </p:style>
        <p:txBody>
          <a:bodyPr lIns="90000" rIns="90000" tIns="45000" bIns="45000">
            <a:noAutofit/>
          </a:bodyPr>
          <a:p>
            <a:pPr marL="457200" indent="-456120">
              <a:lnSpc>
                <a:spcPct val="100000"/>
              </a:lnSpc>
              <a:spcBef>
                <a:spcPts val="853"/>
              </a:spcBef>
              <a:buClr>
                <a:srgbClr val="000000"/>
              </a:buClr>
              <a:buFont typeface="Arial"/>
              <a:buChar char="•"/>
            </a:pPr>
            <a:r>
              <a:rPr b="0" lang="en-US" sz="2200" spc="-1" strike="noStrike">
                <a:solidFill>
                  <a:srgbClr val="000000"/>
                </a:solidFill>
                <a:latin typeface="Verdana"/>
                <a:ea typeface="Verdana"/>
              </a:rPr>
              <a:t>Annotations: </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NCBI and ensemble genome browsers</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Regulatory regions: ENCODE, RoadMap Epigenomics</a:t>
            </a:r>
            <a:endParaRPr b="0" lang="en-US" sz="2200" spc="-1" strike="noStrike">
              <a:latin typeface="Arial"/>
            </a:endParaRPr>
          </a:p>
          <a:p>
            <a:pPr marL="457200" indent="-456120">
              <a:lnSpc>
                <a:spcPct val="100000"/>
              </a:lnSpc>
              <a:spcBef>
                <a:spcPts val="853"/>
              </a:spcBef>
              <a:buClr>
                <a:srgbClr val="000000"/>
              </a:buClr>
              <a:buFont typeface="Arial"/>
              <a:buChar char="•"/>
            </a:pPr>
            <a:r>
              <a:rPr b="0" lang="en-US" sz="2200" spc="-1" strike="noStrike">
                <a:solidFill>
                  <a:srgbClr val="000000"/>
                </a:solidFill>
                <a:latin typeface="Verdana"/>
                <a:ea typeface="Verdana"/>
              </a:rPr>
              <a:t>Ancestry:</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Subanalysis: single-ancestry tests, for identifying weaker ancestry-specific effects</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Global ancestry estimation with ALStructure</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Efficient Local Ancestry Inference (ELAI)</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800" spc="-1" strike="noStrike">
                <a:solidFill>
                  <a:srgbClr val="000000"/>
                </a:solidFill>
                <a:latin typeface="Verdana"/>
                <a:ea typeface="DejaVu Sans"/>
              </a:rPr>
              <a:t>GENETIC ANALYSIS</a:t>
            </a:r>
            <a:endParaRPr b="0" lang="en-US" sz="4800" spc="-1" strike="noStrike">
              <a:latin typeface="Arial"/>
            </a:endParaRPr>
          </a:p>
        </p:txBody>
      </p:sp>
      <p:sp>
        <p:nvSpPr>
          <p:cNvPr id="306" name="CustomShape 2"/>
          <p:cNvSpPr/>
          <p:nvPr/>
        </p:nvSpPr>
        <p:spPr>
          <a:xfrm>
            <a:off x="609480" y="1060200"/>
            <a:ext cx="10971720" cy="45248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853"/>
              </a:spcBef>
            </a:pPr>
            <a:endParaRPr b="0" lang="en-US" sz="1800" spc="-1" strike="noStrike">
              <a:latin typeface="Arial"/>
            </a:endParaRPr>
          </a:p>
          <a:p>
            <a:pPr marL="457200" indent="-456120">
              <a:lnSpc>
                <a:spcPct val="100000"/>
              </a:lnSpc>
              <a:spcBef>
                <a:spcPts val="1417"/>
              </a:spcBef>
              <a:buClr>
                <a:srgbClr val="000000"/>
              </a:buClr>
              <a:buFont typeface="Arial"/>
              <a:buChar char="•"/>
            </a:pPr>
            <a:r>
              <a:rPr b="0" lang="en-US" sz="2200" spc="-1" strike="noStrike">
                <a:solidFill>
                  <a:srgbClr val="000000"/>
                </a:solidFill>
                <a:latin typeface="Verdana"/>
                <a:ea typeface="Verdana"/>
              </a:rPr>
              <a:t>Preliminary analysis: 750 SSNS cases only, array</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Not imputed (first pass)</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Control samples: practically any adults</a:t>
            </a:r>
            <a:endParaRPr b="0" lang="en-US" sz="2200" spc="-1" strike="noStrike">
              <a:latin typeface="Arial"/>
            </a:endParaRPr>
          </a:p>
          <a:p>
            <a:pPr lvl="2" marL="1296000" indent="-287280">
              <a:lnSpc>
                <a:spcPct val="100000"/>
              </a:lnSpc>
              <a:spcBef>
                <a:spcPts val="850"/>
              </a:spcBef>
              <a:buClr>
                <a:srgbClr val="000000"/>
              </a:buClr>
              <a:buSzPct val="45000"/>
              <a:buFont typeface="Wingdings" charset="2"/>
              <a:buChar char=""/>
            </a:pPr>
            <a:r>
              <a:rPr b="0" lang="en-US" sz="2200" spc="-1" strike="noStrike">
                <a:solidFill>
                  <a:srgbClr val="000000"/>
                </a:solidFill>
                <a:latin typeface="Verdana"/>
                <a:ea typeface="Verdana"/>
              </a:rPr>
              <a:t>1000 Genomes Project: WGS, includes Sri Lankan (STU)!</a:t>
            </a:r>
            <a:endParaRPr b="0" lang="en-US" sz="2200" spc="-1" strike="noStrike">
              <a:latin typeface="Arial"/>
            </a:endParaRPr>
          </a:p>
          <a:p>
            <a:pPr lvl="2" marL="1296000" indent="-287280">
              <a:lnSpc>
                <a:spcPct val="100000"/>
              </a:lnSpc>
              <a:spcBef>
                <a:spcPts val="850"/>
              </a:spcBef>
              <a:buClr>
                <a:srgbClr val="000000"/>
              </a:buClr>
              <a:buSzPct val="45000"/>
              <a:buFont typeface="Wingdings" charset="2"/>
              <a:buChar char=""/>
            </a:pPr>
            <a:r>
              <a:rPr b="0" lang="en-US" sz="2200" spc="-1" strike="noStrike">
                <a:solidFill>
                  <a:srgbClr val="000000"/>
                </a:solidFill>
                <a:latin typeface="Verdana"/>
                <a:ea typeface="Verdana"/>
              </a:rPr>
              <a:t>Duke CATHGEN: whole-exome sequencing, greater number of African-American samples</a:t>
            </a:r>
            <a:endParaRPr b="0" lang="en-US" sz="2200" spc="-1" strike="noStrike">
              <a:latin typeface="Arial"/>
            </a:endParaRPr>
          </a:p>
          <a:p>
            <a:pPr marL="457200" indent="-456120">
              <a:lnSpc>
                <a:spcPct val="100000"/>
              </a:lnSpc>
              <a:spcBef>
                <a:spcPts val="1417"/>
              </a:spcBef>
              <a:buClr>
                <a:srgbClr val="000000"/>
              </a:buClr>
              <a:buFont typeface="Arial"/>
              <a:buChar char="•"/>
            </a:pPr>
            <a:r>
              <a:rPr b="0" lang="en-US" sz="2200" spc="-1" strike="noStrike">
                <a:solidFill>
                  <a:srgbClr val="000000"/>
                </a:solidFill>
                <a:latin typeface="Verdana"/>
                <a:ea typeface="Verdana"/>
              </a:rPr>
              <a:t>Problem: array bias perfectly confounded with case/control status!</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Partial fix: more aggressive filtering, including double Hardy-Weinberg Equilibrium (HWE) test, before and after merging</a:t>
            </a:r>
            <a:endParaRPr b="0" lang="en-US" sz="2200" spc="-1" strike="noStrike">
              <a:latin typeface="Arial"/>
            </a:endParaRPr>
          </a:p>
          <a:p>
            <a:pPr lvl="1" marL="864000" indent="-323280">
              <a:lnSpc>
                <a:spcPct val="100000"/>
              </a:lnSpc>
              <a:spcBef>
                <a:spcPts val="1134"/>
              </a:spcBef>
              <a:buClr>
                <a:srgbClr val="000000"/>
              </a:buClr>
              <a:buSzPct val="75000"/>
              <a:buFont typeface="Symbol"/>
              <a:buChar char=""/>
            </a:pPr>
            <a:r>
              <a:rPr b="0" lang="en-US" sz="2200" spc="-1" strike="noStrike">
                <a:solidFill>
                  <a:srgbClr val="000000"/>
                </a:solidFill>
                <a:latin typeface="Verdana"/>
                <a:ea typeface="Verdana"/>
              </a:rPr>
              <a:t>Plan: Develop a population genetics approach for cross-platform QC</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800" spc="-1" strike="noStrike">
                <a:solidFill>
                  <a:srgbClr val="000000"/>
                </a:solidFill>
                <a:latin typeface="Verdana"/>
                <a:ea typeface="DejaVu Sans"/>
              </a:rPr>
              <a:t>GENETIC ANALYSIS</a:t>
            </a:r>
            <a:endParaRPr b="0" lang="en-US" sz="4800" spc="-1" strike="noStrike">
              <a:latin typeface="Arial"/>
            </a:endParaRPr>
          </a:p>
        </p:txBody>
      </p:sp>
      <p:pic>
        <p:nvPicPr>
          <p:cNvPr id="308" name="Picture 2" descr=""/>
          <p:cNvPicPr/>
          <p:nvPr/>
        </p:nvPicPr>
        <p:blipFill>
          <a:blip r:embed="rId1"/>
          <a:stretch/>
        </p:blipFill>
        <p:spPr>
          <a:xfrm>
            <a:off x="1099800" y="1337760"/>
            <a:ext cx="5047560" cy="5062320"/>
          </a:xfrm>
          <a:prstGeom prst="rect">
            <a:avLst/>
          </a:prstGeom>
          <a:ln w="0">
            <a:noFill/>
          </a:ln>
        </p:spPr>
      </p:pic>
      <p:pic>
        <p:nvPicPr>
          <p:cNvPr id="309" name="Picture 2_0" descr=""/>
          <p:cNvPicPr/>
          <p:nvPr/>
        </p:nvPicPr>
        <p:blipFill>
          <a:blip r:embed="rId2"/>
          <a:stretch/>
        </p:blipFill>
        <p:spPr>
          <a:xfrm>
            <a:off x="6114240" y="1337760"/>
            <a:ext cx="5046840" cy="5062320"/>
          </a:xfrm>
          <a:prstGeom prst="rect">
            <a:avLst/>
          </a:prstGeom>
          <a:ln w="0">
            <a:noFill/>
          </a:ln>
        </p:spPr>
      </p:pic>
      <p:sp>
        <p:nvSpPr>
          <p:cNvPr id="310" name="CustomShape 2"/>
          <p:cNvSpPr/>
          <p:nvPr/>
        </p:nvSpPr>
        <p:spPr>
          <a:xfrm>
            <a:off x="914400" y="1343520"/>
            <a:ext cx="4895280" cy="939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000" spc="-1" strike="noStrike">
                <a:solidFill>
                  <a:srgbClr val="000000"/>
                </a:solidFill>
                <a:latin typeface="Arial"/>
                <a:ea typeface="DejaVu Sans"/>
              </a:rPr>
              <a:t>Array (cases) + 1000 Genomes (controls) simple merge: case/control separation!</a:t>
            </a:r>
            <a:endParaRPr b="0" lang="en-US" sz="2000" spc="-1" strike="noStrike">
              <a:latin typeface="Arial"/>
            </a:endParaRPr>
          </a:p>
        </p:txBody>
      </p:sp>
      <p:sp>
        <p:nvSpPr>
          <p:cNvPr id="311" name="CustomShape 3"/>
          <p:cNvSpPr/>
          <p:nvPr/>
        </p:nvSpPr>
        <p:spPr>
          <a:xfrm>
            <a:off x="6373800" y="1343520"/>
            <a:ext cx="5284080" cy="656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000" spc="-1" strike="noStrike">
                <a:solidFill>
                  <a:srgbClr val="000000"/>
                </a:solidFill>
                <a:latin typeface="Arial"/>
                <a:ea typeface="DejaVu Sans"/>
              </a:rPr>
              <a:t>Double HWE filter (before and after merge): cases and controls overlap!</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800" spc="-1" strike="noStrike">
                <a:solidFill>
                  <a:srgbClr val="000000"/>
                </a:solidFill>
                <a:latin typeface="Verdana"/>
                <a:ea typeface="DejaVu Sans"/>
              </a:rPr>
              <a:t>GENETIC ANALYSIS</a:t>
            </a:r>
            <a:endParaRPr b="0" lang="en-US" sz="4800" spc="-1" strike="noStrike">
              <a:latin typeface="Arial"/>
            </a:endParaRPr>
          </a:p>
        </p:txBody>
      </p:sp>
      <p:sp>
        <p:nvSpPr>
          <p:cNvPr id="313" name="CustomShape 2"/>
          <p:cNvSpPr/>
          <p:nvPr/>
        </p:nvSpPr>
        <p:spPr>
          <a:xfrm>
            <a:off x="33480" y="1600200"/>
            <a:ext cx="2937600" cy="4524840"/>
          </a:xfrm>
          <a:prstGeom prst="rect">
            <a:avLst/>
          </a:prstGeom>
          <a:noFill/>
          <a:ln w="0">
            <a:noFill/>
          </a:ln>
        </p:spPr>
        <p:style>
          <a:lnRef idx="0"/>
          <a:fillRef idx="0"/>
          <a:effectRef idx="0"/>
          <a:fontRef idx="minor"/>
        </p:style>
        <p:txBody>
          <a:bodyPr lIns="90000" rIns="90000" tIns="45000" bIns="45000">
            <a:noAutofit/>
          </a:bodyPr>
          <a:p>
            <a:pPr marL="432000" indent="-323280">
              <a:lnSpc>
                <a:spcPct val="100000"/>
              </a:lnSpc>
              <a:spcBef>
                <a:spcPts val="1417"/>
              </a:spcBef>
              <a:buClr>
                <a:srgbClr val="000000"/>
              </a:buClr>
              <a:buSzPct val="45000"/>
              <a:buFont typeface="Wingdings" charset="2"/>
              <a:buChar char=""/>
            </a:pPr>
            <a:r>
              <a:rPr b="0" lang="en-US" sz="2200" spc="-1" strike="noStrike">
                <a:solidFill>
                  <a:srgbClr val="000000"/>
                </a:solidFill>
                <a:latin typeface="Verdana"/>
                <a:ea typeface="DejaVu Sans"/>
              </a:rPr>
              <a:t>Top: association statistics remain inflated!</a:t>
            </a:r>
            <a:endParaRPr b="0" lang="en-US" sz="2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2200" spc="-1" strike="noStrike">
                <a:solidFill>
                  <a:srgbClr val="000000"/>
                </a:solidFill>
                <a:latin typeface="Verdana"/>
                <a:ea typeface="DejaVu Sans"/>
              </a:rPr>
              <a:t>Bottom: significant cases without significant neighbors removed (false positives)</a:t>
            </a:r>
            <a:endParaRPr b="0" lang="en-US" sz="2200" spc="-1" strike="noStrike">
              <a:latin typeface="Arial"/>
            </a:endParaRPr>
          </a:p>
        </p:txBody>
      </p:sp>
      <p:pic>
        <p:nvPicPr>
          <p:cNvPr id="314" name="" descr=""/>
          <p:cNvPicPr/>
          <p:nvPr/>
        </p:nvPicPr>
        <p:blipFill>
          <a:blip r:embed="rId1"/>
          <a:stretch/>
        </p:blipFill>
        <p:spPr>
          <a:xfrm>
            <a:off x="3048840" y="1555200"/>
            <a:ext cx="9142560" cy="2284560"/>
          </a:xfrm>
          <a:prstGeom prst="rect">
            <a:avLst/>
          </a:prstGeom>
          <a:ln w="0">
            <a:noFill/>
          </a:ln>
        </p:spPr>
      </p:pic>
      <p:pic>
        <p:nvPicPr>
          <p:cNvPr id="315" name="" descr=""/>
          <p:cNvPicPr/>
          <p:nvPr/>
        </p:nvPicPr>
        <p:blipFill>
          <a:blip r:embed="rId2"/>
          <a:stretch/>
        </p:blipFill>
        <p:spPr>
          <a:xfrm>
            <a:off x="3044520" y="3840480"/>
            <a:ext cx="9142560" cy="22845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4800" spc="-1" strike="noStrike">
                <a:solidFill>
                  <a:srgbClr val="000000"/>
                </a:solidFill>
                <a:latin typeface="Verdana"/>
                <a:ea typeface="DejaVu Sans"/>
              </a:rPr>
              <a:t>GENETIC ANALYSIS</a:t>
            </a:r>
            <a:endParaRPr b="0" lang="en-US" sz="4800" spc="-1" strike="noStrike">
              <a:latin typeface="Arial"/>
            </a:endParaRPr>
          </a:p>
        </p:txBody>
      </p:sp>
      <p:pic>
        <p:nvPicPr>
          <p:cNvPr id="317" name="" descr=""/>
          <p:cNvPicPr/>
          <p:nvPr/>
        </p:nvPicPr>
        <p:blipFill>
          <a:blip r:embed="rId1"/>
          <a:stretch/>
        </p:blipFill>
        <p:spPr>
          <a:xfrm>
            <a:off x="1032480" y="1422720"/>
            <a:ext cx="10526400" cy="2630520"/>
          </a:xfrm>
          <a:prstGeom prst="rect">
            <a:avLst/>
          </a:prstGeom>
          <a:ln w="0">
            <a:noFill/>
          </a:ln>
        </p:spPr>
      </p:pic>
      <p:pic>
        <p:nvPicPr>
          <p:cNvPr id="318" name="" descr=""/>
          <p:cNvPicPr/>
          <p:nvPr/>
        </p:nvPicPr>
        <p:blipFill>
          <a:blip r:embed="rId2"/>
          <a:stretch/>
        </p:blipFill>
        <p:spPr>
          <a:xfrm>
            <a:off x="1038240" y="4073040"/>
            <a:ext cx="10514880" cy="2627640"/>
          </a:xfrm>
          <a:prstGeom prst="rect">
            <a:avLst/>
          </a:prstGeom>
          <a:ln w="0">
            <a:noFill/>
          </a:ln>
        </p:spPr>
      </p:pic>
      <p:sp>
        <p:nvSpPr>
          <p:cNvPr id="319" name="CustomShape 2"/>
          <p:cNvSpPr/>
          <p:nvPr/>
        </p:nvSpPr>
        <p:spPr>
          <a:xfrm>
            <a:off x="3657600" y="4143600"/>
            <a:ext cx="1878480" cy="6562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400" spc="-1" strike="noStrike">
                <a:solidFill>
                  <a:srgbClr val="ff0000"/>
                </a:solidFill>
                <a:latin typeface="Arial"/>
                <a:ea typeface="DejaVu Sans"/>
              </a:rPr>
              <a:t>HLA region</a:t>
            </a:r>
            <a:endParaRPr b="0" lang="en-US" sz="2400" spc="-1" strike="noStrike">
              <a:latin typeface="Arial"/>
            </a:endParaRPr>
          </a:p>
        </p:txBody>
      </p:sp>
      <p:sp>
        <p:nvSpPr>
          <p:cNvPr id="320" name="CustomShape 3"/>
          <p:cNvSpPr/>
          <p:nvPr/>
        </p:nvSpPr>
        <p:spPr>
          <a:xfrm>
            <a:off x="6054120" y="1373400"/>
            <a:ext cx="2513880" cy="76932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2400" spc="-1" strike="noStrike">
                <a:solidFill>
                  <a:srgbClr val="ff0000"/>
                </a:solidFill>
                <a:latin typeface="Arial"/>
                <a:ea typeface="DejaVu Sans"/>
              </a:rPr>
              <a:t>Intergenic region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5340" spc="-1" strike="noStrike">
                <a:solidFill>
                  <a:srgbClr val="000000"/>
                </a:solidFill>
                <a:latin typeface="Verdana"/>
                <a:ea typeface="Verdana"/>
              </a:rPr>
              <a:t>DATA COLLECTION</a:t>
            </a:r>
            <a:endParaRPr b="0" lang="en-US" sz="5340" spc="-1" strike="noStrike">
              <a:latin typeface="Arial"/>
            </a:endParaRPr>
          </a:p>
        </p:txBody>
      </p:sp>
      <p:sp>
        <p:nvSpPr>
          <p:cNvPr id="322" name="CustomShape 2"/>
          <p:cNvSpPr/>
          <p:nvPr/>
        </p:nvSpPr>
        <p:spPr>
          <a:xfrm>
            <a:off x="609480" y="1600200"/>
            <a:ext cx="10971720" cy="4524840"/>
          </a:xfrm>
          <a:prstGeom prst="rect">
            <a:avLst/>
          </a:prstGeom>
          <a:noFill/>
          <a:ln w="0">
            <a:noFill/>
          </a:ln>
        </p:spPr>
        <p:style>
          <a:lnRef idx="0"/>
          <a:fillRef idx="0"/>
          <a:effectRef idx="0"/>
          <a:fontRef idx="minor"/>
        </p:style>
        <p:txBody>
          <a:bodyPr lIns="90000" rIns="90000" tIns="45000" bIns="45000">
            <a:noAutofit/>
          </a:bodyPr>
          <a:p>
            <a:pPr marL="457200" indent="-456120">
              <a:lnSpc>
                <a:spcPct val="100000"/>
              </a:lnSpc>
              <a:spcBef>
                <a:spcPts val="853"/>
              </a:spcBef>
              <a:buClr>
                <a:srgbClr val="000000"/>
              </a:buClr>
              <a:buFont typeface="Arial"/>
              <a:buChar char="•"/>
            </a:pPr>
            <a:r>
              <a:rPr b="0" lang="en-US" sz="4270" spc="-1" strike="noStrike">
                <a:solidFill>
                  <a:srgbClr val="000000"/>
                </a:solidFill>
                <a:latin typeface="Verdana"/>
                <a:ea typeface="Verdana"/>
              </a:rPr>
              <a:t>Data collection, storing, and data sharing with other members of the consortium.</a:t>
            </a:r>
            <a:endParaRPr b="0" lang="en-US" sz="427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609480" y="380880"/>
            <a:ext cx="10971720" cy="1141920"/>
          </a:xfrm>
          <a:prstGeom prst="rect">
            <a:avLst/>
          </a:prstGeom>
          <a:noFill/>
          <a:ln w="0">
            <a:noFill/>
          </a:ln>
        </p:spPr>
        <p:style>
          <a:lnRef idx="0"/>
          <a:fillRef idx="0"/>
          <a:effectRef idx="0"/>
          <a:fontRef idx="minor"/>
        </p:style>
      </p:sp>
      <p:sp>
        <p:nvSpPr>
          <p:cNvPr id="324" name="CustomShape 2"/>
          <p:cNvSpPr/>
          <p:nvPr/>
        </p:nvSpPr>
        <p:spPr>
          <a:xfrm>
            <a:off x="609480" y="1600200"/>
            <a:ext cx="10971720" cy="4524840"/>
          </a:xfrm>
          <a:prstGeom prst="rect">
            <a:avLst/>
          </a:prstGeom>
          <a:noFill/>
          <a:ln w="0">
            <a:noFill/>
          </a:ln>
        </p:spPr>
        <p:style>
          <a:lnRef idx="0"/>
          <a:fillRef idx="0"/>
          <a:effectRef idx="0"/>
          <a:fontRef idx="minor"/>
        </p:style>
        <p:txBody>
          <a:bodyPr lIns="90000" rIns="90000" tIns="45000" bIns="45000">
            <a:noAutofit/>
          </a:bodyPr>
          <a:p>
            <a:pPr>
              <a:lnSpc>
                <a:spcPct val="100000"/>
              </a:lnSpc>
              <a:spcBef>
                <a:spcPts val="853"/>
              </a:spcBef>
              <a:tabLst>
                <a:tab algn="l" pos="0"/>
              </a:tabLst>
            </a:pPr>
            <a:r>
              <a:rPr b="0" lang="en-US" sz="4270" spc="-1" strike="noStrike">
                <a:solidFill>
                  <a:srgbClr val="000000"/>
                </a:solidFill>
                <a:latin typeface="Verdana"/>
                <a:ea typeface="Verdana"/>
              </a:rPr>
              <a:t>New analytic tools and how these could be leveraged by other members of the consortium</a:t>
            </a:r>
            <a:endParaRPr b="0" lang="en-US" sz="427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609480" y="380880"/>
            <a:ext cx="10971720" cy="1141920"/>
          </a:xfrm>
          <a:prstGeom prst="rect">
            <a:avLst/>
          </a:prstGeom>
          <a:noFill/>
          <a:ln w="0">
            <a:noFill/>
          </a:ln>
        </p:spPr>
        <p:style>
          <a:lnRef idx="0"/>
          <a:fillRef idx="0"/>
          <a:effectRef idx="0"/>
          <a:fontRef idx="minor"/>
        </p:style>
      </p:sp>
      <p:sp>
        <p:nvSpPr>
          <p:cNvPr id="326" name="CustomShape 2"/>
          <p:cNvSpPr/>
          <p:nvPr/>
        </p:nvSpPr>
        <p:spPr>
          <a:xfrm>
            <a:off x="609480" y="1600200"/>
            <a:ext cx="10971720" cy="4524840"/>
          </a:xfrm>
          <a:prstGeom prst="rect">
            <a:avLst/>
          </a:prstGeom>
          <a:noFill/>
          <a:ln w="0">
            <a:noFill/>
          </a:ln>
        </p:spPr>
        <p:style>
          <a:lnRef idx="0"/>
          <a:fillRef idx="0"/>
          <a:effectRef idx="0"/>
          <a:fontRef idx="minor"/>
        </p:style>
        <p:txBody>
          <a:bodyPr lIns="90000" rIns="90000" tIns="45000" bIns="45000">
            <a:noAutofit/>
          </a:bodyPr>
          <a:p>
            <a:pPr marL="457200" indent="-456120">
              <a:lnSpc>
                <a:spcPct val="100000"/>
              </a:lnSpc>
              <a:spcBef>
                <a:spcPts val="853"/>
              </a:spcBef>
              <a:buClr>
                <a:srgbClr val="000000"/>
              </a:buClr>
              <a:buFont typeface="Arial"/>
              <a:buChar char="•"/>
            </a:pPr>
            <a:r>
              <a:rPr b="0" lang="en-US" sz="4270" spc="-1" strike="noStrike">
                <a:solidFill>
                  <a:srgbClr val="000000"/>
                </a:solidFill>
                <a:latin typeface="Verdana"/>
                <a:ea typeface="Verdana"/>
              </a:rPr>
              <a:t>Areas seeking feedback from consortium members</a:t>
            </a:r>
            <a:endParaRPr b="0" lang="en-US" sz="427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BACKGROUND</a:t>
            </a:r>
            <a:endParaRPr b="0" lang="en-US" sz="3600" spc="-1" strike="noStrike">
              <a:latin typeface="Arial"/>
            </a:endParaRPr>
          </a:p>
        </p:txBody>
      </p:sp>
      <p:sp>
        <p:nvSpPr>
          <p:cNvPr id="251" name="CustomShape 2"/>
          <p:cNvSpPr/>
          <p:nvPr/>
        </p:nvSpPr>
        <p:spPr>
          <a:xfrm>
            <a:off x="652320" y="1452960"/>
            <a:ext cx="10971720" cy="4524840"/>
          </a:xfrm>
          <a:prstGeom prst="rect">
            <a:avLst/>
          </a:prstGeom>
          <a:noFill/>
          <a:ln w="0">
            <a:noFill/>
          </a:ln>
        </p:spPr>
        <p:style>
          <a:lnRef idx="0"/>
          <a:fillRef idx="0"/>
          <a:effectRef idx="0"/>
          <a:fontRef idx="minor"/>
        </p:style>
        <p:txBody>
          <a:bodyPr lIns="90000" rIns="90000" tIns="45000" bIns="45000">
            <a:normAutofit fontScale="21000"/>
          </a:bodyPr>
          <a:p>
            <a:pPr marL="457200" indent="-456120">
              <a:lnSpc>
                <a:spcPct val="100000"/>
              </a:lnSpc>
              <a:spcBef>
                <a:spcPts val="853"/>
              </a:spcBef>
              <a:buClr>
                <a:srgbClr val="000000"/>
              </a:buClr>
              <a:buFont typeface="Arial"/>
              <a:buChar char="•"/>
            </a:pPr>
            <a:r>
              <a:rPr b="0" lang="en-US" sz="4270" spc="-1" strike="noStrike">
                <a:solidFill>
                  <a:srgbClr val="000000"/>
                </a:solidFill>
                <a:latin typeface="Arial"/>
                <a:ea typeface="Verdana"/>
              </a:rPr>
              <a:t>Childhood nephrotic syndrome (NS) is a rare immune-mediated kidney disease</a:t>
            </a:r>
            <a:endParaRPr b="0" lang="en-US" sz="4270" spc="-1" strike="noStrike">
              <a:latin typeface="Arial"/>
            </a:endParaRPr>
          </a:p>
          <a:p>
            <a:pPr>
              <a:lnSpc>
                <a:spcPct val="100000"/>
              </a:lnSpc>
              <a:spcBef>
                <a:spcPts val="221"/>
              </a:spcBef>
            </a:pPr>
            <a:endParaRPr b="0" lang="en-US" sz="4270" spc="-1" strike="noStrike">
              <a:latin typeface="Arial"/>
            </a:endParaRPr>
          </a:p>
          <a:p>
            <a:pPr marL="457200" indent="-456120">
              <a:lnSpc>
                <a:spcPct val="100000"/>
              </a:lnSpc>
              <a:spcBef>
                <a:spcPts val="853"/>
              </a:spcBef>
              <a:buClr>
                <a:srgbClr val="000000"/>
              </a:buClr>
              <a:buFont typeface="Arial"/>
              <a:buChar char="•"/>
            </a:pPr>
            <a:r>
              <a:rPr b="0" lang="en-US" sz="4270" spc="-1" strike="noStrike">
                <a:solidFill>
                  <a:srgbClr val="000000"/>
                </a:solidFill>
                <a:latin typeface="Arial"/>
                <a:ea typeface="Verdana"/>
              </a:rPr>
              <a:t>Prevalence:16/100,000 children </a:t>
            </a:r>
            <a:endParaRPr b="0" lang="en-US" sz="4270" spc="-1" strike="noStrike">
              <a:latin typeface="Arial"/>
            </a:endParaRPr>
          </a:p>
          <a:p>
            <a:pPr>
              <a:lnSpc>
                <a:spcPct val="100000"/>
              </a:lnSpc>
              <a:spcBef>
                <a:spcPts val="261"/>
              </a:spcBef>
            </a:pPr>
            <a:endParaRPr b="0" lang="en-US" sz="4270" spc="-1" strike="noStrike">
              <a:latin typeface="Arial"/>
            </a:endParaRPr>
          </a:p>
          <a:p>
            <a:pPr marL="457200" indent="-456120">
              <a:lnSpc>
                <a:spcPct val="100000"/>
              </a:lnSpc>
              <a:spcBef>
                <a:spcPts val="853"/>
              </a:spcBef>
              <a:buClr>
                <a:srgbClr val="000000"/>
              </a:buClr>
              <a:buFont typeface="Arial"/>
              <a:buChar char="•"/>
            </a:pPr>
            <a:r>
              <a:rPr b="0" lang="en-US" sz="4270" spc="-1" strike="noStrike">
                <a:solidFill>
                  <a:srgbClr val="000000"/>
                </a:solidFill>
                <a:latin typeface="Arial"/>
                <a:ea typeface="Verdana"/>
              </a:rPr>
              <a:t>NS classification: Initial response to corticosteroid RX</a:t>
            </a:r>
            <a:endParaRPr b="0" lang="en-US" sz="4270" spc="-1" strike="noStrike">
              <a:latin typeface="Arial"/>
            </a:endParaRPr>
          </a:p>
          <a:p>
            <a:pPr lvl="1" marL="990720" indent="-379800">
              <a:lnSpc>
                <a:spcPct val="100000"/>
              </a:lnSpc>
              <a:spcBef>
                <a:spcPts val="746"/>
              </a:spcBef>
              <a:buClr>
                <a:srgbClr val="000000"/>
              </a:buClr>
              <a:buFont typeface="Arial"/>
              <a:buChar char="–"/>
            </a:pPr>
            <a:r>
              <a:rPr b="0" lang="en-US" sz="3740" spc="-1" strike="noStrike">
                <a:solidFill>
                  <a:srgbClr val="000000"/>
                </a:solidFill>
                <a:latin typeface="Arial"/>
                <a:ea typeface="Verdana"/>
              </a:rPr>
              <a:t>Steroid sensitive nephrotic syndrome (SSNS 80% ~MCD) </a:t>
            </a:r>
            <a:endParaRPr b="0" lang="en-US" sz="3740" spc="-1" strike="noStrike">
              <a:latin typeface="Arial"/>
            </a:endParaRPr>
          </a:p>
          <a:p>
            <a:pPr lvl="1" marL="990720" indent="-379800">
              <a:lnSpc>
                <a:spcPct val="100000"/>
              </a:lnSpc>
              <a:spcBef>
                <a:spcPts val="746"/>
              </a:spcBef>
              <a:buClr>
                <a:srgbClr val="000000"/>
              </a:buClr>
              <a:buFont typeface="Arial"/>
              <a:buChar char="–"/>
            </a:pPr>
            <a:r>
              <a:rPr b="0" lang="en-US" sz="3740" spc="-1" strike="noStrike">
                <a:solidFill>
                  <a:srgbClr val="000000"/>
                </a:solidFill>
                <a:latin typeface="Arial"/>
                <a:ea typeface="Verdana"/>
              </a:rPr>
              <a:t>Steroid resistant nephrotic syndrome (SRNS 20% ~FSGS)</a:t>
            </a:r>
            <a:endParaRPr b="0" lang="en-US" sz="3740" spc="-1" strike="noStrike">
              <a:latin typeface="Arial"/>
            </a:endParaRPr>
          </a:p>
          <a:p>
            <a:pPr>
              <a:lnSpc>
                <a:spcPct val="100000"/>
              </a:lnSpc>
            </a:pPr>
            <a:endParaRPr b="0" lang="en-US" sz="3740" spc="-1" strike="noStrike">
              <a:latin typeface="Arial"/>
            </a:endParaRPr>
          </a:p>
          <a:p>
            <a:pPr marL="457200" indent="-456120">
              <a:lnSpc>
                <a:spcPct val="100000"/>
              </a:lnSpc>
              <a:spcBef>
                <a:spcPts val="853"/>
              </a:spcBef>
              <a:buClr>
                <a:srgbClr val="000000"/>
              </a:buClr>
              <a:buFont typeface="Arial"/>
              <a:buChar char="•"/>
            </a:pPr>
            <a:r>
              <a:rPr b="0" lang="en-US" sz="4270" spc="-1" strike="noStrike">
                <a:solidFill>
                  <a:srgbClr val="000000"/>
                </a:solidFill>
                <a:latin typeface="Arial"/>
                <a:ea typeface="Verdana"/>
              </a:rPr>
              <a:t>SRNS major cause of CKD/ESKD (Cost/year $120B)</a:t>
            </a:r>
            <a:endParaRPr b="0" lang="en-US" sz="4270" spc="-1" strike="noStrike">
              <a:latin typeface="Arial"/>
            </a:endParaRPr>
          </a:p>
          <a:p>
            <a:pPr>
              <a:lnSpc>
                <a:spcPct val="100000"/>
              </a:lnSpc>
              <a:spcBef>
                <a:spcPts val="261"/>
              </a:spcBef>
            </a:pPr>
            <a:endParaRPr b="0" lang="en-US" sz="4270" spc="-1" strike="noStrike">
              <a:latin typeface="Arial"/>
            </a:endParaRPr>
          </a:p>
          <a:p>
            <a:pPr marL="457200" indent="-456120">
              <a:lnSpc>
                <a:spcPct val="100000"/>
              </a:lnSpc>
              <a:spcBef>
                <a:spcPts val="853"/>
              </a:spcBef>
              <a:buClr>
                <a:srgbClr val="000000"/>
              </a:buClr>
              <a:buFont typeface="Arial"/>
              <a:buChar char="•"/>
            </a:pPr>
            <a:r>
              <a:rPr b="0" lang="en-US" sz="4270" spc="-1" strike="noStrike">
                <a:solidFill>
                  <a:srgbClr val="000000"/>
                </a:solidFill>
                <a:latin typeface="Arial"/>
                <a:ea typeface="Verdana"/>
              </a:rPr>
              <a:t>Available treatment unsatisfactory </a:t>
            </a:r>
            <a:endParaRPr b="0" lang="en-US" sz="4270" spc="-1" strike="noStrike">
              <a:latin typeface="Arial"/>
            </a:endParaRPr>
          </a:p>
          <a:p>
            <a:pPr>
              <a:lnSpc>
                <a:spcPct val="100000"/>
              </a:lnSpc>
              <a:spcBef>
                <a:spcPts val="261"/>
              </a:spcBef>
            </a:pPr>
            <a:endParaRPr b="0" lang="en-US" sz="4270" spc="-1" strike="noStrike">
              <a:latin typeface="Arial"/>
            </a:endParaRPr>
          </a:p>
          <a:p>
            <a:pPr marL="457200" indent="-456120">
              <a:lnSpc>
                <a:spcPct val="100000"/>
              </a:lnSpc>
              <a:spcBef>
                <a:spcPts val="853"/>
              </a:spcBef>
              <a:buClr>
                <a:srgbClr val="000000"/>
              </a:buClr>
              <a:buFont typeface="Arial"/>
              <a:buChar char="•"/>
            </a:pPr>
            <a:r>
              <a:rPr b="0" lang="en-US" sz="4270" spc="-1" strike="noStrike">
                <a:solidFill>
                  <a:srgbClr val="000000"/>
                </a:solidFill>
                <a:latin typeface="Arial"/>
                <a:ea typeface="Verdana"/>
              </a:rPr>
              <a:t>Recurrence post transplant major cause of kidney allograft failure</a:t>
            </a:r>
            <a:endParaRPr b="0" lang="en-US" sz="4270" spc="-1" strike="noStrike">
              <a:latin typeface="Arial"/>
            </a:endParaRPr>
          </a:p>
        </p:txBody>
      </p:sp>
      <p:pic>
        <p:nvPicPr>
          <p:cNvPr id="252" name="Picture 9" descr=""/>
          <p:cNvPicPr/>
          <p:nvPr/>
        </p:nvPicPr>
        <p:blipFill>
          <a:blip r:embed="rId1"/>
          <a:stretch/>
        </p:blipFill>
        <p:spPr>
          <a:xfrm>
            <a:off x="9687960" y="5979240"/>
            <a:ext cx="2127240" cy="63900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171720" y="774360"/>
            <a:ext cx="10971720" cy="7858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GENOMICS OF NS TEAM: DUKE</a:t>
            </a:r>
            <a:endParaRPr b="0" lang="en-US" sz="3600" spc="-1" strike="noStrike">
              <a:latin typeface="Arial"/>
            </a:endParaRPr>
          </a:p>
        </p:txBody>
      </p:sp>
      <p:sp>
        <p:nvSpPr>
          <p:cNvPr id="328" name="CustomShape 2"/>
          <p:cNvSpPr/>
          <p:nvPr/>
        </p:nvSpPr>
        <p:spPr>
          <a:xfrm>
            <a:off x="5524560" y="1635480"/>
            <a:ext cx="3511800" cy="91260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rial"/>
                <a:ea typeface="DejaVu Sans"/>
              </a:rPr>
              <a:t>SURGERY AND IMMUNOLOGY</a:t>
            </a:r>
            <a:endParaRPr b="0" lang="en-US" sz="1800" spc="-1" strike="noStrike">
              <a:latin typeface="Arial"/>
            </a:endParaRPr>
          </a:p>
          <a:p>
            <a:pPr>
              <a:lnSpc>
                <a:spcPct val="100000"/>
              </a:lnSpc>
            </a:pPr>
            <a:r>
              <a:rPr b="0" lang="en-US" sz="1800" spc="-1" strike="noStrike">
                <a:solidFill>
                  <a:srgbClr val="000000"/>
                </a:solidFill>
                <a:latin typeface="Arial"/>
                <a:ea typeface="DejaVu Sans"/>
              </a:rPr>
              <a:t>Annette Jackson</a:t>
            </a:r>
            <a:endParaRPr b="0" lang="en-US" sz="1800" spc="-1" strike="noStrike">
              <a:latin typeface="Arial"/>
            </a:endParaRPr>
          </a:p>
          <a:p>
            <a:pPr>
              <a:lnSpc>
                <a:spcPct val="100000"/>
              </a:lnSpc>
            </a:pPr>
            <a:r>
              <a:rPr b="0" lang="en-US" sz="1800" spc="-1" strike="noStrike">
                <a:solidFill>
                  <a:srgbClr val="000000"/>
                </a:solidFill>
                <a:latin typeface="Arial"/>
                <a:ea typeface="DejaVu Sans"/>
              </a:rPr>
              <a:t>Brian Shaw</a:t>
            </a:r>
            <a:endParaRPr b="0" lang="en-US" sz="1800" spc="-1" strike="noStrike">
              <a:latin typeface="Arial"/>
            </a:endParaRPr>
          </a:p>
        </p:txBody>
      </p:sp>
      <p:sp>
        <p:nvSpPr>
          <p:cNvPr id="329" name="CustomShape 3"/>
          <p:cNvSpPr/>
          <p:nvPr/>
        </p:nvSpPr>
        <p:spPr>
          <a:xfrm>
            <a:off x="277920" y="1635480"/>
            <a:ext cx="2383920" cy="146124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rial"/>
                <a:ea typeface="DejaVu Sans"/>
              </a:rPr>
              <a:t>PEDIATRICS</a:t>
            </a:r>
            <a:endParaRPr b="0" lang="en-US" sz="1800" spc="-1" strike="noStrike">
              <a:latin typeface="Arial"/>
            </a:endParaRPr>
          </a:p>
          <a:p>
            <a:pPr>
              <a:lnSpc>
                <a:spcPct val="100000"/>
              </a:lnSpc>
            </a:pPr>
            <a:r>
              <a:rPr b="0" lang="en-US" sz="1800" spc="-1" strike="noStrike">
                <a:solidFill>
                  <a:srgbClr val="000000"/>
                </a:solidFill>
                <a:latin typeface="Arial"/>
                <a:ea typeface="DejaVu Sans"/>
              </a:rPr>
              <a:t>Rasheed Gbadegesin</a:t>
            </a:r>
            <a:endParaRPr b="0" lang="en-US" sz="1800" spc="-1" strike="noStrike">
              <a:latin typeface="Arial"/>
            </a:endParaRPr>
          </a:p>
          <a:p>
            <a:pPr>
              <a:lnSpc>
                <a:spcPct val="100000"/>
              </a:lnSpc>
            </a:pPr>
            <a:r>
              <a:rPr b="0" lang="en-US" sz="1800" spc="-1" strike="noStrike">
                <a:solidFill>
                  <a:srgbClr val="000000"/>
                </a:solidFill>
                <a:latin typeface="Arial"/>
                <a:ea typeface="DejaVu Sans"/>
              </a:rPr>
              <a:t>Eileen Chambers</a:t>
            </a:r>
            <a:endParaRPr b="0" lang="en-US" sz="1800" spc="-1" strike="noStrike">
              <a:latin typeface="Arial"/>
            </a:endParaRPr>
          </a:p>
          <a:p>
            <a:pPr>
              <a:lnSpc>
                <a:spcPct val="100000"/>
              </a:lnSpc>
            </a:pPr>
            <a:r>
              <a:rPr b="0" lang="en-US" sz="1800" spc="-1" strike="noStrike">
                <a:solidFill>
                  <a:srgbClr val="000000"/>
                </a:solidFill>
                <a:latin typeface="Arial"/>
                <a:ea typeface="DejaVu Sans"/>
              </a:rPr>
              <a:t>Rachel Cason</a:t>
            </a:r>
            <a:endParaRPr b="0" lang="en-US" sz="1800" spc="-1" strike="noStrike">
              <a:latin typeface="Arial"/>
            </a:endParaRPr>
          </a:p>
          <a:p>
            <a:pPr>
              <a:lnSpc>
                <a:spcPct val="100000"/>
              </a:lnSpc>
            </a:pPr>
            <a:r>
              <a:rPr b="0" lang="en-US" sz="1800" spc="-1" strike="noStrike">
                <a:solidFill>
                  <a:srgbClr val="000000"/>
                </a:solidFill>
                <a:latin typeface="Arial"/>
                <a:ea typeface="DejaVu Sans"/>
              </a:rPr>
              <a:t>Megan Chryst-Stangl</a:t>
            </a:r>
            <a:endParaRPr b="0" lang="en-US" sz="1800" spc="-1" strike="noStrike">
              <a:latin typeface="Arial"/>
            </a:endParaRPr>
          </a:p>
        </p:txBody>
      </p:sp>
      <p:sp>
        <p:nvSpPr>
          <p:cNvPr id="330" name="CustomShape 4"/>
          <p:cNvSpPr/>
          <p:nvPr/>
        </p:nvSpPr>
        <p:spPr>
          <a:xfrm>
            <a:off x="197280" y="3429000"/>
            <a:ext cx="5180760" cy="11869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rial"/>
                <a:ea typeface="DejaVu Sans"/>
              </a:rPr>
              <a:t>BIOSTATISTICS AND STATISTICAL GENETICS</a:t>
            </a:r>
            <a:endParaRPr b="0" lang="en-US" sz="1800" spc="-1" strike="noStrike">
              <a:latin typeface="Arial"/>
            </a:endParaRPr>
          </a:p>
          <a:p>
            <a:pPr>
              <a:lnSpc>
                <a:spcPct val="100000"/>
              </a:lnSpc>
            </a:pPr>
            <a:r>
              <a:rPr b="0" lang="en-US" sz="1800" spc="-1" strike="noStrike">
                <a:solidFill>
                  <a:srgbClr val="000000"/>
                </a:solidFill>
                <a:latin typeface="Arial"/>
                <a:ea typeface="DejaVu Sans"/>
              </a:rPr>
              <a:t>Cliburn Chan</a:t>
            </a:r>
            <a:endParaRPr b="0" lang="en-US" sz="1800" spc="-1" strike="noStrike">
              <a:latin typeface="Arial"/>
            </a:endParaRPr>
          </a:p>
          <a:p>
            <a:pPr>
              <a:lnSpc>
                <a:spcPct val="100000"/>
              </a:lnSpc>
            </a:pPr>
            <a:r>
              <a:rPr b="0" lang="en-US" sz="1800" spc="-1" strike="noStrike">
                <a:solidFill>
                  <a:srgbClr val="000000"/>
                </a:solidFill>
                <a:latin typeface="Arial"/>
                <a:ea typeface="DejaVu Sans"/>
              </a:rPr>
              <a:t>Alejandro Ochoa</a:t>
            </a:r>
            <a:endParaRPr b="0" lang="en-US" sz="1800" spc="-1" strike="noStrike">
              <a:latin typeface="Arial"/>
            </a:endParaRPr>
          </a:p>
          <a:p>
            <a:pPr>
              <a:lnSpc>
                <a:spcPct val="100000"/>
              </a:lnSpc>
            </a:pPr>
            <a:r>
              <a:rPr b="0" lang="en-US" sz="1800" spc="-1" strike="noStrike">
                <a:solidFill>
                  <a:srgbClr val="000000"/>
                </a:solidFill>
                <a:latin typeface="Arial"/>
                <a:ea typeface="DejaVu Sans"/>
              </a:rPr>
              <a:t>Amika Sood</a:t>
            </a:r>
            <a:endParaRPr b="0" lang="en-US" sz="1800" spc="-1" strike="noStrike">
              <a:latin typeface="Arial"/>
            </a:endParaRPr>
          </a:p>
        </p:txBody>
      </p:sp>
      <p:sp>
        <p:nvSpPr>
          <p:cNvPr id="331" name="CustomShape 5"/>
          <p:cNvSpPr/>
          <p:nvPr/>
        </p:nvSpPr>
        <p:spPr>
          <a:xfrm>
            <a:off x="5535000" y="3427560"/>
            <a:ext cx="2538000" cy="1186920"/>
          </a:xfrm>
          <a:prstGeom prst="rect">
            <a:avLst/>
          </a:prstGeom>
          <a:noFill/>
          <a:ln w="0">
            <a:noFill/>
          </a:ln>
        </p:spPr>
        <p:style>
          <a:lnRef idx="0"/>
          <a:fillRef idx="0"/>
          <a:effectRef idx="0"/>
          <a:fontRef idx="minor"/>
        </p:style>
        <p:txBody>
          <a:bodyPr wrap="none" lIns="90000" rIns="90000" tIns="45000" bIns="45000">
            <a:spAutoFit/>
          </a:bodyPr>
          <a:p>
            <a:pPr>
              <a:lnSpc>
                <a:spcPct val="100000"/>
              </a:lnSpc>
            </a:pPr>
            <a:r>
              <a:rPr b="1" lang="en-US" sz="1800" spc="-1" strike="noStrike">
                <a:solidFill>
                  <a:srgbClr val="000000"/>
                </a:solidFill>
                <a:latin typeface="Arial"/>
                <a:ea typeface="DejaVu Sans"/>
              </a:rPr>
              <a:t>COLLABORATORS</a:t>
            </a:r>
            <a:endParaRPr b="0" lang="en-US" sz="1800" spc="-1" strike="noStrike">
              <a:latin typeface="Arial"/>
            </a:endParaRPr>
          </a:p>
          <a:p>
            <a:pPr>
              <a:lnSpc>
                <a:spcPct val="100000"/>
              </a:lnSpc>
            </a:pPr>
            <a:r>
              <a:rPr b="0" lang="en-US" sz="1800" spc="-1" strike="noStrike">
                <a:solidFill>
                  <a:srgbClr val="000000"/>
                </a:solidFill>
                <a:latin typeface="Arial"/>
                <a:ea typeface="DejaVu Sans"/>
              </a:rPr>
              <a:t>Debo Adeyemo NHGRI</a:t>
            </a:r>
            <a:endParaRPr b="0" lang="en-US" sz="1800" spc="-1" strike="noStrike">
              <a:latin typeface="Arial"/>
            </a:endParaRPr>
          </a:p>
          <a:p>
            <a:pPr>
              <a:lnSpc>
                <a:spcPct val="100000"/>
              </a:lnSpc>
            </a:pPr>
            <a:r>
              <a:rPr b="0" lang="en-US" sz="1800" spc="-1" strike="noStrike">
                <a:solidFill>
                  <a:srgbClr val="000000"/>
                </a:solidFill>
                <a:latin typeface="Arial"/>
                <a:ea typeface="DejaVu Sans"/>
              </a:rPr>
              <a:t>NMDP Consortium</a:t>
            </a:r>
            <a:endParaRPr b="0" lang="en-US" sz="1800" spc="-1" strike="noStrike">
              <a:latin typeface="Arial"/>
            </a:endParaRPr>
          </a:p>
          <a:p>
            <a:pPr>
              <a:lnSpc>
                <a:spcPct val="100000"/>
              </a:lnSpc>
            </a:pPr>
            <a:r>
              <a:rPr b="0" lang="en-US" sz="1800" spc="-1" strike="noStrike">
                <a:solidFill>
                  <a:srgbClr val="000000"/>
                </a:solidFill>
                <a:latin typeface="Arial"/>
                <a:ea typeface="DejaVu Sans"/>
              </a:rPr>
              <a:t>PNRC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609480" y="380880"/>
            <a:ext cx="10971720" cy="81288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BACKGROUND</a:t>
            </a:r>
            <a:endParaRPr b="0" lang="en-US" sz="3600" spc="-1" strike="noStrike">
              <a:latin typeface="Arial"/>
            </a:endParaRPr>
          </a:p>
        </p:txBody>
      </p:sp>
      <p:sp>
        <p:nvSpPr>
          <p:cNvPr id="254" name="CustomShape 2"/>
          <p:cNvSpPr/>
          <p:nvPr/>
        </p:nvSpPr>
        <p:spPr>
          <a:xfrm>
            <a:off x="163800" y="1381680"/>
            <a:ext cx="11804400" cy="4704120"/>
          </a:xfrm>
          <a:prstGeom prst="rect">
            <a:avLst/>
          </a:prstGeom>
          <a:noFill/>
          <a:ln w="0">
            <a:noFill/>
          </a:ln>
        </p:spPr>
        <p:style>
          <a:lnRef idx="0"/>
          <a:fillRef idx="0"/>
          <a:effectRef idx="0"/>
          <a:fontRef idx="minor"/>
        </p:style>
        <p:txBody>
          <a:bodyPr lIns="90000" rIns="90000" tIns="45000" bIns="45000">
            <a:normAutofit fontScale="31000"/>
          </a:bodyPr>
          <a:p>
            <a:pPr marL="457200" indent="-456120">
              <a:lnSpc>
                <a:spcPct val="100000"/>
              </a:lnSpc>
              <a:spcBef>
                <a:spcPts val="853"/>
              </a:spcBef>
              <a:buClr>
                <a:srgbClr val="000000"/>
              </a:buClr>
              <a:buFont typeface="Arial"/>
              <a:buChar char="•"/>
            </a:pPr>
            <a:r>
              <a:rPr b="0" lang="en-US" sz="4270" spc="-1" strike="noStrike">
                <a:solidFill>
                  <a:srgbClr val="000000"/>
                </a:solidFill>
                <a:latin typeface="Arial"/>
                <a:ea typeface="Verdana"/>
              </a:rPr>
              <a:t>Pathogenesis not completely known</a:t>
            </a:r>
            <a:endParaRPr b="0" lang="en-US" sz="4270" spc="-1" strike="noStrike">
              <a:latin typeface="Arial"/>
            </a:endParaRPr>
          </a:p>
          <a:p>
            <a:pPr marL="457200" indent="-456120">
              <a:lnSpc>
                <a:spcPct val="100000"/>
              </a:lnSpc>
              <a:spcBef>
                <a:spcPts val="853"/>
              </a:spcBef>
              <a:buClr>
                <a:srgbClr val="000000"/>
              </a:buClr>
              <a:buFont typeface="Arial"/>
              <a:buChar char="•"/>
            </a:pPr>
            <a:r>
              <a:rPr b="0" lang="en-US" sz="4270" spc="-1" strike="noStrike">
                <a:solidFill>
                  <a:srgbClr val="000000"/>
                </a:solidFill>
                <a:latin typeface="Arial"/>
                <a:ea typeface="Verdana"/>
              </a:rPr>
              <a:t>Evidence converge on common theme of T and B lymphocytes dysregulation</a:t>
            </a:r>
            <a:endParaRPr b="0" lang="en-US" sz="4270" spc="-1" strike="noStrike">
              <a:latin typeface="Arial"/>
            </a:endParaRPr>
          </a:p>
          <a:p>
            <a:pPr lvl="1" marL="990720" indent="-379800">
              <a:lnSpc>
                <a:spcPct val="100000"/>
              </a:lnSpc>
              <a:spcBef>
                <a:spcPts val="746"/>
              </a:spcBef>
              <a:buClr>
                <a:srgbClr val="000000"/>
              </a:buClr>
              <a:buFont typeface="Arial"/>
              <a:buChar char="–"/>
            </a:pPr>
            <a:r>
              <a:rPr b="0" lang="en-US" sz="3740" spc="-1" strike="noStrike">
                <a:solidFill>
                  <a:srgbClr val="000000"/>
                </a:solidFill>
                <a:latin typeface="Arial"/>
                <a:ea typeface="Verdana"/>
              </a:rPr>
              <a:t>Alterations in T lymphocyte subsets during relapse of NS</a:t>
            </a:r>
            <a:endParaRPr b="0" lang="en-US" sz="3740" spc="-1" strike="noStrike">
              <a:latin typeface="Arial"/>
            </a:endParaRPr>
          </a:p>
          <a:p>
            <a:pPr lvl="1" marL="990720" indent="-379800">
              <a:lnSpc>
                <a:spcPct val="100000"/>
              </a:lnSpc>
              <a:spcBef>
                <a:spcPts val="746"/>
              </a:spcBef>
              <a:buClr>
                <a:srgbClr val="000000"/>
              </a:buClr>
              <a:buFont typeface="Arial"/>
              <a:buChar char="–"/>
            </a:pPr>
            <a:r>
              <a:rPr b="0" lang="en-US" sz="3740" spc="-1" strike="noStrike">
                <a:solidFill>
                  <a:srgbClr val="000000"/>
                </a:solidFill>
                <a:latin typeface="Arial"/>
                <a:ea typeface="Verdana"/>
              </a:rPr>
              <a:t>Induction of remission by infections that can suppress T lymphocytes</a:t>
            </a:r>
            <a:endParaRPr b="0" lang="en-US" sz="3740" spc="-1" strike="noStrike">
              <a:latin typeface="Arial"/>
            </a:endParaRPr>
          </a:p>
          <a:p>
            <a:pPr lvl="1" marL="990720" indent="-379800">
              <a:lnSpc>
                <a:spcPct val="100000"/>
              </a:lnSpc>
              <a:spcBef>
                <a:spcPts val="746"/>
              </a:spcBef>
              <a:buClr>
                <a:srgbClr val="000000"/>
              </a:buClr>
              <a:buFont typeface="Arial"/>
              <a:buChar char="–"/>
            </a:pPr>
            <a:r>
              <a:rPr b="0" lang="en-US" sz="3740" spc="-1" strike="noStrike">
                <a:solidFill>
                  <a:srgbClr val="000000"/>
                </a:solidFill>
                <a:latin typeface="Arial"/>
                <a:ea typeface="Verdana"/>
              </a:rPr>
              <a:t>Therapeutic agents used in RX are modulators of T cell function</a:t>
            </a:r>
            <a:endParaRPr b="0" lang="en-US" sz="3740" spc="-1" strike="noStrike">
              <a:latin typeface="Arial"/>
            </a:endParaRPr>
          </a:p>
          <a:p>
            <a:pPr lvl="1" marL="990720" indent="-379800">
              <a:lnSpc>
                <a:spcPct val="100000"/>
              </a:lnSpc>
              <a:spcBef>
                <a:spcPts val="746"/>
              </a:spcBef>
              <a:buClr>
                <a:srgbClr val="000000"/>
              </a:buClr>
              <a:buFont typeface="Arial"/>
              <a:buChar char="–"/>
            </a:pPr>
            <a:r>
              <a:rPr b="0" lang="en-US" sz="3740" spc="-1" strike="noStrike">
                <a:solidFill>
                  <a:srgbClr val="000000"/>
                </a:solidFill>
                <a:latin typeface="Arial"/>
                <a:ea typeface="Verdana"/>
              </a:rPr>
              <a:t>B cells: B cell depletion with rituximab (monoclonal antibody against CD20 on B lymphocytes) can induce NS remission</a:t>
            </a:r>
            <a:endParaRPr b="0" lang="en-US" sz="3740" spc="-1" strike="noStrike">
              <a:latin typeface="Arial"/>
            </a:endParaRPr>
          </a:p>
          <a:p>
            <a:pPr lvl="1" marL="990720" indent="-379800">
              <a:lnSpc>
                <a:spcPct val="100000"/>
              </a:lnSpc>
              <a:spcBef>
                <a:spcPts val="746"/>
              </a:spcBef>
              <a:buClr>
                <a:srgbClr val="000000"/>
              </a:buClr>
              <a:buFont typeface="Arial"/>
              <a:buChar char="–"/>
            </a:pPr>
            <a:r>
              <a:rPr b="0" lang="en-US" sz="3740" spc="-1" strike="noStrike">
                <a:solidFill>
                  <a:srgbClr val="000000"/>
                </a:solidFill>
                <a:latin typeface="Arial"/>
                <a:ea typeface="Verdana"/>
              </a:rPr>
              <a:t>HLA is essential in facilitating T and B lymphocyte interactions and may be an important mechanistic link in the pathogenesis of NS</a:t>
            </a:r>
            <a:endParaRPr b="0" lang="en-US" sz="3740" spc="-1" strike="noStrike">
              <a:latin typeface="Arial"/>
            </a:endParaRPr>
          </a:p>
          <a:p>
            <a:pPr lvl="1" marL="990720" indent="-379800">
              <a:lnSpc>
                <a:spcPct val="100000"/>
              </a:lnSpc>
              <a:spcBef>
                <a:spcPts val="746"/>
              </a:spcBef>
              <a:buClr>
                <a:srgbClr val="000000"/>
              </a:buClr>
              <a:buFont typeface="Arial"/>
              <a:buChar char="–"/>
            </a:pPr>
            <a:r>
              <a:rPr b="0" lang="en-US" sz="3740" spc="-1" strike="noStrike">
                <a:solidFill>
                  <a:srgbClr val="000000"/>
                </a:solidFill>
                <a:latin typeface="Arial"/>
                <a:ea typeface="Verdana"/>
              </a:rPr>
              <a:t>Recent GWAS identified variants in HLA genes as risk loci for NS</a:t>
            </a:r>
            <a:endParaRPr b="0" lang="en-US" sz="374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BACKGROUND</a:t>
            </a:r>
            <a:endParaRPr b="0" lang="en-US" sz="3600" spc="-1" strike="noStrike">
              <a:latin typeface="Arial"/>
            </a:endParaRPr>
          </a:p>
        </p:txBody>
      </p:sp>
      <p:pic>
        <p:nvPicPr>
          <p:cNvPr id="256" name="Picture 4" descr=""/>
          <p:cNvPicPr/>
          <p:nvPr/>
        </p:nvPicPr>
        <p:blipFill>
          <a:blip r:embed="rId1"/>
          <a:stretch/>
        </p:blipFill>
        <p:spPr>
          <a:xfrm>
            <a:off x="260280" y="3013560"/>
            <a:ext cx="3537360" cy="1789200"/>
          </a:xfrm>
          <a:prstGeom prst="rect">
            <a:avLst/>
          </a:prstGeom>
          <a:ln w="0">
            <a:noFill/>
          </a:ln>
        </p:spPr>
      </p:pic>
      <p:pic>
        <p:nvPicPr>
          <p:cNvPr id="257" name="Picture 5" descr=""/>
          <p:cNvPicPr/>
          <p:nvPr/>
        </p:nvPicPr>
        <p:blipFill>
          <a:blip r:embed="rId2"/>
          <a:stretch/>
        </p:blipFill>
        <p:spPr>
          <a:xfrm>
            <a:off x="3973680" y="2746440"/>
            <a:ext cx="3984120" cy="1818720"/>
          </a:xfrm>
          <a:prstGeom prst="rect">
            <a:avLst/>
          </a:prstGeom>
          <a:ln w="0">
            <a:noFill/>
          </a:ln>
        </p:spPr>
      </p:pic>
      <p:pic>
        <p:nvPicPr>
          <p:cNvPr id="258" name="Picture 6" descr=""/>
          <p:cNvPicPr/>
          <p:nvPr/>
        </p:nvPicPr>
        <p:blipFill>
          <a:blip r:embed="rId3"/>
          <a:stretch/>
        </p:blipFill>
        <p:spPr>
          <a:xfrm>
            <a:off x="8150400" y="2122560"/>
            <a:ext cx="3430800" cy="2516040"/>
          </a:xfrm>
          <a:prstGeom prst="rect">
            <a:avLst/>
          </a:prstGeom>
          <a:ln w="0">
            <a:noFill/>
          </a:ln>
        </p:spPr>
      </p:pic>
      <p:sp>
        <p:nvSpPr>
          <p:cNvPr id="259" name="CustomShape 2"/>
          <p:cNvSpPr/>
          <p:nvPr/>
        </p:nvSpPr>
        <p:spPr>
          <a:xfrm>
            <a:off x="928080" y="1394640"/>
            <a:ext cx="10558080" cy="15519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Arial"/>
                <a:ea typeface="DejaVu Sans"/>
              </a:rPr>
              <a:t>GWAS findings emphasize the role of adaptive immunity in the pathogenesis of SSNS</a:t>
            </a:r>
            <a:endParaRPr b="0" lang="en-US" sz="3200" spc="-1" strike="noStrike">
              <a:latin typeface="Arial"/>
            </a:endParaRPr>
          </a:p>
          <a:p>
            <a:pPr>
              <a:lnSpc>
                <a:spcPct val="100000"/>
              </a:lnSpc>
            </a:pPr>
            <a:endParaRPr b="0" lang="en-US" sz="3200" spc="-1" strike="noStrike">
              <a:latin typeface="Arial"/>
            </a:endParaRPr>
          </a:p>
        </p:txBody>
      </p:sp>
      <p:sp>
        <p:nvSpPr>
          <p:cNvPr id="260" name="CustomShape 3"/>
          <p:cNvSpPr/>
          <p:nvPr/>
        </p:nvSpPr>
        <p:spPr>
          <a:xfrm>
            <a:off x="84960" y="4896360"/>
            <a:ext cx="3712320" cy="881640"/>
          </a:xfrm>
          <a:prstGeom prst="rect">
            <a:avLst/>
          </a:prstGeom>
          <a:noFill/>
          <a:ln w="28575">
            <a:solidFill>
              <a:srgbClr val="ff0000"/>
            </a:solidFill>
            <a:round/>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Arial"/>
                <a:ea typeface="DejaVu Sans"/>
              </a:rPr>
              <a:t>Gbadegesin et al JASN 2015</a:t>
            </a:r>
            <a:endParaRPr b="0" lang="en-US" sz="1600" spc="-1" strike="noStrike">
              <a:latin typeface="Arial"/>
            </a:endParaRPr>
          </a:p>
          <a:p>
            <a:pPr>
              <a:lnSpc>
                <a:spcPct val="100000"/>
              </a:lnSpc>
            </a:pPr>
            <a:r>
              <a:rPr b="0" lang="en-US" sz="1800" spc="-1" strike="noStrike">
                <a:solidFill>
                  <a:srgbClr val="000000"/>
                </a:solidFill>
                <a:latin typeface="Arial"/>
                <a:ea typeface="DejaVu Sans"/>
              </a:rPr>
              <a:t>Population: South Asian, N: 214</a:t>
            </a:r>
            <a:endParaRPr b="0" lang="en-US" sz="1800" spc="-1" strike="noStrike">
              <a:latin typeface="Arial"/>
            </a:endParaRPr>
          </a:p>
          <a:p>
            <a:pPr>
              <a:lnSpc>
                <a:spcPct val="100000"/>
              </a:lnSpc>
            </a:pPr>
            <a:r>
              <a:rPr b="0" lang="en-US" sz="1800" spc="-1" strike="noStrike">
                <a:solidFill>
                  <a:srgbClr val="000000"/>
                </a:solidFill>
                <a:latin typeface="Arial"/>
                <a:ea typeface="DejaVu Sans"/>
              </a:rPr>
              <a:t>Loci: </a:t>
            </a:r>
            <a:r>
              <a:rPr b="0" i="1" lang="en-US" sz="1800" spc="-1" strike="noStrike">
                <a:solidFill>
                  <a:srgbClr val="000000"/>
                </a:solidFill>
                <a:latin typeface="Arial"/>
                <a:ea typeface="DejaVu Sans"/>
              </a:rPr>
              <a:t>HLA-DQA1, HLA-DQB1</a:t>
            </a:r>
            <a:endParaRPr b="0" lang="en-US" sz="1800" spc="-1" strike="noStrike">
              <a:latin typeface="Arial"/>
            </a:endParaRPr>
          </a:p>
        </p:txBody>
      </p:sp>
      <p:sp>
        <p:nvSpPr>
          <p:cNvPr id="261" name="CustomShape 4"/>
          <p:cNvSpPr/>
          <p:nvPr/>
        </p:nvSpPr>
        <p:spPr>
          <a:xfrm>
            <a:off x="3886200" y="4880880"/>
            <a:ext cx="3796200" cy="881640"/>
          </a:xfrm>
          <a:prstGeom prst="rect">
            <a:avLst/>
          </a:prstGeom>
          <a:noFill/>
          <a:ln w="28575">
            <a:solidFill>
              <a:srgbClr val="ff0000"/>
            </a:solidFill>
            <a:round/>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Arial"/>
                <a:ea typeface="DejaVu Sans"/>
              </a:rPr>
              <a:t>Dufek et al JASN 2019</a:t>
            </a:r>
            <a:endParaRPr b="0" lang="en-US" sz="1600" spc="-1" strike="noStrike">
              <a:latin typeface="Arial"/>
            </a:endParaRPr>
          </a:p>
          <a:p>
            <a:pPr>
              <a:lnSpc>
                <a:spcPct val="100000"/>
              </a:lnSpc>
            </a:pPr>
            <a:r>
              <a:rPr b="0" lang="en-US" sz="1800" spc="-1" strike="noStrike">
                <a:solidFill>
                  <a:srgbClr val="000000"/>
                </a:solidFill>
                <a:latin typeface="Arial"/>
                <a:ea typeface="DejaVu Sans"/>
              </a:rPr>
              <a:t>Population: European, N: 422</a:t>
            </a:r>
            <a:endParaRPr b="0" lang="en-US" sz="1800" spc="-1" strike="noStrike">
              <a:latin typeface="Arial"/>
            </a:endParaRPr>
          </a:p>
          <a:p>
            <a:pPr>
              <a:lnSpc>
                <a:spcPct val="100000"/>
              </a:lnSpc>
            </a:pPr>
            <a:r>
              <a:rPr b="0" lang="en-US" sz="1800" spc="-1" strike="noStrike">
                <a:solidFill>
                  <a:srgbClr val="000000"/>
                </a:solidFill>
                <a:latin typeface="Arial"/>
                <a:ea typeface="DejaVu Sans"/>
              </a:rPr>
              <a:t>Loci: </a:t>
            </a:r>
            <a:r>
              <a:rPr b="0" i="1" lang="en-US" sz="1800" spc="-1" strike="noStrike">
                <a:solidFill>
                  <a:srgbClr val="000000"/>
                </a:solidFill>
                <a:latin typeface="Arial"/>
                <a:ea typeface="DejaVu Sans"/>
              </a:rPr>
              <a:t>HLA-DR/DQ, </a:t>
            </a:r>
            <a:r>
              <a:rPr b="1" i="1" lang="en-US" sz="1800" spc="-1" strike="noStrike">
                <a:solidFill>
                  <a:srgbClr val="ff0000"/>
                </a:solidFill>
                <a:latin typeface="Arial"/>
                <a:ea typeface="DejaVu Sans"/>
              </a:rPr>
              <a:t>CALHM6</a:t>
            </a:r>
            <a:endParaRPr b="0" lang="en-US" sz="1800" spc="-1" strike="noStrike">
              <a:latin typeface="Arial"/>
            </a:endParaRPr>
          </a:p>
        </p:txBody>
      </p:sp>
      <p:sp>
        <p:nvSpPr>
          <p:cNvPr id="262" name="CustomShape 5"/>
          <p:cNvSpPr/>
          <p:nvPr/>
        </p:nvSpPr>
        <p:spPr>
          <a:xfrm>
            <a:off x="7770960" y="4880880"/>
            <a:ext cx="4292280" cy="881640"/>
          </a:xfrm>
          <a:prstGeom prst="rect">
            <a:avLst/>
          </a:prstGeom>
          <a:noFill/>
          <a:ln w="28575">
            <a:solidFill>
              <a:srgbClr val="ff0000"/>
            </a:solidFill>
            <a:round/>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0000"/>
                </a:solidFill>
                <a:latin typeface="Arial"/>
                <a:ea typeface="DejaVu Sans"/>
              </a:rPr>
              <a:t>Jia et al KI 2020</a:t>
            </a:r>
            <a:endParaRPr b="0" lang="en-US" sz="1600" spc="-1" strike="noStrike">
              <a:latin typeface="Arial"/>
            </a:endParaRPr>
          </a:p>
          <a:p>
            <a:pPr>
              <a:lnSpc>
                <a:spcPct val="100000"/>
              </a:lnSpc>
            </a:pPr>
            <a:r>
              <a:rPr b="0" lang="en-US" sz="1800" spc="-1" strike="noStrike">
                <a:solidFill>
                  <a:srgbClr val="000000"/>
                </a:solidFill>
                <a:latin typeface="Arial"/>
                <a:ea typeface="DejaVu Sans"/>
              </a:rPr>
              <a:t>Population: Japanese, N: 987</a:t>
            </a:r>
            <a:endParaRPr b="0" lang="en-US" sz="1800" spc="-1" strike="noStrike">
              <a:latin typeface="Arial"/>
            </a:endParaRPr>
          </a:p>
          <a:p>
            <a:pPr>
              <a:lnSpc>
                <a:spcPct val="100000"/>
              </a:lnSpc>
            </a:pPr>
            <a:r>
              <a:rPr b="0" lang="en-US" sz="1800" spc="-1" strike="noStrike">
                <a:solidFill>
                  <a:srgbClr val="000000"/>
                </a:solidFill>
                <a:latin typeface="Arial"/>
                <a:ea typeface="DejaVu Sans"/>
              </a:rPr>
              <a:t>Loci: </a:t>
            </a:r>
            <a:r>
              <a:rPr b="0" i="1" lang="en-US" sz="1600" spc="-1" strike="noStrike">
                <a:solidFill>
                  <a:srgbClr val="000000"/>
                </a:solidFill>
                <a:latin typeface="Arial"/>
                <a:ea typeface="DejaVu Sans"/>
              </a:rPr>
              <a:t>HLA-DR/DQ</a:t>
            </a:r>
            <a:r>
              <a:rPr b="0" lang="en-US" sz="1600" spc="-1" strike="noStrike">
                <a:solidFill>
                  <a:srgbClr val="000000"/>
                </a:solidFill>
                <a:latin typeface="Arial"/>
                <a:ea typeface="DejaVu Sans"/>
              </a:rPr>
              <a:t>, </a:t>
            </a:r>
            <a:r>
              <a:rPr b="1" i="1" lang="en-US" sz="1600" spc="-1" strike="noStrike">
                <a:solidFill>
                  <a:srgbClr val="ff0000"/>
                </a:solidFill>
                <a:latin typeface="Calibri"/>
                <a:ea typeface="DejaVu Sans"/>
              </a:rPr>
              <a:t>NPHS1-KIRREL2, TNFS15</a:t>
            </a:r>
            <a:endParaRPr b="0" lang="en-US" sz="1600" spc="-1" strike="noStrike">
              <a:latin typeface="Arial"/>
            </a:endParaRPr>
          </a:p>
        </p:txBody>
      </p:sp>
      <p:sp>
        <p:nvSpPr>
          <p:cNvPr id="263" name="CustomShape 6"/>
          <p:cNvSpPr/>
          <p:nvPr/>
        </p:nvSpPr>
        <p:spPr>
          <a:xfrm>
            <a:off x="1658160" y="3220560"/>
            <a:ext cx="370080" cy="6868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64" name="CustomShape 7"/>
          <p:cNvSpPr/>
          <p:nvPr/>
        </p:nvSpPr>
        <p:spPr>
          <a:xfrm>
            <a:off x="5330880" y="2841840"/>
            <a:ext cx="370080" cy="6868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
        <p:nvSpPr>
          <p:cNvPr id="265" name="CustomShape 8"/>
          <p:cNvSpPr/>
          <p:nvPr/>
        </p:nvSpPr>
        <p:spPr>
          <a:xfrm>
            <a:off x="9630000" y="2325600"/>
            <a:ext cx="370080" cy="68688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12">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repl">
                                        <p:cTn id="7" dur="500" fill="hold"/>
                                        <p:tgtEl>
                                          <p:spTgt spid="263"/>
                                        </p:tgtEl>
                                        <p:attrNameLst>
                                          <p:attrName>ppt_x</p:attrName>
                                        </p:attrNameLst>
                                      </p:cBhvr>
                                      <p:tavLst>
                                        <p:tav tm="0">
                                          <p:val>
                                            <p:strVal val="0-#ppt_w/2"/>
                                          </p:val>
                                        </p:tav>
                                        <p:tav tm="100000">
                                          <p:val>
                                            <p:strVal val="#ppt_x"/>
                                          </p:val>
                                        </p:tav>
                                      </p:tavLst>
                                    </p:anim>
                                    <p:anim calcmode="lin" valueType="num">
                                      <p:cBhvr additive="repl">
                                        <p:cTn id="8" dur="500" fill="hold"/>
                                        <p:tgtEl>
                                          <p:spTgt spid="263"/>
                                        </p:tgtEl>
                                        <p:attrNameLst>
                                          <p:attrName>ppt_y</p:attrName>
                                        </p:attrNameLst>
                                      </p:cBhvr>
                                      <p:tavLst>
                                        <p:tav tm="0">
                                          <p:val>
                                            <p:strVal val="1+#ppt_h/2"/>
                                          </p:val>
                                        </p:tav>
                                        <p:tav tm="100000">
                                          <p:val>
                                            <p:strVal val="#ppt_y"/>
                                          </p:val>
                                        </p:tav>
                                      </p:tavLst>
                                    </p:anim>
                                  </p:childTnLst>
                                </p:cTn>
                              </p:par>
                              <p:par>
                                <p:cTn id="9" nodeType="withEffect" fill="hold" presetClass="entr" presetID="2" presetSubtype="12">
                                  <p:stCondLst>
                                    <p:cond delay="0"/>
                                  </p:stCondLst>
                                  <p:childTnLst>
                                    <p:set>
                                      <p:cBhvr>
                                        <p:cTn id="10" dur="1" fill="hold">
                                          <p:stCondLst>
                                            <p:cond delay="0"/>
                                          </p:stCondLst>
                                        </p:cTn>
                                        <p:tgtEl>
                                          <p:spTgt spid="264"/>
                                        </p:tgtEl>
                                        <p:attrNameLst>
                                          <p:attrName>style.visibility</p:attrName>
                                        </p:attrNameLst>
                                      </p:cBhvr>
                                      <p:to>
                                        <p:strVal val="visible"/>
                                      </p:to>
                                    </p:set>
                                    <p:anim calcmode="lin" valueType="num">
                                      <p:cBhvr additive="repl">
                                        <p:cTn id="11" dur="500" fill="hold"/>
                                        <p:tgtEl>
                                          <p:spTgt spid="264"/>
                                        </p:tgtEl>
                                        <p:attrNameLst>
                                          <p:attrName>ppt_x</p:attrName>
                                        </p:attrNameLst>
                                      </p:cBhvr>
                                      <p:tavLst>
                                        <p:tav tm="0">
                                          <p:val>
                                            <p:strVal val="0-#ppt_w/2"/>
                                          </p:val>
                                        </p:tav>
                                        <p:tav tm="100000">
                                          <p:val>
                                            <p:strVal val="#ppt_x"/>
                                          </p:val>
                                        </p:tav>
                                      </p:tavLst>
                                    </p:anim>
                                    <p:anim calcmode="lin" valueType="num">
                                      <p:cBhvr additive="repl">
                                        <p:cTn id="12" dur="500" fill="hold"/>
                                        <p:tgtEl>
                                          <p:spTgt spid="264"/>
                                        </p:tgtEl>
                                        <p:attrNameLst>
                                          <p:attrName>ppt_y</p:attrName>
                                        </p:attrNameLst>
                                      </p:cBhvr>
                                      <p:tavLst>
                                        <p:tav tm="0">
                                          <p:val>
                                            <p:strVal val="1+#ppt_h/2"/>
                                          </p:val>
                                        </p:tav>
                                        <p:tav tm="100000">
                                          <p:val>
                                            <p:strVal val="#ppt_y"/>
                                          </p:val>
                                        </p:tav>
                                      </p:tavLst>
                                    </p:anim>
                                  </p:childTnLst>
                                </p:cTn>
                              </p:par>
                              <p:par>
                                <p:cTn id="13" nodeType="withEffect" fill="hold" presetClass="entr" presetID="2" presetSubtype="12">
                                  <p:stCondLst>
                                    <p:cond delay="0"/>
                                  </p:stCondLst>
                                  <p:childTnLst>
                                    <p:set>
                                      <p:cBhvr>
                                        <p:cTn id="14" dur="1" fill="hold">
                                          <p:stCondLst>
                                            <p:cond delay="0"/>
                                          </p:stCondLst>
                                        </p:cTn>
                                        <p:tgtEl>
                                          <p:spTgt spid="265"/>
                                        </p:tgtEl>
                                        <p:attrNameLst>
                                          <p:attrName>style.visibility</p:attrName>
                                        </p:attrNameLst>
                                      </p:cBhvr>
                                      <p:to>
                                        <p:strVal val="visible"/>
                                      </p:to>
                                    </p:set>
                                    <p:anim calcmode="lin" valueType="num">
                                      <p:cBhvr additive="repl">
                                        <p:cTn id="15" dur="500" fill="hold"/>
                                        <p:tgtEl>
                                          <p:spTgt spid="265"/>
                                        </p:tgtEl>
                                        <p:attrNameLst>
                                          <p:attrName>ppt_x</p:attrName>
                                        </p:attrNameLst>
                                      </p:cBhvr>
                                      <p:tavLst>
                                        <p:tav tm="0">
                                          <p:val>
                                            <p:strVal val="0-#ppt_w/2"/>
                                          </p:val>
                                        </p:tav>
                                        <p:tav tm="100000">
                                          <p:val>
                                            <p:strVal val="#ppt_x"/>
                                          </p:val>
                                        </p:tav>
                                      </p:tavLst>
                                    </p:anim>
                                    <p:anim calcmode="lin" valueType="num">
                                      <p:cBhvr additive="repl">
                                        <p:cTn id="16" dur="500" fill="hold"/>
                                        <p:tgtEl>
                                          <p:spTgt spid="2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BACKGROUND</a:t>
            </a:r>
            <a:endParaRPr b="0" lang="en-US" sz="3600" spc="-1" strike="noStrike">
              <a:latin typeface="Arial"/>
            </a:endParaRPr>
          </a:p>
        </p:txBody>
      </p:sp>
      <p:sp>
        <p:nvSpPr>
          <p:cNvPr id="267" name="CustomShape 2"/>
          <p:cNvSpPr/>
          <p:nvPr/>
        </p:nvSpPr>
        <p:spPr>
          <a:xfrm>
            <a:off x="253440" y="1426680"/>
            <a:ext cx="11587320" cy="4524840"/>
          </a:xfrm>
          <a:prstGeom prst="rect">
            <a:avLst/>
          </a:prstGeom>
          <a:noFill/>
          <a:ln w="0">
            <a:noFill/>
          </a:ln>
        </p:spPr>
        <p:style>
          <a:lnRef idx="0"/>
          <a:fillRef idx="0"/>
          <a:effectRef idx="0"/>
          <a:fontRef idx="minor"/>
        </p:style>
        <p:txBody>
          <a:bodyPr lIns="90000" rIns="90000" tIns="45000" bIns="45000">
            <a:normAutofit fontScale="63000"/>
          </a:bodyPr>
          <a:p>
            <a:pPr marL="342720" indent="-341640">
              <a:lnSpc>
                <a:spcPct val="100000"/>
              </a:lnSpc>
              <a:spcBef>
                <a:spcPts val="641"/>
              </a:spcBef>
              <a:buClr>
                <a:srgbClr val="000000"/>
              </a:buClr>
              <a:buFont typeface="Arial"/>
              <a:buChar char="•"/>
            </a:pPr>
            <a:r>
              <a:rPr b="0" lang="en-US" sz="3200" spc="-1" strike="noStrike">
                <a:solidFill>
                  <a:srgbClr val="000000"/>
                </a:solidFill>
                <a:latin typeface="Arial"/>
                <a:ea typeface="Verdana"/>
              </a:rPr>
              <a:t>Limitations of current GWAS studies</a:t>
            </a:r>
            <a:endParaRPr b="0" lang="en-US" sz="3200" spc="-1" strike="noStrike">
              <a:latin typeface="Arial"/>
            </a:endParaRPr>
          </a:p>
          <a:p>
            <a:pPr lvl="1" marL="743040" indent="-284760">
              <a:lnSpc>
                <a:spcPct val="100000"/>
              </a:lnSpc>
              <a:spcBef>
                <a:spcPts val="519"/>
              </a:spcBef>
              <a:buClr>
                <a:srgbClr val="000000"/>
              </a:buClr>
              <a:buFont typeface="Arial"/>
              <a:buChar char="–"/>
            </a:pPr>
            <a:r>
              <a:rPr b="0" lang="en-US" sz="2600" spc="-1" strike="noStrike">
                <a:solidFill>
                  <a:srgbClr val="000000"/>
                </a:solidFill>
                <a:latin typeface="Arial"/>
                <a:ea typeface="Verdana"/>
              </a:rPr>
              <a:t>GWAS chips unable to infer precise allelic association because of high levels of polymorphism, gene duplications, and high levels of LD in HLA region</a:t>
            </a:r>
            <a:endParaRPr b="0" lang="en-US" sz="2600" spc="-1" strike="noStrike">
              <a:latin typeface="Arial"/>
            </a:endParaRPr>
          </a:p>
          <a:p>
            <a:pPr lvl="1" marL="743040" indent="-284760">
              <a:lnSpc>
                <a:spcPct val="100000"/>
              </a:lnSpc>
              <a:spcBef>
                <a:spcPts val="519"/>
              </a:spcBef>
              <a:buClr>
                <a:srgbClr val="000000"/>
              </a:buClr>
              <a:buFont typeface="Arial"/>
              <a:buChar char="–"/>
            </a:pPr>
            <a:r>
              <a:rPr b="0" lang="en-US" sz="2600" spc="-1" strike="noStrike">
                <a:solidFill>
                  <a:srgbClr val="000000"/>
                </a:solidFill>
                <a:latin typeface="Arial"/>
                <a:ea typeface="Verdana"/>
              </a:rPr>
              <a:t>Use of small mono-ethnic cohorts in the majority of studies</a:t>
            </a:r>
            <a:endParaRPr b="0" lang="en-US" sz="2600" spc="-1" strike="noStrike">
              <a:latin typeface="Arial"/>
            </a:endParaRPr>
          </a:p>
          <a:p>
            <a:pPr lvl="1" marL="743040" indent="-284760">
              <a:lnSpc>
                <a:spcPct val="100000"/>
              </a:lnSpc>
              <a:spcBef>
                <a:spcPts val="519"/>
              </a:spcBef>
              <a:buClr>
                <a:srgbClr val="000000"/>
              </a:buClr>
              <a:buFont typeface="Arial"/>
              <a:buChar char="–"/>
            </a:pPr>
            <a:r>
              <a:rPr b="0" lang="en-US" sz="2600" spc="-1" strike="noStrike">
                <a:solidFill>
                  <a:srgbClr val="000000"/>
                </a:solidFill>
                <a:latin typeface="Arial"/>
                <a:ea typeface="Verdana"/>
              </a:rPr>
              <a:t>Exclusion of children with SRNS</a:t>
            </a:r>
            <a:endParaRPr b="0" lang="en-US" sz="2600" spc="-1" strike="noStrike">
              <a:latin typeface="Arial"/>
            </a:endParaRPr>
          </a:p>
          <a:p>
            <a:pPr lvl="1" marL="743040" indent="-284760">
              <a:lnSpc>
                <a:spcPct val="100000"/>
              </a:lnSpc>
              <a:spcBef>
                <a:spcPts val="519"/>
              </a:spcBef>
              <a:buClr>
                <a:srgbClr val="000000"/>
              </a:buClr>
              <a:buFont typeface="Arial"/>
              <a:buChar char="–"/>
            </a:pPr>
            <a:r>
              <a:rPr b="0" lang="en-US" sz="2600" spc="-1" strike="noStrike">
                <a:solidFill>
                  <a:srgbClr val="000000"/>
                </a:solidFill>
                <a:latin typeface="Arial"/>
                <a:ea typeface="Verdana"/>
              </a:rPr>
              <a:t>The HLA loci identified account for a very small % of the disease phenotype:  there are other disease loci in and outside of the HLA genes yet to be identified</a:t>
            </a:r>
            <a:endParaRPr b="0" lang="en-US" sz="2600" spc="-1" strike="noStrike">
              <a:latin typeface="Arial"/>
            </a:endParaRPr>
          </a:p>
          <a:p>
            <a:pPr>
              <a:lnSpc>
                <a:spcPct val="100000"/>
              </a:lnSpc>
              <a:spcBef>
                <a:spcPts val="181"/>
              </a:spcBef>
            </a:pPr>
            <a:endParaRPr b="0" lang="en-US" sz="2600" spc="-1" strike="noStrike">
              <a:latin typeface="Arial"/>
            </a:endParaRPr>
          </a:p>
          <a:p>
            <a:pPr marL="342720" indent="-341640">
              <a:lnSpc>
                <a:spcPct val="100000"/>
              </a:lnSpc>
              <a:spcBef>
                <a:spcPts val="641"/>
              </a:spcBef>
              <a:buClr>
                <a:srgbClr val="000000"/>
              </a:buClr>
              <a:buFont typeface="Arial"/>
              <a:buChar char="•"/>
            </a:pPr>
            <a:r>
              <a:rPr b="0" lang="en-US" sz="3200" spc="-1" strike="noStrike">
                <a:solidFill>
                  <a:srgbClr val="000000"/>
                </a:solidFill>
                <a:latin typeface="Arial"/>
                <a:ea typeface="Verdana"/>
              </a:rPr>
              <a:t>Deep NGS sequencing of  all 11 HLA genes in a multiethnic cohort will identify new haplotypes and determine shared regulatory motifs that provide insight to molecular mechanisms.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BACKGROUND</a:t>
            </a:r>
            <a:endParaRPr b="0" lang="en-US" sz="3600" spc="-1" strike="noStrike">
              <a:latin typeface="Arial"/>
            </a:endParaRPr>
          </a:p>
        </p:txBody>
      </p:sp>
      <p:sp>
        <p:nvSpPr>
          <p:cNvPr id="269" name="CustomShape 2"/>
          <p:cNvSpPr/>
          <p:nvPr/>
        </p:nvSpPr>
        <p:spPr>
          <a:xfrm>
            <a:off x="609480" y="1258920"/>
            <a:ext cx="11249280" cy="5277240"/>
          </a:xfrm>
          <a:prstGeom prst="rect">
            <a:avLst/>
          </a:prstGeom>
          <a:noFill/>
          <a:ln w="0">
            <a:noFill/>
          </a:ln>
        </p:spPr>
        <p:style>
          <a:lnRef idx="0"/>
          <a:fillRef idx="0"/>
          <a:effectRef idx="0"/>
          <a:fontRef idx="minor"/>
        </p:style>
        <p:txBody>
          <a:bodyPr lIns="90000" rIns="90000" tIns="45000" bIns="45000">
            <a:normAutofit/>
          </a:bodyPr>
          <a:p>
            <a:pPr marL="342720" indent="-341640">
              <a:lnSpc>
                <a:spcPct val="100000"/>
              </a:lnSpc>
              <a:spcBef>
                <a:spcPts val="561"/>
              </a:spcBef>
              <a:buClr>
                <a:srgbClr val="000000"/>
              </a:buClr>
              <a:buFont typeface="Arial"/>
              <a:buChar char="•"/>
            </a:pPr>
            <a:r>
              <a:rPr b="0" lang="en-US" sz="2800" spc="-1" strike="noStrike">
                <a:solidFill>
                  <a:srgbClr val="000000"/>
                </a:solidFill>
                <a:latin typeface="Arial"/>
                <a:ea typeface="Verdana"/>
              </a:rPr>
              <a:t>HLA region pleotropic for multiple immune mediated glomerular diseases (GD) that can cause secondary NS</a:t>
            </a:r>
            <a:endParaRPr b="0" lang="en-US" sz="2800" spc="-1" strike="noStrike">
              <a:latin typeface="Arial"/>
            </a:endParaRPr>
          </a:p>
          <a:p>
            <a:pPr marL="342720" indent="-341640">
              <a:lnSpc>
                <a:spcPct val="100000"/>
              </a:lnSpc>
              <a:spcBef>
                <a:spcPts val="561"/>
              </a:spcBef>
              <a:buClr>
                <a:srgbClr val="000000"/>
              </a:buClr>
              <a:buFont typeface="Arial"/>
              <a:buChar char="•"/>
            </a:pPr>
            <a:r>
              <a:rPr b="0" lang="en-US" sz="2800" spc="-1" strike="noStrike">
                <a:solidFill>
                  <a:srgbClr val="000000"/>
                </a:solidFill>
                <a:latin typeface="Arial"/>
                <a:ea typeface="Verdana"/>
              </a:rPr>
              <a:t>Multiple HLA genes loci associated with IgAN and MN (2</a:t>
            </a:r>
            <a:r>
              <a:rPr b="0" lang="en-US" sz="2800" spc="-1" strike="noStrike" baseline="30000">
                <a:solidFill>
                  <a:srgbClr val="000000"/>
                </a:solidFill>
                <a:latin typeface="Arial"/>
                <a:ea typeface="Verdana"/>
              </a:rPr>
              <a:t>0</a:t>
            </a:r>
            <a:r>
              <a:rPr b="0" lang="en-US" sz="2800" spc="-1" strike="noStrike">
                <a:solidFill>
                  <a:srgbClr val="000000"/>
                </a:solidFill>
                <a:latin typeface="Arial"/>
                <a:ea typeface="Verdana"/>
              </a:rPr>
              <a:t> NS)  </a:t>
            </a:r>
            <a:endParaRPr b="0" lang="en-US" sz="2800" spc="-1" strike="noStrike">
              <a:latin typeface="Arial"/>
            </a:endParaRPr>
          </a:p>
          <a:p>
            <a:pPr marL="342720" indent="-341640">
              <a:lnSpc>
                <a:spcPct val="100000"/>
              </a:lnSpc>
              <a:spcBef>
                <a:spcPts val="561"/>
              </a:spcBef>
              <a:buClr>
                <a:srgbClr val="000000"/>
              </a:buClr>
              <a:buFont typeface="Arial"/>
              <a:buChar char="•"/>
            </a:pPr>
            <a:r>
              <a:rPr b="0" lang="en-US" sz="2800" spc="-1" strike="noStrike">
                <a:solidFill>
                  <a:srgbClr val="000000"/>
                </a:solidFill>
                <a:latin typeface="Arial"/>
                <a:ea typeface="Verdana"/>
              </a:rPr>
              <a:t>Both 1</a:t>
            </a:r>
            <a:r>
              <a:rPr b="0" lang="en-US" sz="2800" spc="-1" strike="noStrike" baseline="30000">
                <a:solidFill>
                  <a:srgbClr val="000000"/>
                </a:solidFill>
                <a:latin typeface="Arial"/>
                <a:ea typeface="Verdana"/>
              </a:rPr>
              <a:t>0</a:t>
            </a:r>
            <a:r>
              <a:rPr b="0" lang="en-US" sz="2800" spc="-1" strike="noStrike">
                <a:solidFill>
                  <a:srgbClr val="000000"/>
                </a:solidFill>
                <a:latin typeface="Arial"/>
                <a:ea typeface="Verdana"/>
              </a:rPr>
              <a:t> &amp; 2</a:t>
            </a:r>
            <a:r>
              <a:rPr b="0" lang="en-US" sz="2800" spc="-1" strike="noStrike" baseline="30000">
                <a:solidFill>
                  <a:srgbClr val="000000"/>
                </a:solidFill>
                <a:latin typeface="Arial"/>
                <a:ea typeface="Verdana"/>
              </a:rPr>
              <a:t>0</a:t>
            </a:r>
            <a:r>
              <a:rPr b="0" lang="en-US" sz="2800" spc="-1" strike="noStrike">
                <a:solidFill>
                  <a:srgbClr val="000000"/>
                </a:solidFill>
                <a:latin typeface="Arial"/>
                <a:ea typeface="Verdana"/>
              </a:rPr>
              <a:t> NS associated with loci outside of HLA region </a:t>
            </a:r>
            <a:endParaRPr b="0" lang="en-US" sz="2800" spc="-1" strike="noStrike">
              <a:latin typeface="Arial"/>
            </a:endParaRPr>
          </a:p>
          <a:p>
            <a:pPr marL="342720" indent="-341640">
              <a:lnSpc>
                <a:spcPct val="100000"/>
              </a:lnSpc>
              <a:spcBef>
                <a:spcPts val="561"/>
              </a:spcBef>
              <a:buClr>
                <a:srgbClr val="000000"/>
              </a:buClr>
              <a:buFont typeface="Arial"/>
              <a:buChar char="•"/>
            </a:pPr>
            <a:r>
              <a:rPr b="0" lang="en-US" sz="2800" spc="-1" strike="noStrike">
                <a:solidFill>
                  <a:srgbClr val="000000"/>
                </a:solidFill>
                <a:latin typeface="Arial"/>
                <a:ea typeface="Verdana"/>
              </a:rPr>
              <a:t>Unified disease model for GD: At least 2 genetic hits</a:t>
            </a:r>
            <a:endParaRPr b="0" lang="en-US" sz="2800" spc="-1" strike="noStrike">
              <a:latin typeface="Arial"/>
            </a:endParaRPr>
          </a:p>
          <a:p>
            <a:pPr>
              <a:lnSpc>
                <a:spcPct val="100000"/>
              </a:lnSpc>
              <a:spcBef>
                <a:spcPts val="641"/>
              </a:spcBef>
              <a:tabLst>
                <a:tab algn="l" pos="0"/>
              </a:tabLst>
            </a:pPr>
            <a:endParaRPr b="0" lang="en-US" sz="2800" spc="-1" strike="noStrike">
              <a:latin typeface="Arial"/>
            </a:endParaRPr>
          </a:p>
        </p:txBody>
      </p:sp>
      <p:pic>
        <p:nvPicPr>
          <p:cNvPr id="270" name="Picture 3" descr=""/>
          <p:cNvPicPr/>
          <p:nvPr/>
        </p:nvPicPr>
        <p:blipFill>
          <a:blip r:embed="rId1"/>
          <a:stretch/>
        </p:blipFill>
        <p:spPr>
          <a:xfrm>
            <a:off x="2920680" y="3672360"/>
            <a:ext cx="4995000" cy="2863800"/>
          </a:xfrm>
          <a:prstGeom prst="rect">
            <a:avLst/>
          </a:prstGeom>
          <a:ln w="0">
            <a:noFill/>
          </a:ln>
        </p:spPr>
      </p:pic>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4" presetSubtype="10">
                                  <p:stCondLst>
                                    <p:cond delay="0"/>
                                  </p:stCondLst>
                                  <p:childTnLst>
                                    <p:set>
                                      <p:cBhvr>
                                        <p:cTn id="22" dur="1" fill="hold">
                                          <p:stCondLst>
                                            <p:cond delay="0"/>
                                          </p:stCondLst>
                                        </p:cTn>
                                        <p:tgtEl>
                                          <p:spTgt spid="270"/>
                                        </p:tgtEl>
                                        <p:attrNameLst>
                                          <p:attrName>style.visibility</p:attrName>
                                        </p:attrNameLst>
                                      </p:cBhvr>
                                      <p:to>
                                        <p:strVal val="visible"/>
                                      </p:to>
                                    </p:set>
                                    <p:animEffect filter="randombar(horizontal)" transition="in">
                                      <p:cBhvr additive="repl">
                                        <p:cTn id="23" dur="5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609480" y="380880"/>
            <a:ext cx="10971720" cy="9043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BACKGROUND</a:t>
            </a:r>
            <a:endParaRPr b="0" lang="en-US" sz="3600" spc="-1" strike="noStrike">
              <a:latin typeface="Arial"/>
            </a:endParaRPr>
          </a:p>
        </p:txBody>
      </p:sp>
      <p:sp>
        <p:nvSpPr>
          <p:cNvPr id="272" name="CustomShape 2"/>
          <p:cNvSpPr/>
          <p:nvPr/>
        </p:nvSpPr>
        <p:spPr>
          <a:xfrm>
            <a:off x="609480" y="1286280"/>
            <a:ext cx="10971720" cy="5099760"/>
          </a:xfrm>
          <a:prstGeom prst="rect">
            <a:avLst/>
          </a:prstGeom>
          <a:noFill/>
          <a:ln w="0">
            <a:noFill/>
          </a:ln>
        </p:spPr>
        <p:style>
          <a:lnRef idx="0"/>
          <a:fillRef idx="0"/>
          <a:effectRef idx="0"/>
          <a:fontRef idx="minor"/>
        </p:style>
        <p:txBody>
          <a:bodyPr lIns="90000" rIns="90000" tIns="45000" bIns="45000">
            <a:normAutofit fontScale="91000"/>
          </a:bodyPr>
          <a:p>
            <a:pPr marL="342720" indent="-341640">
              <a:lnSpc>
                <a:spcPct val="100000"/>
              </a:lnSpc>
              <a:spcBef>
                <a:spcPts val="641"/>
              </a:spcBef>
              <a:buClr>
                <a:srgbClr val="000000"/>
              </a:buClr>
              <a:buFont typeface="Arial"/>
              <a:buChar char="•"/>
            </a:pPr>
            <a:r>
              <a:rPr b="0" lang="en-US" sz="3200" spc="-1" strike="noStrike">
                <a:solidFill>
                  <a:srgbClr val="000000"/>
                </a:solidFill>
                <a:latin typeface="Arial"/>
                <a:ea typeface="Verdana"/>
              </a:rPr>
              <a:t>Incomplete coverage of the HLA regions by GWAS preclude understanding of overlap between 1</a:t>
            </a:r>
            <a:r>
              <a:rPr b="0" lang="en-US" sz="3200" spc="-1" strike="noStrike" baseline="30000">
                <a:solidFill>
                  <a:srgbClr val="000000"/>
                </a:solidFill>
                <a:latin typeface="Arial"/>
                <a:ea typeface="Verdana"/>
              </a:rPr>
              <a:t>0</a:t>
            </a:r>
            <a:r>
              <a:rPr b="0" lang="en-US" sz="3200" spc="-1" strike="noStrike">
                <a:solidFill>
                  <a:srgbClr val="000000"/>
                </a:solidFill>
                <a:latin typeface="Arial"/>
                <a:ea typeface="Verdana"/>
              </a:rPr>
              <a:t> &amp; 2</a:t>
            </a:r>
            <a:r>
              <a:rPr b="0" lang="en-US" sz="3200" spc="-1" strike="noStrike" baseline="30000">
                <a:solidFill>
                  <a:srgbClr val="000000"/>
                </a:solidFill>
                <a:latin typeface="Arial"/>
                <a:ea typeface="Verdana"/>
              </a:rPr>
              <a:t>0</a:t>
            </a:r>
            <a:r>
              <a:rPr b="0" lang="en-US" sz="3200" spc="-1" strike="noStrike">
                <a:solidFill>
                  <a:srgbClr val="000000"/>
                </a:solidFill>
                <a:latin typeface="Arial"/>
                <a:ea typeface="Verdana"/>
              </a:rPr>
              <a:t> NS</a:t>
            </a:r>
            <a:endParaRPr b="0" lang="en-US" sz="3200" spc="-1" strike="noStrike">
              <a:latin typeface="Arial"/>
            </a:endParaRPr>
          </a:p>
          <a:p>
            <a:pPr>
              <a:lnSpc>
                <a:spcPct val="100000"/>
              </a:lnSpc>
              <a:spcBef>
                <a:spcPts val="119"/>
              </a:spcBef>
            </a:pPr>
            <a:endParaRPr b="0" lang="en-US" sz="3200" spc="-1" strike="noStrike">
              <a:latin typeface="Arial"/>
            </a:endParaRPr>
          </a:p>
          <a:p>
            <a:pPr marL="342720" indent="-341640">
              <a:lnSpc>
                <a:spcPct val="100000"/>
              </a:lnSpc>
              <a:spcBef>
                <a:spcPts val="641"/>
              </a:spcBef>
              <a:buClr>
                <a:srgbClr val="000000"/>
              </a:buClr>
              <a:buFont typeface="Arial"/>
              <a:buChar char="•"/>
            </a:pPr>
            <a:r>
              <a:rPr b="0" lang="en-US" sz="3200" spc="-1" strike="noStrike">
                <a:solidFill>
                  <a:srgbClr val="000000"/>
                </a:solidFill>
                <a:latin typeface="Arial"/>
                <a:ea typeface="Verdana"/>
              </a:rPr>
              <a:t>Defining the HLA risk overlap may lead to ID of unified pathways important in the pathogenesis of 1</a:t>
            </a:r>
            <a:r>
              <a:rPr b="0" lang="en-US" sz="3200" spc="-1" strike="noStrike" baseline="30000">
                <a:solidFill>
                  <a:srgbClr val="000000"/>
                </a:solidFill>
                <a:latin typeface="Arial"/>
                <a:ea typeface="Verdana"/>
              </a:rPr>
              <a:t>0</a:t>
            </a:r>
            <a:r>
              <a:rPr b="0" lang="en-US" sz="3200" spc="-1" strike="noStrike">
                <a:solidFill>
                  <a:srgbClr val="000000"/>
                </a:solidFill>
                <a:latin typeface="Arial"/>
                <a:ea typeface="Verdana"/>
              </a:rPr>
              <a:t> &amp; 2</a:t>
            </a:r>
            <a:r>
              <a:rPr b="0" lang="en-US" sz="3200" spc="-1" strike="noStrike" baseline="30000">
                <a:solidFill>
                  <a:srgbClr val="000000"/>
                </a:solidFill>
                <a:latin typeface="Arial"/>
                <a:ea typeface="Verdana"/>
              </a:rPr>
              <a:t>0</a:t>
            </a:r>
            <a:r>
              <a:rPr b="0" lang="en-US" sz="3200" spc="-1" strike="noStrike">
                <a:solidFill>
                  <a:srgbClr val="000000"/>
                </a:solidFill>
                <a:latin typeface="Arial"/>
                <a:ea typeface="Verdana"/>
              </a:rPr>
              <a:t> NS </a:t>
            </a:r>
            <a:endParaRPr b="0" lang="en-US" sz="3200" spc="-1" strike="noStrike">
              <a:latin typeface="Arial"/>
            </a:endParaRPr>
          </a:p>
          <a:p>
            <a:pPr>
              <a:lnSpc>
                <a:spcPct val="100000"/>
              </a:lnSpc>
              <a:spcBef>
                <a:spcPts val="119"/>
              </a:spcBef>
            </a:pPr>
            <a:endParaRPr b="0" lang="en-US" sz="3200" spc="-1" strike="noStrike">
              <a:latin typeface="Arial"/>
            </a:endParaRPr>
          </a:p>
          <a:p>
            <a:pPr marL="342720" indent="-341640">
              <a:lnSpc>
                <a:spcPct val="100000"/>
              </a:lnSpc>
              <a:spcBef>
                <a:spcPts val="641"/>
              </a:spcBef>
              <a:buClr>
                <a:srgbClr val="000000"/>
              </a:buClr>
              <a:buFont typeface="Arial"/>
              <a:buChar char="•"/>
            </a:pPr>
            <a:r>
              <a:rPr b="0" lang="en-US" sz="3200" spc="-1" strike="noStrike">
                <a:solidFill>
                  <a:srgbClr val="000000"/>
                </a:solidFill>
                <a:latin typeface="Arial"/>
                <a:ea typeface="Verdana"/>
              </a:rPr>
              <a:t>Unclear if haplotype driven HLA expression in immune cells and kidney underlies disease mechanisms</a:t>
            </a:r>
            <a:endParaRPr b="0" lang="en-US" sz="3200" spc="-1" strike="noStrike">
              <a:latin typeface="Arial"/>
            </a:endParaRPr>
          </a:p>
          <a:p>
            <a:pPr>
              <a:lnSpc>
                <a:spcPct val="100000"/>
              </a:lnSpc>
              <a:spcBef>
                <a:spcPts val="119"/>
              </a:spcBef>
            </a:pPr>
            <a:endParaRPr b="0" lang="en-US" sz="3200" spc="-1" strike="noStrike">
              <a:latin typeface="Arial"/>
            </a:endParaRPr>
          </a:p>
          <a:p>
            <a:pPr marL="342720" indent="-341640">
              <a:lnSpc>
                <a:spcPct val="100000"/>
              </a:lnSpc>
              <a:spcBef>
                <a:spcPts val="641"/>
              </a:spcBef>
              <a:buClr>
                <a:srgbClr val="000000"/>
              </a:buClr>
              <a:buFont typeface="Arial"/>
              <a:buChar char="•"/>
            </a:pPr>
            <a:r>
              <a:rPr b="0" lang="en-US" sz="3200" spc="-1" strike="noStrike">
                <a:solidFill>
                  <a:srgbClr val="000000"/>
                </a:solidFill>
                <a:latin typeface="Arial"/>
                <a:ea typeface="Verdana"/>
              </a:rPr>
              <a:t>The role of NS HLA alleles/haplotypes in NS recurrence following kidney transplantation unknown</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609480" y="380880"/>
            <a:ext cx="10971720" cy="1141920"/>
          </a:xfrm>
          <a:prstGeom prst="rect">
            <a:avLst/>
          </a:prstGeom>
          <a:noFill/>
          <a:ln w="0">
            <a:noFill/>
          </a:ln>
        </p:spPr>
        <p:style>
          <a:lnRef idx="0"/>
          <a:fillRef idx="0"/>
          <a:effectRef idx="0"/>
          <a:fontRef idx="minor"/>
        </p:style>
        <p:txBody>
          <a:bodyPr lIns="90000" rIns="90000" tIns="45000" bIns="45000" anchor="ctr">
            <a:normAutofit/>
          </a:bodyPr>
          <a:p>
            <a:pPr algn="ctr">
              <a:lnSpc>
                <a:spcPct val="100000"/>
              </a:lnSpc>
            </a:pPr>
            <a:r>
              <a:rPr b="0" lang="en-US" sz="3600" spc="-1" strike="noStrike">
                <a:solidFill>
                  <a:srgbClr val="000000"/>
                </a:solidFill>
                <a:latin typeface="Arial"/>
                <a:ea typeface="Verdana"/>
              </a:rPr>
              <a:t>PROJECT GOALS</a:t>
            </a:r>
            <a:endParaRPr b="0" lang="en-US" sz="3600" spc="-1" strike="noStrike">
              <a:latin typeface="Arial"/>
            </a:endParaRPr>
          </a:p>
        </p:txBody>
      </p:sp>
      <p:sp>
        <p:nvSpPr>
          <p:cNvPr id="274" name="CustomShape 2"/>
          <p:cNvSpPr/>
          <p:nvPr/>
        </p:nvSpPr>
        <p:spPr>
          <a:xfrm>
            <a:off x="218520" y="1998720"/>
            <a:ext cx="11640600" cy="3495960"/>
          </a:xfrm>
          <a:prstGeom prst="rect">
            <a:avLst/>
          </a:prstGeom>
          <a:noFill/>
          <a:ln w="0">
            <a:noFill/>
          </a:ln>
        </p:spPr>
        <p:style>
          <a:lnRef idx="0"/>
          <a:fillRef idx="0"/>
          <a:effectRef idx="0"/>
          <a:fontRef idx="minor"/>
        </p:style>
        <p:txBody>
          <a:bodyPr lIns="90000" rIns="90000" tIns="45000" bIns="45000">
            <a:normAutofit/>
          </a:bodyPr>
          <a:p>
            <a:pPr>
              <a:lnSpc>
                <a:spcPct val="100000"/>
              </a:lnSpc>
              <a:spcBef>
                <a:spcPts val="720"/>
              </a:spcBef>
            </a:pPr>
            <a:endParaRPr b="0" lang="en-US" sz="1800" spc="-1" strike="noStrike">
              <a:latin typeface="Arial"/>
            </a:endParaRPr>
          </a:p>
          <a:p>
            <a:pPr marL="457200" indent="-456120">
              <a:lnSpc>
                <a:spcPct val="100000"/>
              </a:lnSpc>
              <a:spcBef>
                <a:spcPts val="720"/>
              </a:spcBef>
              <a:buClr>
                <a:srgbClr val="000000"/>
              </a:buClr>
              <a:buFont typeface="Arial"/>
              <a:buChar char="•"/>
            </a:pPr>
            <a:r>
              <a:rPr b="1" i="1" lang="en-US" sz="3600" spc="-1" strike="noStrike" u="sng">
                <a:solidFill>
                  <a:srgbClr val="000000"/>
                </a:solidFill>
                <a:uFillTx/>
                <a:latin typeface="Arial"/>
                <a:ea typeface="Verdana"/>
              </a:rPr>
              <a:t>Broad hypothesis: </a:t>
            </a:r>
            <a:r>
              <a:rPr b="0" lang="en-US" sz="3600" spc="-1" strike="noStrike">
                <a:solidFill>
                  <a:srgbClr val="000000"/>
                </a:solidFill>
                <a:latin typeface="Arial"/>
                <a:ea typeface="Verdana"/>
              </a:rPr>
              <a:t>Certain HLA alleles/haplotypes associated with NS can predict pattern of corticosteroid response in NS and risk of disease recurrence following kidney transplantation</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8833</TotalTime>
  <Application>LibreOffice/7.0.5.2$Linux_X86_64 LibreOffice_project/00$Build-2</Application>
  <AppVersion>15.0000</AppVersion>
  <Words>1297</Words>
  <Paragraphs>156</Paragraphs>
  <Company>DUMC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2014-05-06T12:38:39Z</dcterms:created>
  <dc:creator>Stephanie Freel</dc:creator>
  <dc:description/>
  <dc:language>en-US</dc:language>
  <cp:lastModifiedBy>Alejandro Ochoa</cp:lastModifiedBy>
  <dcterms:modified xsi:type="dcterms:W3CDTF">2021-03-30T16:30:38Z</dcterms:modified>
  <cp:revision>410</cp:revision>
  <dc:subject/>
  <dc:title>Top 10 Opportunities and Challenges for Clinicians related to Grant Writing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24</vt:i4>
  </property>
</Properties>
</file>