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2.png" ContentType="image/png"/>
  <Override PartName="/ppt/media/image14.png" ContentType="image/png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13.png" ContentType="image/png"/>
  <Override PartName="/ppt/media/image7.jpeg" ContentType="image/jpeg"/>
  <Override PartName="/ppt/media/image11.png" ContentType="image/png"/>
  <Override PartName="/ppt/charts/chart5.xml" ContentType="application/vnd.openxmlformats-officedocument.drawingml.char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scatterChart>
        <c:scatterStyle val="lineMarker"/>
        <c:varyColors val="0"/>
        <c:ser>
          <c:idx val="0"/>
          <c:order val="0"/>
          <c:spPr>
            <a:solidFill>
              <a:srgbClr val="99ccff"/>
            </a:solidFill>
            <a:ln w="28440">
              <a:noFill/>
            </a:ln>
          </c:spPr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10"/>
                <c:pt idx="0">
                  <c:v>0.60309</c:v>
                </c:pt>
                <c:pt idx="1">
                  <c:v>0.58756</c:v>
                </c:pt>
                <c:pt idx="2">
                  <c:v>0.57548</c:v>
                </c:pt>
                <c:pt idx="3">
                  <c:v>0.56951</c:v>
                </c:pt>
                <c:pt idx="4">
                  <c:v>0.56605</c:v>
                </c:pt>
                <c:pt idx="5">
                  <c:v>0.56562</c:v>
                </c:pt>
                <c:pt idx="6">
                  <c:v>0.56533</c:v>
                </c:pt>
                <c:pt idx="7">
                  <c:v>0.56514</c:v>
                </c:pt>
                <c:pt idx="9">
                  <c:v>0.56548</c:v>
                </c:pt>
              </c:numCache>
            </c:numRef>
          </c:yVal>
          <c:smooth val="0"/>
        </c:ser>
        <c:axId val="20486160"/>
        <c:axId val="46553096"/>
      </c:scatterChart>
      <c:valAx>
        <c:axId val="20486160"/>
        <c:scaling>
          <c:orientation val="minMax"/>
          <c:max val="10"/>
          <c:min val="1"/>
        </c:scaling>
        <c:delete val="0"/>
        <c:axPos val="b"/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46553096"/>
        <c:crosses val="autoZero"/>
        <c:crossBetween val="midCat"/>
        <c:majorUnit val="1"/>
      </c:valAx>
      <c:valAx>
        <c:axId val="46553096"/>
        <c:scaling>
          <c:orientation val="minMax"/>
          <c:max val="0.6"/>
          <c:min val="0.55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</a:defRPr>
            </a:pPr>
          </a:p>
        </c:txPr>
        <c:crossAx val="20486160"/>
        <c:crosses val="autoZero"/>
        <c:crossBetween val="midCat"/>
      </c:valAx>
      <c:spPr>
        <a:solidFill>
          <a:srgbClr val="ffffff"/>
        </a:solidFill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Autofit/>
          </a:bodyPr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31B1FBF-9CC0-430A-9823-87DA59F49A98}" type="datetime">
              <a:rPr b="0" lang="en-US" sz="1200" spc="-1" strike="noStrike">
                <a:solidFill>
                  <a:srgbClr val="8b8b8b"/>
                </a:solidFill>
                <a:latin typeface="Calibri"/>
              </a:rPr>
              <a:t>3/27/21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D59AF4E-0C4A-4660-A45A-E0D2B7E7EB5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Merging SSNS GWAS data with 1000 Genomes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Amika Sood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Alejandro Ochoa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Department of Biostatistics and Bioinformatics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Duke University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>
            <a:no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1" name="Picture 2" descr=""/>
          <p:cNvPicPr/>
          <p:nvPr/>
        </p:nvPicPr>
        <p:blipFill>
          <a:blip r:embed="rId1"/>
          <a:stretch/>
        </p:blipFill>
        <p:spPr>
          <a:xfrm>
            <a:off x="1392120" y="328680"/>
            <a:ext cx="6359040" cy="619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Alex’s manhattan plots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3" name="" descr=""/>
          <p:cNvPicPr/>
          <p:nvPr/>
        </p:nvPicPr>
        <p:blipFill>
          <a:blip r:embed="rId1"/>
          <a:stretch/>
        </p:blipFill>
        <p:spPr>
          <a:xfrm>
            <a:off x="0" y="1143000"/>
            <a:ext cx="9143640" cy="228564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2"/>
          <a:stretch/>
        </p:blipFill>
        <p:spPr>
          <a:xfrm>
            <a:off x="360" y="3636000"/>
            <a:ext cx="9143640" cy="2285640"/>
          </a:xfrm>
          <a:prstGeom prst="rect">
            <a:avLst/>
          </a:prstGeom>
          <a:ln w="0">
            <a:noFill/>
          </a:ln>
        </p:spPr>
      </p:pic>
      <p:sp>
        <p:nvSpPr>
          <p:cNvPr id="65" name="TextShape 2"/>
          <p:cNvSpPr txBox="1"/>
          <p:nvPr/>
        </p:nvSpPr>
        <p:spPr>
          <a:xfrm>
            <a:off x="457560" y="563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Source Han Sans CN"/>
              </a:rPr>
              <a:t>Clean version (bottom) removed loci with p &lt; 5e-8 and no direct neighbors with p &lt; 1e-5.</a:t>
            </a:r>
            <a:br/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Full version (top) capped p-values to minimum p-value in clean version (~1e-20).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Chr 3 peak: 86,793,259 - 86,917,711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2"/>
          <a:stretch/>
        </p:blipFill>
        <p:spPr>
          <a:xfrm>
            <a:off x="6147720" y="3627360"/>
            <a:ext cx="0" cy="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3"/>
          <a:stretch/>
        </p:blipFill>
        <p:spPr>
          <a:xfrm>
            <a:off x="360" y="1371600"/>
            <a:ext cx="9143640" cy="228564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4"/>
          <a:stretch/>
        </p:blipFill>
        <p:spPr>
          <a:xfrm>
            <a:off x="0" y="4572360"/>
            <a:ext cx="9143640" cy="2285640"/>
          </a:xfrm>
          <a:prstGeom prst="rect">
            <a:avLst/>
          </a:prstGeom>
          <a:ln w="0">
            <a:noFill/>
          </a:ln>
        </p:spPr>
      </p:pic>
      <p:sp>
        <p:nvSpPr>
          <p:cNvPr id="71" name="TextShape 2"/>
          <p:cNvSpPr txBox="1"/>
          <p:nvPr/>
        </p:nvSpPr>
        <p:spPr>
          <a:xfrm>
            <a:off x="453960" y="3478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Chr 6 peak: 29,938,571 - 32,681,568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Table 1"/>
          <p:cNvGraphicFramePr/>
          <p:nvPr/>
        </p:nvGraphicFramePr>
        <p:xfrm>
          <a:off x="1600200" y="1905120"/>
          <a:ext cx="6248160" cy="1714320"/>
        </p:xfrm>
        <a:graphic>
          <a:graphicData uri="http://schemas.openxmlformats.org/drawingml/2006/table">
            <a:tbl>
              <a:tblPr/>
              <a:tblGrid>
                <a:gridCol w="2082600"/>
                <a:gridCol w="2082600"/>
                <a:gridCol w="2082960"/>
              </a:tblGrid>
              <a:tr h="239760"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SNP's removed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Remaining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common SNPS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1404856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non standard allele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769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1404087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missingness (variant)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8824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1395263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missingness (sample)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69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Hardy-Weinberg P&lt;10-4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61108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1334155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transversions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145853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1188302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23976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combined without flip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129250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1059052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  <a:tr h="469800">
                <a:tc>
                  <a:txBody>
                    <a:bodyPr lIns="9360" rIns="9360" tIns="9360" bIns="0" anchor="b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Hardy-Weinberg P&lt;10-4 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227130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lIns="9360" rIns="9360" tIns="9360" bIns="0" anchor="b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831922</a:t>
                      </a:r>
                      <a:endParaRPr b="0" lang="en-US" sz="1800" spc="-1" strike="noStrike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  <p:sp>
        <p:nvSpPr>
          <p:cNvPr id="43" name="CustomShape 2"/>
          <p:cNvSpPr/>
          <p:nvPr/>
        </p:nvSpPr>
        <p:spPr>
          <a:xfrm>
            <a:off x="1752480" y="304920"/>
            <a:ext cx="6400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Merge 1000 Genome with GWAS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304920"/>
            <a:ext cx="9143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PCA analysis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5" name="Picture 2" descr=""/>
          <p:cNvPicPr/>
          <p:nvPr/>
        </p:nvPicPr>
        <p:blipFill>
          <a:blip r:embed="rId1"/>
          <a:stretch/>
        </p:blipFill>
        <p:spPr>
          <a:xfrm>
            <a:off x="1700280" y="828000"/>
            <a:ext cx="5743080" cy="57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0" y="304920"/>
            <a:ext cx="91436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PCA analysis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7" name="Picture 2" descr=""/>
          <p:cNvPicPr/>
          <p:nvPr/>
        </p:nvPicPr>
        <p:blipFill>
          <a:blip r:embed="rId1"/>
          <a:stretch/>
        </p:blipFill>
        <p:spPr>
          <a:xfrm>
            <a:off x="1691640" y="828000"/>
            <a:ext cx="5760360" cy="57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752480" y="304920"/>
            <a:ext cx="6400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PCA analysis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49" name="Picture 2" descr=""/>
          <p:cNvPicPr/>
          <p:nvPr/>
        </p:nvPicPr>
        <p:blipFill>
          <a:blip r:embed="rId1"/>
          <a:stretch/>
        </p:blipFill>
        <p:spPr>
          <a:xfrm>
            <a:off x="2081160" y="828000"/>
            <a:ext cx="5743080" cy="576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1752480" y="304920"/>
            <a:ext cx="6400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P-value histogram, 10 PCs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1" name="Picture 3" descr=""/>
          <p:cNvPicPr/>
          <p:nvPr/>
        </p:nvPicPr>
        <p:blipFill>
          <a:blip r:embed="rId1"/>
          <a:stretch/>
        </p:blipFill>
        <p:spPr>
          <a:xfrm>
            <a:off x="1386000" y="828000"/>
            <a:ext cx="6370200" cy="539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1752480" y="304920"/>
            <a:ext cx="6400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P-value histogram, 20 PCs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53" name="Picture 2" descr=""/>
          <p:cNvPicPr/>
          <p:nvPr/>
        </p:nvPicPr>
        <p:blipFill>
          <a:blip r:embed="rId1"/>
          <a:stretch/>
        </p:blipFill>
        <p:spPr>
          <a:xfrm>
            <a:off x="1405080" y="990720"/>
            <a:ext cx="6333840" cy="526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" descr=""/>
          <p:cNvPicPr/>
          <p:nvPr/>
        </p:nvPicPr>
        <p:blipFill>
          <a:blip r:embed="rId1"/>
          <a:stretch/>
        </p:blipFill>
        <p:spPr>
          <a:xfrm>
            <a:off x="0" y="1036440"/>
            <a:ext cx="9143640" cy="2925720"/>
          </a:xfrm>
          <a:prstGeom prst="rect">
            <a:avLst/>
          </a:prstGeom>
          <a:ln w="0">
            <a:noFill/>
          </a:ln>
        </p:spPr>
      </p:pic>
      <p:pic>
        <p:nvPicPr>
          <p:cNvPr id="55" name="Picture 4" descr=""/>
          <p:cNvPicPr/>
          <p:nvPr/>
        </p:nvPicPr>
        <p:blipFill>
          <a:blip r:embed="rId2"/>
          <a:stretch/>
        </p:blipFill>
        <p:spPr>
          <a:xfrm>
            <a:off x="0" y="3931920"/>
            <a:ext cx="9143640" cy="2925720"/>
          </a:xfrm>
          <a:prstGeom prst="rect">
            <a:avLst/>
          </a:prstGeom>
          <a:ln w="0">
            <a:noFill/>
          </a:ln>
        </p:spPr>
      </p:pic>
      <p:sp>
        <p:nvSpPr>
          <p:cNvPr id="56" name="CustomShape 1"/>
          <p:cNvSpPr/>
          <p:nvPr/>
        </p:nvSpPr>
        <p:spPr>
          <a:xfrm>
            <a:off x="1752480" y="304920"/>
            <a:ext cx="6400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Structure plot pop=4 vs pop=7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Chart 3"/>
          <p:cNvGraphicFramePr/>
          <p:nvPr/>
        </p:nvGraphicFramePr>
        <p:xfrm>
          <a:off x="2286000" y="2057400"/>
          <a:ext cx="4571640" cy="2742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8" name="CustomShape 1"/>
          <p:cNvSpPr/>
          <p:nvPr/>
        </p:nvSpPr>
        <p:spPr>
          <a:xfrm>
            <a:off x="1752480" y="304920"/>
            <a:ext cx="640044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Admixture cross validation error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8759</TotalTime>
  <Application>LibreOffice/7.0.5.2$Linux_X86_64 LibreOffice_project/00$Build-2</Application>
  <AppVersion>15.0000</AppVersion>
  <Words>86</Words>
  <Paragraphs>37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2020-11-16T17:40:03Z</dcterms:created>
  <dc:creator>amish</dc:creator>
  <dc:description/>
  <dc:language>en-US</dc:language>
  <cp:lastModifiedBy>Alejandro Ochoa</cp:lastModifiedBy>
  <dcterms:modified xsi:type="dcterms:W3CDTF">2021-03-27T11:46:08Z</dcterms:modified>
  <cp:revision>19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10</vt:i4>
  </property>
</Properties>
</file>