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0" r:id="rId1"/>
    <p:sldMasterId id="2147483954" r:id="rId2"/>
    <p:sldMasterId id="2147483962" r:id="rId3"/>
    <p:sldMasterId id="2147483980" r:id="rId4"/>
  </p:sldMasterIdLst>
  <p:notesMasterIdLst>
    <p:notesMasterId r:id="rId29"/>
  </p:notesMasterIdLst>
  <p:sldIdLst>
    <p:sldId id="322" r:id="rId5"/>
    <p:sldId id="323" r:id="rId6"/>
    <p:sldId id="324" r:id="rId7"/>
    <p:sldId id="343" r:id="rId8"/>
    <p:sldId id="344" r:id="rId9"/>
    <p:sldId id="345" r:id="rId10"/>
    <p:sldId id="347" r:id="rId11"/>
    <p:sldId id="348" r:id="rId12"/>
    <p:sldId id="333" r:id="rId13"/>
    <p:sldId id="349" r:id="rId14"/>
    <p:sldId id="334" r:id="rId15"/>
    <p:sldId id="350" r:id="rId16"/>
    <p:sldId id="351" r:id="rId17"/>
    <p:sldId id="352" r:id="rId18"/>
    <p:sldId id="335" r:id="rId19"/>
    <p:sldId id="353" r:id="rId20"/>
    <p:sldId id="354" r:id="rId21"/>
    <p:sldId id="336" r:id="rId22"/>
    <p:sldId id="338" r:id="rId23"/>
    <p:sldId id="339" r:id="rId24"/>
    <p:sldId id="340" r:id="rId25"/>
    <p:sldId id="341" r:id="rId26"/>
    <p:sldId id="342" r:id="rId27"/>
    <p:sldId id="35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F00"/>
    <a:srgbClr val="0432FF"/>
    <a:srgbClr val="FFE8E5"/>
    <a:srgbClr val="FFE2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52"/>
    <p:restoredTop sz="93007"/>
  </p:normalViewPr>
  <p:slideViewPr>
    <p:cSldViewPr snapToGrid="0" snapToObjects="1">
      <p:cViewPr varScale="1">
        <p:scale>
          <a:sx n="106" d="100"/>
          <a:sy n="106" d="100"/>
        </p:scale>
        <p:origin x="1080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3523DE-3198-3E49-AA19-65E7A31F4684}" type="datetimeFigureOut">
              <a:rPr lang="en-US" smtClean="0"/>
              <a:t>3/23/2021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C6CDE2-0697-F741-956F-4F15D13B4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6FB5B16-AEC8-49C8-8807-E86AB147F88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5198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62360A-B7CE-46C3-9728-D1E8CDCE8EF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84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2E40-8F87-46A7-BDB6-C4501818ECF0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1122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1496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5969002"/>
            <a:ext cx="2209605" cy="8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55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672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990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March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205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466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B7EAE1-CAAC-4AEF-919E-158692B1E55E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444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141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023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27EC2-47FB-48A1-8644-C8A81DDAA119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82769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EC3ED-7435-49F9-84C8-03CCA2F8DEDB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4574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49BF1-FCD3-4395-8FF6-0047AF66228E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62EE-1CFD-4DD0-BA84-A548209CB3E1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5968438"/>
            <a:ext cx="2235200" cy="8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2717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61222-2C8B-4501-BE87-6797EC025925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61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78905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099346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732500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15348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78853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01193-8287-4834-A286-6B880643E934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11206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B5AFD-D735-4504-A039-ADEBB6448D55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46157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5C8118-FB93-4E87-B380-0175F2FE2167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023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032E40-8F87-46A7-BDB6-C4501818ECF0}" type="datetime1">
              <a:rPr lang="en-US" smtClean="0"/>
              <a:t>3/23/2021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12192000" cy="1122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1496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5969002"/>
            <a:ext cx="2209605" cy="8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137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BAE-E79F-4F83-A28E-A1B55B89377A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907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62EE-1CFD-4DD0-BA84-A548209CB3E1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5968438"/>
            <a:ext cx="2235200" cy="8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53245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CEBAE-E79F-4F83-A28E-A1B55B89377A}" type="datetime1">
              <a:rPr lang="en-US" smtClean="0"/>
              <a:t>3/23/2021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03860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1BF-B48F-485C-8291-584C1E812D77}" type="datetime1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9237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15DE-E932-4B10-8FA7-963118E40DAC}" type="datetime1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3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B3F1BF-B48F-485C-8291-584C1E812D77}" type="datetime1">
              <a:rPr lang="en-US" smtClean="0"/>
              <a:t>3/23/2021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094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115DE-E932-4B10-8FA7-963118E40DAC}" type="datetime1">
              <a:rPr lang="en-US" smtClean="0"/>
              <a:t>3/23/2021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772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934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0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8AF03-7270-45C2-A683-C5E353EF01A5}" type="datetime4">
              <a:rPr lang="en-US" smtClean="0"/>
              <a:pPr/>
              <a:t>March 23,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"/>
            <a:ext cx="12192000" cy="112242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5400"/>
            <a:ext cx="12192000" cy="149656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5969002"/>
            <a:ext cx="2209605" cy="80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385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3482-8E69-40F7-BCAD-5662A6CADB27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7200" y="5968438"/>
            <a:ext cx="2235200" cy="813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61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25A706-D8F2-4D1A-855A-CADC92600C26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41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5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5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4F123-1704-49AC-9D15-C4B1462B8014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75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9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10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6164-5287-4C1E-B4A2-0E3A319F6FB6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08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1" r:id="rId1"/>
    <p:sldLayoutId id="2147483932" r:id="rId2"/>
    <p:sldLayoutId id="2147483933" r:id="rId3"/>
    <p:sldLayoutId id="2147483934" r:id="rId4"/>
    <p:sldLayoutId id="2147483935" r:id="rId5"/>
  </p:sldLayoutIdLst>
  <p:hf sldNum="0" hdr="0" ftr="0" dt="0"/>
  <p:txStyles>
    <p:titleStyle>
      <a:lvl1pPr algn="ctr" defTabSz="914378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6164-5287-4C1E-B4A2-0E3A319F6FB6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4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4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861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5" r:id="rId1"/>
    <p:sldLayoutId id="2147483956" r:id="rId2"/>
    <p:sldLayoutId id="2147483957" r:id="rId3"/>
    <p:sldLayoutId id="2147483958" r:id="rId4"/>
    <p:sldLayoutId id="2147483959" r:id="rId5"/>
    <p:sldLayoutId id="2147483960" r:id="rId6"/>
  </p:sldLayoutIdLst>
  <p:hf sldNum="0" hdr="0" ftr="0" dt="0"/>
  <p:txStyles>
    <p:titleStyle>
      <a:lvl1pPr algn="ctr" defTabSz="914378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892" indent="-342892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31" indent="-285743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2972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160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348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537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5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8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C01193-8287-4834-A286-6B880643E934}" type="datetime4">
              <a:rPr lang="en-US" smtClean="0"/>
              <a:pPr/>
              <a:t>March 23,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37D5FE-740C-46F5-801A-FA5477D971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2672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  <p:sldLayoutId id="214748397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46164-5287-4C1E-B4A2-0E3A319F6FB6}" type="datetime1">
              <a:rPr lang="en-US" smtClean="0"/>
              <a:t>3/23/2021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AC560-D6CE-4D55-9179-6D7AAF1A7C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1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1" r:id="rId1"/>
    <p:sldLayoutId id="2147483982" r:id="rId2"/>
    <p:sldLayoutId id="2147483983" r:id="rId3"/>
    <p:sldLayoutId id="2147483984" r:id="rId4"/>
    <p:sldLayoutId id="2147483985" r:id="rId5"/>
  </p:sldLayoutIdLst>
  <p:hf sldNum="0" hdr="0" ftr="0" dt="0"/>
  <p:txStyles>
    <p:titleStyle>
      <a:lvl1pPr algn="ctr" defTabSz="1219170" rtl="0" eaLnBrk="1" latinLnBrk="0" hangingPunct="1">
        <a:spcBef>
          <a:spcPct val="0"/>
        </a:spcBef>
        <a:buNone/>
        <a:defRPr sz="533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6036" y="2055596"/>
            <a:ext cx="10091027" cy="2039954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Defining the Landscape of HLA Risk Alleles in Primary Nephrotic Syndrome and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Post Kidney Transplant Recurrence</a:t>
            </a:r>
            <a:b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1U01AI152585-01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66725" y="4341210"/>
            <a:ext cx="6400800" cy="1314450"/>
          </a:xfrm>
        </p:spPr>
        <p:txBody>
          <a:bodyPr>
            <a:noAutofit/>
          </a:bodyPr>
          <a:lstStyle/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Rasheed Gbadegesin, MBBS, MD</a:t>
            </a:r>
          </a:p>
          <a:p>
            <a:pPr algn="l"/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Annette Jackson, PhD</a:t>
            </a:r>
          </a:p>
          <a:p>
            <a:pPr algn="l"/>
            <a:endParaRPr lang="en-US" altLang="en-US" sz="24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altLang="en-US" sz="2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4/5/2021</a:t>
            </a:r>
          </a:p>
          <a:p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893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117" y="872319"/>
            <a:ext cx="9364021" cy="52691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526138" y="2634018"/>
            <a:ext cx="2483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</a:p>
        </p:txBody>
      </p:sp>
    </p:spTree>
    <p:extLst>
      <p:ext uri="{BB962C8B-B14F-4D97-AF65-F5344CB8AC3E}">
        <p14:creationId xmlns:p14="http://schemas.microsoft.com/office/powerpoint/2010/main" val="2413203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8887" y="607336"/>
            <a:ext cx="10972800" cy="786898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 OF EXPERIMENTS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887" y="1600201"/>
            <a:ext cx="11525062" cy="4525963"/>
          </a:xfrm>
        </p:spPr>
        <p:txBody>
          <a:bodyPr>
            <a:normAutofit fontScale="85000" lnSpcReduction="20000"/>
          </a:bodyPr>
          <a:lstStyle/>
          <a:p>
            <a:r>
              <a:rPr lang="en-U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Aim 1: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Identify NS HLA risk alleles/haplotypes using high resolution HLA gene sequencing in a cohort of multi-ethnic patients and determine the relationship between genotypes and therapy response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 lvl="1"/>
            <a:r>
              <a:rPr lang="en-US" sz="2266" dirty="0">
                <a:latin typeface="Arial" panose="020B0604020202020204" pitchFamily="34" charset="0"/>
                <a:cs typeface="Arial" panose="020B0604020202020204" pitchFamily="34" charset="0"/>
              </a:rPr>
              <a:t>NGS of the 11 major HLA genes and additional MHC genes using an </a:t>
            </a:r>
            <a:r>
              <a:rPr lang="en-US" sz="2266" b="1" i="1" dirty="0">
                <a:latin typeface="Arial" panose="020B0604020202020204" pitchFamily="34" charset="0"/>
                <a:cs typeface="Arial" panose="020B0604020202020204" pitchFamily="34" charset="0"/>
              </a:rPr>
              <a:t>innovative, high throughput typing strategy that utilizes hybrid probe capture technology</a:t>
            </a:r>
            <a:r>
              <a:rPr lang="en-US" sz="2266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sz="2266" dirty="0" err="1">
                <a:latin typeface="Arial" panose="020B0604020202020204" pitchFamily="34" charset="0"/>
                <a:cs typeface="Arial" panose="020B0604020202020204" pitchFamily="34" charset="0"/>
              </a:rPr>
              <a:t>CareDx</a:t>
            </a:r>
            <a:r>
              <a:rPr lang="en-US" sz="2266" dirty="0">
                <a:latin typeface="Arial" panose="020B0604020202020204" pitchFamily="34" charset="0"/>
                <a:cs typeface="Arial" panose="020B0604020202020204" pitchFamily="34" charset="0"/>
              </a:rPr>
              <a:t>, Brisbane CA) on 1,500 patients with NS and 1,500 ancestry matched controls. </a:t>
            </a:r>
          </a:p>
          <a:p>
            <a:pPr lvl="1"/>
            <a:r>
              <a:rPr lang="en-US" sz="2266" dirty="0">
                <a:latin typeface="Arial" panose="020B0604020202020204" pitchFamily="34" charset="0"/>
                <a:cs typeface="Arial" panose="020B0604020202020204" pitchFamily="34" charset="0"/>
              </a:rPr>
              <a:t>Replicate the top 20 variants identified in this aim in the 35x whole genome sequencing (WGS) data from the 1,200 patients and controls with MCD or FSGS enrolled in the </a:t>
            </a:r>
            <a:r>
              <a:rPr lang="en-US" sz="2266" dirty="0" err="1">
                <a:latin typeface="Arial" panose="020B0604020202020204" pitchFamily="34" charset="0"/>
                <a:cs typeface="Arial" panose="020B0604020202020204" pitchFamily="34" charset="0"/>
              </a:rPr>
              <a:t>CureGN</a:t>
            </a:r>
            <a:r>
              <a:rPr lang="en-US" sz="2266" dirty="0">
                <a:latin typeface="Arial" panose="020B0604020202020204" pitchFamily="34" charset="0"/>
                <a:cs typeface="Arial" panose="020B0604020202020204" pitchFamily="34" charset="0"/>
              </a:rPr>
              <a:t> Study</a:t>
            </a:r>
          </a:p>
          <a:p>
            <a:pPr lvl="1"/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Expected outcomes</a:t>
            </a:r>
          </a:p>
          <a:p>
            <a:pPr lvl="1"/>
            <a:r>
              <a:rPr lang="en-US" sz="2266" dirty="0">
                <a:latin typeface="Arial" panose="020B0604020202020204" pitchFamily="34" charset="0"/>
                <a:cs typeface="Arial" panose="020B0604020202020204" pitchFamily="34" charset="0"/>
              </a:rPr>
              <a:t>Identification of new HLA risk alleles/haplotypes for NS in a large multi-ethnic cohort of patients with NS and confirmation of previously reported HLA loci.  </a:t>
            </a:r>
          </a:p>
          <a:p>
            <a:pPr lvl="1"/>
            <a:r>
              <a:rPr lang="en-US" sz="2266" dirty="0">
                <a:latin typeface="Arial" panose="020B0604020202020204" pitchFamily="34" charset="0"/>
                <a:cs typeface="Arial" panose="020B0604020202020204" pitchFamily="34" charset="0"/>
              </a:rPr>
              <a:t>Identification of ancestry specific loci.</a:t>
            </a:r>
          </a:p>
          <a:p>
            <a:pPr lvl="1"/>
            <a:r>
              <a:rPr lang="en-US" sz="2266" dirty="0">
                <a:latin typeface="Arial" panose="020B0604020202020204" pitchFamily="34" charset="0"/>
                <a:cs typeface="Arial" panose="020B0604020202020204" pitchFamily="34" charset="0"/>
              </a:rPr>
              <a:t>Identification of variants that predict pattern of response to corticosteroids. </a:t>
            </a:r>
          </a:p>
          <a:p>
            <a:pPr lvl="1"/>
            <a:endParaRPr lang="en-US" sz="2266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519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2F792-D089-425C-B240-471A7EF5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71534"/>
            <a:ext cx="10972800" cy="89327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698FB-916E-4DDD-A06A-00DCF7786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37" y="1290121"/>
            <a:ext cx="11606541" cy="4945454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Aim 2: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Investigate the association between primary NS HLA risk alleles/haplotypes and secondary causes of immune-mediated NS, such as IgA and membranous nephropathy.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 lvl="1"/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HLA typing of 1,200 patients with </a:t>
            </a:r>
            <a:r>
              <a:rPr lang="en-US" sz="2666" dirty="0" err="1">
                <a:latin typeface="Arial" panose="020B0604020202020204" pitchFamily="34" charset="0"/>
                <a:cs typeface="Arial" panose="020B0604020202020204" pitchFamily="34" charset="0"/>
              </a:rPr>
              <a:t>IgAN</a:t>
            </a:r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 or MN and ancestry controls from the </a:t>
            </a:r>
            <a:r>
              <a:rPr lang="en-US" sz="2666" dirty="0" err="1">
                <a:latin typeface="Arial" panose="020B0604020202020204" pitchFamily="34" charset="0"/>
                <a:cs typeface="Arial" panose="020B0604020202020204" pitchFamily="34" charset="0"/>
              </a:rPr>
              <a:t>CureGN</a:t>
            </a:r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 study for which 35X WGS is available</a:t>
            </a:r>
          </a:p>
          <a:p>
            <a:pPr lvl="1"/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We will compare allele frequency of variants that are significant in  Aim 1 (Primary NS) in 1,200 patients with IgA or MN and controls</a:t>
            </a:r>
          </a:p>
          <a:p>
            <a:pPr lvl="1"/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Expected outcomes</a:t>
            </a:r>
          </a:p>
          <a:p>
            <a:pPr lvl="1"/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Confirmation of HLA loci previously associated with </a:t>
            </a:r>
            <a:r>
              <a:rPr lang="en-US" sz="2666" dirty="0" err="1">
                <a:latin typeface="Arial" panose="020B0604020202020204" pitchFamily="34" charset="0"/>
                <a:cs typeface="Arial" panose="020B0604020202020204" pitchFamily="34" charset="0"/>
              </a:rPr>
              <a:t>IgAN</a:t>
            </a:r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 and MN and identification of new disease loci. </a:t>
            </a:r>
          </a:p>
          <a:p>
            <a:pPr lvl="1"/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Identification of alleles shared between primary NS, </a:t>
            </a:r>
            <a:r>
              <a:rPr lang="en-US" sz="2666" dirty="0" err="1">
                <a:latin typeface="Arial" panose="020B0604020202020204" pitchFamily="34" charset="0"/>
                <a:cs typeface="Arial" panose="020B0604020202020204" pitchFamily="34" charset="0"/>
              </a:rPr>
              <a:t>IgAN</a:t>
            </a:r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, and MN and alleles unique to each group. </a:t>
            </a:r>
          </a:p>
        </p:txBody>
      </p:sp>
    </p:spTree>
    <p:extLst>
      <p:ext uri="{BB962C8B-B14F-4D97-AF65-F5344CB8AC3E}">
        <p14:creationId xmlns:p14="http://schemas.microsoft.com/office/powerpoint/2010/main" val="1697735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76404-41C9-443E-9696-55C4EC436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28" y="480588"/>
            <a:ext cx="10972800" cy="79595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701CE-154B-4AFE-B994-1183EF394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711" y="1166018"/>
            <a:ext cx="11588435" cy="5117087"/>
          </a:xfrm>
        </p:spPr>
        <p:txBody>
          <a:bodyPr>
            <a:normAutofit fontScale="62500" lnSpcReduction="20000"/>
          </a:bodyPr>
          <a:lstStyle/>
          <a:p>
            <a:r>
              <a:rPr lang="en-US" sz="29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Aim 3: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 Determine common structural and functional motifs within NS HLA risk alleles/haplotypes and non-risk alleles by in-silico modeling and compare gene and protein expression of these alleles in B lymphocytes and kidneys of patients with primary NS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9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 lvl="1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Evaluate the structural, functional and peptide binding differences between risk and non-risk alleles by in-silico modeling tools: (I-TASSER server,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PolyPhen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, Sift,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MutationTaster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) and epitope binding: IEDB T Cell Epitope Prediction Tools</a:t>
            </a:r>
          </a:p>
          <a:p>
            <a:pPr lvl="1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Examine HLA gene expression,  surface protein expression, and intrarenal expression by bulk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RNAseq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, and flowcytometry in lymphocyte and kidney biopsy samples obtained from patients with high and low risk haplotypes during relapse and remission of NS</a:t>
            </a:r>
          </a:p>
          <a:p>
            <a:pPr lvl="1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9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Expected outcomes</a:t>
            </a:r>
          </a:p>
          <a:p>
            <a:pPr lvl="1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NS HLA risk alleles will exhibit higher HLA gene and/or protein expression during relapse than non-risk alleles</a:t>
            </a:r>
          </a:p>
          <a:p>
            <a:pPr lvl="1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SSNS patients, who respond to corticosteroid treatment, will have decreased HLA expression at time of remission</a:t>
            </a:r>
          </a:p>
          <a:p>
            <a:pPr lvl="1"/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Differential expression of HLA will provide direct evidence for an HLA intrinsic role in NS and </a:t>
            </a:r>
            <a:r>
              <a:rPr lang="en-US" sz="2900" dirty="0" err="1">
                <a:latin typeface="Arial" panose="020B0604020202020204" pitchFamily="34" charset="0"/>
                <a:cs typeface="Arial" panose="020B0604020202020204" pitchFamily="34" charset="0"/>
              </a:rPr>
              <a:t>RNAScope</a:t>
            </a:r>
            <a:r>
              <a:rPr lang="en-US" sz="2900" dirty="0">
                <a:latin typeface="Arial" panose="020B0604020202020204" pitchFamily="34" charset="0"/>
                <a:cs typeface="Arial" panose="020B0604020202020204" pitchFamily="34" charset="0"/>
              </a:rPr>
              <a:t>® intrarenal cell-specific HLA expression patterns will focus and inform our understanding of NS pathways</a:t>
            </a:r>
          </a:p>
          <a:p>
            <a:pPr marL="0" indent="0">
              <a:buNone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5923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29E68-9A29-4714-AF37-AD0739D52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4080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SUMMARY OF EXPERIMENTS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33E1-B5B0-4F19-8E90-52A5E38A8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Aim 4: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 Determine the ability of known and novel NS HLA risk alleles/haplotypes to predict disease recurrence following kidney transplantation.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</a:p>
          <a:p>
            <a:pPr lvl="1"/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We will determine the association of NS recurrence in kidney transplant in 250 patients with NS who are post transplant   with  NS HLA risk haplotypes</a:t>
            </a:r>
          </a:p>
          <a:p>
            <a:pPr lvl="1"/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We will determine whether NS recurrence is increased when donor genotypes include NS HLA risk allele/haplotype</a:t>
            </a:r>
          </a:p>
          <a:p>
            <a:pPr lvl="1"/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Develop a clinical and genomic prediction model for NS recurrence</a:t>
            </a:r>
          </a:p>
          <a:p>
            <a:pPr lvl="1"/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Expected outcome</a:t>
            </a:r>
          </a:p>
          <a:p>
            <a:pPr lvl="1"/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Identification of HLA haplotypes/risk alleles for NS recurrence</a:t>
            </a:r>
          </a:p>
          <a:p>
            <a:pPr lvl="1"/>
            <a:r>
              <a:rPr lang="en-US" sz="2666" dirty="0">
                <a:latin typeface="Arial" panose="020B0604020202020204" pitchFamily="34" charset="0"/>
                <a:cs typeface="Arial" panose="020B0604020202020204" pitchFamily="34" charset="0"/>
              </a:rPr>
              <a:t>Identification of phenotypic and genotypic risk calculator of NS recurrence that will form the basis for risk stratification pre and post-transplantation </a:t>
            </a:r>
          </a:p>
        </p:txBody>
      </p:sp>
    </p:spTree>
    <p:extLst>
      <p:ext uri="{BB962C8B-B14F-4D97-AF65-F5344CB8AC3E}">
        <p14:creationId xmlns:p14="http://schemas.microsoft.com/office/powerpoint/2010/main" val="1539973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77020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COLLECTED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Regulatories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IRB approval Duke as a center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IRB in progress Duke as a coordinating center</a:t>
            </a:r>
          </a:p>
          <a:p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Case record forms (CRF)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CRF for all studies created and validated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2296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0DDCA-B9DE-41C8-BC18-0998BF343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10832"/>
            <a:ext cx="10972800" cy="913646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COLLECTED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F27B8-4D22-4174-BC48-9155A3663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Phenotyping of 1,000+ patients with NS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18644-6EEF-47D1-BF5C-73FA47EE7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45" y="3429000"/>
            <a:ext cx="8760737" cy="251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61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1E9D-3C0F-413B-B469-E32A21111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DATA COLLECTED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3521CA-23BD-40E9-AD98-EABCE7C0BCA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IN-HOUSE CONTROLS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CD60ED-EF12-40A8-AA3D-D3F4A6E5BCA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NMDP CONTROLS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5CE972-9F17-4699-9EF8-0E7DEB2EF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8740" y="2332716"/>
            <a:ext cx="2632013" cy="18137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80A2FC4-2A5A-451B-A8EC-B4C3AC2C1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0159" y="4204398"/>
            <a:ext cx="2632013" cy="1997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7043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89229"/>
            <a:ext cx="10972800" cy="90459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KEY ISSUES, CHALLENGES, AND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COVID 19 disruption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Solutions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E-consenting</a:t>
            </a:r>
          </a:p>
          <a:p>
            <a:pPr lvl="1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Engaging more collaborators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546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MOVING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7196"/>
            <a:ext cx="10972800" cy="260966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Genotyping of all cases and controls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Start NGS of HLA genes</a:t>
            </a: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Ramp up enrollment</a:t>
            </a:r>
          </a:p>
        </p:txBody>
      </p:sp>
    </p:spTree>
    <p:extLst>
      <p:ext uri="{BB962C8B-B14F-4D97-AF65-F5344CB8AC3E}">
        <p14:creationId xmlns:p14="http://schemas.microsoft.com/office/powerpoint/2010/main" val="181562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54010"/>
            <a:ext cx="10972800" cy="88412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Disclosure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774" y="1701632"/>
            <a:ext cx="11872452" cy="4165768"/>
          </a:xfrm>
        </p:spPr>
        <p:txBody>
          <a:bodyPr>
            <a:normAutofit/>
          </a:bodyPr>
          <a:lstStyle/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   We have no conflict of interest associated with this talk</a:t>
            </a:r>
          </a:p>
        </p:txBody>
      </p:sp>
    </p:spTree>
    <p:extLst>
      <p:ext uri="{BB962C8B-B14F-4D97-AF65-F5344CB8AC3E}">
        <p14:creationId xmlns:p14="http://schemas.microsoft.com/office/powerpoint/2010/main" val="31543733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AFTERNOON SESSION</a:t>
            </a:r>
          </a:p>
        </p:txBody>
      </p:sp>
    </p:spTree>
    <p:extLst>
      <p:ext uri="{BB962C8B-B14F-4D97-AF65-F5344CB8AC3E}">
        <p14:creationId xmlns:p14="http://schemas.microsoft.com/office/powerpoint/2010/main" val="791590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collection, storing, and data sharing with other members of the consortium.</a:t>
            </a:r>
          </a:p>
        </p:txBody>
      </p:sp>
    </p:spTree>
    <p:extLst>
      <p:ext uri="{BB962C8B-B14F-4D97-AF65-F5344CB8AC3E}">
        <p14:creationId xmlns:p14="http://schemas.microsoft.com/office/powerpoint/2010/main" val="185846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analytic tools and how these could be leveraged by other members of the consortium</a:t>
            </a:r>
          </a:p>
        </p:txBody>
      </p:sp>
    </p:spTree>
    <p:extLst>
      <p:ext uri="{BB962C8B-B14F-4D97-AF65-F5344CB8AC3E}">
        <p14:creationId xmlns:p14="http://schemas.microsoft.com/office/powerpoint/2010/main" val="2156534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Areas seeking feedback from consortium members</a:t>
            </a:r>
          </a:p>
        </p:txBody>
      </p:sp>
    </p:spTree>
    <p:extLst>
      <p:ext uri="{BB962C8B-B14F-4D97-AF65-F5344CB8AC3E}">
        <p14:creationId xmlns:p14="http://schemas.microsoft.com/office/powerpoint/2010/main" val="1474259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C3E8-0216-469C-B3C3-D54DEF792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46" y="774448"/>
            <a:ext cx="10972800" cy="78689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GENOMICS OF NS TEAM: DUKE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0F613C-94FB-440A-9A7F-62E0BE471228}"/>
              </a:ext>
            </a:extLst>
          </p:cNvPr>
          <p:cNvSpPr txBox="1"/>
          <p:nvPr/>
        </p:nvSpPr>
        <p:spPr>
          <a:xfrm>
            <a:off x="5519425" y="1635659"/>
            <a:ext cx="3523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SURGERY AND IMMUNOLOGY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Annette Jackson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Brian Shaw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A8860F-30BC-4733-A35E-54AFDBFEA0F0}"/>
              </a:ext>
            </a:extLst>
          </p:cNvPr>
          <p:cNvSpPr txBox="1"/>
          <p:nvPr/>
        </p:nvSpPr>
        <p:spPr>
          <a:xfrm>
            <a:off x="262280" y="1635659"/>
            <a:ext cx="24160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PEDIATRICS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Rasheed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Gbadegesin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Eileen Chambers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Rachel Cason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Megan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Chryst-Stangl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E0C518-FF13-49CA-B406-A07983735497}"/>
              </a:ext>
            </a:extLst>
          </p:cNvPr>
          <p:cNvSpPr txBox="1"/>
          <p:nvPr/>
        </p:nvSpPr>
        <p:spPr>
          <a:xfrm>
            <a:off x="171746" y="3429000"/>
            <a:ext cx="52330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BIOSTATISTICS AND STATISTICAL GENETICS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Cliburn Chan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Alex Ochoa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Amika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Sood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AA995C-2A25-48E4-8A13-EE48B7F01642}"/>
              </a:ext>
            </a:extLst>
          </p:cNvPr>
          <p:cNvSpPr txBox="1"/>
          <p:nvPr/>
        </p:nvSpPr>
        <p:spPr>
          <a:xfrm>
            <a:off x="5519425" y="3427678"/>
            <a:ext cx="25699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COLLABORATORS</a:t>
            </a:r>
          </a:p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Debo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Adeyemo NHGRI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NMDP Consortium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PNRC</a:t>
            </a:r>
          </a:p>
        </p:txBody>
      </p:sp>
    </p:spTree>
    <p:extLst>
      <p:ext uri="{BB962C8B-B14F-4D97-AF65-F5344CB8AC3E}">
        <p14:creationId xmlns:p14="http://schemas.microsoft.com/office/powerpoint/2010/main" val="26872235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2463" y="1453113"/>
            <a:ext cx="10972800" cy="4525963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Childhood nephrotic syndrome (NS) is a rare immune-mediated kidney disease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Prevalence:16/100,000 children 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NS classification: Initial response to corticosteroid RX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Steroid sensitive nephrotic syndrome (SSNS 80% ~MCD) 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Steroid resistant nephrotic syndrome (SRNS 20% ~FSGS)</a:t>
            </a:r>
          </a:p>
          <a:p>
            <a:pPr lvl="1"/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SRNS major cause of CKD/ESKD (Cost/year $120B)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Available treatment unsatisfactory </a:t>
            </a:r>
          </a:p>
          <a:p>
            <a:endParaRPr lang="en-US" sz="13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Recurrence post transplant major cause of kidney allograft failure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7878" y="5979076"/>
            <a:ext cx="2128396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0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8140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381836"/>
            <a:ext cx="11805314" cy="4705065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Pathogenesis not completely known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Evidence converge on common theme of T and B lymphocytes dysregulation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Alterations in T lymphocyte subsets during relapse of 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Induction of remission by infections that can suppress T lymphocytes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Therapeutic agents used in RX are modulators of T cell function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 cells: B cell depletion with rituximab (monoclonal antibody against CD20 on B lymphocytes) can induce NS remission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HLA is essential in facilitating T and B lymphocyte interactions and may be an important mechanistic link in the pathogenesis of NS</a:t>
            </a:r>
          </a:p>
          <a:p>
            <a:pPr lvl="1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Recent GWAS identified variants in HLA genes as risk loci for NS</a:t>
            </a:r>
          </a:p>
        </p:txBody>
      </p:sp>
    </p:spTree>
    <p:extLst>
      <p:ext uri="{BB962C8B-B14F-4D97-AF65-F5344CB8AC3E}">
        <p14:creationId xmlns:p14="http://schemas.microsoft.com/office/powerpoint/2010/main" val="33969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04" y="3013580"/>
            <a:ext cx="3538313" cy="17904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3796" y="2746298"/>
            <a:ext cx="3985339" cy="181996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0471" y="2122527"/>
            <a:ext cx="3431929" cy="251711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928048" y="1394694"/>
            <a:ext cx="105592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GWAS findings emphasize the role of adaptive immunity in the pathogenesis of SSNS</a:t>
            </a:r>
          </a:p>
          <a:p>
            <a:endParaRPr lang="en-US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125" y="4896369"/>
            <a:ext cx="3713492" cy="892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Gbadegesin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et al JASN 2015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Population: South Asian, N: 214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Loci: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HLA-DQA1, HLA-DQB1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86207" y="4880980"/>
            <a:ext cx="3797307" cy="892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Dufek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et al JASN 2019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Population: European, N: 422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Loci: 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HLA-DR/DQ, </a:t>
            </a:r>
            <a:r>
              <a:rPr lang="en-US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CALHM6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771104" y="4880980"/>
            <a:ext cx="4293518" cy="892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Jia</a:t>
            </a:r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 et al KI 2020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Population: Japanese, N: 987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Loci: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HLA-DR/DQ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b="1" i="1" dirty="0">
                <a:solidFill>
                  <a:srgbClr val="FF0000"/>
                </a:solidFill>
              </a:rPr>
              <a:t>NPHS1-KIRREL2, TNFS15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F1435A9-C913-419F-BA93-E42AEE78522A}"/>
              </a:ext>
            </a:extLst>
          </p:cNvPr>
          <p:cNvSpPr/>
          <p:nvPr/>
        </p:nvSpPr>
        <p:spPr>
          <a:xfrm>
            <a:off x="1658268" y="3220717"/>
            <a:ext cx="371192" cy="68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621B34D-E489-43EF-95E3-614D289B3137}"/>
              </a:ext>
            </a:extLst>
          </p:cNvPr>
          <p:cNvSpPr/>
          <p:nvPr/>
        </p:nvSpPr>
        <p:spPr>
          <a:xfrm>
            <a:off x="5330983" y="2841897"/>
            <a:ext cx="371192" cy="68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CA39C36-4BBF-4690-88D8-C719EDBDA230}"/>
              </a:ext>
            </a:extLst>
          </p:cNvPr>
          <p:cNvSpPr/>
          <p:nvPr/>
        </p:nvSpPr>
        <p:spPr>
          <a:xfrm>
            <a:off x="9630026" y="2325501"/>
            <a:ext cx="371192" cy="68807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300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3497" y="1426837"/>
            <a:ext cx="11588436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Limitations of current GWAS studies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GWAS chips unable to infer precise allelic association because of high levels of polymorphism, gene duplications, and high levels of LD in HLA region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Use of small mono-ethnic cohorts in the majority of studies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Exclusion of children with SRNS</a:t>
            </a:r>
          </a:p>
          <a:p>
            <a:pPr lvl="1"/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The HLA loci identified account for a very small % of the disease phenotype:  there are other disease loci in and outside of the HLA genes yet to be identified</a:t>
            </a:r>
          </a:p>
          <a:p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Deep NGS sequencing of  all 11 HLA genes in a multiethnic cohort will identify new haplotypes and determine shared regulatory motifs that provide insight to molecular mechanisms. </a:t>
            </a:r>
          </a:p>
        </p:txBody>
      </p:sp>
    </p:spTree>
    <p:extLst>
      <p:ext uri="{BB962C8B-B14F-4D97-AF65-F5344CB8AC3E}">
        <p14:creationId xmlns:p14="http://schemas.microsoft.com/office/powerpoint/2010/main" val="123828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59009"/>
            <a:ext cx="11250304" cy="52782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HLA region pleotropic for multiple immune mediated glomerular diseases (GD) that can cause secondary NS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Multiple HLA genes loci associated with </a:t>
            </a:r>
            <a:r>
              <a:rPr lang="en-US" sz="2800" dirty="0" err="1">
                <a:latin typeface="Arial" panose="020B0604020202020204" pitchFamily="34" charset="0"/>
                <a:cs typeface="Arial" panose="020B0604020202020204" pitchFamily="34" charset="0"/>
              </a:rPr>
              <a:t>IgAN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MN (2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NS) 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Both 1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&amp; 2</a:t>
            </a:r>
            <a:r>
              <a:rPr lang="en-US" sz="2800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NS associated with loci outside of HLA region </a:t>
            </a: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Unified disease model for GD: At least 2 genetic hits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622" y="3672444"/>
            <a:ext cx="4995903" cy="2864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40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90530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86305"/>
            <a:ext cx="10972800" cy="5100847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Incomplete coverage of the HLA regions by GWAS preclude understanding of overlap between 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NS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Defining the HLA risk overlap may lead to ID of unified pathways important in the pathogenesis of 1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&amp; 2</a:t>
            </a:r>
            <a:r>
              <a:rPr lang="en-US" baseline="30000" dirty="0">
                <a:latin typeface="Arial" panose="020B0604020202020204" pitchFamily="34" charset="0"/>
                <a:cs typeface="Arial" panose="020B0604020202020204" pitchFamily="34" charset="0"/>
              </a:rPr>
              <a:t>0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NS 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Unclear if haplotype driven HLA expression in immune cells and kidney underlies disease mechanisms</a:t>
            </a:r>
          </a:p>
          <a:p>
            <a:endParaRPr lang="en-US" sz="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role of NS HLA alleles/haplotypes in NS recurrence following kidney transplantation unknown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39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PROJECT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364" y="1998554"/>
            <a:ext cx="11641540" cy="3496900"/>
          </a:xfrm>
        </p:spPr>
        <p:txBody>
          <a:bodyPr>
            <a:normAutofit/>
          </a:bodyPr>
          <a:lstStyle/>
          <a:p>
            <a:endParaRPr lang="en-US" sz="3600" b="1" i="1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i="1" u="sng" dirty="0">
                <a:latin typeface="Arial" panose="020B0604020202020204" pitchFamily="34" charset="0"/>
                <a:cs typeface="Arial" panose="020B0604020202020204" pitchFamily="34" charset="0"/>
              </a:rPr>
              <a:t>Broad hypothesis: 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Certain HLA alleles/haplotypes associated with NS can predict pattern of corticosteroid response in NS and risk of disease recurrence following kidney transplantation</a:t>
            </a:r>
          </a:p>
        </p:txBody>
      </p:sp>
    </p:spTree>
    <p:extLst>
      <p:ext uri="{BB962C8B-B14F-4D97-AF65-F5344CB8AC3E}">
        <p14:creationId xmlns:p14="http://schemas.microsoft.com/office/powerpoint/2010/main" val="1204388739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theme1.xml><?xml version="1.0" encoding="utf-8"?>
<a:theme xmlns:a="http://schemas.openxmlformats.org/drawingml/2006/main" name="SOM PowerPoint Template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G" id="{9DBC8D09-1FC1-4E23-A3F7-9AE9E733F75F}" vid="{FF8D366F-B66A-46FD-AAA3-CECE34DD20F8}"/>
    </a:ext>
  </a:extLst>
</a:theme>
</file>

<file path=ppt/theme/theme3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ppt/theme/theme4.xml><?xml version="1.0" encoding="utf-8"?>
<a:theme xmlns:a="http://schemas.openxmlformats.org/drawingml/2006/main" name="1_SOM PowerPoint Template-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7479</TotalTime>
  <Words>1297</Words>
  <Application>Microsoft Office PowerPoint</Application>
  <PresentationFormat>Widescreen</PresentationFormat>
  <Paragraphs>156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Century Gothic</vt:lpstr>
      <vt:lpstr>Verdana</vt:lpstr>
      <vt:lpstr>Wingdings 3</vt:lpstr>
      <vt:lpstr>SOM PowerPoint Template-2015</vt:lpstr>
      <vt:lpstr>RG</vt:lpstr>
      <vt:lpstr>Ion</vt:lpstr>
      <vt:lpstr>1_SOM PowerPoint Template-2015</vt:lpstr>
      <vt:lpstr>Defining the Landscape of HLA Risk Alleles in Primary Nephrotic Syndrome and Post Kidney Transplant Recurrence 1U01AI152585-01</vt:lpstr>
      <vt:lpstr>Disclosure</vt:lpstr>
      <vt:lpstr>BACKGROUND</vt:lpstr>
      <vt:lpstr>BACKGROUND</vt:lpstr>
      <vt:lpstr>BACKGROUND</vt:lpstr>
      <vt:lpstr>BACKGROUND</vt:lpstr>
      <vt:lpstr>BACKGROUND</vt:lpstr>
      <vt:lpstr>BACKGROUND</vt:lpstr>
      <vt:lpstr>PROJECT GOALS</vt:lpstr>
      <vt:lpstr>PowerPoint Presentation</vt:lpstr>
      <vt:lpstr>SUMMARY OF EXPERIMENTS</vt:lpstr>
      <vt:lpstr>SUMMARY OF EXPERIMENTS</vt:lpstr>
      <vt:lpstr>SUMMARY OF EXPERIMENTS</vt:lpstr>
      <vt:lpstr>SUMMARY OF EXPERIMENTS</vt:lpstr>
      <vt:lpstr>DATA COLLECTED AND KEY FINDINGS</vt:lpstr>
      <vt:lpstr>DATA COLLECTED AND KEY FINDINGS</vt:lpstr>
      <vt:lpstr>DATA COLLECTED AND KEY FINDINGS</vt:lpstr>
      <vt:lpstr>KEY ISSUES, CHALLENGES, AND SOLUTION</vt:lpstr>
      <vt:lpstr>MOVING FORWARD</vt:lpstr>
      <vt:lpstr>PowerPoint Presentation</vt:lpstr>
      <vt:lpstr>DATA COLLECTION</vt:lpstr>
      <vt:lpstr>PowerPoint Presentation</vt:lpstr>
      <vt:lpstr>PowerPoint Presentation</vt:lpstr>
      <vt:lpstr>GENOMICS OF NS TEAM: DUKE</vt:lpstr>
    </vt:vector>
  </TitlesOfParts>
  <Company>DUMC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 10 Opportunities and Challenges for Clinicians related to Grant Writing</dc:title>
  <dc:creator>Stephanie Freel</dc:creator>
  <cp:lastModifiedBy>Rasheed Gbadegesin, M.D.</cp:lastModifiedBy>
  <cp:revision>332</cp:revision>
  <dcterms:created xsi:type="dcterms:W3CDTF">2014-05-06T12:38:39Z</dcterms:created>
  <dcterms:modified xsi:type="dcterms:W3CDTF">2021-03-23T16:45:48Z</dcterms:modified>
</cp:coreProperties>
</file>