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0"/>
  </p:normalViewPr>
  <p:slideViewPr>
    <p:cSldViewPr snapToGrid="0" snapToObjects="1">
      <p:cViewPr varScale="1">
        <p:scale>
          <a:sx n="128" d="100"/>
          <a:sy n="128" d="100"/>
        </p:scale>
        <p:origin x="139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1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10388" y="2628900"/>
            <a:ext cx="3962400" cy="3962400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-1300162" y="-1957387"/>
            <a:ext cx="3962400" cy="3962400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-338137" y="4448175"/>
            <a:ext cx="1390650" cy="1390650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515100" y="138113"/>
            <a:ext cx="838200" cy="838200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802782" y="4495800"/>
            <a:ext cx="3514725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b="1" kern="0" spc="-36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DM Sans" pitchFamily="34" charset="-122"/>
                <a:cs typeface="Arial" panose="020B0604020202020204" pitchFamily="34" charset="0"/>
              </a:rPr>
              <a:t>Команда “Динамайчики”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676400" y="1943100"/>
            <a:ext cx="5767493" cy="504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960"/>
              </a:lnSpc>
              <a:buNone/>
            </a:pPr>
            <a:r>
              <a:rPr lang="en-US" sz="3000" b="1" kern="0" spc="-6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Бот по продаже технике Apple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3509963" y="4821555"/>
            <a:ext cx="1976437" cy="238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90"/>
              </a:lnSpc>
              <a:buNone/>
            </a:pPr>
            <a:r>
              <a:rPr lang="en-US" sz="1350" b="1" kern="0" spc="-13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CODE CAMP 2025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2640858" y="2447925"/>
            <a:ext cx="3838575" cy="604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752"/>
              </a:lnSpc>
              <a:buNone/>
            </a:pPr>
            <a:r>
              <a:rPr lang="en-US" sz="3600" b="1" kern="0" spc="-72" dirty="0" smtClean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“APPLE CASH”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66700"/>
            <a:ext cx="4614863" cy="4614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1475" y="1004887"/>
            <a:ext cx="1871663" cy="3128963"/>
          </a:xfrm>
          <a:prstGeom prst="rect">
            <a:avLst/>
          </a:prstGeom>
          <a:solidFill>
            <a:srgbClr val="0C8CE9"/>
          </a:solidFill>
          <a:ln/>
        </p:spPr>
      </p:sp>
      <p:sp>
        <p:nvSpPr>
          <p:cNvPr id="3" name="Shape 1"/>
          <p:cNvSpPr/>
          <p:nvPr/>
        </p:nvSpPr>
        <p:spPr>
          <a:xfrm>
            <a:off x="2547938" y="1004887"/>
            <a:ext cx="1871663" cy="3128963"/>
          </a:xfrm>
          <a:prstGeom prst="rect">
            <a:avLst/>
          </a:prstGeom>
          <a:solidFill>
            <a:srgbClr val="0C8CE9"/>
          </a:solidFill>
          <a:ln/>
        </p:spPr>
      </p:sp>
      <p:sp>
        <p:nvSpPr>
          <p:cNvPr id="4" name="Shape 2"/>
          <p:cNvSpPr/>
          <p:nvPr/>
        </p:nvSpPr>
        <p:spPr>
          <a:xfrm>
            <a:off x="4724400" y="1004887"/>
            <a:ext cx="1871663" cy="3128963"/>
          </a:xfrm>
          <a:prstGeom prst="rect">
            <a:avLst/>
          </a:prstGeom>
          <a:solidFill>
            <a:srgbClr val="0C8CE9"/>
          </a:solidFill>
          <a:ln/>
        </p:spPr>
      </p:sp>
      <p:sp>
        <p:nvSpPr>
          <p:cNvPr id="5" name="Shape 3"/>
          <p:cNvSpPr/>
          <p:nvPr/>
        </p:nvSpPr>
        <p:spPr>
          <a:xfrm>
            <a:off x="6900863" y="1004887"/>
            <a:ext cx="1871663" cy="3128963"/>
          </a:xfrm>
          <a:prstGeom prst="rect">
            <a:avLst/>
          </a:prstGeom>
          <a:solidFill>
            <a:srgbClr val="0C8CE9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004887"/>
            <a:ext cx="1881187" cy="3128963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8" y="1004887"/>
            <a:ext cx="1871663" cy="3128963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863" y="1004887"/>
            <a:ext cx="1871663" cy="3128963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1004887"/>
            <a:ext cx="1871663" cy="312896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676525" y="200025"/>
            <a:ext cx="374401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ДИНАМАЙЧИКИ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47556" y="4216834"/>
            <a:ext cx="2338388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Эльмир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Капитан команды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Fullstack-разработчик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2157344" y="4216834"/>
            <a:ext cx="249555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Святослав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Backend - разработчик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4510019" y="4216834"/>
            <a:ext cx="2390775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Дамир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Backend - разработчик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Тестировщик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6757919" y="4216834"/>
            <a:ext cx="2062162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Ратмир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Контент менеджер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Тестировщик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471487" y="3867150"/>
            <a:ext cx="1681163" cy="1681163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894320" y="1381126"/>
            <a:ext cx="2938463" cy="2838450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-61913" y="-791924"/>
            <a:ext cx="1681163" cy="1681163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123825" y="1152525"/>
            <a:ext cx="8896350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024188" y="61912"/>
            <a:ext cx="3552825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4320"/>
              </a:lnSpc>
              <a:buNone/>
            </a:pPr>
            <a:r>
              <a:rPr lang="ru-RU" sz="3600" b="1" kern="0" spc="-72" dirty="0" smtClean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Для </a:t>
            </a:r>
            <a:r>
              <a:rPr lang="en-US" sz="3600" b="1" kern="0" spc="-72" dirty="0" err="1" smtClean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чего</a:t>
            </a:r>
            <a:r>
              <a:rPr lang="en-US" sz="3600" b="1" kern="0" spc="-72" dirty="0" smtClean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</a:t>
            </a:r>
            <a:r>
              <a:rPr lang="en-US" sz="3600" b="1" kern="0" spc="-72" dirty="0" err="1" smtClean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бот</a:t>
            </a:r>
            <a:r>
              <a:rPr lang="ru-RU" sz="3600" b="1" kern="0" spc="-72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-319087" y="752475"/>
            <a:ext cx="10231537" cy="2524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80"/>
              </a:lnSpc>
              <a:buNone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Мы предлагаем нашу платформу для продажи вашей техники Apple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300038" y="1362075"/>
            <a:ext cx="26384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Как же будем продавать?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23825" y="1733550"/>
            <a:ext cx="3243263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46" b="1" kern="0" spc="-41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Берем вашу технику</a:t>
            </a:r>
            <a:endParaRPr lang="en-US" sz="204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23825" y="2080022"/>
            <a:ext cx="5295901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46" b="1" kern="0" spc="-41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Публикуем ее в каталог нашего бота</a:t>
            </a:r>
            <a:endParaRPr lang="en-US" sz="204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23825" y="2426494"/>
            <a:ext cx="6119813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46" b="1" kern="0" spc="-41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Покупатель делает заказа, мы отправляем</a:t>
            </a:r>
            <a:endParaRPr lang="en-US" sz="204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23825" y="2772966"/>
            <a:ext cx="73247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701"/>
              </a:lnSpc>
              <a:buNone/>
            </a:pPr>
            <a:r>
              <a:rPr lang="en-US" sz="2046" b="1" kern="0" spc="-41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Получаем доход, 92% отправляем вам, 8% комиссия </a:t>
            </a:r>
            <a:endParaRPr lang="en-US" sz="204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109583" y="4079083"/>
            <a:ext cx="115728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Плюсы?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228271" y="4395789"/>
            <a:ext cx="4038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Хранения и логистика вашего товара у нас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4871084" y="4624389"/>
            <a:ext cx="43957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782"/>
              </a:lnSpc>
              <a:buNone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Удобный  просмотр и редактирование заказов</a:t>
            </a:r>
            <a:endParaRPr 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00713" y="2052637"/>
            <a:ext cx="5100638" cy="5100638"/>
          </a:xfrm>
          <a:prstGeom prst="ellipse">
            <a:avLst/>
          </a:prstGeom>
          <a:solidFill>
            <a:srgbClr val="0C8CE9"/>
          </a:solidFill>
          <a:ln/>
        </p:spPr>
      </p:sp>
      <p:sp>
        <p:nvSpPr>
          <p:cNvPr id="3" name="Shape 1"/>
          <p:cNvSpPr/>
          <p:nvPr/>
        </p:nvSpPr>
        <p:spPr>
          <a:xfrm>
            <a:off x="-433387" y="-728662"/>
            <a:ext cx="1738313" cy="1738313"/>
          </a:xfrm>
          <a:prstGeom prst="ellipse">
            <a:avLst/>
          </a:prstGeom>
          <a:solidFill>
            <a:srgbClr val="0C8CE9"/>
          </a:solidFill>
          <a:ln/>
        </p:spPr>
      </p:sp>
      <p:sp>
        <p:nvSpPr>
          <p:cNvPr id="4" name="Shape 2"/>
          <p:cNvSpPr/>
          <p:nvPr/>
        </p:nvSpPr>
        <p:spPr>
          <a:xfrm>
            <a:off x="4162425" y="4343400"/>
            <a:ext cx="2143125" cy="2238375"/>
          </a:xfrm>
          <a:prstGeom prst="ellipse">
            <a:avLst/>
          </a:prstGeom>
          <a:solidFill>
            <a:srgbClr val="0C8CE9"/>
          </a:solidFill>
          <a:ln/>
        </p:spPr>
      </p:sp>
      <p:sp>
        <p:nvSpPr>
          <p:cNvPr id="5" name="Text 3"/>
          <p:cNvSpPr/>
          <p:nvPr/>
        </p:nvSpPr>
        <p:spPr>
          <a:xfrm>
            <a:off x="481012" y="2305050"/>
            <a:ext cx="2057400" cy="838200"/>
          </a:xfrm>
          <a:prstGeom prst="roundRect">
            <a:avLst>
              <a:gd name="adj" fmla="val 54545"/>
            </a:avLst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176588" y="2838450"/>
            <a:ext cx="2057400" cy="838200"/>
          </a:xfrm>
          <a:prstGeom prst="roundRect">
            <a:avLst>
              <a:gd name="adj" fmla="val 54545"/>
            </a:avLst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81012" y="3343275"/>
            <a:ext cx="2057400" cy="838200"/>
          </a:xfrm>
          <a:prstGeom prst="roundRect">
            <a:avLst>
              <a:gd name="adj" fmla="val 54545"/>
            </a:avLst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47638" y="-290512"/>
            <a:ext cx="6261166" cy="25955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0438"/>
              </a:lnSpc>
              <a:buNone/>
            </a:pPr>
            <a:r>
              <a:rPr lang="en-US" sz="17031" b="1" kern="0" spc="-341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СТЕК</a:t>
            </a:r>
            <a:endParaRPr lang="en-US" sz="1703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642936" y="3543300"/>
            <a:ext cx="1733550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168"/>
              </a:lnSpc>
              <a:buNone/>
            </a:pPr>
            <a:r>
              <a:rPr lang="en-US" sz="2400" b="1" kern="0" spc="-48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Aiogram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1999" y="2528888"/>
            <a:ext cx="1495425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168"/>
              </a:lnSpc>
              <a:buNone/>
            </a:pPr>
            <a:r>
              <a:rPr lang="en-US" sz="2400" b="1" kern="0" spc="-48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Python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3364706" y="3062288"/>
            <a:ext cx="1681163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168"/>
              </a:lnSpc>
              <a:buNone/>
            </a:pPr>
            <a:r>
              <a:rPr lang="en-US" sz="2400" b="1" kern="0" spc="-48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SQLite 3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14938" y="2847975"/>
            <a:ext cx="3657600" cy="1890713"/>
          </a:xfrm>
          <a:prstGeom prst="roundRect">
            <a:avLst>
              <a:gd name="adj" fmla="val 24181"/>
            </a:avLst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Прозрачность и Поддержка</a:t>
            </a:r>
          </a:p>
        </p:txBody>
      </p:sp>
      <p:sp>
        <p:nvSpPr>
          <p:cNvPr id="3" name="Text 1"/>
          <p:cNvSpPr/>
          <p:nvPr/>
        </p:nvSpPr>
        <p:spPr>
          <a:xfrm>
            <a:off x="376238" y="2847975"/>
            <a:ext cx="3657600" cy="1890713"/>
          </a:xfrm>
          <a:prstGeom prst="roundRect">
            <a:avLst>
              <a:gd name="adj" fmla="val 24181"/>
            </a:avLst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Интуитивная Админ-Панель</a:t>
            </a:r>
          </a:p>
        </p:txBody>
      </p:sp>
      <p:sp>
        <p:nvSpPr>
          <p:cNvPr id="4" name="Text 2"/>
          <p:cNvSpPr/>
          <p:nvPr/>
        </p:nvSpPr>
        <p:spPr>
          <a:xfrm>
            <a:off x="376238" y="409575"/>
            <a:ext cx="3657600" cy="1890713"/>
          </a:xfrm>
          <a:prstGeom prst="roundRect">
            <a:avLst>
              <a:gd name="adj" fmla="val 24181"/>
            </a:avLst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Нишевая Специализация</a:t>
            </a:r>
          </a:p>
        </p:txBody>
      </p:sp>
      <p:sp>
        <p:nvSpPr>
          <p:cNvPr id="5" name="Text 3"/>
          <p:cNvSpPr/>
          <p:nvPr/>
        </p:nvSpPr>
        <p:spPr>
          <a:xfrm>
            <a:off x="5214938" y="409575"/>
            <a:ext cx="3657600" cy="1890713"/>
          </a:xfrm>
          <a:prstGeom prst="roundRect">
            <a:avLst>
              <a:gd name="adj" fmla="val 24181"/>
            </a:avLst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Полный Цикл Покупки в Telegram </a:t>
            </a:r>
          </a:p>
        </p:txBody>
      </p:sp>
      <p:sp>
        <p:nvSpPr>
          <p:cNvPr id="6" name="Text 4"/>
          <p:cNvSpPr/>
          <p:nvPr/>
        </p:nvSpPr>
        <p:spPr>
          <a:xfrm>
            <a:off x="2395538" y="2390775"/>
            <a:ext cx="481012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400" b="1" kern="0" spc="-48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ПОЧЕМУ МЫ ВЫДЕЛЯЕМСЯ?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-10800000">
            <a:off x="-490538" y="1090613"/>
            <a:ext cx="10120313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7858125" y="2152650"/>
            <a:ext cx="838200" cy="838200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 rot="-900000">
            <a:off x="-538538" y="3885825"/>
            <a:ext cx="1649536" cy="1649536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38100" y="0"/>
            <a:ext cx="952500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ТЕХНОЛОГИЧЕСКИЕ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 </a:t>
            </a:r>
            <a:r>
              <a:rPr lang="en-US" sz="3600" b="1" kern="0" spc="-72" dirty="0" smtClean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                                        </a:t>
            </a:r>
            <a:r>
              <a:rPr lang="en-US" sz="3600" b="1" kern="0" spc="-72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ПРЕИМУЩЕСТВА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8100" y="1590675"/>
            <a:ext cx="14783908" cy="2114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2791"/>
              </a:lnSpc>
              <a:buSzPct val="100000"/>
              <a:buChar char="•"/>
            </a:pPr>
            <a:r>
              <a:rPr lang="en-US" sz="2114" b="1" kern="0" spc="-42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Асинхронность (aiogram)</a:t>
            </a:r>
            <a:endParaRPr lang="en-US" sz="211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2791"/>
              </a:lnSpc>
              <a:buSzPct val="100000"/>
              <a:buChar char="•"/>
            </a:pPr>
            <a:r>
              <a:rPr lang="en-US" sz="2114" b="1" kern="0" spc="-42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Модульность и Расширяемость</a:t>
            </a:r>
            <a:endParaRPr lang="en-US" sz="211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2791"/>
              </a:lnSpc>
              <a:buSzPct val="100000"/>
              <a:buChar char="•"/>
            </a:pPr>
            <a:r>
              <a:rPr lang="en-US" sz="2114" b="1" kern="0" spc="-42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Логирование и Мониторинг</a:t>
            </a:r>
            <a:endParaRPr lang="en-US" sz="211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2791"/>
              </a:lnSpc>
              <a:buSzPct val="100000"/>
              <a:buChar char="•"/>
            </a:pPr>
            <a:r>
              <a:rPr lang="en-US" sz="2114" b="1" kern="0" spc="-42" dirty="0" err="1" smtClean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Быстрая</a:t>
            </a:r>
            <a:r>
              <a:rPr lang="en-US" sz="2114" b="1" kern="0" spc="-42" dirty="0" smtClean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 </a:t>
            </a:r>
            <a:r>
              <a:rPr lang="en-US" sz="2114" b="1" kern="0" spc="-42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Адаптация к Изменениям Рынка</a:t>
            </a:r>
            <a:endParaRPr lang="en-US" sz="211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914650" y="2571750"/>
            <a:ext cx="366713" cy="366713"/>
          </a:xfrm>
          <a:prstGeom prst="ellipse">
            <a:avLst/>
          </a:prstGeom>
          <a:solidFill>
            <a:srgbClr val="0C8CE9"/>
          </a:solidFill>
          <a:ln/>
        </p:spPr>
      </p:sp>
      <p:sp>
        <p:nvSpPr>
          <p:cNvPr id="3" name="Shape 1"/>
          <p:cNvSpPr/>
          <p:nvPr/>
        </p:nvSpPr>
        <p:spPr>
          <a:xfrm>
            <a:off x="8643938" y="2481263"/>
            <a:ext cx="1485900" cy="1485900"/>
          </a:xfrm>
          <a:prstGeom prst="ellipse">
            <a:avLst/>
          </a:prstGeom>
          <a:solidFill>
            <a:srgbClr val="0C8CE9"/>
          </a:solidFill>
          <a:ln/>
        </p:spPr>
      </p:sp>
      <p:sp>
        <p:nvSpPr>
          <p:cNvPr id="4" name="Shape 2"/>
          <p:cNvSpPr/>
          <p:nvPr/>
        </p:nvSpPr>
        <p:spPr>
          <a:xfrm>
            <a:off x="-1409700" y="609600"/>
            <a:ext cx="1485900" cy="1485900"/>
          </a:xfrm>
          <a:prstGeom prst="ellipse">
            <a:avLst/>
          </a:prstGeom>
          <a:solidFill>
            <a:srgbClr val="0C8CE9"/>
          </a:solidFill>
          <a:ln/>
        </p:spPr>
      </p:sp>
      <p:sp>
        <p:nvSpPr>
          <p:cNvPr id="5" name="Shape 3"/>
          <p:cNvSpPr/>
          <p:nvPr/>
        </p:nvSpPr>
        <p:spPr>
          <a:xfrm>
            <a:off x="-685800" y="4414838"/>
            <a:ext cx="1485900" cy="1485900"/>
          </a:xfrm>
          <a:prstGeom prst="ellipse">
            <a:avLst/>
          </a:prstGeom>
          <a:solidFill>
            <a:srgbClr val="0C8CE9"/>
          </a:solidFill>
          <a:ln/>
        </p:spPr>
      </p:sp>
      <p:sp>
        <p:nvSpPr>
          <p:cNvPr id="6" name="Shape 4"/>
          <p:cNvSpPr/>
          <p:nvPr/>
        </p:nvSpPr>
        <p:spPr>
          <a:xfrm>
            <a:off x="8648700" y="904875"/>
            <a:ext cx="738188" cy="738188"/>
          </a:xfrm>
          <a:prstGeom prst="ellipse">
            <a:avLst/>
          </a:prstGeom>
          <a:solidFill>
            <a:srgbClr val="0C8CE9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2950"/>
            <a:ext cx="9144000" cy="23813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6200" y="0"/>
            <a:ext cx="5138738" cy="742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875" b="1" kern="0" spc="-98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ВЫГОДЫ БОТА</a:t>
            </a:r>
            <a:endParaRPr lang="en-US" sz="487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38125" y="1195388"/>
            <a:ext cx="3133725" cy="2271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80"/>
              </a:lnSpc>
              <a:buNone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Для Клиента: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1980"/>
              </a:lnSpc>
              <a:buSzPct val="100000"/>
              <a:buChar char="•"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Покупки 24/7 в Telegram.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1980"/>
              </a:lnSpc>
              <a:buSzPct val="100000"/>
              <a:buChar char="•"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Быстрое оформление.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1980"/>
              </a:lnSpc>
              <a:buSzPct val="100000"/>
              <a:buChar char="•"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Актуальная информация.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1980"/>
              </a:lnSpc>
              <a:buNone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Для Бизнеса: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1980"/>
              </a:lnSpc>
              <a:buSzPct val="100000"/>
              <a:buChar char="•"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Низкие затраты.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1980"/>
              </a:lnSpc>
              <a:buSzPct val="100000"/>
              <a:buChar char="•"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Простое управление.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1980"/>
              </a:lnSpc>
              <a:buSzPct val="100000"/>
              <a:buChar char="•"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Автоматизация.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071938" y="1447800"/>
            <a:ext cx="4884837" cy="2019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80"/>
              </a:lnSpc>
              <a:buNone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Комплексный Функционал: 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1980"/>
              </a:lnSpc>
              <a:buSzPct val="100000"/>
              <a:buChar char="•"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От детального каталога до оформления заказа с выбором доставки и удобной админ-панелью.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1980"/>
              </a:lnSpc>
              <a:buNone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Ключевое Преимущество: 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1980"/>
              </a:lnSpc>
              <a:buSzPct val="100000"/>
              <a:buChar char="•"/>
            </a:pPr>
            <a:r>
              <a:rPr lang="en-US" sz="1500" b="1" kern="0" spc="-30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Максимальное удобство для покупателя и эффективное управление для продавца, всё в привычном интерфейсе Telegram.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1263" y="200025"/>
            <a:ext cx="4181475" cy="733425"/>
          </a:xfrm>
          <a:prstGeom prst="roundRect">
            <a:avLst>
              <a:gd name="adj" fmla="val 62338"/>
            </a:avLst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933700" y="317992"/>
            <a:ext cx="32766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841" b="1" kern="0" spc="-5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БУДУЩЕЕ БОТА</a:t>
            </a:r>
            <a:endParaRPr lang="en-US" sz="28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81012" y="1266825"/>
            <a:ext cx="73675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044" b="1" kern="0" spc="-41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-Внедрение автоматизированной платежной системы</a:t>
            </a:r>
            <a:endParaRPr lang="en-US" sz="204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81012" y="1776413"/>
            <a:ext cx="525303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044" b="1" kern="0" spc="-41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-Создание системы отзыв и рейтинга</a:t>
            </a:r>
            <a:endParaRPr lang="en-US" sz="204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148013" y="4957763"/>
            <a:ext cx="5000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71488" y="2286000"/>
            <a:ext cx="65722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044" b="1" kern="0" spc="-41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-Интеграция с ИИ и логистическими сервисами</a:t>
            </a:r>
            <a:endParaRPr lang="en-US" sz="204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76250" y="2795588"/>
            <a:ext cx="29432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044" b="1" kern="0" spc="-41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-Реклама и контент</a:t>
            </a:r>
            <a:endParaRPr lang="en-US" sz="204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2333625" y="4324350"/>
            <a:ext cx="533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885950" y="4786313"/>
            <a:ext cx="4619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481012" y="3305175"/>
            <a:ext cx="41719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044" b="1" kern="0" spc="-41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-Адаптация под другие ниши</a:t>
            </a:r>
            <a:endParaRPr lang="en-US" sz="204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471488" y="3814763"/>
            <a:ext cx="4005263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044" b="1" kern="0" spc="-41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-Внедрение новых функций</a:t>
            </a:r>
            <a:endParaRPr lang="en-US" sz="204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742950" y="4210050"/>
            <a:ext cx="1485900" cy="1485900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843963" y="2395538"/>
            <a:ext cx="838200" cy="838200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66725" y="-395287"/>
            <a:ext cx="838200" cy="838200"/>
          </a:xfrm>
          <a:prstGeom prst="ellipse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837178" y="3568075"/>
            <a:ext cx="3590925" cy="838200"/>
          </a:xfrm>
          <a:prstGeom prst="rect">
            <a:avLst/>
          </a:prstGeom>
          <a:solidFill>
            <a:srgbClr val="0C8C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75" y="730582"/>
            <a:ext cx="351188" cy="152127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13" y="400050"/>
            <a:ext cx="509113" cy="213908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32" y="968152"/>
            <a:ext cx="152047" cy="1900927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161" y="2631143"/>
            <a:ext cx="1810587" cy="606444"/>
          </a:xfrm>
          <a:prstGeom prst="rect">
            <a:avLst/>
          </a:prstGeom>
        </p:spPr>
      </p:pic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276" y="2791244"/>
            <a:ext cx="516457" cy="516457"/>
          </a:xfrm>
          <a:prstGeom prst="rect">
            <a:avLst/>
          </a:prstGeom>
        </p:spPr>
      </p:pic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619" y="2558839"/>
            <a:ext cx="1396333" cy="331276"/>
          </a:xfrm>
          <a:prstGeom prst="rect">
            <a:avLst/>
          </a:prstGeom>
        </p:spPr>
      </p:pic>
      <p:pic>
        <p:nvPicPr>
          <p:cNvPr id="1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1954" y="2558839"/>
            <a:ext cx="1485091" cy="488748"/>
          </a:xfrm>
          <a:prstGeom prst="rect">
            <a:avLst/>
          </a:prstGeom>
        </p:spPr>
      </p:pic>
      <p:pic>
        <p:nvPicPr>
          <p:cNvPr id="13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710" y="968152"/>
            <a:ext cx="195690" cy="1797924"/>
          </a:xfrm>
          <a:prstGeom prst="rect">
            <a:avLst/>
          </a:prstGeom>
        </p:spPr>
      </p:pic>
      <p:pic>
        <p:nvPicPr>
          <p:cNvPr id="1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4440" y="909236"/>
            <a:ext cx="1065599" cy="1356377"/>
          </a:xfrm>
          <a:prstGeom prst="rect">
            <a:avLst/>
          </a:prstGeom>
        </p:spPr>
      </p:pic>
      <p:pic>
        <p:nvPicPr>
          <p:cNvPr id="15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9045" y="1045621"/>
            <a:ext cx="2721034" cy="1346840"/>
          </a:xfrm>
          <a:prstGeom prst="rect">
            <a:avLst/>
          </a:prstGeom>
        </p:spPr>
      </p:pic>
      <p:pic>
        <p:nvPicPr>
          <p:cNvPr id="16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3987" y="1789318"/>
            <a:ext cx="1440833" cy="849877"/>
          </a:xfrm>
          <a:prstGeom prst="rect">
            <a:avLst/>
          </a:prstGeom>
        </p:spPr>
      </p:pic>
      <p:pic>
        <p:nvPicPr>
          <p:cNvPr id="17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3552" y="2982333"/>
            <a:ext cx="152121" cy="273722"/>
          </a:xfrm>
          <a:prstGeom prst="rect">
            <a:avLst/>
          </a:prstGeom>
        </p:spPr>
      </p:pic>
      <p:pic>
        <p:nvPicPr>
          <p:cNvPr id="18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83552" y="3493625"/>
            <a:ext cx="152121" cy="1012255"/>
          </a:xfrm>
          <a:prstGeom prst="rect">
            <a:avLst/>
          </a:prstGeom>
        </p:spPr>
      </p:pic>
      <p:pic>
        <p:nvPicPr>
          <p:cNvPr id="19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86127" y="400050"/>
            <a:ext cx="6641660" cy="152126"/>
          </a:xfrm>
          <a:prstGeom prst="rect">
            <a:avLst/>
          </a:prstGeom>
        </p:spPr>
      </p:pic>
      <p:pic>
        <p:nvPicPr>
          <p:cNvPr id="20" name="Image 1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02" y="730582"/>
            <a:ext cx="351188" cy="152127"/>
          </a:xfrm>
          <a:prstGeom prst="rect">
            <a:avLst/>
          </a:prstGeom>
        </p:spPr>
      </p:pic>
      <p:pic>
        <p:nvPicPr>
          <p:cNvPr id="21" name="Image 1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918" y="730582"/>
            <a:ext cx="351188" cy="152127"/>
          </a:xfrm>
          <a:prstGeom prst="rect">
            <a:avLst/>
          </a:prstGeom>
        </p:spPr>
      </p:pic>
      <p:pic>
        <p:nvPicPr>
          <p:cNvPr id="22" name="Image 1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25" y="730582"/>
            <a:ext cx="351188" cy="152127"/>
          </a:xfrm>
          <a:prstGeom prst="rect">
            <a:avLst/>
          </a:prstGeom>
        </p:spPr>
      </p:pic>
      <p:pic>
        <p:nvPicPr>
          <p:cNvPr id="23" name="Image 1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17430" y="952659"/>
            <a:ext cx="152121" cy="402836"/>
          </a:xfrm>
          <a:prstGeom prst="rect">
            <a:avLst/>
          </a:prstGeom>
        </p:spPr>
      </p:pic>
      <p:pic>
        <p:nvPicPr>
          <p:cNvPr id="24" name="Image 18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15114" y="462660"/>
            <a:ext cx="152121" cy="154937"/>
          </a:xfrm>
          <a:prstGeom prst="rect">
            <a:avLst/>
          </a:prstGeom>
        </p:spPr>
      </p:pic>
      <p:sp>
        <p:nvSpPr>
          <p:cNvPr id="25" name="Text 4"/>
          <p:cNvSpPr/>
          <p:nvPr/>
        </p:nvSpPr>
        <p:spPr>
          <a:xfrm>
            <a:off x="-61913" y="661931"/>
            <a:ext cx="1895475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52"/>
              </a:lnSpc>
              <a:buNone/>
            </a:pPr>
            <a:r>
              <a:rPr lang="en-US" sz="1627" kern="0" spc="-33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Пользователь</a:t>
            </a:r>
            <a:endParaRPr lang="en-US" sz="162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5"/>
          <p:cNvSpPr/>
          <p:nvPr/>
        </p:nvSpPr>
        <p:spPr>
          <a:xfrm>
            <a:off x="215643" y="2982333"/>
            <a:ext cx="1538288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32"/>
              </a:lnSpc>
              <a:buNone/>
            </a:pPr>
            <a:r>
              <a:rPr lang="en-US" sz="1464" kern="0" spc="-29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Поддержка</a:t>
            </a:r>
            <a:endParaRPr lang="en-US" sz="14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6"/>
          <p:cNvSpPr/>
          <p:nvPr/>
        </p:nvSpPr>
        <p:spPr>
          <a:xfrm>
            <a:off x="5684840" y="4489863"/>
            <a:ext cx="180975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32"/>
              </a:lnSpc>
              <a:buNone/>
            </a:pPr>
            <a:r>
              <a:rPr lang="en-US" sz="1464" kern="0" spc="-29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Выдача заказа</a:t>
            </a:r>
            <a:endParaRPr lang="en-US" sz="14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7"/>
          <p:cNvSpPr/>
          <p:nvPr/>
        </p:nvSpPr>
        <p:spPr>
          <a:xfrm>
            <a:off x="6144564" y="3245726"/>
            <a:ext cx="133350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32"/>
              </a:lnSpc>
              <a:buNone/>
            </a:pPr>
            <a:r>
              <a:rPr lang="en-US" sz="1464" kern="0" spc="-29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Доставка</a:t>
            </a:r>
            <a:endParaRPr lang="en-US" sz="14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8"/>
          <p:cNvSpPr/>
          <p:nvPr/>
        </p:nvSpPr>
        <p:spPr>
          <a:xfrm>
            <a:off x="5473173" y="2693117"/>
            <a:ext cx="2681288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32"/>
              </a:lnSpc>
              <a:buNone/>
            </a:pPr>
            <a:r>
              <a:rPr lang="en-US" sz="1464" kern="0" spc="-29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Подтверждение оплаты</a:t>
            </a:r>
            <a:endParaRPr lang="en-US" sz="14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9"/>
          <p:cNvSpPr/>
          <p:nvPr/>
        </p:nvSpPr>
        <p:spPr>
          <a:xfrm>
            <a:off x="7461535" y="1443292"/>
            <a:ext cx="1766888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32"/>
              </a:lnSpc>
              <a:buNone/>
            </a:pPr>
            <a:r>
              <a:rPr lang="en-US" sz="1464" kern="0" spc="-29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Оплата заказа</a:t>
            </a:r>
            <a:endParaRPr lang="en-US" sz="14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10"/>
          <p:cNvSpPr/>
          <p:nvPr/>
        </p:nvSpPr>
        <p:spPr>
          <a:xfrm>
            <a:off x="3384298" y="671314"/>
            <a:ext cx="1223962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32"/>
              </a:lnSpc>
              <a:buNone/>
            </a:pPr>
            <a:r>
              <a:rPr lang="en-US" sz="1464" kern="0" spc="-29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Корзина</a:t>
            </a:r>
            <a:endParaRPr lang="en-US" sz="14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11"/>
          <p:cNvSpPr/>
          <p:nvPr/>
        </p:nvSpPr>
        <p:spPr>
          <a:xfrm>
            <a:off x="1903070" y="671314"/>
            <a:ext cx="1190625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32"/>
              </a:lnSpc>
              <a:buNone/>
            </a:pPr>
            <a:r>
              <a:rPr lang="en-US" sz="1464" kern="0" spc="-29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Каталог</a:t>
            </a:r>
            <a:endParaRPr lang="en-US" sz="14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"/>
          <p:cNvSpPr/>
          <p:nvPr/>
        </p:nvSpPr>
        <p:spPr>
          <a:xfrm>
            <a:off x="2754103" y="2317273"/>
            <a:ext cx="192405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32"/>
              </a:lnSpc>
              <a:buNone/>
            </a:pPr>
            <a:r>
              <a:rPr lang="en-US" sz="1464" kern="0" spc="-29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Администратор</a:t>
            </a:r>
            <a:endParaRPr lang="en-US" sz="14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3"/>
          <p:cNvSpPr/>
          <p:nvPr/>
        </p:nvSpPr>
        <p:spPr>
          <a:xfrm>
            <a:off x="4818638" y="661931"/>
            <a:ext cx="1662113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32"/>
              </a:lnSpc>
              <a:buNone/>
            </a:pPr>
            <a:r>
              <a:rPr lang="en-US" sz="1464" kern="0" spc="-29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Заказ товара</a:t>
            </a:r>
            <a:endParaRPr lang="en-US" sz="14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14"/>
          <p:cNvSpPr/>
          <p:nvPr/>
        </p:nvSpPr>
        <p:spPr>
          <a:xfrm>
            <a:off x="6714214" y="636989"/>
            <a:ext cx="2548849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932"/>
              </a:lnSpc>
              <a:buNone/>
            </a:pPr>
            <a:r>
              <a:rPr lang="en-US" sz="1464" kern="0" spc="-29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Информация по заказу</a:t>
            </a:r>
            <a:endParaRPr lang="en-US" sz="14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15"/>
          <p:cNvSpPr/>
          <p:nvPr/>
        </p:nvSpPr>
        <p:spPr>
          <a:xfrm>
            <a:off x="1795463" y="3881438"/>
            <a:ext cx="3709987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782"/>
              </a:lnSpc>
              <a:buNone/>
            </a:pPr>
            <a:r>
              <a:rPr lang="en-US" sz="1350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ПРИНЦИП РАБОТЫ НАШЕГО БИЗНЕСА</a:t>
            </a: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225</Words>
  <Application>Microsoft Office PowerPoint</Application>
  <PresentationFormat>Экран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DM Sans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infobez</cp:lastModifiedBy>
  <cp:revision>5</cp:revision>
  <dcterms:created xsi:type="dcterms:W3CDTF">2025-08-11T06:34:53Z</dcterms:created>
  <dcterms:modified xsi:type="dcterms:W3CDTF">2025-08-11T07:13:02Z</dcterms:modified>
</cp:coreProperties>
</file>