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4" r:id="rId4"/>
    <p:sldId id="266" r:id="rId5"/>
    <p:sldId id="267" r:id="rId6"/>
    <p:sldId id="258" r:id="rId7"/>
    <p:sldId id="257" r:id="rId8"/>
    <p:sldId id="259" r:id="rId9"/>
    <p:sldId id="260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0067-3B90-4C3F-9FFF-1F0EE4520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BC5E-AA9B-4066-AAB8-6CC52B0B31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025" y="1214438"/>
            <a:ext cx="9144000" cy="121071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ebuchet MS" panose="020B0603020202020204" pitchFamily="34" charset="0"/>
              </a:rPr>
              <a:t>STROKE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4400" dirty="0">
                <a:latin typeface="Trebuchet MS" panose="020B0603020202020204" pitchFamily="34" charset="0"/>
              </a:rPr>
              <a:t>DATA ANALYSIS</a:t>
            </a:r>
            <a:endParaRPr lang="en-US" sz="48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798" y="2804871"/>
            <a:ext cx="9144000" cy="8270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GROUP 8: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Charles/Brian/</a:t>
            </a:r>
            <a:r>
              <a:rPr lang="en-US" dirty="0" err="1">
                <a:latin typeface="Trebuchet MS" panose="020B0603020202020204" pitchFamily="34" charset="0"/>
              </a:rPr>
              <a:t>Phemina</a:t>
            </a:r>
            <a:r>
              <a:rPr lang="en-US" dirty="0">
                <a:latin typeface="Trebuchet MS" panose="020B0603020202020204" pitchFamily="34" charset="0"/>
              </a:rPr>
              <a:t>/Joan/</a:t>
            </a:r>
            <a:r>
              <a:rPr lang="en-US" dirty="0" err="1">
                <a:latin typeface="Trebuchet MS" panose="020B0603020202020204" pitchFamily="34" charset="0"/>
              </a:rPr>
              <a:t>Malon</a:t>
            </a:r>
            <a:r>
              <a:rPr lang="en-US" dirty="0">
                <a:latin typeface="Trebuchet MS" panose="020B0603020202020204" pitchFamily="34" charset="0"/>
              </a:rPr>
              <a:t>/Cynthia  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RECOMMENDATIONS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984"/>
            <a:ext cx="10515600" cy="57487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1.  Develop appropriate interventions tailored to address risk factors prevalent in certain demographics. 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2. In lifestyle factors we can launch community programs promoting healthy lifestyles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3. Average BMI for married individuals. Explore the factors contributing to the higher average BMI among married individuals. 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Could it be lifestyle choices, dietary habits, or other socio-economic factors?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Carry out a survey to gather qualitative data on lifestyle choices among married and unmarried individuals.</a:t>
            </a:r>
            <a:r>
              <a:rPr lang="en-US" sz="1000" dirty="0">
                <a:latin typeface="Trebuchet MS" panose="020B0603020202020204" pitchFamily="34" charset="0"/>
              </a:rPr>
              <a:t>	</a:t>
            </a:r>
            <a:endParaRPr lang="en-US" sz="10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4. Glucose Levels for Smokers: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Investigate the reasons behind the lower glucose levels among smokers compared to non-smokers or those who quit smoking. 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Assess whether this is due to lifestyle factors or if there are other underlying reasons.	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Explore the impact of stopping smoking on glucose levels. 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Carry out a survey or research to identify potential health risks associated with lower glucose levels in smokers.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5. Average Glucose Levels and Hypertension versus Employment Status:	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Further investigate the relationship between average glucose levels, hypertension, and employment status to check whether there are specific occupational factors contributing to glucose levels.	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Explore how employment status impacts on lifestyle choices which finally may have an influence glucose level.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6. Carry out a research on an equal sample size to investigate the prevalence of stroke among the sectors.</a:t>
            </a:r>
            <a:endParaRPr lang="en-US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950" y="1695128"/>
            <a:ext cx="10944225" cy="3926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rebuchet MS" panose="020B0603020202020204" pitchFamily="34" charset="0"/>
                <a:ea typeface="Arial" panose="020B0604020202020204" pitchFamily="34" charset="0"/>
              </a:rPr>
              <a:t>Specific Objectives: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Trebuchet MS" panose="020B0603020202020204" pitchFamily="34" charset="0"/>
                <a:ea typeface="Arial" panose="020B0604020202020204" pitchFamily="34" charset="0"/>
              </a:rPr>
              <a:t>1. Identify Demographic Trends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Explore and analyze demographic factors such as age, gender, marital status, and residence type to identify any trends or patterns related to strokes.</a:t>
            </a:r>
            <a:endParaRPr lang="en-US" sz="1600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Trebuchet MS" panose="020B0603020202020204" pitchFamily="34" charset="0"/>
                <a:ea typeface="Arial" panose="020B0604020202020204" pitchFamily="34" charset="0"/>
              </a:rPr>
              <a:t>2. Evaluate Lifestyle Factors 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Examine lifestyle factors, specifically smoking status and work type, to understand their association with stroke.</a:t>
            </a:r>
            <a:endParaRPr lang="en-US" sz="1600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latin typeface="Trebuchet MS" panose="020B0603020202020204" pitchFamily="34" charset="0"/>
                <a:ea typeface="Arial" panose="020B0604020202020204" pitchFamily="34" charset="0"/>
              </a:rPr>
              <a:t>3. Assess Health Metrics Impact</a:t>
            </a:r>
            <a:endParaRPr lang="en-US" sz="1600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Investigate the impact of health metrics, hypertension, heart disease, average glucose level, and BMI, with respect to stroke.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Trebuchet MS" panose="020B0603020202020204" pitchFamily="34" charset="0"/>
                <a:ea typeface="Arial" panose="020B0604020202020204" pitchFamily="34" charset="0"/>
              </a:rPr>
              <a:t>4. Explore Correlations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Correlation analysis to identify relationships between different health conditions (hypertension, heart disease) and understand their collective influence on strokes.</a:t>
            </a:r>
            <a:endParaRPr lang="en-US" sz="1600" dirty="0">
              <a:latin typeface="Trebuchet MS" panose="020B0603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004525"/>
            <a:ext cx="1162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continue to attack many….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03" y="476250"/>
            <a:ext cx="3019425" cy="295275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3" y="3553089"/>
            <a:ext cx="3019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4107225" y="125630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07225" y="1566986"/>
            <a:ext cx="486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Many female have stroke compared to male </a:t>
            </a:r>
            <a:endParaRPr lang="en-US" dirty="0">
              <a:latin typeface="Trebuchet MS" panose="020B0603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107225" y="4080344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72051" y="4296357"/>
            <a:ext cx="486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highly significant in married couple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3" y="3429000"/>
            <a:ext cx="28479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5" y="620201"/>
            <a:ext cx="31908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4107224" y="1471654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07224" y="1574937"/>
            <a:ext cx="548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There is a normal distribution of age throughout the population with a peak at 50 years.</a:t>
            </a:r>
            <a:endParaRPr lang="en-US" dirty="0">
              <a:latin typeface="Trebuchet MS" panose="020B0603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07224" y="3540318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07225" y="3643601"/>
            <a:ext cx="624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Residence type has no significance in attack by stroke. </a:t>
            </a:r>
            <a:r>
              <a:rPr lang="en-US" dirty="0" err="1">
                <a:latin typeface="Trebuchet MS" panose="020B0603020202020204" pitchFamily="34" charset="0"/>
              </a:rPr>
              <a:t>i.e</a:t>
            </a:r>
            <a:r>
              <a:rPr lang="en-US" dirty="0">
                <a:latin typeface="Trebuchet MS" panose="020B0603020202020204" pitchFamily="34" charset="0"/>
              </a:rPr>
              <a:t> stroke has the same rate of attack in either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87" y="3538537"/>
            <a:ext cx="7515225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461962"/>
            <a:ext cx="7515225" cy="26574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8110702" y="895683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96593" y="4086969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81079" y="1926770"/>
            <a:ext cx="409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as average glucose level increases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4812" y="4230800"/>
            <a:ext cx="400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There is right skewness in both </a:t>
            </a:r>
            <a:r>
              <a:rPr lang="en-US" dirty="0" err="1">
                <a:latin typeface="Trebuchet MS" panose="020B0603020202020204" pitchFamily="34" charset="0"/>
              </a:rPr>
              <a:t>bmi</a:t>
            </a:r>
            <a:r>
              <a:rPr lang="en-US" dirty="0">
                <a:latin typeface="Trebuchet MS" panose="020B0603020202020204" pitchFamily="34" charset="0"/>
              </a:rPr>
              <a:t> and average glucose level this increases outlier presence.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7347" y="1050454"/>
            <a:ext cx="409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Stroke is much significant as age increases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110702" y="1732483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447675"/>
            <a:ext cx="5619750" cy="56197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6580080" y="731519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659594" y="2647784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1055" y="938833"/>
            <a:ext cx="548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working in private sectors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1055" y="2799438"/>
            <a:ext cx="548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who never smoked, formerly smoked, smokes and those whose smoking status is unknown.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797" y="463510"/>
            <a:ext cx="7019335" cy="374654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8066973" y="94620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56930" y="1192695"/>
            <a:ext cx="3814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with heart disease, hypertension and average glucose level but not so significant given a person’s </a:t>
            </a:r>
            <a:r>
              <a:rPr lang="en-US" dirty="0" err="1">
                <a:latin typeface="Trebuchet MS" panose="020B0603020202020204" pitchFamily="34" charset="0"/>
              </a:rPr>
              <a:t>Bmi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209" y="72858"/>
            <a:ext cx="5729927" cy="352113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6580080" y="731519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1055" y="938833"/>
            <a:ext cx="548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with heart disease and hypertension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940" y="262393"/>
            <a:ext cx="10193571" cy="58839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rebuchet MS" panose="020B0603020202020204" pitchFamily="34" charset="0"/>
              </a:rPr>
              <a:t>FINDINGS</a:t>
            </a:r>
            <a:endParaRPr lang="en-US" sz="4400" dirty="0"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3939" y="914399"/>
            <a:ext cx="10193572" cy="537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latin typeface="Trebuchet MS" panose="020B0603020202020204" pitchFamily="34" charset="0"/>
              </a:rPr>
              <a:t>Demographic and other risk factors .</a:t>
            </a:r>
            <a:endParaRPr lang="en-US" sz="1400" b="1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Prevalence: -Stroke is more significant in female that in male etc.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Geographical variations-we examined the stroke rates across different residential type and we concluded that  geography was not significant. Either in urban or rural stroke rates remains the same.    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Trends: 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Stroke was significant in married couple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Stroke was significant in those working in private sectors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 err="1">
                <a:latin typeface="Trebuchet MS" panose="020B0603020202020204" pitchFamily="34" charset="0"/>
              </a:rPr>
              <a:t>Bmi</a:t>
            </a:r>
            <a:r>
              <a:rPr lang="en-US" sz="1400" dirty="0">
                <a:latin typeface="Trebuchet MS" panose="020B0603020202020204" pitchFamily="34" charset="0"/>
              </a:rPr>
              <a:t> and glucose level are  a causation of stroke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Average BMI Disparity in Marital Status: Despite considering residence types, the analysis reveals that married individuals exhibit a higher average BMI compared to their unmarried counterparts.	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Glucose Levels and Smoking Habits: Individuals who smoke demonstrate lower glucose levels in comparison to non-smokers or those who have quit smoking.	</a:t>
            </a:r>
            <a:endParaRPr lang="en-US" sz="1400" dirty="0">
              <a:latin typeface="Trebuchet MS" panose="020B0603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Association between Glucose Levels, Hypertension, and Employment History: Average glucose levels are found to be higher among individuals without hypertension and comparatively lower  among those who have never worked.</a:t>
            </a:r>
            <a:endParaRPr lang="en-US" sz="1400" dirty="0">
              <a:latin typeface="Trebuchet MS" panose="020B0603020202020204" pitchFamily="34" charset="0"/>
            </a:endParaRP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6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4121</Words>
  <Application>WPS Presentation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Microsoft YaHei</vt:lpstr>
      <vt:lpstr>Arial Unicode MS</vt:lpstr>
      <vt:lpstr>Calibri Light</vt:lpstr>
      <vt:lpstr>Calibri</vt:lpstr>
      <vt:lpstr>Office Theme</vt:lpstr>
      <vt:lpstr>STROKE DATA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FINDINGS</vt:lpstr>
      <vt:lpstr>RECOMMENDATIONS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 14</cp:lastModifiedBy>
  <cp:revision>33</cp:revision>
  <dcterms:created xsi:type="dcterms:W3CDTF">2024-01-27T11:13:00Z</dcterms:created>
  <dcterms:modified xsi:type="dcterms:W3CDTF">2024-01-28T19:20:09Z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A3A16222C50B4FE0B721525055F31308_13</vt:lpwstr>
  </property>
  <property fmtid="{D5CDD505-2E9C-101B-9397-08002B2CF9AE}" pid="3" name="KSOProductBuildVer">
    <vt:lpwstr>1033-12.2.0.13431</vt:lpwstr>
  </property>
</Properties>
</file>