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09" r:id="rId3"/>
    <p:sldId id="8637" r:id="rId4"/>
    <p:sldId id="8672" r:id="rId5"/>
    <p:sldId id="8673" r:id="rId6"/>
    <p:sldId id="8671" r:id="rId7"/>
    <p:sldId id="8685" r:id="rId8"/>
    <p:sldId id="410" r:id="rId9"/>
    <p:sldId id="8674" r:id="rId10"/>
    <p:sldId id="8675" r:id="rId11"/>
    <p:sldId id="8679" r:id="rId12"/>
    <p:sldId id="8676" r:id="rId13"/>
    <p:sldId id="8677" r:id="rId14"/>
    <p:sldId id="8678" r:id="rId15"/>
    <p:sldId id="8686" r:id="rId16"/>
    <p:sldId id="8681" r:id="rId17"/>
    <p:sldId id="8680" r:id="rId18"/>
    <p:sldId id="8682" r:id="rId19"/>
    <p:sldId id="8683" r:id="rId20"/>
    <p:sldId id="411" r:id="rId21"/>
    <p:sldId id="8684" r:id="rId22"/>
    <p:sldId id="267" r:id="rId23"/>
    <p:sldId id="40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2020/5/6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E8F154-D10B-4217-8098-E9B94BCC3F26}" type="slidenum">
              <a:rPr lang="zh-CN" altLang="en-US" smtClean="0"/>
              <a:t>22</a:t>
            </a:fld>
            <a:endParaRPr lang="zh-CN" altLang="en-US"/>
          </a:p>
        </p:txBody>
      </p:sp>
    </p:spTree>
    <p:extLst>
      <p:ext uri="{BB962C8B-B14F-4D97-AF65-F5344CB8AC3E}">
        <p14:creationId xmlns:p14="http://schemas.microsoft.com/office/powerpoint/2010/main" val="242424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614436" y="2402025"/>
            <a:ext cx="4271050" cy="2700705"/>
          </a:xfrm>
          <a:custGeom>
            <a:avLst/>
            <a:gdLst>
              <a:gd name="connsiteX0" fmla="*/ 0 w 4271050"/>
              <a:gd name="connsiteY0" fmla="*/ 0 h 2700705"/>
              <a:gd name="connsiteX1" fmla="*/ 4271050 w 4271050"/>
              <a:gd name="connsiteY1" fmla="*/ 0 h 2700705"/>
              <a:gd name="connsiteX2" fmla="*/ 4271050 w 4271050"/>
              <a:gd name="connsiteY2" fmla="*/ 2700705 h 2700705"/>
              <a:gd name="connsiteX3" fmla="*/ 0 w 4271050"/>
              <a:gd name="connsiteY3" fmla="*/ 2700705 h 2700705"/>
            </a:gdLst>
            <a:ahLst/>
            <a:cxnLst>
              <a:cxn ang="0">
                <a:pos x="connsiteX0" y="connsiteY0"/>
              </a:cxn>
              <a:cxn ang="0">
                <a:pos x="connsiteX1" y="connsiteY1"/>
              </a:cxn>
              <a:cxn ang="0">
                <a:pos x="connsiteX2" y="connsiteY2"/>
              </a:cxn>
              <a:cxn ang="0">
                <a:pos x="connsiteX3" y="connsiteY3"/>
              </a:cxn>
            </a:cxnLst>
            <a:rect l="l" t="t" r="r" b="b"/>
            <a:pathLst>
              <a:path w="4271050" h="2700705">
                <a:moveTo>
                  <a:pt x="0" y="0"/>
                </a:moveTo>
                <a:lnTo>
                  <a:pt x="4271050" y="0"/>
                </a:lnTo>
                <a:lnTo>
                  <a:pt x="4271050" y="2700705"/>
                </a:lnTo>
                <a:lnTo>
                  <a:pt x="0" y="270070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2855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
        <p:nvSpPr>
          <p:cNvPr id="11" name="矩形 10"/>
          <p:cNvSpPr/>
          <p:nvPr userDrawn="1"/>
        </p:nvSpPr>
        <p:spPr>
          <a:xfrm>
            <a:off x="8864085" y="63821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2020/5/6</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2020/5/6</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767626" y="1826591"/>
            <a:ext cx="8649912" cy="1938992"/>
          </a:xfrm>
          <a:prstGeom prst="rect">
            <a:avLst/>
          </a:prstGeom>
          <a:noFill/>
        </p:spPr>
        <p:txBody>
          <a:bodyPr wrap="square" rtlCol="0">
            <a:spAutoFit/>
          </a:bodyPr>
          <a:lstStyle/>
          <a:p>
            <a:r>
              <a:rPr lang="zh-CN" altLang="en-US"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中文文本摘要与关键字提取</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1000408" y="4250685"/>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3326824" y="4250685"/>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3627752" y="4212251"/>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2020.5.7</a:t>
            </a:r>
          </a:p>
        </p:txBody>
      </p:sp>
      <p:sp>
        <p:nvSpPr>
          <p:cNvPr id="18" name="矩形 17">
            <a:extLst>
              <a:ext uri="{FF2B5EF4-FFF2-40B4-BE49-F238E27FC236}">
                <a16:creationId xmlns:a16="http://schemas.microsoft.com/office/drawing/2014/main" id="{32910785-5393-432A-8B19-FB68325EF70F}"/>
              </a:ext>
            </a:extLst>
          </p:cNvPr>
          <p:cNvSpPr/>
          <p:nvPr/>
        </p:nvSpPr>
        <p:spPr>
          <a:xfrm>
            <a:off x="1292686" y="4220585"/>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答辩人：薛志豪</a:t>
            </a:r>
          </a:p>
        </p:txBody>
      </p:sp>
      <p:pic>
        <p:nvPicPr>
          <p:cNvPr id="3" name="图片 2">
            <a:extLst>
              <a:ext uri="{FF2B5EF4-FFF2-40B4-BE49-F238E27FC236}">
                <a16:creationId xmlns:a16="http://schemas.microsoft.com/office/drawing/2014/main" id="{FE60032C-419A-42F0-A286-72A9FA19F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8"/>
            <a:ext cx="3829538" cy="1602514"/>
          </a:xfrm>
          <a:prstGeom prst="rect">
            <a:avLst/>
          </a:prstGeom>
        </p:spPr>
      </p:pic>
    </p:spTree>
    <p:extLst>
      <p:ext uri="{BB962C8B-B14F-4D97-AF65-F5344CB8AC3E}">
        <p14:creationId xmlns:p14="http://schemas.microsoft.com/office/powerpoint/2010/main" val="363546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预处理</a:t>
            </a:r>
          </a:p>
        </p:txBody>
      </p:sp>
      <p:graphicFrame>
        <p:nvGraphicFramePr>
          <p:cNvPr id="4" name="表格 3">
            <a:extLst>
              <a:ext uri="{FF2B5EF4-FFF2-40B4-BE49-F238E27FC236}">
                <a16:creationId xmlns:a16="http://schemas.microsoft.com/office/drawing/2014/main" id="{D0464EA1-A6F4-444E-AFE1-EC0E1D80057E}"/>
              </a:ext>
            </a:extLst>
          </p:cNvPr>
          <p:cNvGraphicFramePr>
            <a:graphicFrameLocks noGrp="1"/>
          </p:cNvGraphicFramePr>
          <p:nvPr>
            <p:extLst>
              <p:ext uri="{D42A27DB-BD31-4B8C-83A1-F6EECF244321}">
                <p14:modId xmlns:p14="http://schemas.microsoft.com/office/powerpoint/2010/main" val="2801598772"/>
              </p:ext>
            </p:extLst>
          </p:nvPr>
        </p:nvGraphicFramePr>
        <p:xfrm>
          <a:off x="2050179" y="1781665"/>
          <a:ext cx="7932615" cy="4490830"/>
        </p:xfrm>
        <a:graphic>
          <a:graphicData uri="http://schemas.openxmlformats.org/drawingml/2006/table">
            <a:tbl>
              <a:tblPr firstRow="1" firstCol="1" bandRow="1"/>
              <a:tblGrid>
                <a:gridCol w="7932615">
                  <a:extLst>
                    <a:ext uri="{9D8B030D-6E8A-4147-A177-3AD203B41FA5}">
                      <a16:colId xmlns:a16="http://schemas.microsoft.com/office/drawing/2014/main" val="4172277965"/>
                    </a:ext>
                  </a:extLst>
                </a:gridCol>
              </a:tblGrid>
              <a:tr h="203689">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部分分词结果示例</a:t>
                      </a:r>
                      <a:endParaRPr lang="zh-CN" sz="11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865636738"/>
                  </a:ext>
                </a:extLst>
              </a:tr>
              <a:tr h="4277470">
                <a:tc>
                  <a:txBody>
                    <a:bodyPr/>
                    <a:lstStyle/>
                    <a:p>
                      <a:pPr algn="just">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据</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俄罗斯</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卫星网</a:t>
                      </a:r>
                      <a:r>
                        <a:rPr lang="en-US" sz="1400" kern="100" dirty="0">
                          <a:solidFill>
                            <a:srgbClr val="000000"/>
                          </a:solidFill>
                          <a:effectLst/>
                          <a:latin typeface="Times New Roman" panose="02020603050405020304" pitchFamily="18" charset="0"/>
                          <a:ea typeface="宋体" panose="02010600030101010101" pitchFamily="2" charset="-122"/>
                        </a:rPr>
                        <a:t>/user 8</a:t>
                      </a:r>
                      <a:r>
                        <a:rPr lang="zh-CN" sz="1400" kern="100" dirty="0">
                          <a:solidFill>
                            <a:srgbClr val="000000"/>
                          </a:solidFill>
                          <a:effectLst/>
                          <a:latin typeface="Times New Roman" panose="02020603050405020304" pitchFamily="18" charset="0"/>
                          <a:ea typeface="宋体" panose="02010600030101010101" pitchFamily="2" charset="-122"/>
                        </a:rPr>
                        <a:t>月</a:t>
                      </a:r>
                      <a:r>
                        <a:rPr lang="en-US" sz="1400" kern="100" dirty="0">
                          <a:solidFill>
                            <a:srgbClr val="000000"/>
                          </a:solidFill>
                          <a:effectLst/>
                          <a:latin typeface="Times New Roman" panose="02020603050405020304" pitchFamily="18" charset="0"/>
                          <a:ea typeface="宋体" panose="02010600030101010101" pitchFamily="2" charset="-122"/>
                        </a:rPr>
                        <a:t>/t 11</a:t>
                      </a:r>
                      <a:r>
                        <a:rPr lang="zh-CN" sz="1400" kern="100" dirty="0">
                          <a:solidFill>
                            <a:srgbClr val="000000"/>
                          </a:solidFill>
                          <a:effectLst/>
                          <a:latin typeface="Times New Roman" panose="02020603050405020304" pitchFamily="18" charset="0"/>
                          <a:ea typeface="宋体" panose="02010600030101010101" pitchFamily="2" charset="-122"/>
                        </a:rPr>
                        <a:t>日</a:t>
                      </a:r>
                      <a:r>
                        <a:rPr lang="en-US" sz="1400" kern="100" dirty="0">
                          <a:solidFill>
                            <a:srgbClr val="000000"/>
                          </a:solidFill>
                          <a:effectLst/>
                          <a:latin typeface="Times New Roman" panose="02020603050405020304" pitchFamily="18" charset="0"/>
                          <a:ea typeface="宋体" panose="02010600030101010101" pitchFamily="2" charset="-122"/>
                        </a:rPr>
                        <a:t>/t </a:t>
                      </a:r>
                      <a:r>
                        <a:rPr lang="zh-CN" sz="1400" kern="100" dirty="0">
                          <a:solidFill>
                            <a:srgbClr val="000000"/>
                          </a:solidFill>
                          <a:effectLst/>
                          <a:latin typeface="Times New Roman" panose="02020603050405020304" pitchFamily="18" charset="0"/>
                          <a:ea typeface="宋体" panose="02010600030101010101" pitchFamily="2" charset="-122"/>
                        </a:rPr>
                        <a:t>发布</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wkz</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国家</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利益</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wky</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杂志</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刊登</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文章</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称</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购买</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俄</a:t>
                      </a:r>
                      <a:r>
                        <a:rPr lang="en-US" sz="1400" kern="100" dirty="0">
                          <a:solidFill>
                            <a:srgbClr val="000000"/>
                          </a:solidFill>
                          <a:effectLst/>
                          <a:latin typeface="Times New Roman" panose="02020603050405020304" pitchFamily="18" charset="0"/>
                          <a:ea typeface="宋体" panose="02010600030101010101" pitchFamily="2" charset="-122"/>
                        </a:rPr>
                        <a:t>/b </a:t>
                      </a:r>
                      <a:r>
                        <a:rPr lang="zh-CN" sz="1400" kern="100" dirty="0">
                          <a:solidFill>
                            <a:srgbClr val="000000"/>
                          </a:solidFill>
                          <a:effectLst/>
                          <a:latin typeface="Times New Roman" panose="02020603050405020304" pitchFamily="18" charset="0"/>
                          <a:ea typeface="宋体" panose="02010600030101010101" pitchFamily="2" charset="-122"/>
                        </a:rPr>
                        <a:t>制</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苏</a:t>
                      </a:r>
                      <a:r>
                        <a:rPr lang="en-US" sz="1400" kern="100" dirty="0">
                          <a:solidFill>
                            <a:srgbClr val="000000"/>
                          </a:solidFill>
                          <a:effectLst/>
                          <a:latin typeface="Times New Roman" panose="02020603050405020304" pitchFamily="18" charset="0"/>
                          <a:ea typeface="宋体" panose="02010600030101010101" pitchFamily="2" charset="-122"/>
                        </a:rPr>
                        <a:t>/b -/wp 27/m </a:t>
                      </a:r>
                      <a:r>
                        <a:rPr lang="zh-CN" sz="1400" kern="100" dirty="0">
                          <a:solidFill>
                            <a:srgbClr val="000000"/>
                          </a:solidFill>
                          <a:effectLst/>
                          <a:latin typeface="Times New Roman" panose="02020603050405020304" pitchFamily="18" charset="0"/>
                          <a:ea typeface="宋体" panose="02010600030101010101" pitchFamily="2" charset="-122"/>
                        </a:rPr>
                        <a:t>第四</a:t>
                      </a:r>
                      <a:r>
                        <a:rPr lang="en-US" sz="1400" kern="100" dirty="0">
                          <a:solidFill>
                            <a:srgbClr val="000000"/>
                          </a:solidFill>
                          <a:effectLst/>
                          <a:latin typeface="Times New Roman" panose="02020603050405020304" pitchFamily="18" charset="0"/>
                          <a:ea typeface="宋体" panose="02010600030101010101" pitchFamily="2" charset="-122"/>
                        </a:rPr>
                        <a:t>/m </a:t>
                      </a:r>
                      <a:r>
                        <a:rPr lang="zh-CN" sz="1400" kern="100" dirty="0">
                          <a:solidFill>
                            <a:srgbClr val="000000"/>
                          </a:solidFill>
                          <a:effectLst/>
                          <a:latin typeface="Times New Roman" panose="02020603050405020304" pitchFamily="18" charset="0"/>
                          <a:ea typeface="宋体" panose="02010600030101010101" pitchFamily="2" charset="-122"/>
                        </a:rPr>
                        <a:t>代</a:t>
                      </a:r>
                      <a:r>
                        <a:rPr lang="en-US" sz="1400" kern="100" dirty="0">
                          <a:solidFill>
                            <a:srgbClr val="000000"/>
                          </a:solidFill>
                          <a:effectLst/>
                          <a:latin typeface="Times New Roman" panose="02020603050405020304" pitchFamily="18" charset="0"/>
                          <a:ea typeface="宋体" panose="02010600030101010101" pitchFamily="2" charset="-122"/>
                        </a:rPr>
                        <a:t>/q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为</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本国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rzs</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翻开</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了</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ule</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现代史</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页</a:t>
                      </a:r>
                      <a:r>
                        <a:rPr lang="en-US" sz="1400" kern="100" dirty="0">
                          <a:solidFill>
                            <a:srgbClr val="000000"/>
                          </a:solidFill>
                          <a:effectLst/>
                          <a:latin typeface="Times New Roman" panose="02020603050405020304" pitchFamily="18" charset="0"/>
                          <a:ea typeface="宋体" panose="02010600030101010101" pitchFamily="2" charset="-122"/>
                        </a:rPr>
                        <a:t>/q </a:t>
                      </a:r>
                      <a:r>
                        <a:rPr lang="zh-CN" sz="1400" kern="100" dirty="0">
                          <a:solidFill>
                            <a:srgbClr val="000000"/>
                          </a:solidFill>
                          <a:effectLst/>
                          <a:latin typeface="Times New Roman" panose="02020603050405020304" pitchFamily="18" charset="0"/>
                          <a:ea typeface="宋体" panose="02010600030101010101" pitchFamily="2" charset="-122"/>
                        </a:rPr>
                        <a:t>章</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那时</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rzt</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起</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日益</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强大</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长期以来</a:t>
                      </a:r>
                      <a:r>
                        <a:rPr lang="en-US" sz="1400" kern="100" dirty="0">
                          <a:solidFill>
                            <a:srgbClr val="000000"/>
                          </a:solidFill>
                          <a:effectLst/>
                          <a:latin typeface="Times New Roman" panose="02020603050405020304" pitchFamily="18" charset="0"/>
                          <a:ea typeface="宋体" panose="02010600030101010101" pitchFamily="2" charset="-122"/>
                        </a:rPr>
                        <a:t>/dl </a:t>
                      </a:r>
                      <a:r>
                        <a:rPr lang="zh-CN" sz="1400" kern="100" dirty="0">
                          <a:solidFill>
                            <a:srgbClr val="000000"/>
                          </a:solidFill>
                          <a:effectLst/>
                          <a:latin typeface="Times New Roman" panose="02020603050405020304" pitchFamily="18" charset="0"/>
                          <a:ea typeface="宋体" panose="02010600030101010101" pitchFamily="2" charset="-122"/>
                        </a:rPr>
                        <a:t>落后</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像</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这样</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rzv</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世界</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大国</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2008</a:t>
                      </a:r>
                      <a:r>
                        <a:rPr lang="zh-CN" sz="1400" kern="100" dirty="0">
                          <a:solidFill>
                            <a:srgbClr val="000000"/>
                          </a:solidFill>
                          <a:effectLst/>
                          <a:latin typeface="Times New Roman" panose="02020603050405020304" pitchFamily="18" charset="0"/>
                          <a:ea typeface="宋体" panose="02010600030101010101" pitchFamily="2" charset="-122"/>
                        </a:rPr>
                        <a:t>年</a:t>
                      </a:r>
                      <a:r>
                        <a:rPr lang="en-US" sz="1400" kern="100" dirty="0">
                          <a:solidFill>
                            <a:srgbClr val="000000"/>
                          </a:solidFill>
                          <a:effectLst/>
                          <a:latin typeface="Times New Roman" panose="02020603050405020304" pitchFamily="18" charset="0"/>
                          <a:ea typeface="宋体" panose="02010600030101010101" pitchFamily="2" charset="-122"/>
                        </a:rPr>
                        <a:t>/t </a:t>
                      </a:r>
                      <a:r>
                        <a:rPr lang="zh-CN" sz="1400" kern="100" dirty="0">
                          <a:solidFill>
                            <a:srgbClr val="000000"/>
                          </a:solidFill>
                          <a:effectLst/>
                          <a:latin typeface="Times New Roman" panose="02020603050405020304" pitchFamily="18" charset="0"/>
                          <a:ea typeface="宋体" panose="02010600030101010101" pitchFamily="2" charset="-122"/>
                        </a:rPr>
                        <a:t>起</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开始</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研制</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堪</a:t>
                      </a:r>
                      <a:r>
                        <a:rPr lang="en-US" sz="1400" kern="100" dirty="0">
                          <a:solidFill>
                            <a:srgbClr val="000000"/>
                          </a:solidFill>
                          <a:effectLst/>
                          <a:latin typeface="Times New Roman" panose="02020603050405020304" pitchFamily="18" charset="0"/>
                          <a:ea typeface="宋体" panose="02010600030101010101" pitchFamily="2" charset="-122"/>
                        </a:rPr>
                        <a:t>/vg </a:t>
                      </a:r>
                      <a:r>
                        <a:rPr lang="zh-CN" sz="1400" kern="100" dirty="0">
                          <a:solidFill>
                            <a:srgbClr val="000000"/>
                          </a:solidFill>
                          <a:effectLst/>
                          <a:latin typeface="Times New Roman" panose="02020603050405020304" pitchFamily="18" charset="0"/>
                          <a:ea typeface="宋体" panose="02010600030101010101" pitchFamily="2" charset="-122"/>
                        </a:rPr>
                        <a:t>舆</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F/o -/wp 22/m </a:t>
                      </a:r>
                      <a:r>
                        <a:rPr lang="zh-CN" sz="1400" kern="100" dirty="0">
                          <a:solidFill>
                            <a:srgbClr val="000000"/>
                          </a:solidFill>
                          <a:effectLst/>
                          <a:latin typeface="Times New Roman" panose="02020603050405020304" pitchFamily="18" charset="0"/>
                          <a:ea typeface="宋体" panose="02010600030101010101" pitchFamily="2" charset="-122"/>
                        </a:rPr>
                        <a:t>猛禽</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和</a:t>
                      </a:r>
                      <a:r>
                        <a:rPr lang="en-US" sz="1400" kern="100" dirty="0">
                          <a:solidFill>
                            <a:srgbClr val="000000"/>
                          </a:solidFill>
                          <a:effectLst/>
                          <a:latin typeface="Times New Roman" panose="02020603050405020304" pitchFamily="18" charset="0"/>
                          <a:ea typeface="宋体" panose="02010600030101010101" pitchFamily="2" charset="-122"/>
                        </a:rPr>
                        <a:t>/cc F/o -/wp 35/m </a:t>
                      </a:r>
                      <a:r>
                        <a:rPr lang="zh-CN" sz="1400" kern="100" dirty="0">
                          <a:solidFill>
                            <a:srgbClr val="000000"/>
                          </a:solidFill>
                          <a:effectLst/>
                          <a:latin typeface="Times New Roman" panose="02020603050405020304" pitchFamily="18" charset="0"/>
                          <a:ea typeface="宋体" panose="02010600030101010101" pitchFamily="2" charset="-122"/>
                        </a:rPr>
                        <a:t>闪电</a:t>
                      </a:r>
                      <a:r>
                        <a:rPr lang="en-US" sz="1400" kern="100" dirty="0">
                          <a:solidFill>
                            <a:srgbClr val="000000"/>
                          </a:solidFill>
                          <a:effectLst/>
                          <a:latin typeface="Times New Roman" panose="02020603050405020304" pitchFamily="18" charset="0"/>
                          <a:ea typeface="宋体" panose="02010600030101010101" pitchFamily="2" charset="-122"/>
                        </a:rPr>
                        <a:t>/n -/wp II/n </a:t>
                      </a:r>
                      <a:r>
                        <a:rPr lang="zh-CN" sz="1400" kern="100" dirty="0">
                          <a:solidFill>
                            <a:srgbClr val="000000"/>
                          </a:solidFill>
                          <a:effectLst/>
                          <a:latin typeface="Times New Roman" panose="02020603050405020304" pitchFamily="18" charset="0"/>
                          <a:ea typeface="宋体" panose="02010600030101010101" pitchFamily="2" charset="-122"/>
                        </a:rPr>
                        <a:t>相</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媲美</a:t>
                      </a:r>
                      <a:r>
                        <a:rPr lang="en-US" sz="1400" kern="100" dirty="0">
                          <a:solidFill>
                            <a:srgbClr val="000000"/>
                          </a:solidFill>
                          <a:effectLst/>
                          <a:latin typeface="Times New Roman" panose="02020603050405020304" pitchFamily="18" charset="0"/>
                          <a:ea typeface="宋体" panose="02010600030101010101" pitchFamily="2" charset="-122"/>
                        </a:rPr>
                        <a:t>/vi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第五</a:t>
                      </a:r>
                      <a:r>
                        <a:rPr lang="en-US" sz="1400" kern="100" dirty="0">
                          <a:solidFill>
                            <a:srgbClr val="000000"/>
                          </a:solidFill>
                          <a:effectLst/>
                          <a:latin typeface="Times New Roman" panose="02020603050405020304" pitchFamily="18" charset="0"/>
                          <a:ea typeface="宋体" panose="02010600030101010101" pitchFamily="2" charset="-122"/>
                        </a:rPr>
                        <a:t>/m </a:t>
                      </a:r>
                      <a:r>
                        <a:rPr lang="zh-CN" sz="1400" kern="100" dirty="0">
                          <a:solidFill>
                            <a:srgbClr val="000000"/>
                          </a:solidFill>
                          <a:effectLst/>
                          <a:latin typeface="Times New Roman" panose="02020603050405020304" pitchFamily="18" charset="0"/>
                          <a:ea typeface="宋体" panose="02010600030101010101" pitchFamily="2" charset="-122"/>
                        </a:rPr>
                        <a:t>代</a:t>
                      </a:r>
                      <a:r>
                        <a:rPr lang="en-US" sz="1400" kern="100" dirty="0">
                          <a:solidFill>
                            <a:srgbClr val="000000"/>
                          </a:solidFill>
                          <a:effectLst/>
                          <a:latin typeface="Times New Roman" panose="02020603050405020304" pitchFamily="18" charset="0"/>
                          <a:ea typeface="宋体" panose="02010600030101010101" pitchFamily="2" charset="-122"/>
                        </a:rPr>
                        <a:t>/q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J/n -/wp 20/m </a:t>
                      </a:r>
                      <a:r>
                        <a:rPr lang="zh-CN" sz="1400" kern="100" dirty="0">
                          <a:solidFill>
                            <a:srgbClr val="000000"/>
                          </a:solidFill>
                          <a:effectLst/>
                          <a:latin typeface="Times New Roman" panose="02020603050405020304" pitchFamily="18" charset="0"/>
                          <a:ea typeface="宋体" panose="02010600030101010101" pitchFamily="2" charset="-122"/>
                        </a:rPr>
                        <a:t>和</a:t>
                      </a:r>
                      <a:r>
                        <a:rPr lang="en-US" sz="1400" kern="100" dirty="0">
                          <a:solidFill>
                            <a:srgbClr val="000000"/>
                          </a:solidFill>
                          <a:effectLst/>
                          <a:latin typeface="Times New Roman" panose="02020603050405020304" pitchFamily="18" charset="0"/>
                          <a:ea typeface="宋体" panose="02010600030101010101" pitchFamily="2" charset="-122"/>
                        </a:rPr>
                        <a:t>/cc J/n -/wp 31/m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不仅</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用</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它们</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rr</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装备</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本国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rzs</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而且</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还</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在</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国际</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市场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销售</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它</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rr</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让</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具有</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了</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ule</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远程</a:t>
                      </a:r>
                      <a:r>
                        <a:rPr lang="en-US" sz="1400" kern="100" dirty="0">
                          <a:solidFill>
                            <a:srgbClr val="000000"/>
                          </a:solidFill>
                          <a:effectLst/>
                          <a:latin typeface="Times New Roman" panose="02020603050405020304" pitchFamily="18" charset="0"/>
                          <a:ea typeface="宋体" panose="02010600030101010101" pitchFamily="2" charset="-122"/>
                        </a:rPr>
                        <a:t>/b </a:t>
                      </a:r>
                      <a:r>
                        <a:rPr lang="zh-CN" sz="1400" kern="100" dirty="0">
                          <a:solidFill>
                            <a:srgbClr val="000000"/>
                          </a:solidFill>
                          <a:effectLst/>
                          <a:latin typeface="Times New Roman" panose="02020603050405020304" pitchFamily="18" charset="0"/>
                          <a:ea typeface="宋体" panose="02010600030101010101" pitchFamily="2" charset="-122"/>
                        </a:rPr>
                        <a:t>打击</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能力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能</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达到</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西</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太平洋</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任何</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地点</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J/n -/wp 31/m </a:t>
                      </a:r>
                      <a:r>
                        <a:rPr lang="zh-CN" sz="1400" kern="100" dirty="0">
                          <a:solidFill>
                            <a:srgbClr val="000000"/>
                          </a:solidFill>
                          <a:effectLst/>
                          <a:latin typeface="Times New Roman" panose="02020603050405020304" pitchFamily="18" charset="0"/>
                          <a:ea typeface="宋体" panose="02010600030101010101" pitchFamily="2" charset="-122"/>
                        </a:rPr>
                        <a:t>可能</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成为</a:t>
                      </a:r>
                      <a:r>
                        <a:rPr lang="en-US" sz="1400" kern="100" dirty="0">
                          <a:solidFill>
                            <a:srgbClr val="000000"/>
                          </a:solidFill>
                          <a:effectLst/>
                          <a:latin typeface="Times New Roman" panose="02020603050405020304" pitchFamily="18" charset="0"/>
                          <a:ea typeface="宋体" panose="02010600030101010101" pitchFamily="2" charset="-122"/>
                        </a:rPr>
                        <a:t>/v J/n -/wp 20/m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有力</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补充</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是</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vshi</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理想</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能</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在</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西</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太平洋</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切断</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重要</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J/n -/wp 31/m </a:t>
                      </a:r>
                      <a:r>
                        <a:rPr lang="zh-CN" sz="1400" kern="100" dirty="0">
                          <a:solidFill>
                            <a:srgbClr val="000000"/>
                          </a:solidFill>
                          <a:effectLst/>
                          <a:latin typeface="Times New Roman" panose="02020603050405020304" pitchFamily="18" charset="0"/>
                          <a:ea typeface="宋体" panose="02010600030101010101" pitchFamily="2" charset="-122"/>
                        </a:rPr>
                        <a:t>升空</a:t>
                      </a:r>
                      <a:r>
                        <a:rPr lang="en-US" sz="1400" kern="100" dirty="0">
                          <a:solidFill>
                            <a:srgbClr val="000000"/>
                          </a:solidFill>
                          <a:effectLst/>
                          <a:latin typeface="Times New Roman" panose="02020603050405020304" pitchFamily="18" charset="0"/>
                          <a:ea typeface="宋体" panose="02010600030101010101" pitchFamily="2" charset="-122"/>
                        </a:rPr>
                        <a:t>/vi </a:t>
                      </a:r>
                      <a:r>
                        <a:rPr lang="zh-CN" sz="1400" kern="100" dirty="0">
                          <a:solidFill>
                            <a:srgbClr val="000000"/>
                          </a:solidFill>
                          <a:effectLst/>
                          <a:latin typeface="Times New Roman" panose="02020603050405020304" pitchFamily="18" charset="0"/>
                          <a:ea typeface="宋体" panose="02010600030101010101" pitchFamily="2" charset="-122"/>
                        </a:rPr>
                        <a:t>后</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完全</a:t>
                      </a:r>
                      <a:r>
                        <a:rPr lang="en-US" sz="1400" kern="100" dirty="0">
                          <a:solidFill>
                            <a:srgbClr val="000000"/>
                          </a:solidFill>
                          <a:effectLst/>
                          <a:latin typeface="Times New Roman" panose="02020603050405020304" pitchFamily="18" charset="0"/>
                          <a:ea typeface="宋体" panose="02010600030101010101" pitchFamily="2" charset="-122"/>
                        </a:rPr>
                        <a:t>/ad </a:t>
                      </a:r>
                      <a:r>
                        <a:rPr lang="zh-CN" sz="1400" kern="100" dirty="0">
                          <a:solidFill>
                            <a:srgbClr val="000000"/>
                          </a:solidFill>
                          <a:effectLst/>
                          <a:latin typeface="Times New Roman" panose="02020603050405020304" pitchFamily="18" charset="0"/>
                          <a:ea typeface="宋体" panose="02010600030101010101" pitchFamily="2" charset="-122"/>
                        </a:rPr>
                        <a:t>能</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应</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对</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F/o -/wp 35/m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这些</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能</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根本</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上</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改变</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同</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以及</a:t>
                      </a:r>
                      <a:r>
                        <a:rPr lang="en-US" sz="1400" kern="100" dirty="0">
                          <a:solidFill>
                            <a:srgbClr val="000000"/>
                          </a:solidFill>
                          <a:effectLst/>
                          <a:latin typeface="Times New Roman" panose="02020603050405020304" pitchFamily="18" charset="0"/>
                          <a:ea typeface="宋体" panose="02010600030101010101" pitchFamily="2" charset="-122"/>
                        </a:rPr>
                        <a:t>/cc </a:t>
                      </a:r>
                      <a:r>
                        <a:rPr lang="zh-CN" sz="1400" kern="100" dirty="0">
                          <a:solidFill>
                            <a:srgbClr val="000000"/>
                          </a:solidFill>
                          <a:effectLst/>
                          <a:latin typeface="Times New Roman" panose="02020603050405020304" pitchFamily="18" charset="0"/>
                          <a:ea typeface="宋体" panose="02010600030101010101" pitchFamily="2" charset="-122"/>
                        </a:rPr>
                        <a:t>同</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冲突</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走向</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如果</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大陆</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通过</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/ns </a:t>
                      </a:r>
                      <a:r>
                        <a:rPr lang="zh-CN" sz="1400" kern="100" dirty="0">
                          <a:solidFill>
                            <a:srgbClr val="000000"/>
                          </a:solidFill>
                          <a:effectLst/>
                          <a:latin typeface="Times New Roman" panose="02020603050405020304" pitchFamily="18" charset="0"/>
                          <a:ea typeface="宋体" panose="02010600030101010101" pitchFamily="2" charset="-122"/>
                        </a:rPr>
                        <a:t>海峡</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进攻</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/ns (/</a:t>
                      </a:r>
                      <a:r>
                        <a:rPr lang="en-US" sz="1400" kern="100" dirty="0" err="1">
                          <a:solidFill>
                            <a:srgbClr val="000000"/>
                          </a:solidFill>
                          <a:effectLst/>
                          <a:latin typeface="Times New Roman" panose="02020603050405020304" pitchFamily="18" charset="0"/>
                          <a:ea typeface="宋体" panose="02010600030101010101" pitchFamily="2" charset="-122"/>
                        </a:rPr>
                        <a:t>wkz</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解放军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每年</a:t>
                      </a:r>
                      <a:r>
                        <a:rPr lang="en-US" sz="1400" kern="100" dirty="0">
                          <a:solidFill>
                            <a:srgbClr val="000000"/>
                          </a:solidFill>
                          <a:effectLst/>
                          <a:latin typeface="Times New Roman" panose="02020603050405020304" pitchFamily="18" charset="0"/>
                          <a:ea typeface="宋体" panose="02010600030101010101" pitchFamily="2" charset="-122"/>
                        </a:rPr>
                        <a:t>/r </a:t>
                      </a:r>
                      <a:r>
                        <a:rPr lang="zh-CN" sz="1400" kern="100" dirty="0">
                          <a:solidFill>
                            <a:srgbClr val="000000"/>
                          </a:solidFill>
                          <a:effectLst/>
                          <a:latin typeface="Times New Roman" panose="02020603050405020304" pitchFamily="18" charset="0"/>
                          <a:ea typeface="宋体" panose="02010600030101010101" pitchFamily="2" charset="-122"/>
                        </a:rPr>
                        <a:t>都</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要</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进行</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vx</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这</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rzv</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方面</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演练</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vn</a:t>
                      </a:r>
                      <a:r>
                        <a:rPr lang="en-US" sz="1400" kern="100" dirty="0">
                          <a:solidFill>
                            <a:srgbClr val="000000"/>
                          </a:solidFill>
                          <a:effectLst/>
                          <a:latin typeface="Times New Roman" panose="02020603050405020304" pitchFamily="18" charset="0"/>
                          <a:ea typeface="宋体" panose="02010600030101010101" pitchFamily="2" charset="-122"/>
                        </a:rPr>
                        <a:t> )/</a:t>
                      </a:r>
                      <a:r>
                        <a:rPr lang="en-US" sz="1400" kern="100" dirty="0" err="1">
                          <a:solidFill>
                            <a:srgbClr val="000000"/>
                          </a:solidFill>
                          <a:effectLst/>
                          <a:latin typeface="Times New Roman" panose="02020603050405020304" pitchFamily="18" charset="0"/>
                          <a:ea typeface="宋体" panose="02010600030101010101" pitchFamily="2" charset="-122"/>
                        </a:rPr>
                        <a:t>wky</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因为</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拥有</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最</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先进</a:t>
                      </a:r>
                      <a:r>
                        <a:rPr lang="en-US" sz="1400" kern="100" dirty="0">
                          <a:solidFill>
                            <a:srgbClr val="000000"/>
                          </a:solidFill>
                          <a:effectLst/>
                          <a:latin typeface="Times New Roman" panose="02020603050405020304" pitchFamily="18" charset="0"/>
                          <a:ea typeface="宋体" panose="02010600030101010101" pitchFamily="2" charset="-122"/>
                        </a:rPr>
                        <a:t>/a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而</a:t>
                      </a:r>
                      <a:r>
                        <a:rPr lang="en-US" sz="1400" kern="100" dirty="0">
                          <a:solidFill>
                            <a:srgbClr val="000000"/>
                          </a:solidFill>
                          <a:effectLst/>
                          <a:latin typeface="Times New Roman" panose="02020603050405020304" pitchFamily="18" charset="0"/>
                          <a:ea typeface="宋体" panose="02010600030101010101" pitchFamily="2" charset="-122"/>
                        </a:rPr>
                        <a:t>/cc </a:t>
                      </a:r>
                      <a:r>
                        <a:rPr lang="zh-CN" sz="1400" kern="100" dirty="0">
                          <a:solidFill>
                            <a:srgbClr val="000000"/>
                          </a:solidFill>
                          <a:effectLst/>
                          <a:latin typeface="Times New Roman" panose="02020603050405020304" pitchFamily="18" charset="0"/>
                          <a:ea typeface="宋体" panose="02010600030101010101" pitchFamily="2" charset="-122"/>
                        </a:rPr>
                        <a:t>具有</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空中</a:t>
                      </a:r>
                      <a:r>
                        <a:rPr lang="en-US" sz="1400" kern="100" dirty="0">
                          <a:solidFill>
                            <a:srgbClr val="000000"/>
                          </a:solidFill>
                          <a:effectLst/>
                          <a:latin typeface="Times New Roman" panose="02020603050405020304" pitchFamily="18" charset="0"/>
                          <a:ea typeface="宋体" panose="02010600030101010101" pitchFamily="2" charset="-122"/>
                        </a:rPr>
                        <a:t>/s </a:t>
                      </a:r>
                      <a:r>
                        <a:rPr lang="zh-CN" sz="1400" kern="100" dirty="0">
                          <a:solidFill>
                            <a:srgbClr val="000000"/>
                          </a:solidFill>
                          <a:effectLst/>
                          <a:latin typeface="Times New Roman" panose="02020603050405020304" pitchFamily="18" charset="0"/>
                          <a:ea typeface="宋体" panose="02010600030101010101" pitchFamily="2" charset="-122"/>
                        </a:rPr>
                        <a:t>优势</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是</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vshi</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解放军</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进攻</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取胜</a:t>
                      </a:r>
                      <a:r>
                        <a:rPr lang="en-US" sz="1400" kern="100" dirty="0">
                          <a:solidFill>
                            <a:srgbClr val="000000"/>
                          </a:solidFill>
                          <a:effectLst/>
                          <a:latin typeface="Times New Roman" panose="02020603050405020304" pitchFamily="18" charset="0"/>
                          <a:ea typeface="宋体" panose="02010600030101010101" pitchFamily="2" charset="-122"/>
                        </a:rPr>
                        <a:t>/vi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关键</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因素</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这</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rzv</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无疑</a:t>
                      </a:r>
                      <a:r>
                        <a:rPr lang="en-US" sz="1400" kern="100" dirty="0">
                          <a:solidFill>
                            <a:srgbClr val="000000"/>
                          </a:solidFill>
                          <a:effectLst/>
                          <a:latin typeface="Times New Roman" panose="02020603050405020304" pitchFamily="18" charset="0"/>
                          <a:ea typeface="宋体" panose="02010600030101010101" pitchFamily="2" charset="-122"/>
                        </a:rPr>
                        <a:t>/d </a:t>
                      </a:r>
                      <a:r>
                        <a:rPr lang="zh-CN" sz="1400" kern="100" dirty="0">
                          <a:solidFill>
                            <a:srgbClr val="000000"/>
                          </a:solidFill>
                          <a:effectLst/>
                          <a:latin typeface="Times New Roman" panose="02020603050405020304" pitchFamily="18" charset="0"/>
                          <a:ea typeface="宋体" panose="02010600030101010101" pitchFamily="2" charset="-122"/>
                        </a:rPr>
                        <a:t>应当</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引起</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的</a:t>
                      </a:r>
                      <a:r>
                        <a:rPr lang="en-US" sz="1400" kern="100" dirty="0">
                          <a:solidFill>
                            <a:srgbClr val="000000"/>
                          </a:solidFill>
                          <a:effectLst/>
                          <a:latin typeface="Times New Roman" panose="02020603050405020304" pitchFamily="18" charset="0"/>
                          <a:ea typeface="宋体" panose="02010600030101010101" pitchFamily="2" charset="-122"/>
                        </a:rPr>
                        <a:t>/ude1 </a:t>
                      </a:r>
                      <a:r>
                        <a:rPr lang="zh-CN" sz="1400" kern="100" dirty="0">
                          <a:solidFill>
                            <a:srgbClr val="000000"/>
                          </a:solidFill>
                          <a:effectLst/>
                          <a:latin typeface="Times New Roman" panose="02020603050405020304" pitchFamily="18" charset="0"/>
                          <a:ea typeface="宋体" panose="02010600030101010101" pitchFamily="2" charset="-122"/>
                        </a:rPr>
                        <a:t>不安</a:t>
                      </a:r>
                      <a:r>
                        <a:rPr lang="en-US" sz="1400" kern="100" dirty="0">
                          <a:solidFill>
                            <a:srgbClr val="000000"/>
                          </a:solidFill>
                          <a:effectLst/>
                          <a:latin typeface="Times New Roman" panose="02020603050405020304" pitchFamily="18" charset="0"/>
                          <a:ea typeface="宋体" panose="02010600030101010101" pitchFamily="2" charset="-122"/>
                        </a:rPr>
                        <a:t>/an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无论是</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战略</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上</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还是</a:t>
                      </a:r>
                      <a:r>
                        <a:rPr lang="en-US" sz="1400" kern="100" dirty="0">
                          <a:solidFill>
                            <a:srgbClr val="000000"/>
                          </a:solidFill>
                          <a:effectLst/>
                          <a:latin typeface="Times New Roman" panose="02020603050405020304" pitchFamily="18" charset="0"/>
                          <a:ea typeface="宋体" panose="02010600030101010101" pitchFamily="2" charset="-122"/>
                        </a:rPr>
                        <a:t>/c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战术</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上</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以及</a:t>
                      </a:r>
                      <a:r>
                        <a:rPr lang="en-US" sz="1400" kern="100" dirty="0">
                          <a:solidFill>
                            <a:srgbClr val="000000"/>
                          </a:solidFill>
                          <a:effectLst/>
                          <a:latin typeface="Times New Roman" panose="02020603050405020304" pitchFamily="18" charset="0"/>
                          <a:ea typeface="宋体" panose="02010600030101010101" pitchFamily="2" charset="-122"/>
                        </a:rPr>
                        <a:t>/cc </a:t>
                      </a:r>
                      <a:r>
                        <a:rPr lang="zh-CN" sz="1400" kern="100" dirty="0">
                          <a:solidFill>
                            <a:srgbClr val="000000"/>
                          </a:solidFill>
                          <a:effectLst/>
                          <a:latin typeface="Times New Roman" panose="02020603050405020304" pitchFamily="18" charset="0"/>
                          <a:ea typeface="宋体" panose="02010600030101010101" pitchFamily="2" charset="-122"/>
                        </a:rPr>
                        <a:t>从</a:t>
                      </a:r>
                      <a:r>
                        <a:rPr lang="en-US" sz="1400" kern="100" dirty="0">
                          <a:solidFill>
                            <a:srgbClr val="000000"/>
                          </a:solidFill>
                          <a:effectLst/>
                          <a:latin typeface="Times New Roman" panose="02020603050405020304" pitchFamily="18" charset="0"/>
                          <a:ea typeface="宋体" panose="02010600030101010101" pitchFamily="2" charset="-122"/>
                        </a:rPr>
                        <a:t>/p </a:t>
                      </a:r>
                      <a:r>
                        <a:rPr lang="zh-CN" sz="1400" kern="100" dirty="0">
                          <a:solidFill>
                            <a:srgbClr val="000000"/>
                          </a:solidFill>
                          <a:effectLst/>
                          <a:latin typeface="Times New Roman" panose="02020603050405020304" pitchFamily="18" charset="0"/>
                          <a:ea typeface="宋体" panose="02010600030101010101" pitchFamily="2" charset="-122"/>
                        </a:rPr>
                        <a:t>机动性</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上</a:t>
                      </a:r>
                      <a:r>
                        <a:rPr lang="en-US" sz="1400" kern="100" dirty="0">
                          <a:solidFill>
                            <a:srgbClr val="000000"/>
                          </a:solidFill>
                          <a:effectLst/>
                          <a:latin typeface="Times New Roman" panose="02020603050405020304" pitchFamily="18" charset="0"/>
                          <a:ea typeface="宋体" panose="02010600030101010101" pitchFamily="2" charset="-122"/>
                        </a:rPr>
                        <a:t>/f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/wd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nsf</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wkz</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国家</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利益</a:t>
                      </a:r>
                      <a:r>
                        <a:rPr lang="en-US" sz="1400" kern="100" dirty="0">
                          <a:solidFill>
                            <a:srgbClr val="000000"/>
                          </a:solidFill>
                          <a:effectLst/>
                          <a:latin typeface="Times New Roman" panose="02020603050405020304" pitchFamily="18" charset="0"/>
                          <a:ea typeface="宋体" panose="02010600030101010101" pitchFamily="2" charset="-122"/>
                        </a:rPr>
                        <a:t>/n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wky</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警告</a:t>
                      </a:r>
                      <a:r>
                        <a:rPr lang="en-US" sz="1400" kern="100" dirty="0">
                          <a:solidFill>
                            <a:srgbClr val="000000"/>
                          </a:solidFill>
                          <a:effectLst/>
                          <a:latin typeface="Times New Roman" panose="02020603050405020304" pitchFamily="18" charset="0"/>
                          <a:ea typeface="宋体" panose="02010600030101010101" pitchFamily="2" charset="-122"/>
                        </a:rPr>
                        <a:t>/v </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a:t>
                      </a:r>
                      <a:r>
                        <a:rPr lang="en-US" sz="1400" kern="100" dirty="0" err="1">
                          <a:solidFill>
                            <a:srgbClr val="000000"/>
                          </a:solidFill>
                          <a:effectLst/>
                          <a:latin typeface="Times New Roman" panose="02020603050405020304" pitchFamily="18" charset="0"/>
                          <a:ea typeface="宋体" panose="02010600030101010101" pitchFamily="2" charset="-122"/>
                        </a:rPr>
                        <a:t>wj</a:t>
                      </a:r>
                      <a:r>
                        <a:rPr lang="en-US" sz="1400" kern="100" dirty="0">
                          <a:solidFill>
                            <a:srgbClr val="000000"/>
                          </a:solidFill>
                          <a:effectLst/>
                          <a:latin typeface="Times New Roman" panose="02020603050405020304" pitchFamily="18" charset="0"/>
                          <a:ea typeface="宋体" panose="02010600030101010101" pitchFamily="2" charset="-122"/>
                        </a:rPr>
                        <a:t> </a:t>
                      </a:r>
                      <a:endParaRPr lang="zh-CN" sz="11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rPr>
                        <a:t> </a:t>
                      </a:r>
                      <a:endParaRPr lang="zh-CN" sz="11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505821634"/>
                  </a:ext>
                </a:extLst>
              </a:tr>
            </a:tbl>
          </a:graphicData>
        </a:graphic>
      </p:graphicFrame>
      <p:sp>
        <p:nvSpPr>
          <p:cNvPr id="37" name="矩形 36">
            <a:extLst>
              <a:ext uri="{FF2B5EF4-FFF2-40B4-BE49-F238E27FC236}">
                <a16:creationId xmlns:a16="http://schemas.microsoft.com/office/drawing/2014/main" id="{58B0008C-FB98-4B29-BACB-4AFC17CE3D1C}"/>
              </a:ext>
            </a:extLst>
          </p:cNvPr>
          <p:cNvSpPr/>
          <p:nvPr/>
        </p:nvSpPr>
        <p:spPr>
          <a:xfrm>
            <a:off x="1219941" y="1173847"/>
            <a:ext cx="10065813" cy="345086"/>
          </a:xfrm>
          <a:prstGeom prst="rect">
            <a:avLst/>
          </a:prstGeom>
        </p:spPr>
        <p:txBody>
          <a:bodyPr wrap="square" lIns="91433" tIns="45716" rIns="91433" bIns="45716">
            <a:spAutoFit/>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由于中文自身的特性，我们需要依赖中文分词软件的支持，并去除助词、虚词、标点等与关键字提取无关的字符。</a:t>
            </a:r>
          </a:p>
        </p:txBody>
      </p:sp>
    </p:spTree>
    <p:extLst>
      <p:ext uri="{BB962C8B-B14F-4D97-AF65-F5344CB8AC3E}">
        <p14:creationId xmlns:p14="http://schemas.microsoft.com/office/powerpoint/2010/main" val="101713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预处理后，候选词集</a:t>
            </a:r>
          </a:p>
        </p:txBody>
      </p:sp>
      <p:graphicFrame>
        <p:nvGraphicFramePr>
          <p:cNvPr id="5" name="表格 4">
            <a:extLst>
              <a:ext uri="{FF2B5EF4-FFF2-40B4-BE49-F238E27FC236}">
                <a16:creationId xmlns:a16="http://schemas.microsoft.com/office/drawing/2014/main" id="{CAC18FF1-D5A4-42EF-8E5C-E5A06F218207}"/>
              </a:ext>
            </a:extLst>
          </p:cNvPr>
          <p:cNvGraphicFramePr>
            <a:graphicFrameLocks noGrp="1"/>
          </p:cNvGraphicFramePr>
          <p:nvPr>
            <p:extLst>
              <p:ext uri="{D42A27DB-BD31-4B8C-83A1-F6EECF244321}">
                <p14:modId xmlns:p14="http://schemas.microsoft.com/office/powerpoint/2010/main" val="237462181"/>
              </p:ext>
            </p:extLst>
          </p:nvPr>
        </p:nvGraphicFramePr>
        <p:xfrm>
          <a:off x="1868557" y="1904250"/>
          <a:ext cx="8849802" cy="2744598"/>
        </p:xfrm>
        <a:graphic>
          <a:graphicData uri="http://schemas.openxmlformats.org/drawingml/2006/table">
            <a:tbl>
              <a:tblPr firstRow="1" firstCol="1" bandRow="1"/>
              <a:tblGrid>
                <a:gridCol w="8849802">
                  <a:extLst>
                    <a:ext uri="{9D8B030D-6E8A-4147-A177-3AD203B41FA5}">
                      <a16:colId xmlns:a16="http://schemas.microsoft.com/office/drawing/2014/main" val="2566321598"/>
                    </a:ext>
                  </a:extLst>
                </a:gridCol>
              </a:tblGrid>
              <a:tr h="153035">
                <a:tc>
                  <a:txBody>
                    <a:bodyPr/>
                    <a:lstStyle/>
                    <a:p>
                      <a:pPr algn="ctr">
                        <a:lnSpc>
                          <a:spcPts val="2200"/>
                        </a:lnSpc>
                        <a:spcAft>
                          <a:spcPts val="0"/>
                        </a:spcAft>
                      </a:pPr>
                      <a:r>
                        <a:rPr lang="zh-CN" sz="1600" kern="100">
                          <a:effectLst/>
                          <a:latin typeface="Times New Roman" panose="02020603050405020304" pitchFamily="18" charset="0"/>
                          <a:ea typeface="宋体" panose="02010600030101010101" pitchFamily="2" charset="-122"/>
                        </a:rPr>
                        <a:t>预处理后结果</a:t>
                      </a:r>
                      <a:endParaRPr lang="zh-CN" sz="12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152774587"/>
                  </a:ext>
                </a:extLst>
              </a:tr>
              <a:tr h="131445">
                <a:tc>
                  <a:txBody>
                    <a:bodyPr/>
                    <a:lstStyle/>
                    <a:p>
                      <a:pPr algn="just">
                        <a:lnSpc>
                          <a:spcPts val="2200"/>
                        </a:lnSpc>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俄罗斯</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8</a:t>
                      </a:r>
                      <a:r>
                        <a:rPr lang="zh-CN" sz="1600" kern="100" dirty="0">
                          <a:solidFill>
                            <a:srgbClr val="000000"/>
                          </a:solidFill>
                          <a:effectLst/>
                          <a:latin typeface="Times New Roman" panose="02020603050405020304" pitchFamily="18" charset="0"/>
                          <a:ea typeface="宋体" panose="02010600030101010101" pitchFamily="2" charset="-122"/>
                        </a:rPr>
                        <a:t>月</a:t>
                      </a:r>
                      <a:r>
                        <a:rPr lang="en-US" sz="1600" kern="100" dirty="0">
                          <a:solidFill>
                            <a:srgbClr val="000000"/>
                          </a:solidFill>
                          <a:effectLst/>
                          <a:latin typeface="Times New Roman" panose="02020603050405020304" pitchFamily="18" charset="0"/>
                          <a:ea typeface="宋体" panose="02010600030101010101" pitchFamily="2" charset="-122"/>
                        </a:rPr>
                        <a:t>\t, 11</a:t>
                      </a:r>
                      <a:r>
                        <a:rPr lang="zh-CN" sz="1600" kern="100" dirty="0">
                          <a:solidFill>
                            <a:srgbClr val="000000"/>
                          </a:solidFill>
                          <a:effectLst/>
                          <a:latin typeface="Times New Roman" panose="02020603050405020304" pitchFamily="18" charset="0"/>
                          <a:ea typeface="宋体" panose="02010600030101010101" pitchFamily="2" charset="-122"/>
                        </a:rPr>
                        <a:t>日</a:t>
                      </a:r>
                      <a:r>
                        <a:rPr lang="en-US" sz="1600" kern="100" dirty="0">
                          <a:solidFill>
                            <a:srgbClr val="000000"/>
                          </a:solidFill>
                          <a:effectLst/>
                          <a:latin typeface="Times New Roman" panose="02020603050405020304" pitchFamily="18" charset="0"/>
                          <a:ea typeface="宋体" panose="02010600030101010101" pitchFamily="2" charset="-122"/>
                        </a:rPr>
                        <a:t>\t, </a:t>
                      </a:r>
                      <a:r>
                        <a:rPr lang="zh-CN" sz="1600" kern="100" dirty="0">
                          <a:solidFill>
                            <a:srgbClr val="000000"/>
                          </a:solidFill>
                          <a:effectLst/>
                          <a:latin typeface="Times New Roman" panose="02020603050405020304" pitchFamily="18" charset="0"/>
                          <a:ea typeface="宋体" panose="02010600030101010101" pitchFamily="2" charset="-122"/>
                        </a:rPr>
                        <a:t>发布</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国家</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利益</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杂志</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刊登</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文章</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称</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购买</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制</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空军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翻开</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现代史</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章</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空军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强大</a:t>
                      </a:r>
                      <a:r>
                        <a:rPr lang="en-US" sz="1600" kern="100" dirty="0">
                          <a:solidFill>
                            <a:srgbClr val="000000"/>
                          </a:solidFill>
                          <a:effectLst/>
                          <a:latin typeface="Times New Roman" panose="02020603050405020304" pitchFamily="18" charset="0"/>
                          <a:ea typeface="宋体" panose="02010600030101010101" pitchFamily="2" charset="-122"/>
                        </a:rPr>
                        <a:t>\a,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空军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落后</a:t>
                      </a:r>
                      <a:r>
                        <a:rPr lang="en-US" sz="1600" kern="100" dirty="0">
                          <a:solidFill>
                            <a:srgbClr val="000000"/>
                          </a:solidFill>
                          <a:effectLst/>
                          <a:latin typeface="Times New Roman" panose="02020603050405020304" pitchFamily="18" charset="0"/>
                          <a:ea typeface="宋体" panose="02010600030101010101" pitchFamily="2" charset="-122"/>
                        </a:rPr>
                        <a:t>\a,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世界</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大国</a:t>
                      </a:r>
                      <a:r>
                        <a:rPr lang="en-US" sz="1600" kern="100" dirty="0">
                          <a:solidFill>
                            <a:srgbClr val="000000"/>
                          </a:solidFill>
                          <a:effectLst/>
                          <a:latin typeface="Times New Roman" panose="02020603050405020304" pitchFamily="18" charset="0"/>
                          <a:ea typeface="宋体" panose="02010600030101010101" pitchFamily="2" charset="-122"/>
                        </a:rPr>
                        <a:t>\n, 2008</a:t>
                      </a:r>
                      <a:r>
                        <a:rPr lang="zh-CN" sz="1600" kern="100" dirty="0">
                          <a:solidFill>
                            <a:srgbClr val="000000"/>
                          </a:solidFill>
                          <a:effectLst/>
                          <a:latin typeface="Times New Roman" panose="02020603050405020304" pitchFamily="18" charset="0"/>
                          <a:ea typeface="宋体" panose="02010600030101010101" pitchFamily="2" charset="-122"/>
                        </a:rPr>
                        <a:t>年</a:t>
                      </a:r>
                      <a:r>
                        <a:rPr lang="en-US" sz="1600" kern="100" dirty="0">
                          <a:solidFill>
                            <a:srgbClr val="000000"/>
                          </a:solidFill>
                          <a:effectLst/>
                          <a:latin typeface="Times New Roman" panose="02020603050405020304" pitchFamily="18" charset="0"/>
                          <a:ea typeface="宋体" panose="02010600030101010101" pitchFamily="2" charset="-122"/>
                        </a:rPr>
                        <a:t>\t,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研制</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堪</a:t>
                      </a:r>
                      <a:r>
                        <a:rPr lang="en-US" sz="1600" kern="100" dirty="0">
                          <a:solidFill>
                            <a:srgbClr val="000000"/>
                          </a:solidFill>
                          <a:effectLst/>
                          <a:latin typeface="Times New Roman" panose="02020603050405020304" pitchFamily="18" charset="0"/>
                          <a:ea typeface="宋体" panose="02010600030101010101" pitchFamily="2" charset="-122"/>
                        </a:rPr>
                        <a:t>\vg, </a:t>
                      </a:r>
                      <a:r>
                        <a:rPr lang="zh-CN" sz="1600" kern="100" dirty="0">
                          <a:solidFill>
                            <a:srgbClr val="000000"/>
                          </a:solidFill>
                          <a:effectLst/>
                          <a:latin typeface="Times New Roman" panose="02020603050405020304" pitchFamily="18" charset="0"/>
                          <a:ea typeface="宋体" panose="02010600030101010101" pitchFamily="2" charset="-122"/>
                        </a:rPr>
                        <a:t>舆</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猛禽</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闪电</a:t>
                      </a:r>
                      <a:r>
                        <a:rPr lang="en-US" sz="1600" kern="100" dirty="0">
                          <a:solidFill>
                            <a:srgbClr val="000000"/>
                          </a:solidFill>
                          <a:effectLst/>
                          <a:latin typeface="Times New Roman" panose="02020603050405020304" pitchFamily="18" charset="0"/>
                          <a:ea typeface="宋体" panose="02010600030101010101" pitchFamily="2" charset="-122"/>
                        </a:rPr>
                        <a:t>\n, II\n, </a:t>
                      </a:r>
                      <a:r>
                        <a:rPr lang="zh-CN" sz="1600" kern="100" dirty="0">
                          <a:solidFill>
                            <a:srgbClr val="000000"/>
                          </a:solidFill>
                          <a:effectLst/>
                          <a:latin typeface="Times New Roman" panose="02020603050405020304" pitchFamily="18" charset="0"/>
                          <a:ea typeface="宋体" panose="02010600030101010101" pitchFamily="2" charset="-122"/>
                        </a:rPr>
                        <a:t>相</a:t>
                      </a:r>
                      <a:r>
                        <a:rPr lang="en-US" sz="1600" kern="100" dirty="0">
                          <a:solidFill>
                            <a:srgbClr val="000000"/>
                          </a:solidFill>
                          <a:effectLst/>
                          <a:latin typeface="Times New Roman" panose="02020603050405020304" pitchFamily="18" charset="0"/>
                          <a:ea typeface="宋体" panose="02010600030101010101" pitchFamily="2" charset="-122"/>
                        </a:rPr>
                        <a:t>\d, </a:t>
                      </a:r>
                      <a:r>
                        <a:rPr lang="zh-CN" sz="1600" kern="100" dirty="0">
                          <a:solidFill>
                            <a:srgbClr val="000000"/>
                          </a:solidFill>
                          <a:effectLst/>
                          <a:latin typeface="Times New Roman" panose="02020603050405020304" pitchFamily="18" charset="0"/>
                          <a:ea typeface="宋体" panose="02010600030101010101" pitchFamily="2" charset="-122"/>
                        </a:rPr>
                        <a:t>媲美</a:t>
                      </a:r>
                      <a:r>
                        <a:rPr lang="en-US" sz="1600" kern="100" dirty="0">
                          <a:solidFill>
                            <a:srgbClr val="000000"/>
                          </a:solidFill>
                          <a:effectLst/>
                          <a:latin typeface="Times New Roman" panose="02020603050405020304" pitchFamily="18" charset="0"/>
                          <a:ea typeface="宋体" panose="02010600030101010101" pitchFamily="2" charset="-122"/>
                        </a:rPr>
                        <a:t>\vi,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J\n, J\n, </a:t>
                      </a:r>
                      <a:r>
                        <a:rPr lang="zh-CN" sz="1600" kern="100" dirty="0">
                          <a:solidFill>
                            <a:srgbClr val="000000"/>
                          </a:solidFill>
                          <a:effectLst/>
                          <a:latin typeface="Times New Roman" panose="02020603050405020304" pitchFamily="18" charset="0"/>
                          <a:ea typeface="宋体" panose="02010600030101010101" pitchFamily="2" charset="-122"/>
                        </a:rPr>
                        <a:t>装备</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空军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国际</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市场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销售</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打击</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能力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西</a:t>
                      </a:r>
                      <a:r>
                        <a:rPr lang="en-US" sz="1600" kern="100" dirty="0">
                          <a:solidFill>
                            <a:srgbClr val="000000"/>
                          </a:solidFill>
                          <a:effectLst/>
                          <a:latin typeface="Times New Roman" panose="02020603050405020304" pitchFamily="18" charset="0"/>
                          <a:ea typeface="宋体" panose="02010600030101010101" pitchFamily="2" charset="-122"/>
                        </a:rPr>
                        <a:t>\f, </a:t>
                      </a:r>
                      <a:r>
                        <a:rPr lang="zh-CN" sz="1600" kern="100" dirty="0">
                          <a:solidFill>
                            <a:srgbClr val="000000"/>
                          </a:solidFill>
                          <a:effectLst/>
                          <a:latin typeface="Times New Roman" panose="02020603050405020304" pitchFamily="18" charset="0"/>
                          <a:ea typeface="宋体" panose="02010600030101010101" pitchFamily="2" charset="-122"/>
                        </a:rPr>
                        <a:t>太平洋</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地点</a:t>
                      </a:r>
                      <a:r>
                        <a:rPr lang="en-US" sz="1600" kern="100" dirty="0">
                          <a:solidFill>
                            <a:srgbClr val="000000"/>
                          </a:solidFill>
                          <a:effectLst/>
                          <a:latin typeface="Times New Roman" panose="02020603050405020304" pitchFamily="18" charset="0"/>
                          <a:ea typeface="宋体" panose="02010600030101010101" pitchFamily="2" charset="-122"/>
                        </a:rPr>
                        <a:t>\n, J\n, J\n, </a:t>
                      </a:r>
                      <a:r>
                        <a:rPr lang="zh-CN" sz="1600" kern="100" dirty="0">
                          <a:solidFill>
                            <a:srgbClr val="000000"/>
                          </a:solidFill>
                          <a:effectLst/>
                          <a:latin typeface="Times New Roman" panose="02020603050405020304" pitchFamily="18" charset="0"/>
                          <a:ea typeface="宋体" panose="02010600030101010101" pitchFamily="2" charset="-122"/>
                        </a:rPr>
                        <a:t>补充</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理想</a:t>
                      </a:r>
                      <a:r>
                        <a:rPr lang="en-US" sz="1600" kern="100" dirty="0">
                          <a:solidFill>
                            <a:srgbClr val="000000"/>
                          </a:solidFill>
                          <a:effectLst/>
                          <a:latin typeface="Times New Roman" panose="02020603050405020304" pitchFamily="18" charset="0"/>
                          <a:ea typeface="宋体" panose="02010600030101010101" pitchFamily="2" charset="-122"/>
                        </a:rPr>
                        <a:t>\a,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西</a:t>
                      </a:r>
                      <a:r>
                        <a:rPr lang="en-US" sz="1600" kern="100" dirty="0">
                          <a:solidFill>
                            <a:srgbClr val="000000"/>
                          </a:solidFill>
                          <a:effectLst/>
                          <a:latin typeface="Times New Roman" panose="02020603050405020304" pitchFamily="18" charset="0"/>
                          <a:ea typeface="宋体" panose="02010600030101010101" pitchFamily="2" charset="-122"/>
                        </a:rPr>
                        <a:t>\f, </a:t>
                      </a:r>
                      <a:r>
                        <a:rPr lang="zh-CN" sz="1600" kern="100" dirty="0">
                          <a:solidFill>
                            <a:srgbClr val="000000"/>
                          </a:solidFill>
                          <a:effectLst/>
                          <a:latin typeface="Times New Roman" panose="02020603050405020304" pitchFamily="18" charset="0"/>
                          <a:ea typeface="宋体" panose="02010600030101010101" pitchFamily="2" charset="-122"/>
                        </a:rPr>
                        <a:t>太平洋</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切断</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地区</a:t>
                      </a:r>
                      <a:r>
                        <a:rPr lang="en-US" sz="1600" kern="100" dirty="0">
                          <a:solidFill>
                            <a:srgbClr val="000000"/>
                          </a:solidFill>
                          <a:effectLst/>
                          <a:latin typeface="Times New Roman" panose="02020603050405020304" pitchFamily="18" charset="0"/>
                          <a:ea typeface="宋体" panose="02010600030101010101" pitchFamily="2" charset="-122"/>
                        </a:rPr>
                        <a:t>\n, J\n, </a:t>
                      </a:r>
                      <a:r>
                        <a:rPr lang="zh-CN" sz="1600" kern="100" dirty="0">
                          <a:solidFill>
                            <a:srgbClr val="000000"/>
                          </a:solidFill>
                          <a:effectLst/>
                          <a:latin typeface="Times New Roman" panose="02020603050405020304" pitchFamily="18" charset="0"/>
                          <a:ea typeface="宋体" panose="02010600030101010101" pitchFamily="2" charset="-122"/>
                        </a:rPr>
                        <a:t>升空</a:t>
                      </a:r>
                      <a:r>
                        <a:rPr lang="en-US" sz="1600" kern="100" dirty="0">
                          <a:solidFill>
                            <a:srgbClr val="000000"/>
                          </a:solidFill>
                          <a:effectLst/>
                          <a:latin typeface="Times New Roman" panose="02020603050405020304" pitchFamily="18" charset="0"/>
                          <a:ea typeface="宋体" panose="02010600030101010101" pitchFamily="2" charset="-122"/>
                        </a:rPr>
                        <a:t>\vi, </a:t>
                      </a:r>
                      <a:r>
                        <a:rPr lang="zh-CN" sz="1600" kern="100" dirty="0">
                          <a:solidFill>
                            <a:srgbClr val="000000"/>
                          </a:solidFill>
                          <a:effectLst/>
                          <a:latin typeface="Times New Roman" panose="02020603050405020304" pitchFamily="18" charset="0"/>
                          <a:ea typeface="宋体" panose="02010600030101010101" pitchFamily="2" charset="-122"/>
                        </a:rPr>
                        <a:t>应</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改变</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台湾</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地区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冲突</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走向</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大陆</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台湾</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海峡</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进攻</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台湾</a:t>
                      </a:r>
                      <a:r>
                        <a:rPr lang="en-US" sz="1600" kern="100" dirty="0">
                          <a:solidFill>
                            <a:srgbClr val="000000"/>
                          </a:solidFill>
                          <a:effectLst/>
                          <a:latin typeface="Times New Roman" panose="02020603050405020304" pitchFamily="18" charset="0"/>
                          <a:ea typeface="宋体" panose="02010600030101010101" pitchFamily="2" charset="-122"/>
                        </a:rPr>
                        <a:t>\ns, </a:t>
                      </a:r>
                      <a:r>
                        <a:rPr lang="zh-CN" sz="1600" kern="100" dirty="0">
                          <a:solidFill>
                            <a:srgbClr val="000000"/>
                          </a:solidFill>
                          <a:effectLst/>
                          <a:latin typeface="Times New Roman" panose="02020603050405020304" pitchFamily="18" charset="0"/>
                          <a:ea typeface="宋体" panose="02010600030101010101" pitchFamily="2" charset="-122"/>
                        </a:rPr>
                        <a:t>解放军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演练</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vn</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拥有</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先进</a:t>
                      </a:r>
                      <a:r>
                        <a:rPr lang="en-US" sz="1600" kern="100" dirty="0">
                          <a:solidFill>
                            <a:srgbClr val="000000"/>
                          </a:solidFill>
                          <a:effectLst/>
                          <a:latin typeface="Times New Roman" panose="02020603050405020304" pitchFamily="18" charset="0"/>
                          <a:ea typeface="宋体" panose="02010600030101010101" pitchFamily="2" charset="-122"/>
                        </a:rPr>
                        <a:t>\a, </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空中</a:t>
                      </a:r>
                      <a:r>
                        <a:rPr lang="en-US" sz="1600" kern="100" dirty="0">
                          <a:solidFill>
                            <a:srgbClr val="000000"/>
                          </a:solidFill>
                          <a:effectLst/>
                          <a:latin typeface="Times New Roman" panose="02020603050405020304" pitchFamily="18" charset="0"/>
                          <a:ea typeface="宋体" panose="02010600030101010101" pitchFamily="2" charset="-122"/>
                        </a:rPr>
                        <a:t>\s, </a:t>
                      </a:r>
                      <a:r>
                        <a:rPr lang="zh-CN" sz="1600" kern="100" dirty="0">
                          <a:solidFill>
                            <a:srgbClr val="000000"/>
                          </a:solidFill>
                          <a:effectLst/>
                          <a:latin typeface="Times New Roman" panose="02020603050405020304" pitchFamily="18" charset="0"/>
                          <a:ea typeface="宋体" panose="02010600030101010101" pitchFamily="2" charset="-122"/>
                        </a:rPr>
                        <a:t>优势</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解放军</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进攻</a:t>
                      </a:r>
                      <a:r>
                        <a:rPr lang="en-US" sz="1600" kern="100" dirty="0">
                          <a:solidFill>
                            <a:srgbClr val="000000"/>
                          </a:solidFill>
                          <a:effectLst/>
                          <a:latin typeface="Times New Roman" panose="02020603050405020304" pitchFamily="18" charset="0"/>
                          <a:ea typeface="宋体" panose="02010600030101010101" pitchFamily="2" charset="-122"/>
                        </a:rPr>
                        <a:t>\v, </a:t>
                      </a:r>
                      <a:r>
                        <a:rPr lang="zh-CN" sz="1600" kern="100" dirty="0">
                          <a:solidFill>
                            <a:srgbClr val="000000"/>
                          </a:solidFill>
                          <a:effectLst/>
                          <a:latin typeface="Times New Roman" panose="02020603050405020304" pitchFamily="18" charset="0"/>
                          <a:ea typeface="宋体" panose="02010600030101010101" pitchFamily="2" charset="-122"/>
                        </a:rPr>
                        <a:t>取胜</a:t>
                      </a:r>
                      <a:r>
                        <a:rPr lang="en-US" sz="1600" kern="100" dirty="0">
                          <a:solidFill>
                            <a:srgbClr val="000000"/>
                          </a:solidFill>
                          <a:effectLst/>
                          <a:latin typeface="Times New Roman" panose="02020603050405020304" pitchFamily="18" charset="0"/>
                          <a:ea typeface="宋体" panose="02010600030101010101" pitchFamily="2" charset="-122"/>
                        </a:rPr>
                        <a:t>\vi, </a:t>
                      </a:r>
                      <a:r>
                        <a:rPr lang="zh-CN" sz="1600" kern="100" dirty="0">
                          <a:solidFill>
                            <a:srgbClr val="000000"/>
                          </a:solidFill>
                          <a:effectLst/>
                          <a:latin typeface="Times New Roman" panose="02020603050405020304" pitchFamily="18" charset="0"/>
                          <a:ea typeface="宋体" panose="02010600030101010101" pitchFamily="2" charset="-122"/>
                        </a:rPr>
                        <a:t>关键</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因素</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无疑</a:t>
                      </a:r>
                      <a:r>
                        <a:rPr lang="en-US" sz="1600" kern="100" dirty="0">
                          <a:solidFill>
                            <a:srgbClr val="000000"/>
                          </a:solidFill>
                          <a:effectLst/>
                          <a:latin typeface="Times New Roman" panose="02020603050405020304" pitchFamily="18" charset="0"/>
                          <a:ea typeface="宋体" panose="02010600030101010101" pitchFamily="2" charset="-122"/>
                        </a:rPr>
                        <a:t>\d,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不安</a:t>
                      </a:r>
                      <a:r>
                        <a:rPr lang="en-US" sz="1600" kern="100" dirty="0">
                          <a:solidFill>
                            <a:srgbClr val="000000"/>
                          </a:solidFill>
                          <a:effectLst/>
                          <a:latin typeface="Times New Roman" panose="02020603050405020304" pitchFamily="18" charset="0"/>
                          <a:ea typeface="宋体" panose="02010600030101010101" pitchFamily="2" charset="-122"/>
                        </a:rPr>
                        <a:t>\an, </a:t>
                      </a:r>
                      <a:r>
                        <a:rPr lang="zh-CN" sz="1600" kern="100" dirty="0">
                          <a:solidFill>
                            <a:srgbClr val="000000"/>
                          </a:solidFill>
                          <a:effectLst/>
                          <a:latin typeface="Times New Roman" panose="02020603050405020304" pitchFamily="18" charset="0"/>
                          <a:ea typeface="宋体" panose="02010600030101010101" pitchFamily="2" charset="-122"/>
                        </a:rPr>
                        <a:t>战略</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战术</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机动性</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a:t>
                      </a:r>
                      <a:r>
                        <a:rPr lang="en-US" sz="1600" kern="100" dirty="0" err="1">
                          <a:solidFill>
                            <a:srgbClr val="000000"/>
                          </a:solidFill>
                          <a:effectLst/>
                          <a:latin typeface="Times New Roman" panose="02020603050405020304" pitchFamily="18" charset="0"/>
                          <a:ea typeface="宋体" panose="02010600030101010101" pitchFamily="2" charset="-122"/>
                        </a:rPr>
                        <a:t>nsf</a:t>
                      </a:r>
                      <a:r>
                        <a:rPr lang="en-US" sz="1600" kern="100" dirty="0">
                          <a:solidFill>
                            <a:srgbClr val="000000"/>
                          </a:solidFill>
                          <a:effectLst/>
                          <a:latin typeface="Times New Roman" panose="02020603050405020304" pitchFamily="18" charset="0"/>
                          <a:ea typeface="宋体" panose="02010600030101010101" pitchFamily="2" charset="-122"/>
                        </a:rPr>
                        <a:t>, </a:t>
                      </a:r>
                      <a:r>
                        <a:rPr lang="zh-CN" sz="1600" kern="100" dirty="0">
                          <a:solidFill>
                            <a:srgbClr val="000000"/>
                          </a:solidFill>
                          <a:effectLst/>
                          <a:latin typeface="Times New Roman" panose="02020603050405020304" pitchFamily="18" charset="0"/>
                          <a:ea typeface="宋体" panose="02010600030101010101" pitchFamily="2" charset="-122"/>
                        </a:rPr>
                        <a:t>国家</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利益</a:t>
                      </a:r>
                      <a:r>
                        <a:rPr lang="en-US" sz="1600" kern="100" dirty="0">
                          <a:solidFill>
                            <a:srgbClr val="000000"/>
                          </a:solidFill>
                          <a:effectLst/>
                          <a:latin typeface="Times New Roman" panose="02020603050405020304" pitchFamily="18" charset="0"/>
                          <a:ea typeface="宋体" panose="02010600030101010101" pitchFamily="2" charset="-122"/>
                        </a:rPr>
                        <a:t>\n, </a:t>
                      </a:r>
                      <a:r>
                        <a:rPr lang="zh-CN" sz="1600" kern="100" dirty="0">
                          <a:solidFill>
                            <a:srgbClr val="000000"/>
                          </a:solidFill>
                          <a:effectLst/>
                          <a:latin typeface="Times New Roman" panose="02020603050405020304" pitchFamily="18" charset="0"/>
                          <a:ea typeface="宋体" panose="02010600030101010101" pitchFamily="2" charset="-122"/>
                        </a:rPr>
                        <a:t>警告</a:t>
                      </a:r>
                      <a:r>
                        <a:rPr lang="en-US" sz="1600" kern="100" dirty="0">
                          <a:solidFill>
                            <a:srgbClr val="000000"/>
                          </a:solidFill>
                          <a:effectLst/>
                          <a:latin typeface="Times New Roman" panose="02020603050405020304" pitchFamily="18" charset="0"/>
                          <a:ea typeface="宋体" panose="02010600030101010101" pitchFamily="2" charset="-122"/>
                        </a:rPr>
                        <a:t>\v,}</a:t>
                      </a:r>
                      <a:endParaRPr lang="zh-CN" sz="12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1204125940"/>
                  </a:ext>
                </a:extLst>
              </a:tr>
            </a:tbl>
          </a:graphicData>
        </a:graphic>
      </p:graphicFrame>
    </p:spTree>
    <p:extLst>
      <p:ext uri="{BB962C8B-B14F-4D97-AF65-F5344CB8AC3E}">
        <p14:creationId xmlns:p14="http://schemas.microsoft.com/office/powerpoint/2010/main" val="340391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词窗口</a:t>
            </a:r>
          </a:p>
        </p:txBody>
      </p:sp>
      <p:graphicFrame>
        <p:nvGraphicFramePr>
          <p:cNvPr id="5" name="表格 4">
            <a:extLst>
              <a:ext uri="{FF2B5EF4-FFF2-40B4-BE49-F238E27FC236}">
                <a16:creationId xmlns:a16="http://schemas.microsoft.com/office/drawing/2014/main" id="{F8E188F0-99B4-4E49-B106-366373D02277}"/>
              </a:ext>
            </a:extLst>
          </p:cNvPr>
          <p:cNvGraphicFramePr>
            <a:graphicFrameLocks noGrp="1"/>
          </p:cNvGraphicFramePr>
          <p:nvPr>
            <p:extLst>
              <p:ext uri="{D42A27DB-BD31-4B8C-83A1-F6EECF244321}">
                <p14:modId xmlns:p14="http://schemas.microsoft.com/office/powerpoint/2010/main" val="2012618679"/>
              </p:ext>
            </p:extLst>
          </p:nvPr>
        </p:nvGraphicFramePr>
        <p:xfrm>
          <a:off x="742863" y="1154125"/>
          <a:ext cx="5574317" cy="5248022"/>
        </p:xfrm>
        <a:graphic>
          <a:graphicData uri="http://schemas.openxmlformats.org/drawingml/2006/table">
            <a:tbl>
              <a:tblPr firstRow="1" firstCol="1" bandRow="1"/>
              <a:tblGrid>
                <a:gridCol w="5574317">
                  <a:extLst>
                    <a:ext uri="{9D8B030D-6E8A-4147-A177-3AD203B41FA5}">
                      <a16:colId xmlns:a16="http://schemas.microsoft.com/office/drawing/2014/main" val="2388455176"/>
                    </a:ext>
                  </a:extLst>
                </a:gridCol>
              </a:tblGrid>
              <a:tr h="202250">
                <a:tc>
                  <a:txBody>
                    <a:bodyPr/>
                    <a:lstStyle/>
                    <a:p>
                      <a:pPr algn="ctr">
                        <a:lnSpc>
                          <a:spcPts val="2200"/>
                        </a:lnSpc>
                        <a:spcAft>
                          <a:spcPts val="0"/>
                        </a:spcAft>
                      </a:pPr>
                      <a:r>
                        <a:rPr lang="zh-CN" sz="1400" kern="100">
                          <a:effectLst/>
                          <a:latin typeface="Times New Roman" panose="02020603050405020304" pitchFamily="18" charset="0"/>
                          <a:ea typeface="宋体" panose="02010600030101010101" pitchFamily="2" charset="-122"/>
                        </a:rPr>
                        <a:t>部分窗口展示（窗口值为</a:t>
                      </a:r>
                      <a:r>
                        <a:rPr lang="en-US" sz="1400" kern="100">
                          <a:effectLst/>
                          <a:latin typeface="Times New Roman" panose="02020603050405020304" pitchFamily="18" charset="0"/>
                          <a:ea typeface="宋体" panose="02010600030101010101" pitchFamily="2" charset="-122"/>
                        </a:rPr>
                        <a:t>5</a:t>
                      </a:r>
                      <a:r>
                        <a:rPr lang="zh-CN" sz="1400" kern="1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56986" marR="56986"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74894497"/>
                  </a:ext>
                </a:extLst>
              </a:tr>
              <a:tr h="4149088">
                <a:tc>
                  <a:txBody>
                    <a:bodyPr/>
                    <a:lstStyle/>
                    <a:p>
                      <a:pPr algn="just">
                        <a:lnSpc>
                          <a:spcPts val="22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11</a:t>
                      </a:r>
                      <a:r>
                        <a:rPr lang="zh-CN" sz="1400" kern="100" dirty="0">
                          <a:solidFill>
                            <a:srgbClr val="000000"/>
                          </a:solidFill>
                          <a:effectLst/>
                          <a:latin typeface="Times New Roman" panose="02020603050405020304" pitchFamily="18" charset="0"/>
                          <a:ea typeface="宋体" panose="02010600030101010101" pitchFamily="2" charset="-122"/>
                        </a:rPr>
                        <a:t>日</a:t>
                      </a:r>
                      <a:r>
                        <a:rPr lang="en-US" sz="1400" kern="100" dirty="0">
                          <a:solidFill>
                            <a:srgbClr val="000000"/>
                          </a:solidFill>
                          <a:effectLst/>
                          <a:latin typeface="Times New Roman" panose="02020603050405020304" pitchFamily="18" charset="0"/>
                          <a:ea typeface="宋体" panose="02010600030101010101" pitchFamily="2" charset="-122"/>
                        </a:rPr>
                        <a:t>=[8</a:t>
                      </a:r>
                      <a:r>
                        <a:rPr lang="zh-CN" sz="1400" kern="100" dirty="0">
                          <a:solidFill>
                            <a:srgbClr val="000000"/>
                          </a:solidFill>
                          <a:effectLst/>
                          <a:latin typeface="Times New Roman" panose="02020603050405020304" pitchFamily="18" charset="0"/>
                          <a:ea typeface="宋体" panose="02010600030101010101" pitchFamily="2" charset="-122"/>
                        </a:rPr>
                        <a:t>月</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俄罗斯</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利益</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发布</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2008</a:t>
                      </a:r>
                      <a:r>
                        <a:rPr lang="zh-CN" sz="1400" kern="100" dirty="0">
                          <a:solidFill>
                            <a:srgbClr val="000000"/>
                          </a:solidFill>
                          <a:effectLst/>
                          <a:latin typeface="Times New Roman" panose="02020603050405020304" pitchFamily="18" charset="0"/>
                          <a:ea typeface="宋体" panose="02010600030101010101" pitchFamily="2" charset="-122"/>
                        </a:rPr>
                        <a:t>年</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世界</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堪</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大国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研制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舆</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落后</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8</a:t>
                      </a:r>
                      <a:r>
                        <a:rPr lang="zh-CN" sz="1400" kern="100" dirty="0">
                          <a:solidFill>
                            <a:srgbClr val="000000"/>
                          </a:solidFill>
                          <a:effectLst/>
                          <a:latin typeface="Times New Roman" panose="02020603050405020304" pitchFamily="18" charset="0"/>
                          <a:ea typeface="宋体" panose="02010600030101010101" pitchFamily="2" charset="-122"/>
                        </a:rPr>
                        <a:t>月</a:t>
                      </a:r>
                      <a:r>
                        <a:rPr lang="en-US" sz="1400" kern="100" dirty="0">
                          <a:solidFill>
                            <a:srgbClr val="000000"/>
                          </a:solidFill>
                          <a:effectLst/>
                          <a:latin typeface="Times New Roman" panose="02020603050405020304" pitchFamily="18" charset="0"/>
                          <a:ea typeface="宋体" panose="02010600030101010101" pitchFamily="2" charset="-122"/>
                        </a:rPr>
                        <a:t>=[11</a:t>
                      </a:r>
                      <a:r>
                        <a:rPr lang="zh-CN" sz="1400" kern="100" dirty="0">
                          <a:solidFill>
                            <a:srgbClr val="000000"/>
                          </a:solidFill>
                          <a:effectLst/>
                          <a:latin typeface="Times New Roman" panose="02020603050405020304" pitchFamily="18" charset="0"/>
                          <a:ea typeface="宋体" panose="02010600030101010101" pitchFamily="2" charset="-122"/>
                        </a:rPr>
                        <a:t>日</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俄罗斯</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发布</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II=[J, </a:t>
                      </a:r>
                      <a:r>
                        <a:rPr lang="zh-CN" sz="1400" kern="100" dirty="0">
                          <a:solidFill>
                            <a:srgbClr val="000000"/>
                          </a:solidFill>
                          <a:effectLst/>
                          <a:latin typeface="Times New Roman" panose="02020603050405020304" pitchFamily="18" charset="0"/>
                          <a:ea typeface="宋体" panose="02010600030101010101" pitchFamily="2" charset="-122"/>
                        </a:rPr>
                        <a:t>媲美</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猛禽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相</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闪电</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J=[II, </a:t>
                      </a:r>
                      <a:r>
                        <a:rPr lang="zh-CN" sz="1400" kern="100" dirty="0">
                          <a:solidFill>
                            <a:srgbClr val="000000"/>
                          </a:solidFill>
                          <a:effectLst/>
                          <a:latin typeface="Times New Roman" panose="02020603050405020304" pitchFamily="18" charset="0"/>
                          <a:ea typeface="宋体" panose="02010600030101010101" pitchFamily="2" charset="-122"/>
                        </a:rPr>
                        <a:t>切断</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升空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国际</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地点</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太平洋</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媲美</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市场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应</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理想</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相</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能力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补充</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装备</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西</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不安</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关键</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因素</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战术</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战略</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无疑</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机动性</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世界</a:t>
                      </a:r>
                      <a:r>
                        <a:rPr lang="en-US" sz="1400" kern="100" dirty="0">
                          <a:solidFill>
                            <a:srgbClr val="000000"/>
                          </a:solidFill>
                          <a:effectLst/>
                          <a:latin typeface="Times New Roman" panose="02020603050405020304" pitchFamily="18" charset="0"/>
                          <a:ea typeface="宋体" panose="02010600030101010101" pitchFamily="2" charset="-122"/>
                        </a:rPr>
                        <a:t>=[2008</a:t>
                      </a:r>
                      <a:r>
                        <a:rPr lang="zh-CN" sz="1400" kern="100" dirty="0">
                          <a:solidFill>
                            <a:srgbClr val="000000"/>
                          </a:solidFill>
                          <a:effectLst/>
                          <a:latin typeface="Times New Roman" panose="02020603050405020304" pitchFamily="18" charset="0"/>
                          <a:ea typeface="宋体" panose="02010600030101010101" pitchFamily="2" charset="-122"/>
                        </a:rPr>
                        <a:t>年</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大国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研制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落后</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=[2008</a:t>
                      </a:r>
                      <a:r>
                        <a:rPr lang="zh-CN" sz="1400" kern="100" dirty="0">
                          <a:solidFill>
                            <a:srgbClr val="000000"/>
                          </a:solidFill>
                          <a:effectLst/>
                          <a:latin typeface="Times New Roman" panose="02020603050405020304" pitchFamily="18" charset="0"/>
                          <a:ea typeface="宋体" panose="02010600030101010101" pitchFamily="2" charset="-122"/>
                        </a:rPr>
                        <a:t>年</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世界</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冲突</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刊登</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国际</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堪</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大国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大陆</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太平洋</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市场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应</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强大</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打击</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改变</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文章</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杂志</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海峡</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现代史</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研制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称</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章</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翻开</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能力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舆</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落后</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西</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购买</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走向</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进攻</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销售</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优势</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先进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关键</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取胜</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拥有</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空中</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解放军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进攻</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俄罗斯</a:t>
                      </a:r>
                      <a:r>
                        <a:rPr lang="en-US" sz="1400" kern="100" dirty="0">
                          <a:solidFill>
                            <a:srgbClr val="000000"/>
                          </a:solidFill>
                          <a:effectLst/>
                          <a:latin typeface="Times New Roman" panose="02020603050405020304" pitchFamily="18" charset="0"/>
                          <a:ea typeface="宋体" panose="02010600030101010101" pitchFamily="2" charset="-122"/>
                        </a:rPr>
                        <a:t>=[11</a:t>
                      </a:r>
                      <a:r>
                        <a:rPr lang="zh-CN" sz="1400" kern="100" dirty="0">
                          <a:solidFill>
                            <a:srgbClr val="000000"/>
                          </a:solidFill>
                          <a:effectLst/>
                          <a:latin typeface="Times New Roman" panose="02020603050405020304" pitchFamily="18" charset="0"/>
                          <a:ea typeface="宋体" panose="02010600030101010101" pitchFamily="2" charset="-122"/>
                        </a:rPr>
                        <a:t>日</a:t>
                      </a:r>
                      <a:r>
                        <a:rPr lang="en-US" sz="1400" kern="100" dirty="0">
                          <a:solidFill>
                            <a:srgbClr val="000000"/>
                          </a:solidFill>
                          <a:effectLst/>
                          <a:latin typeface="Times New Roman" panose="02020603050405020304" pitchFamily="18" charset="0"/>
                          <a:ea typeface="宋体" panose="02010600030101010101" pitchFamily="2" charset="-122"/>
                        </a:rPr>
                        <a:t>, 8</a:t>
                      </a:r>
                      <a:r>
                        <a:rPr lang="zh-CN" sz="1400" kern="100" dirty="0">
                          <a:solidFill>
                            <a:srgbClr val="000000"/>
                          </a:solidFill>
                          <a:effectLst/>
                          <a:latin typeface="Times New Roman" panose="02020603050405020304" pitchFamily="18" charset="0"/>
                          <a:ea typeface="宋体" panose="02010600030101010101" pitchFamily="2" charset="-122"/>
                        </a:rPr>
                        <a:t>月</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发布</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先进</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优势</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拥有</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演练</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空中</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解放军</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关键</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不安</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优势</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取胜</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因素</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无疑</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解放军</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进攻</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冲突</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台湾</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大陆</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走向</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切断</a:t>
                      </a:r>
                      <a:r>
                        <a:rPr lang="en-US" sz="1400" kern="100" dirty="0">
                          <a:solidFill>
                            <a:srgbClr val="000000"/>
                          </a:solidFill>
                          <a:effectLst/>
                          <a:latin typeface="Times New Roman" panose="02020603050405020304" pitchFamily="18" charset="0"/>
                          <a:ea typeface="宋体" panose="02010600030101010101" pitchFamily="2" charset="-122"/>
                        </a:rPr>
                        <a:t>=[J, </a:t>
                      </a:r>
                      <a:r>
                        <a:rPr lang="zh-CN" sz="1400" kern="100" dirty="0">
                          <a:solidFill>
                            <a:srgbClr val="000000"/>
                          </a:solidFill>
                          <a:effectLst/>
                          <a:latin typeface="Times New Roman" panose="02020603050405020304" pitchFamily="18" charset="0"/>
                          <a:ea typeface="宋体" panose="02010600030101010101" pitchFamily="2" charset="-122"/>
                        </a:rPr>
                        <a:t>升空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地区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太平洋</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应</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战机</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理想</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西</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algn="just">
                        <a:lnSpc>
                          <a:spcPts val="22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刊登</a:t>
                      </a:r>
                      <a:r>
                        <a:rPr lang="en-US" sz="1400" kern="100" dirty="0">
                          <a:solidFill>
                            <a:srgbClr val="000000"/>
                          </a:solidFill>
                          <a:effectLst/>
                          <a:latin typeface="Times New Roman" panose="02020603050405020304" pitchFamily="18" charset="0"/>
                          <a:ea typeface="宋体" panose="02010600030101010101" pitchFamily="2" charset="-122"/>
                        </a:rPr>
                        <a:t>=[</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利益</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国家</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文章</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杂志</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称</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美国</a:t>
                      </a:r>
                      <a:r>
                        <a:rPr lang="en-US" sz="1400" kern="100" dirty="0">
                          <a:solidFill>
                            <a:srgbClr val="000000"/>
                          </a:solidFill>
                          <a:effectLst/>
                          <a:latin typeface="Times New Roman" panose="02020603050405020304" pitchFamily="18" charset="0"/>
                          <a:ea typeface="宋体" panose="02010600030101010101" pitchFamily="2" charset="-122"/>
                        </a:rPr>
                        <a:t>, </a:t>
                      </a:r>
                      <a:r>
                        <a:rPr lang="zh-CN" sz="1400" kern="100" dirty="0">
                          <a:solidFill>
                            <a:srgbClr val="000000"/>
                          </a:solidFill>
                          <a:effectLst/>
                          <a:latin typeface="Times New Roman" panose="02020603050405020304" pitchFamily="18" charset="0"/>
                          <a:ea typeface="宋体" panose="02010600030101010101" pitchFamily="2" charset="-122"/>
                        </a:rPr>
                        <a:t>购买</a:t>
                      </a:r>
                      <a:r>
                        <a:rPr lang="en-US" sz="14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txBody>
                  <a:tcPr marL="56986" marR="56986"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2731267811"/>
                  </a:ext>
                </a:extLst>
              </a:tr>
            </a:tbl>
          </a:graphicData>
        </a:graphic>
      </p:graphicFrame>
      <p:grpSp>
        <p:nvGrpSpPr>
          <p:cNvPr id="6" name="组合 5">
            <a:extLst>
              <a:ext uri="{FF2B5EF4-FFF2-40B4-BE49-F238E27FC236}">
                <a16:creationId xmlns:a16="http://schemas.microsoft.com/office/drawing/2014/main" id="{0E8BCB93-F6F2-46DF-BDAC-5C822A477850}"/>
              </a:ext>
            </a:extLst>
          </p:cNvPr>
          <p:cNvGrpSpPr/>
          <p:nvPr/>
        </p:nvGrpSpPr>
        <p:grpSpPr>
          <a:xfrm>
            <a:off x="7112000" y="2502086"/>
            <a:ext cx="4902781" cy="2546651"/>
            <a:chOff x="2230582" y="860855"/>
            <a:chExt cx="6839276" cy="3694669"/>
          </a:xfrm>
        </p:grpSpPr>
        <p:sp>
          <p:nvSpPr>
            <p:cNvPr id="7" name="椭圆 6">
              <a:extLst>
                <a:ext uri="{FF2B5EF4-FFF2-40B4-BE49-F238E27FC236}">
                  <a16:creationId xmlns:a16="http://schemas.microsoft.com/office/drawing/2014/main" id="{DB4E8542-096E-4B78-9920-017603E65A3E}"/>
                </a:ext>
              </a:extLst>
            </p:cNvPr>
            <p:cNvSpPr/>
            <p:nvPr/>
          </p:nvSpPr>
          <p:spPr>
            <a:xfrm>
              <a:off x="5843224" y="2353963"/>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a:solidFill>
                    <a:schemeClr val="tx1"/>
                  </a:solidFill>
                </a:rPr>
                <a:t>11</a:t>
              </a:r>
              <a:r>
                <a:rPr lang="zh-CN" altLang="en-US" sz="1100">
                  <a:solidFill>
                    <a:schemeClr val="tx1"/>
                  </a:solidFill>
                </a:rPr>
                <a:t>日</a:t>
              </a:r>
              <a:endParaRPr lang="zh-CN" altLang="en-US" sz="1100" dirty="0">
                <a:solidFill>
                  <a:schemeClr val="tx1"/>
                </a:solidFill>
              </a:endParaRPr>
            </a:p>
          </p:txBody>
        </p:sp>
        <p:sp>
          <p:nvSpPr>
            <p:cNvPr id="8" name="椭圆 7">
              <a:extLst>
                <a:ext uri="{FF2B5EF4-FFF2-40B4-BE49-F238E27FC236}">
                  <a16:creationId xmlns:a16="http://schemas.microsoft.com/office/drawing/2014/main" id="{1198FD55-13B0-4990-992D-A3E50906C027}"/>
                </a:ext>
              </a:extLst>
            </p:cNvPr>
            <p:cNvSpPr/>
            <p:nvPr/>
          </p:nvSpPr>
          <p:spPr>
            <a:xfrm>
              <a:off x="4256053" y="860855"/>
              <a:ext cx="799070"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8</a:t>
              </a:r>
              <a:r>
                <a:rPr lang="zh-CN" altLang="en-US" sz="1100" dirty="0">
                  <a:solidFill>
                    <a:schemeClr val="tx1"/>
                  </a:solidFill>
                </a:rPr>
                <a:t>月</a:t>
              </a:r>
            </a:p>
          </p:txBody>
        </p:sp>
        <p:sp>
          <p:nvSpPr>
            <p:cNvPr id="9" name="椭圆 8">
              <a:extLst>
                <a:ext uri="{FF2B5EF4-FFF2-40B4-BE49-F238E27FC236}">
                  <a16:creationId xmlns:a16="http://schemas.microsoft.com/office/drawing/2014/main" id="{74814DD3-419D-4BB8-82C6-C47C4BC38D02}"/>
                </a:ext>
              </a:extLst>
            </p:cNvPr>
            <p:cNvSpPr/>
            <p:nvPr/>
          </p:nvSpPr>
          <p:spPr>
            <a:xfrm>
              <a:off x="3075709" y="1223319"/>
              <a:ext cx="1253275"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俄罗斯</a:t>
              </a:r>
            </a:p>
          </p:txBody>
        </p:sp>
        <p:sp>
          <p:nvSpPr>
            <p:cNvPr id="10" name="椭圆 9">
              <a:extLst>
                <a:ext uri="{FF2B5EF4-FFF2-40B4-BE49-F238E27FC236}">
                  <a16:creationId xmlns:a16="http://schemas.microsoft.com/office/drawing/2014/main" id="{9163C93E-022A-4BC1-BC51-46B0C8DF2D28}"/>
                </a:ext>
              </a:extLst>
            </p:cNvPr>
            <p:cNvSpPr/>
            <p:nvPr/>
          </p:nvSpPr>
          <p:spPr>
            <a:xfrm>
              <a:off x="2687782" y="1896763"/>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利益</a:t>
              </a:r>
            </a:p>
          </p:txBody>
        </p:sp>
        <p:sp>
          <p:nvSpPr>
            <p:cNvPr id="11" name="椭圆 10">
              <a:extLst>
                <a:ext uri="{FF2B5EF4-FFF2-40B4-BE49-F238E27FC236}">
                  <a16:creationId xmlns:a16="http://schemas.microsoft.com/office/drawing/2014/main" id="{FE44D76E-4717-4367-97C5-FEE68A799222}"/>
                </a:ext>
              </a:extLst>
            </p:cNvPr>
            <p:cNvSpPr/>
            <p:nvPr/>
          </p:nvSpPr>
          <p:spPr>
            <a:xfrm>
              <a:off x="2588928" y="2588741"/>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发布</a:t>
              </a:r>
            </a:p>
          </p:txBody>
        </p:sp>
        <p:sp>
          <p:nvSpPr>
            <p:cNvPr id="12" name="椭圆 11">
              <a:extLst>
                <a:ext uri="{FF2B5EF4-FFF2-40B4-BE49-F238E27FC236}">
                  <a16:creationId xmlns:a16="http://schemas.microsoft.com/office/drawing/2014/main" id="{EA07C5A4-6DF0-4C10-82B2-4C826DDAE9E5}"/>
                </a:ext>
              </a:extLst>
            </p:cNvPr>
            <p:cNvSpPr/>
            <p:nvPr/>
          </p:nvSpPr>
          <p:spPr>
            <a:xfrm>
              <a:off x="2230582" y="3262185"/>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国家</a:t>
              </a:r>
            </a:p>
          </p:txBody>
        </p:sp>
        <p:sp>
          <p:nvSpPr>
            <p:cNvPr id="13" name="椭圆 12">
              <a:extLst>
                <a:ext uri="{FF2B5EF4-FFF2-40B4-BE49-F238E27FC236}">
                  <a16:creationId xmlns:a16="http://schemas.microsoft.com/office/drawing/2014/main" id="{C0C4CA8A-74CF-4032-990A-7341454DCEB3}"/>
                </a:ext>
              </a:extLst>
            </p:cNvPr>
            <p:cNvSpPr/>
            <p:nvPr/>
          </p:nvSpPr>
          <p:spPr>
            <a:xfrm>
              <a:off x="2630117" y="4085968"/>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美国</a:t>
              </a:r>
            </a:p>
          </p:txBody>
        </p:sp>
        <p:sp>
          <p:nvSpPr>
            <p:cNvPr id="14" name="椭圆 13">
              <a:extLst>
                <a:ext uri="{FF2B5EF4-FFF2-40B4-BE49-F238E27FC236}">
                  <a16:creationId xmlns:a16="http://schemas.microsoft.com/office/drawing/2014/main" id="{91C45129-1BF5-4530-8293-B12AD69D704A}"/>
                </a:ext>
              </a:extLst>
            </p:cNvPr>
            <p:cNvSpPr/>
            <p:nvPr/>
          </p:nvSpPr>
          <p:spPr>
            <a:xfrm>
              <a:off x="7803915" y="1683384"/>
              <a:ext cx="1265943"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俄罗斯</a:t>
              </a:r>
            </a:p>
          </p:txBody>
        </p:sp>
        <p:sp>
          <p:nvSpPr>
            <p:cNvPr id="15" name="椭圆 14">
              <a:extLst>
                <a:ext uri="{FF2B5EF4-FFF2-40B4-BE49-F238E27FC236}">
                  <a16:creationId xmlns:a16="http://schemas.microsoft.com/office/drawing/2014/main" id="{C22FD2FE-D189-4D1D-AC8A-4499CDA97DEB}"/>
                </a:ext>
              </a:extLst>
            </p:cNvPr>
            <p:cNvSpPr/>
            <p:nvPr/>
          </p:nvSpPr>
          <p:spPr>
            <a:xfrm>
              <a:off x="8017351" y="3058297"/>
              <a:ext cx="994532" cy="4695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8</a:t>
              </a:r>
              <a:r>
                <a:rPr lang="zh-CN" altLang="en-US" sz="1100" dirty="0">
                  <a:solidFill>
                    <a:schemeClr val="tx1"/>
                  </a:solidFill>
                </a:rPr>
                <a:t>月</a:t>
              </a:r>
            </a:p>
          </p:txBody>
        </p:sp>
        <p:cxnSp>
          <p:nvCxnSpPr>
            <p:cNvPr id="16" name="直接箭头连接符 15">
              <a:extLst>
                <a:ext uri="{FF2B5EF4-FFF2-40B4-BE49-F238E27FC236}">
                  <a16:creationId xmlns:a16="http://schemas.microsoft.com/office/drawing/2014/main" id="{6700263D-206A-4DB0-81DE-699FF2355EF4}"/>
                </a:ext>
              </a:extLst>
            </p:cNvPr>
            <p:cNvCxnSpPr>
              <a:stCxn id="8" idx="4"/>
              <a:endCxn id="7" idx="0"/>
            </p:cNvCxnSpPr>
            <p:nvPr/>
          </p:nvCxnSpPr>
          <p:spPr>
            <a:xfrm>
              <a:off x="4655588" y="1330411"/>
              <a:ext cx="1684902" cy="102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4646D6A-6231-47DB-846F-563D7CA65988}"/>
                </a:ext>
              </a:extLst>
            </p:cNvPr>
            <p:cNvCxnSpPr>
              <a:cxnSpLocks/>
              <a:stCxn id="9" idx="4"/>
              <a:endCxn id="7" idx="1"/>
            </p:cNvCxnSpPr>
            <p:nvPr/>
          </p:nvCxnSpPr>
          <p:spPr>
            <a:xfrm>
              <a:off x="3702347" y="1692875"/>
              <a:ext cx="2286523" cy="729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8E8DCCC-0FA5-4B42-A11C-7502CFF00EC8}"/>
                </a:ext>
              </a:extLst>
            </p:cNvPr>
            <p:cNvCxnSpPr>
              <a:stCxn id="10" idx="5"/>
              <a:endCxn id="7" idx="2"/>
            </p:cNvCxnSpPr>
            <p:nvPr/>
          </p:nvCxnSpPr>
          <p:spPr>
            <a:xfrm>
              <a:off x="3536668" y="2297554"/>
              <a:ext cx="2306556" cy="29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0043913-D0AD-45AF-B481-E6EC856F8F50}"/>
                </a:ext>
              </a:extLst>
            </p:cNvPr>
            <p:cNvCxnSpPr>
              <a:stCxn id="11" idx="6"/>
              <a:endCxn id="7" idx="3"/>
            </p:cNvCxnSpPr>
            <p:nvPr/>
          </p:nvCxnSpPr>
          <p:spPr>
            <a:xfrm flipV="1">
              <a:off x="3583460" y="2754754"/>
              <a:ext cx="2405410" cy="6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39DDB61-6068-4934-9CFD-1AC45D19E47D}"/>
                </a:ext>
              </a:extLst>
            </p:cNvPr>
            <p:cNvCxnSpPr>
              <a:stCxn id="12" idx="6"/>
              <a:endCxn id="7" idx="4"/>
            </p:cNvCxnSpPr>
            <p:nvPr/>
          </p:nvCxnSpPr>
          <p:spPr>
            <a:xfrm flipV="1">
              <a:off x="3225114" y="2823519"/>
              <a:ext cx="3115376" cy="67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8079C46-2F7E-4E37-B733-BBC02353210E}"/>
                </a:ext>
              </a:extLst>
            </p:cNvPr>
            <p:cNvCxnSpPr>
              <a:stCxn id="13" idx="6"/>
              <a:endCxn id="7" idx="4"/>
            </p:cNvCxnSpPr>
            <p:nvPr/>
          </p:nvCxnSpPr>
          <p:spPr>
            <a:xfrm flipV="1">
              <a:off x="3624649" y="2823519"/>
              <a:ext cx="2715841" cy="1497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7BD7DE4-BE25-49D9-83D8-E5EA3A44A37E}"/>
                </a:ext>
              </a:extLst>
            </p:cNvPr>
            <p:cNvCxnSpPr>
              <a:cxnSpLocks/>
              <a:stCxn id="7" idx="6"/>
              <a:endCxn id="14" idx="2"/>
            </p:cNvCxnSpPr>
            <p:nvPr/>
          </p:nvCxnSpPr>
          <p:spPr>
            <a:xfrm flipV="1">
              <a:off x="6837756" y="1918162"/>
              <a:ext cx="966159" cy="67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25911A9-F71E-49E2-AA6A-F60E5F9D96EF}"/>
                </a:ext>
              </a:extLst>
            </p:cNvPr>
            <p:cNvCxnSpPr>
              <a:stCxn id="7" idx="6"/>
              <a:endCxn id="15" idx="1"/>
            </p:cNvCxnSpPr>
            <p:nvPr/>
          </p:nvCxnSpPr>
          <p:spPr>
            <a:xfrm>
              <a:off x="6837756" y="2588741"/>
              <a:ext cx="1325241" cy="538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DD1CB81-BCC2-4F2E-BB45-77A6E18BDB31}"/>
                </a:ext>
              </a:extLst>
            </p:cNvPr>
            <p:cNvSpPr txBox="1"/>
            <p:nvPr/>
          </p:nvSpPr>
          <p:spPr>
            <a:xfrm>
              <a:off x="8094041" y="2273468"/>
              <a:ext cx="573677" cy="747923"/>
            </a:xfrm>
            <a:prstGeom prst="rect">
              <a:avLst/>
            </a:prstGeom>
            <a:noFill/>
          </p:spPr>
          <p:txBody>
            <a:bodyPr vert="eaVert" wrap="none" rtlCol="0">
              <a:spAutoFit/>
            </a:bodyPr>
            <a:lstStyle/>
            <a:p>
              <a:r>
                <a:rPr lang="zh-CN" altLang="en-US" sz="1100" dirty="0"/>
                <a:t>。。。</a:t>
              </a:r>
            </a:p>
          </p:txBody>
        </p:sp>
      </p:grpSp>
      <p:sp>
        <p:nvSpPr>
          <p:cNvPr id="25" name="矩形 24">
            <a:extLst>
              <a:ext uri="{FF2B5EF4-FFF2-40B4-BE49-F238E27FC236}">
                <a16:creationId xmlns:a16="http://schemas.microsoft.com/office/drawing/2014/main" id="{7C0049B8-1D58-45B5-B0B3-540273D2BE8C}"/>
              </a:ext>
            </a:extLst>
          </p:cNvPr>
          <p:cNvSpPr/>
          <p:nvPr/>
        </p:nvSpPr>
        <p:spPr>
          <a:xfrm>
            <a:off x="7540112" y="1820741"/>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图模型示例</a:t>
            </a:r>
          </a:p>
        </p:txBody>
      </p:sp>
    </p:spTree>
    <p:extLst>
      <p:ext uri="{BB962C8B-B14F-4D97-AF65-F5344CB8AC3E}">
        <p14:creationId xmlns:p14="http://schemas.microsoft.com/office/powerpoint/2010/main" val="54497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迭代运算结果</a:t>
            </a:r>
          </a:p>
        </p:txBody>
      </p:sp>
      <p:graphicFrame>
        <p:nvGraphicFramePr>
          <p:cNvPr id="5" name="表格 4">
            <a:extLst>
              <a:ext uri="{FF2B5EF4-FFF2-40B4-BE49-F238E27FC236}">
                <a16:creationId xmlns:a16="http://schemas.microsoft.com/office/drawing/2014/main" id="{AE552CDA-6C55-4E3C-B4B5-9AC786C08921}"/>
              </a:ext>
            </a:extLst>
          </p:cNvPr>
          <p:cNvGraphicFramePr>
            <a:graphicFrameLocks noGrp="1"/>
          </p:cNvGraphicFramePr>
          <p:nvPr>
            <p:extLst>
              <p:ext uri="{D42A27DB-BD31-4B8C-83A1-F6EECF244321}">
                <p14:modId xmlns:p14="http://schemas.microsoft.com/office/powerpoint/2010/main" val="817485571"/>
              </p:ext>
            </p:extLst>
          </p:nvPr>
        </p:nvGraphicFramePr>
        <p:xfrm>
          <a:off x="1750646" y="3190306"/>
          <a:ext cx="8690708" cy="1347598"/>
        </p:xfrm>
        <a:graphic>
          <a:graphicData uri="http://schemas.openxmlformats.org/drawingml/2006/table">
            <a:tbl>
              <a:tblPr firstRow="1" firstCol="1" bandRow="1"/>
              <a:tblGrid>
                <a:gridCol w="8690708">
                  <a:extLst>
                    <a:ext uri="{9D8B030D-6E8A-4147-A177-3AD203B41FA5}">
                      <a16:colId xmlns:a16="http://schemas.microsoft.com/office/drawing/2014/main" val="85761879"/>
                    </a:ext>
                  </a:extLst>
                </a:gridCol>
              </a:tblGrid>
              <a:tr h="153035">
                <a:tc>
                  <a:txBody>
                    <a:bodyPr/>
                    <a:lstStyle/>
                    <a:p>
                      <a:pPr algn="ctr">
                        <a:lnSpc>
                          <a:spcPts val="2200"/>
                        </a:lnSpc>
                        <a:spcAft>
                          <a:spcPts val="0"/>
                        </a:spcAft>
                      </a:pPr>
                      <a:r>
                        <a:rPr lang="zh-CN" sz="1600" kern="100">
                          <a:effectLst/>
                          <a:latin typeface="Times New Roman" panose="02020603050405020304" pitchFamily="18" charset="0"/>
                          <a:ea typeface="宋体" panose="02010600030101010101" pitchFamily="2" charset="-122"/>
                        </a:rPr>
                        <a:t>部分迭代结果展示（</a:t>
                      </a:r>
                      <a:r>
                        <a:rPr lang="en-US" sz="1600" kern="100">
                          <a:effectLst/>
                          <a:latin typeface="Times New Roman" panose="02020603050405020304" pitchFamily="18" charset="0"/>
                          <a:ea typeface="宋体" panose="02010600030101010101" pitchFamily="2" charset="-122"/>
                        </a:rPr>
                        <a:t>top20</a:t>
                      </a:r>
                      <a:r>
                        <a:rPr lang="zh-CN" sz="1600" kern="100">
                          <a:effectLst/>
                          <a:latin typeface="Times New Roman" panose="02020603050405020304" pitchFamily="18" charset="0"/>
                          <a:ea typeface="宋体" panose="02010600030101010101" pitchFamily="2" charset="-122"/>
                        </a:rPr>
                        <a:t>条）</a:t>
                      </a:r>
                      <a:endParaRPr lang="zh-CN" sz="12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474738877"/>
                  </a:ext>
                </a:extLst>
              </a:tr>
              <a:tr h="131445">
                <a:tc>
                  <a:txBody>
                    <a:bodyPr/>
                    <a:lstStyle/>
                    <a:p>
                      <a:pPr algn="just">
                        <a:lnSpc>
                          <a:spcPts val="2200"/>
                        </a:lnSpc>
                        <a:spcAft>
                          <a:spcPts val="0"/>
                        </a:spcAft>
                      </a:pPr>
                      <a:r>
                        <a:rPr lang="zh-CN" sz="1600" kern="100" dirty="0">
                          <a:solidFill>
                            <a:srgbClr val="000000"/>
                          </a:solidFill>
                          <a:effectLst/>
                          <a:latin typeface="Times New Roman" panose="02020603050405020304" pitchFamily="18" charset="0"/>
                          <a:ea typeface="宋体" panose="02010600030101010101" pitchFamily="2" charset="-122"/>
                        </a:rPr>
                        <a:t>美国</a:t>
                      </a:r>
                      <a:r>
                        <a:rPr lang="en-US" sz="1600" kern="100" dirty="0">
                          <a:solidFill>
                            <a:srgbClr val="000000"/>
                          </a:solidFill>
                          <a:effectLst/>
                          <a:latin typeface="Times New Roman" panose="02020603050405020304" pitchFamily="18" charset="0"/>
                          <a:ea typeface="宋体" panose="02010600030101010101" pitchFamily="2" charset="-122"/>
                        </a:rPr>
                        <a:t>:3.8274937;</a:t>
                      </a:r>
                      <a:r>
                        <a:rPr lang="zh-CN" sz="1600" kern="100" dirty="0">
                          <a:solidFill>
                            <a:srgbClr val="000000"/>
                          </a:solidFill>
                          <a:effectLst/>
                          <a:latin typeface="Times New Roman" panose="02020603050405020304" pitchFamily="18" charset="0"/>
                          <a:ea typeface="宋体" panose="02010600030101010101" pitchFamily="2" charset="-122"/>
                        </a:rPr>
                        <a:t>中国</a:t>
                      </a:r>
                      <a:r>
                        <a:rPr lang="en-US" sz="1600" kern="100" dirty="0">
                          <a:solidFill>
                            <a:srgbClr val="000000"/>
                          </a:solidFill>
                          <a:effectLst/>
                          <a:latin typeface="Times New Roman" panose="02020603050405020304" pitchFamily="18" charset="0"/>
                          <a:ea typeface="宋体" panose="02010600030101010101" pitchFamily="2" charset="-122"/>
                        </a:rPr>
                        <a:t>:3.405885;</a:t>
                      </a:r>
                      <a:r>
                        <a:rPr lang="zh-CN" sz="1600" kern="100" dirty="0">
                          <a:solidFill>
                            <a:srgbClr val="000000"/>
                          </a:solidFill>
                          <a:effectLst/>
                          <a:latin typeface="Times New Roman" panose="02020603050405020304" pitchFamily="18" charset="0"/>
                          <a:ea typeface="宋体" panose="02010600030101010101" pitchFamily="2" charset="-122"/>
                        </a:rPr>
                        <a:t>战机</a:t>
                      </a:r>
                      <a:r>
                        <a:rPr lang="en-US" sz="1600" kern="100" dirty="0">
                          <a:solidFill>
                            <a:srgbClr val="000000"/>
                          </a:solidFill>
                          <a:effectLst/>
                          <a:latin typeface="Times New Roman" panose="02020603050405020304" pitchFamily="18" charset="0"/>
                          <a:ea typeface="宋体" panose="02010600030101010101" pitchFamily="2" charset="-122"/>
                        </a:rPr>
                        <a:t>:3.3051665;J:1.8571391;</a:t>
                      </a:r>
                      <a:r>
                        <a:rPr lang="zh-CN" sz="1600" kern="100" dirty="0">
                          <a:solidFill>
                            <a:srgbClr val="000000"/>
                          </a:solidFill>
                          <a:effectLst/>
                          <a:latin typeface="Times New Roman" panose="02020603050405020304" pitchFamily="18" charset="0"/>
                          <a:ea typeface="宋体" panose="02010600030101010101" pitchFamily="2" charset="-122"/>
                        </a:rPr>
                        <a:t>空军</a:t>
                      </a:r>
                      <a:r>
                        <a:rPr lang="en-US" sz="1600" kern="100" dirty="0">
                          <a:solidFill>
                            <a:srgbClr val="000000"/>
                          </a:solidFill>
                          <a:effectLst/>
                          <a:latin typeface="Times New Roman" panose="02020603050405020304" pitchFamily="18" charset="0"/>
                          <a:ea typeface="宋体" panose="02010600030101010101" pitchFamily="2" charset="-122"/>
                        </a:rPr>
                        <a:t>:1.6860673;</a:t>
                      </a:r>
                      <a:r>
                        <a:rPr lang="zh-CN" sz="1600" kern="100" dirty="0">
                          <a:solidFill>
                            <a:srgbClr val="000000"/>
                          </a:solidFill>
                          <a:effectLst/>
                          <a:latin typeface="Times New Roman" panose="02020603050405020304" pitchFamily="18" charset="0"/>
                          <a:ea typeface="宋体" panose="02010600030101010101" pitchFamily="2" charset="-122"/>
                        </a:rPr>
                        <a:t>进攻</a:t>
                      </a:r>
                      <a:r>
                        <a:rPr lang="en-US" sz="1600" kern="100" dirty="0">
                          <a:solidFill>
                            <a:srgbClr val="000000"/>
                          </a:solidFill>
                          <a:effectLst/>
                          <a:latin typeface="Times New Roman" panose="02020603050405020304" pitchFamily="18" charset="0"/>
                          <a:ea typeface="宋体" panose="02010600030101010101" pitchFamily="2" charset="-122"/>
                        </a:rPr>
                        <a:t>:1.407505;</a:t>
                      </a:r>
                      <a:r>
                        <a:rPr lang="zh-CN" sz="1600" kern="100" dirty="0">
                          <a:solidFill>
                            <a:srgbClr val="000000"/>
                          </a:solidFill>
                          <a:effectLst/>
                          <a:latin typeface="Times New Roman" panose="02020603050405020304" pitchFamily="18" charset="0"/>
                          <a:ea typeface="宋体" panose="02010600030101010101" pitchFamily="2" charset="-122"/>
                        </a:rPr>
                        <a:t>台湾</a:t>
                      </a:r>
                      <a:r>
                        <a:rPr lang="en-US" sz="1600" kern="100" dirty="0">
                          <a:solidFill>
                            <a:srgbClr val="000000"/>
                          </a:solidFill>
                          <a:effectLst/>
                          <a:latin typeface="Times New Roman" panose="02020603050405020304" pitchFamily="18" charset="0"/>
                          <a:ea typeface="宋体" panose="02010600030101010101" pitchFamily="2" charset="-122"/>
                        </a:rPr>
                        <a:t>:1.3851693;</a:t>
                      </a:r>
                      <a:r>
                        <a:rPr lang="zh-CN" sz="1600" kern="100" dirty="0">
                          <a:solidFill>
                            <a:srgbClr val="000000"/>
                          </a:solidFill>
                          <a:effectLst/>
                          <a:latin typeface="Times New Roman" panose="02020603050405020304" pitchFamily="18" charset="0"/>
                          <a:ea typeface="宋体" panose="02010600030101010101" pitchFamily="2" charset="-122"/>
                        </a:rPr>
                        <a:t>地区</a:t>
                      </a:r>
                      <a:r>
                        <a:rPr lang="en-US" sz="1600" kern="100" dirty="0">
                          <a:solidFill>
                            <a:srgbClr val="000000"/>
                          </a:solidFill>
                          <a:effectLst/>
                          <a:latin typeface="Times New Roman" panose="02020603050405020304" pitchFamily="18" charset="0"/>
                          <a:ea typeface="宋体" panose="02010600030101010101" pitchFamily="2" charset="-122"/>
                        </a:rPr>
                        <a:t>:1.3647405;</a:t>
                      </a:r>
                      <a:r>
                        <a:rPr lang="zh-CN" sz="1600" kern="100" dirty="0">
                          <a:solidFill>
                            <a:srgbClr val="000000"/>
                          </a:solidFill>
                          <a:effectLst/>
                          <a:latin typeface="Times New Roman" panose="02020603050405020304" pitchFamily="18" charset="0"/>
                          <a:ea typeface="宋体" panose="02010600030101010101" pitchFamily="2" charset="-122"/>
                        </a:rPr>
                        <a:t>国家</a:t>
                      </a:r>
                      <a:r>
                        <a:rPr lang="en-US" sz="1600" kern="100" dirty="0">
                          <a:solidFill>
                            <a:srgbClr val="000000"/>
                          </a:solidFill>
                          <a:effectLst/>
                          <a:latin typeface="Times New Roman" panose="02020603050405020304" pitchFamily="18" charset="0"/>
                          <a:ea typeface="宋体" panose="02010600030101010101" pitchFamily="2" charset="-122"/>
                        </a:rPr>
                        <a:t>:1.34468;</a:t>
                      </a:r>
                      <a:r>
                        <a:rPr lang="zh-CN" sz="1600" kern="100" dirty="0">
                          <a:solidFill>
                            <a:srgbClr val="000000"/>
                          </a:solidFill>
                          <a:effectLst/>
                          <a:latin typeface="Times New Roman" panose="02020603050405020304" pitchFamily="18" charset="0"/>
                          <a:ea typeface="宋体" panose="02010600030101010101" pitchFamily="2" charset="-122"/>
                        </a:rPr>
                        <a:t>解放军</a:t>
                      </a:r>
                      <a:r>
                        <a:rPr lang="en-US" sz="1600" kern="100" dirty="0">
                          <a:solidFill>
                            <a:srgbClr val="000000"/>
                          </a:solidFill>
                          <a:effectLst/>
                          <a:latin typeface="Times New Roman" panose="02020603050405020304" pitchFamily="18" charset="0"/>
                          <a:ea typeface="宋体" panose="02010600030101010101" pitchFamily="2" charset="-122"/>
                        </a:rPr>
                        <a:t>:1.2305794;</a:t>
                      </a:r>
                      <a:r>
                        <a:rPr lang="zh-CN" sz="1600" kern="100" dirty="0">
                          <a:solidFill>
                            <a:srgbClr val="000000"/>
                          </a:solidFill>
                          <a:effectLst/>
                          <a:latin typeface="Times New Roman" panose="02020603050405020304" pitchFamily="18" charset="0"/>
                          <a:ea typeface="宋体" panose="02010600030101010101" pitchFamily="2" charset="-122"/>
                        </a:rPr>
                        <a:t>利益</a:t>
                      </a:r>
                      <a:r>
                        <a:rPr lang="en-US" sz="1600" kern="100" dirty="0">
                          <a:solidFill>
                            <a:srgbClr val="000000"/>
                          </a:solidFill>
                          <a:effectLst/>
                          <a:latin typeface="Times New Roman" panose="02020603050405020304" pitchFamily="18" charset="0"/>
                          <a:ea typeface="宋体" panose="02010600030101010101" pitchFamily="2" charset="-122"/>
                        </a:rPr>
                        <a:t>:1.226108;</a:t>
                      </a:r>
                      <a:r>
                        <a:rPr lang="zh-CN" sz="1600" kern="100" dirty="0">
                          <a:solidFill>
                            <a:srgbClr val="000000"/>
                          </a:solidFill>
                          <a:effectLst/>
                          <a:latin typeface="Times New Roman" panose="02020603050405020304" pitchFamily="18" charset="0"/>
                          <a:ea typeface="宋体" panose="02010600030101010101" pitchFamily="2" charset="-122"/>
                        </a:rPr>
                        <a:t>西</a:t>
                      </a:r>
                      <a:r>
                        <a:rPr lang="en-US" sz="1600" kern="100" dirty="0">
                          <a:solidFill>
                            <a:srgbClr val="000000"/>
                          </a:solidFill>
                          <a:effectLst/>
                          <a:latin typeface="Times New Roman" panose="02020603050405020304" pitchFamily="18" charset="0"/>
                          <a:ea typeface="宋体" panose="02010600030101010101" pitchFamily="2" charset="-122"/>
                        </a:rPr>
                        <a:t>:1.2042682;</a:t>
                      </a:r>
                      <a:r>
                        <a:rPr lang="zh-CN" sz="1600" kern="100" dirty="0">
                          <a:solidFill>
                            <a:srgbClr val="000000"/>
                          </a:solidFill>
                          <a:effectLst/>
                          <a:latin typeface="Times New Roman" panose="02020603050405020304" pitchFamily="18" charset="0"/>
                          <a:ea typeface="宋体" panose="02010600030101010101" pitchFamily="2" charset="-122"/>
                        </a:rPr>
                        <a:t>太平洋</a:t>
                      </a:r>
                      <a:r>
                        <a:rPr lang="en-US" sz="1600" kern="100" dirty="0">
                          <a:solidFill>
                            <a:srgbClr val="000000"/>
                          </a:solidFill>
                          <a:effectLst/>
                          <a:latin typeface="Times New Roman" panose="02020603050405020304" pitchFamily="18" charset="0"/>
                          <a:ea typeface="宋体" panose="02010600030101010101" pitchFamily="2" charset="-122"/>
                        </a:rPr>
                        <a:t>:1.2014244;</a:t>
                      </a:r>
                      <a:r>
                        <a:rPr lang="zh-CN" sz="1600" kern="100" dirty="0">
                          <a:solidFill>
                            <a:srgbClr val="000000"/>
                          </a:solidFill>
                          <a:effectLst/>
                          <a:latin typeface="Times New Roman" panose="02020603050405020304" pitchFamily="18" charset="0"/>
                          <a:ea typeface="宋体" panose="02010600030101010101" pitchFamily="2" charset="-122"/>
                        </a:rPr>
                        <a:t>无疑</a:t>
                      </a:r>
                      <a:r>
                        <a:rPr lang="en-US" sz="1600" kern="100" dirty="0">
                          <a:solidFill>
                            <a:srgbClr val="000000"/>
                          </a:solidFill>
                          <a:effectLst/>
                          <a:latin typeface="Times New Roman" panose="02020603050405020304" pitchFamily="18" charset="0"/>
                          <a:ea typeface="宋体" panose="02010600030101010101" pitchFamily="2" charset="-122"/>
                        </a:rPr>
                        <a:t>:0.89724874;</a:t>
                      </a:r>
                      <a:r>
                        <a:rPr lang="zh-CN" sz="1600" kern="100" dirty="0">
                          <a:solidFill>
                            <a:srgbClr val="000000"/>
                          </a:solidFill>
                          <a:effectLst/>
                          <a:latin typeface="Times New Roman" panose="02020603050405020304" pitchFamily="18" charset="0"/>
                          <a:ea typeface="宋体" panose="02010600030101010101" pitchFamily="2" charset="-122"/>
                        </a:rPr>
                        <a:t>杂志</a:t>
                      </a:r>
                      <a:r>
                        <a:rPr lang="en-US" sz="1600" kern="100" dirty="0">
                          <a:solidFill>
                            <a:srgbClr val="000000"/>
                          </a:solidFill>
                          <a:effectLst/>
                          <a:latin typeface="Times New Roman" panose="02020603050405020304" pitchFamily="18" charset="0"/>
                          <a:ea typeface="宋体" panose="02010600030101010101" pitchFamily="2" charset="-122"/>
                        </a:rPr>
                        <a:t>:0.8872335;</a:t>
                      </a:r>
                      <a:r>
                        <a:rPr lang="zh-CN" sz="1600" kern="100" dirty="0">
                          <a:solidFill>
                            <a:srgbClr val="000000"/>
                          </a:solidFill>
                          <a:effectLst/>
                          <a:latin typeface="Times New Roman" panose="02020603050405020304" pitchFamily="18" charset="0"/>
                          <a:ea typeface="宋体" panose="02010600030101010101" pitchFamily="2" charset="-122"/>
                        </a:rPr>
                        <a:t>因素</a:t>
                      </a:r>
                      <a:r>
                        <a:rPr lang="en-US" sz="1600" kern="100" dirty="0">
                          <a:solidFill>
                            <a:srgbClr val="000000"/>
                          </a:solidFill>
                          <a:effectLst/>
                          <a:latin typeface="Times New Roman" panose="02020603050405020304" pitchFamily="18" charset="0"/>
                          <a:ea typeface="宋体" panose="02010600030101010101" pitchFamily="2" charset="-122"/>
                        </a:rPr>
                        <a:t>:0.88611233;</a:t>
                      </a:r>
                      <a:r>
                        <a:rPr lang="zh-CN" sz="1600" kern="100" dirty="0">
                          <a:solidFill>
                            <a:srgbClr val="000000"/>
                          </a:solidFill>
                          <a:effectLst/>
                          <a:latin typeface="Times New Roman" panose="02020603050405020304" pitchFamily="18" charset="0"/>
                          <a:ea typeface="宋体" panose="02010600030101010101" pitchFamily="2" charset="-122"/>
                        </a:rPr>
                        <a:t>文章</a:t>
                      </a:r>
                      <a:r>
                        <a:rPr lang="en-US" sz="1600" kern="100" dirty="0">
                          <a:solidFill>
                            <a:srgbClr val="000000"/>
                          </a:solidFill>
                          <a:effectLst/>
                          <a:latin typeface="Times New Roman" panose="02020603050405020304" pitchFamily="18" charset="0"/>
                          <a:ea typeface="宋体" panose="02010600030101010101" pitchFamily="2" charset="-122"/>
                        </a:rPr>
                        <a:t>:0.88280547;</a:t>
                      </a:r>
                      <a:r>
                        <a:rPr lang="zh-CN" sz="1600" kern="100" dirty="0">
                          <a:solidFill>
                            <a:srgbClr val="000000"/>
                          </a:solidFill>
                          <a:effectLst/>
                          <a:latin typeface="Times New Roman" panose="02020603050405020304" pitchFamily="18" charset="0"/>
                          <a:ea typeface="宋体" panose="02010600030101010101" pitchFamily="2" charset="-122"/>
                        </a:rPr>
                        <a:t>关键</a:t>
                      </a:r>
                      <a:r>
                        <a:rPr lang="en-US" sz="1600" kern="100" dirty="0">
                          <a:solidFill>
                            <a:srgbClr val="000000"/>
                          </a:solidFill>
                          <a:effectLst/>
                          <a:latin typeface="Times New Roman" panose="02020603050405020304" pitchFamily="18" charset="0"/>
                          <a:ea typeface="宋体" panose="02010600030101010101" pitchFamily="2" charset="-122"/>
                        </a:rPr>
                        <a:t>:0.87925905;</a:t>
                      </a:r>
                      <a:r>
                        <a:rPr lang="zh-CN" sz="1600" kern="100" dirty="0">
                          <a:solidFill>
                            <a:srgbClr val="000000"/>
                          </a:solidFill>
                          <a:effectLst/>
                          <a:latin typeface="Times New Roman" panose="02020603050405020304" pitchFamily="18" charset="0"/>
                          <a:ea typeface="宋体" panose="02010600030101010101" pitchFamily="2" charset="-122"/>
                        </a:rPr>
                        <a:t>猛禽</a:t>
                      </a:r>
                      <a:r>
                        <a:rPr lang="en-US" sz="1600" kern="100" dirty="0">
                          <a:solidFill>
                            <a:srgbClr val="000000"/>
                          </a:solidFill>
                          <a:effectLst/>
                          <a:latin typeface="Times New Roman" panose="02020603050405020304" pitchFamily="18" charset="0"/>
                          <a:ea typeface="宋体" panose="02010600030101010101" pitchFamily="2" charset="-122"/>
                        </a:rPr>
                        <a:t>:0.87711215;</a:t>
                      </a:r>
                      <a:r>
                        <a:rPr lang="zh-CN" sz="1600" kern="100" dirty="0">
                          <a:solidFill>
                            <a:srgbClr val="000000"/>
                          </a:solidFill>
                          <a:effectLst/>
                          <a:latin typeface="Times New Roman" panose="02020603050405020304" pitchFamily="18" charset="0"/>
                          <a:ea typeface="宋体" panose="02010600030101010101" pitchFamily="2" charset="-122"/>
                        </a:rPr>
                        <a:t>刊登</a:t>
                      </a:r>
                      <a:r>
                        <a:rPr lang="en-US" sz="1600" kern="100" dirty="0">
                          <a:solidFill>
                            <a:srgbClr val="000000"/>
                          </a:solidFill>
                          <a:effectLst/>
                          <a:latin typeface="Times New Roman" panose="02020603050405020304" pitchFamily="18" charset="0"/>
                          <a:ea typeface="宋体" panose="02010600030101010101" pitchFamily="2" charset="-122"/>
                        </a:rPr>
                        <a:t>:0.8757052;</a:t>
                      </a:r>
                      <a:endParaRPr lang="zh-CN" sz="12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2954780092"/>
                  </a:ext>
                </a:extLst>
              </a:tr>
            </a:tbl>
          </a:graphicData>
        </a:graphic>
      </p:graphicFrame>
      <p:sp>
        <p:nvSpPr>
          <p:cNvPr id="6" name="矩形 5">
            <a:extLst>
              <a:ext uri="{FF2B5EF4-FFF2-40B4-BE49-F238E27FC236}">
                <a16:creationId xmlns:a16="http://schemas.microsoft.com/office/drawing/2014/main" id="{32263727-ED22-439D-B741-6F8F0CAC8C66}"/>
              </a:ext>
            </a:extLst>
          </p:cNvPr>
          <p:cNvSpPr/>
          <p:nvPr/>
        </p:nvSpPr>
        <p:spPr>
          <a:xfrm>
            <a:off x="742863" y="1126767"/>
            <a:ext cx="10433137" cy="1185316"/>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设定迭代运算次数上限为</a:t>
            </a:r>
            <a:r>
              <a:rPr lang="en-US" altLang="zh-CN" sz="1400" dirty="0">
                <a:solidFill>
                  <a:srgbClr val="404040"/>
                </a:solidFill>
                <a:latin typeface="微软雅黑" panose="020B0503020204020204" pitchFamily="34" charset="-122"/>
                <a:ea typeface="微软雅黑" panose="020B0503020204020204" pitchFamily="34" charset="-122"/>
              </a:rPr>
              <a:t>200</a:t>
            </a:r>
            <a:r>
              <a:rPr lang="zh-CN" altLang="en-US" sz="1400" dirty="0">
                <a:solidFill>
                  <a:srgbClr val="404040"/>
                </a:solidFill>
                <a:latin typeface="微软雅黑" panose="020B0503020204020204" pitchFamily="34" charset="-122"/>
                <a:ea typeface="微软雅黑" panose="020B0503020204020204" pitchFamily="34" charset="-122"/>
              </a:rPr>
              <a:t>，最大迭代误差为</a:t>
            </a:r>
            <a:r>
              <a:rPr lang="en-US" altLang="zh-CN" sz="1400" dirty="0">
                <a:solidFill>
                  <a:srgbClr val="404040"/>
                </a:solidFill>
                <a:latin typeface="微软雅黑" panose="020B0503020204020204" pitchFamily="34" charset="-122"/>
                <a:ea typeface="微软雅黑" panose="020B0503020204020204" pitchFamily="34" charset="-122"/>
              </a:rPr>
              <a:t>0.001f</a:t>
            </a:r>
            <a:r>
              <a:rPr lang="zh-CN" altLang="en-US" sz="1400" dirty="0">
                <a:solidFill>
                  <a:srgbClr val="404040"/>
                </a:solidFill>
                <a:latin typeface="微软雅黑" panose="020B0503020204020204" pitchFamily="34" charset="-122"/>
                <a:ea typeface="微软雅黑" panose="020B0503020204020204" pitchFamily="34" charset="-122"/>
              </a:rPr>
              <a:t>。该实验文本经过了</a:t>
            </a:r>
            <a:r>
              <a:rPr lang="en-US" altLang="zh-CN" sz="1400" dirty="0">
                <a:solidFill>
                  <a:srgbClr val="404040"/>
                </a:solidFill>
                <a:latin typeface="微软雅黑" panose="020B0503020204020204" pitchFamily="34" charset="-122"/>
                <a:ea typeface="微软雅黑" panose="020B0503020204020204" pitchFamily="34" charset="-122"/>
              </a:rPr>
              <a:t>11</a:t>
            </a:r>
            <a:r>
              <a:rPr lang="zh-CN" altLang="en-US" sz="1400" dirty="0">
                <a:solidFill>
                  <a:srgbClr val="404040"/>
                </a:solidFill>
                <a:latin typeface="微软雅黑" panose="020B0503020204020204" pitchFamily="34" charset="-122"/>
                <a:ea typeface="微软雅黑" panose="020B0503020204020204" pitchFamily="34" charset="-122"/>
              </a:rPr>
              <a:t>次迭代得到目标结果。</a:t>
            </a: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我们可以取</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美国</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中国</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战机</a:t>
            </a:r>
            <a:r>
              <a:rPr lang="en-US" altLang="zh-CN" sz="1400" dirty="0">
                <a:solidFill>
                  <a:schemeClr val="accent6"/>
                </a:solidFill>
                <a:latin typeface="微软雅黑" panose="020B0503020204020204" pitchFamily="34" charset="-122"/>
                <a:ea typeface="微软雅黑" panose="020B0503020204020204" pitchFamily="34" charset="-122"/>
              </a:rPr>
              <a:t>;J;</a:t>
            </a:r>
            <a:r>
              <a:rPr lang="zh-CN" altLang="en-US" sz="1400" dirty="0">
                <a:solidFill>
                  <a:schemeClr val="accent6"/>
                </a:solidFill>
                <a:latin typeface="微软雅黑" panose="020B0503020204020204" pitchFamily="34" charset="-122"/>
                <a:ea typeface="微软雅黑" panose="020B0503020204020204" pitchFamily="34" charset="-122"/>
              </a:rPr>
              <a:t>空军</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进攻</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台湾</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地区</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国家</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解放军</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利益</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西</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太平洋</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无疑</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杂志</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因素</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文章</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关键</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猛禽</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chemeClr val="accent6"/>
                </a:solidFill>
                <a:latin typeface="微软雅黑" panose="020B0503020204020204" pitchFamily="34" charset="-122"/>
                <a:ea typeface="微软雅黑" panose="020B0503020204020204" pitchFamily="34" charset="-122"/>
              </a:rPr>
              <a:t>刊登</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en-US" sz="1400" dirty="0">
                <a:solidFill>
                  <a:srgbClr val="404040"/>
                </a:solidFill>
                <a:latin typeface="微软雅黑" panose="020B0503020204020204" pitchFamily="34" charset="-122"/>
                <a:ea typeface="微软雅黑" panose="020B0503020204020204" pitchFamily="34" charset="-122"/>
              </a:rPr>
              <a:t>作为关键词。应该说，还是很有概括性的。</a:t>
            </a:r>
          </a:p>
          <a:p>
            <a:pPr>
              <a:lnSpc>
                <a:spcPct val="130000"/>
              </a:lnSpc>
            </a:pPr>
            <a:endParaRPr lang="zh-CN" altLang="en-US" sz="1400"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611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文本摘要技术的设计</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Tree>
    <p:extLst>
      <p:ext uri="{BB962C8B-B14F-4D97-AF65-F5344CB8AC3E}">
        <p14:creationId xmlns:p14="http://schemas.microsoft.com/office/powerpoint/2010/main" val="95848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en-US" altLang="zh-CN" b="1" dirty="0">
                <a:solidFill>
                  <a:schemeClr val="tx1">
                    <a:lumMod val="75000"/>
                  </a:schemeClr>
                </a:solidFill>
                <a:latin typeface="微软雅黑" panose="020B0503020204020204" pitchFamily="34" charset="-122"/>
                <a:ea typeface="微软雅黑" panose="020B0503020204020204" pitchFamily="34" charset="-122"/>
              </a:rPr>
              <a:t>BM25</a:t>
            </a:r>
            <a:r>
              <a:rPr lang="zh-CN" altLang="en-US" b="1" dirty="0">
                <a:solidFill>
                  <a:schemeClr val="tx1">
                    <a:lumMod val="75000"/>
                  </a:schemeClr>
                </a:solidFill>
                <a:latin typeface="微软雅黑" panose="020B0503020204020204" pitchFamily="34" charset="-122"/>
                <a:ea typeface="微软雅黑" panose="020B0503020204020204" pitchFamily="34" charset="-122"/>
              </a:rPr>
              <a:t>算法</a:t>
            </a:r>
          </a:p>
        </p:txBody>
      </p:sp>
      <p:sp>
        <p:nvSpPr>
          <p:cNvPr id="3" name="矩形 2">
            <a:extLst>
              <a:ext uri="{FF2B5EF4-FFF2-40B4-BE49-F238E27FC236}">
                <a16:creationId xmlns:a16="http://schemas.microsoft.com/office/drawing/2014/main" id="{0B879405-B1AD-4DF1-B409-4E8F6860C992}"/>
              </a:ext>
            </a:extLst>
          </p:cNvPr>
          <p:cNvSpPr/>
          <p:nvPr/>
        </p:nvSpPr>
        <p:spPr>
          <a:xfrm>
            <a:off x="742863" y="1126767"/>
            <a:ext cx="10433137" cy="905240"/>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传统的</a:t>
            </a:r>
            <a:r>
              <a:rPr lang="en-US" altLang="zh-CN" sz="1400" dirty="0">
                <a:solidFill>
                  <a:srgbClr val="404040"/>
                </a:solidFill>
                <a:latin typeface="微软雅黑" panose="020B0503020204020204" pitchFamily="34" charset="-122"/>
                <a:ea typeface="微软雅黑" panose="020B0503020204020204" pitchFamily="34" charset="-122"/>
              </a:rPr>
              <a:t>Text Rank</a:t>
            </a:r>
            <a:r>
              <a:rPr lang="zh-CN" altLang="en-US" sz="1400" dirty="0">
                <a:solidFill>
                  <a:srgbClr val="404040"/>
                </a:solidFill>
                <a:latin typeface="微软雅黑" panose="020B0503020204020204" pitchFamily="34" charset="-122"/>
                <a:ea typeface="微软雅黑" panose="020B0503020204020204" pitchFamily="34" charset="-122"/>
              </a:rPr>
              <a:t>算法运用于文本摘要时，通过重叠词计算句间相似度。这种相似度计算方法缺点明显，无法正确反映文本特征。</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rgbClr val="404040"/>
                </a:solidFill>
                <a:latin typeface="微软雅黑" panose="020B0503020204020204" pitchFamily="34" charset="-122"/>
                <a:ea typeface="微软雅黑" panose="020B0503020204020204" pitchFamily="34" charset="-122"/>
              </a:rPr>
              <a:t>       BM25</a:t>
            </a:r>
            <a:r>
              <a:rPr lang="zh-CN" altLang="en-US" sz="1400" dirty="0">
                <a:solidFill>
                  <a:srgbClr val="404040"/>
                </a:solidFill>
                <a:latin typeface="微软雅黑" panose="020B0503020204020204" pitchFamily="34" charset="-122"/>
                <a:ea typeface="微软雅黑" panose="020B0503020204020204" pitchFamily="34" charset="-122"/>
              </a:rPr>
              <a:t>算法通常用来做搜索相关性，这里可用作计算句间相似度的方法</a:t>
            </a:r>
          </a:p>
        </p:txBody>
      </p:sp>
      <p:sp>
        <p:nvSpPr>
          <p:cNvPr id="7" name="矩形 6">
            <a:extLst>
              <a:ext uri="{FF2B5EF4-FFF2-40B4-BE49-F238E27FC236}">
                <a16:creationId xmlns:a16="http://schemas.microsoft.com/office/drawing/2014/main" id="{151DAE15-E0FB-4E59-9F5E-0E43DC631B99}"/>
              </a:ext>
            </a:extLst>
          </p:cNvPr>
          <p:cNvSpPr/>
          <p:nvPr/>
        </p:nvSpPr>
        <p:spPr>
          <a:xfrm>
            <a:off x="805385" y="3662859"/>
            <a:ext cx="10433137" cy="625163"/>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a:t>
            </a:r>
            <a:r>
              <a:rPr lang="en-US" altLang="zh-CN" sz="1400" dirty="0">
                <a:solidFill>
                  <a:srgbClr val="404040"/>
                </a:solidFill>
                <a:latin typeface="微软雅黑" panose="020B0503020204020204" pitchFamily="34" charset="-122"/>
                <a:ea typeface="微软雅黑" panose="020B0503020204020204" pitchFamily="34" charset="-122"/>
              </a:rPr>
              <a:t>BM25</a:t>
            </a:r>
            <a:r>
              <a:rPr lang="zh-CN" altLang="en-US" sz="1400" dirty="0">
                <a:solidFill>
                  <a:srgbClr val="404040"/>
                </a:solidFill>
                <a:latin typeface="微软雅黑" panose="020B0503020204020204" pitchFamily="34" charset="-122"/>
                <a:ea typeface="微软雅黑" panose="020B0503020204020204" pitchFamily="34" charset="-122"/>
              </a:rPr>
              <a:t>最关键的参数就是</a:t>
            </a:r>
            <a:r>
              <a:rPr lang="en-US" altLang="zh-CN" sz="1400" dirty="0">
                <a:solidFill>
                  <a:srgbClr val="404040"/>
                </a:solidFill>
                <a:latin typeface="微软雅黑" panose="020B0503020204020204" pitchFamily="34" charset="-122"/>
                <a:ea typeface="微软雅黑" panose="020B0503020204020204" pitchFamily="34" charset="-122"/>
              </a:rPr>
              <a:t>R(</a:t>
            </a:r>
            <a:r>
              <a:rPr lang="en-US" altLang="zh-CN" sz="1400" dirty="0" err="1">
                <a:solidFill>
                  <a:srgbClr val="404040"/>
                </a:solidFill>
                <a:latin typeface="微软雅黑" panose="020B0503020204020204" pitchFamily="34" charset="-122"/>
                <a:ea typeface="微软雅黑" panose="020B0503020204020204" pitchFamily="34" charset="-122"/>
              </a:rPr>
              <a:t>qi,D</a:t>
            </a:r>
            <a:r>
              <a:rPr lang="en-US" altLang="zh-CN" sz="1400" dirty="0">
                <a:solidFill>
                  <a:srgbClr val="404040"/>
                </a:solidFill>
                <a:latin typeface="微软雅黑" panose="020B0503020204020204" pitchFamily="34" charset="-122"/>
                <a:ea typeface="微软雅黑" panose="020B0503020204020204" pitchFamily="34" charset="-122"/>
              </a:rPr>
              <a:t>)</a:t>
            </a:r>
            <a:r>
              <a:rPr lang="zh-CN" altLang="en-US" sz="1400" dirty="0">
                <a:solidFill>
                  <a:srgbClr val="404040"/>
                </a:solidFill>
                <a:latin typeface="微软雅黑" panose="020B0503020204020204" pitchFamily="34" charset="-122"/>
                <a:ea typeface="微软雅黑" panose="020B0503020204020204" pitchFamily="34" charset="-122"/>
              </a:rPr>
              <a:t>，词与文档的相关性特征。最通用的会选择</a:t>
            </a:r>
            <a:r>
              <a:rPr lang="en-US" altLang="zh-CN" sz="1400" dirty="0">
                <a:solidFill>
                  <a:srgbClr val="404040"/>
                </a:solidFill>
                <a:latin typeface="微软雅黑" panose="020B0503020204020204" pitchFamily="34" charset="-122"/>
                <a:ea typeface="微软雅黑" panose="020B0503020204020204" pitchFamily="34" charset="-122"/>
              </a:rPr>
              <a:t>IDF</a:t>
            </a:r>
            <a:r>
              <a:rPr lang="zh-CN" altLang="en-US" sz="1400" dirty="0">
                <a:solidFill>
                  <a:srgbClr val="404040"/>
                </a:solidFill>
                <a:latin typeface="微软雅黑" panose="020B0503020204020204" pitchFamily="34" charset="-122"/>
                <a:ea typeface="微软雅黑" panose="020B0503020204020204" pitchFamily="34" charset="-122"/>
              </a:rPr>
              <a:t>值作为相关性特征，本文</a:t>
            </a:r>
            <a:r>
              <a:rPr lang="en-US" altLang="zh-CN" sz="1400" dirty="0">
                <a:solidFill>
                  <a:srgbClr val="404040"/>
                </a:solidFill>
                <a:latin typeface="微软雅黑" panose="020B0503020204020204" pitchFamily="34" charset="-122"/>
                <a:ea typeface="微软雅黑" panose="020B0503020204020204" pitchFamily="34" charset="-122"/>
              </a:rPr>
              <a:t>BM25</a:t>
            </a:r>
            <a:r>
              <a:rPr lang="zh-CN" altLang="en-US" sz="1400" dirty="0">
                <a:solidFill>
                  <a:srgbClr val="404040"/>
                </a:solidFill>
                <a:latin typeface="微软雅黑" panose="020B0503020204020204" pitchFamily="34" charset="-122"/>
                <a:ea typeface="微软雅黑" panose="020B0503020204020204" pitchFamily="34" charset="-122"/>
              </a:rPr>
              <a:t>算法中</a:t>
            </a:r>
            <a:r>
              <a:rPr lang="en-US" altLang="zh-CN" sz="1400" dirty="0">
                <a:solidFill>
                  <a:srgbClr val="404040"/>
                </a:solidFill>
                <a:latin typeface="微软雅黑" panose="020B0503020204020204" pitchFamily="34" charset="-122"/>
                <a:ea typeface="微软雅黑" panose="020B0503020204020204" pitchFamily="34" charset="-122"/>
              </a:rPr>
              <a:t>IDF</a:t>
            </a:r>
            <a:r>
              <a:rPr lang="zh-CN" altLang="en-US" sz="1400" dirty="0">
                <a:solidFill>
                  <a:srgbClr val="404040"/>
                </a:solidFill>
                <a:latin typeface="微软雅黑" panose="020B0503020204020204" pitchFamily="34" charset="-122"/>
                <a:ea typeface="微软雅黑" panose="020B0503020204020204" pitchFamily="34" charset="-122"/>
              </a:rPr>
              <a:t>计算公式如下公式</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D1336D7-B267-49D9-95DF-7517E2778C67}"/>
                  </a:ext>
                </a:extLst>
              </p:cNvPr>
              <p:cNvSpPr/>
              <p:nvPr/>
            </p:nvSpPr>
            <p:spPr>
              <a:xfrm>
                <a:off x="4319879" y="2262256"/>
                <a:ext cx="3279103"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𝑆𝑐𝑜𝑟𝑒</m:t>
                      </m:r>
                      <m:d>
                        <m:dPr>
                          <m:ctrlPr>
                            <a:rPr lang="zh-CN" altLang="en-US" i="1">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𝐷</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𝑖</m:t>
                              </m:r>
                            </m:sub>
                          </m:sSub>
                        </m:e>
                      </m:nary>
                      <m:r>
                        <a:rPr lang="zh-CN" altLang="en-US" i="0">
                          <a:latin typeface="Cambria Math" panose="02040503050406030204" pitchFamily="18" charset="0"/>
                        </a:rPr>
                        <m:t>⋅</m:t>
                      </m:r>
                      <m:r>
                        <a:rPr lang="zh-CN" altLang="en-US" i="1">
                          <a:latin typeface="Cambria Math" panose="02040503050406030204" pitchFamily="18" charset="0"/>
                        </a:rPr>
                        <m:t>𝑅</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𝐷</m:t>
                          </m:r>
                        </m:e>
                      </m:d>
                    </m:oMath>
                  </m:oMathPara>
                </a14:m>
                <a:endParaRPr lang="zh-CN" altLang="en-US" dirty="0"/>
              </a:p>
            </p:txBody>
          </p:sp>
        </mc:Choice>
        <mc:Fallback xmlns="">
          <p:sp>
            <p:nvSpPr>
              <p:cNvPr id="4" name="矩形 3">
                <a:extLst>
                  <a:ext uri="{FF2B5EF4-FFF2-40B4-BE49-F238E27FC236}">
                    <a16:creationId xmlns:a16="http://schemas.microsoft.com/office/drawing/2014/main" id="{2D1336D7-B267-49D9-95DF-7517E2778C67}"/>
                  </a:ext>
                </a:extLst>
              </p:cNvPr>
              <p:cNvSpPr>
                <a:spLocks noRot="1" noChangeAspect="1" noMove="1" noResize="1" noEditPoints="1" noAdjustHandles="1" noChangeArrowheads="1" noChangeShapeType="1" noTextEdit="1"/>
              </p:cNvSpPr>
              <p:nvPr/>
            </p:nvSpPr>
            <p:spPr>
              <a:xfrm>
                <a:off x="4319879" y="2262256"/>
                <a:ext cx="3279103" cy="8485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E5E632F-0F19-4999-969E-CE38B1A0F5AB}"/>
                  </a:ext>
                </a:extLst>
              </p:cNvPr>
              <p:cNvSpPr/>
              <p:nvPr/>
            </p:nvSpPr>
            <p:spPr>
              <a:xfrm>
                <a:off x="4332254" y="4288022"/>
                <a:ext cx="3266728"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𝐼𝐷𝐹</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a:rPr lang="zh-CN" altLang="en-US" i="1">
                              <a:latin typeface="Cambria Math" panose="02040503050406030204" pitchFamily="18" charset="0"/>
                            </a:rPr>
                            <m:t>𝑙𝑜𝑔</m:t>
                          </m:r>
                        </m:fName>
                        <m:e>
                          <m:f>
                            <m:fPr>
                              <m:ctrlPr>
                                <a:rPr lang="zh-CN" altLang="en-US" i="1">
                                  <a:latin typeface="Cambria Math" panose="02040503050406030204" pitchFamily="18" charset="0"/>
                                </a:rPr>
                              </m:ctrlPr>
                            </m:fPr>
                            <m:num>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e>
                              </m:d>
                              <m:r>
                                <a:rPr lang="zh-CN" altLang="en-US" i="0">
                                  <a:latin typeface="Cambria Math" panose="02040503050406030204" pitchFamily="18" charset="0"/>
                                </a:rPr>
                                <m:t>+0.5</m:t>
                              </m:r>
                            </m:num>
                            <m:den>
                              <m:r>
                                <a:rPr lang="zh-CN" altLang="en-US" i="1">
                                  <a:latin typeface="Cambria Math" panose="02040503050406030204" pitchFamily="18" charset="0"/>
                                </a:rPr>
                                <m:t>𝑛</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𝑖</m:t>
                                      </m:r>
                                    </m:sub>
                                  </m:sSub>
                                </m:e>
                              </m:d>
                              <m:r>
                                <a:rPr lang="zh-CN" altLang="en-US" i="0">
                                  <a:latin typeface="Cambria Math" panose="02040503050406030204" pitchFamily="18" charset="0"/>
                                </a:rPr>
                                <m:t>+0.5</m:t>
                              </m:r>
                            </m:den>
                          </m:f>
                        </m:e>
                      </m:func>
                    </m:oMath>
                  </m:oMathPara>
                </a14:m>
                <a:endParaRPr lang="zh-CN" altLang="en-US" dirty="0"/>
              </a:p>
            </p:txBody>
          </p:sp>
        </mc:Choice>
        <mc:Fallback xmlns="">
          <p:sp>
            <p:nvSpPr>
              <p:cNvPr id="5" name="矩形 4">
                <a:extLst>
                  <a:ext uri="{FF2B5EF4-FFF2-40B4-BE49-F238E27FC236}">
                    <a16:creationId xmlns:a16="http://schemas.microsoft.com/office/drawing/2014/main" id="{7E5E632F-0F19-4999-969E-CE38B1A0F5AB}"/>
                  </a:ext>
                </a:extLst>
              </p:cNvPr>
              <p:cNvSpPr>
                <a:spLocks noRot="1" noChangeAspect="1" noMove="1" noResize="1" noEditPoints="1" noAdjustHandles="1" noChangeArrowheads="1" noChangeShapeType="1" noTextEdit="1"/>
              </p:cNvSpPr>
              <p:nvPr/>
            </p:nvSpPr>
            <p:spPr>
              <a:xfrm>
                <a:off x="4332254" y="4288022"/>
                <a:ext cx="3266728" cy="67672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961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文本摘要技术总体架构图</a:t>
            </a:r>
          </a:p>
        </p:txBody>
      </p:sp>
      <p:grpSp>
        <p:nvGrpSpPr>
          <p:cNvPr id="19" name="组合 18">
            <a:extLst>
              <a:ext uri="{FF2B5EF4-FFF2-40B4-BE49-F238E27FC236}">
                <a16:creationId xmlns:a16="http://schemas.microsoft.com/office/drawing/2014/main" id="{D87BE811-B378-4778-BC7B-56EB24676D83}"/>
              </a:ext>
            </a:extLst>
          </p:cNvPr>
          <p:cNvGrpSpPr/>
          <p:nvPr/>
        </p:nvGrpSpPr>
        <p:grpSpPr>
          <a:xfrm>
            <a:off x="2052715" y="1804404"/>
            <a:ext cx="8086569" cy="3249191"/>
            <a:chOff x="752631" y="2891481"/>
            <a:chExt cx="5343369" cy="2131802"/>
          </a:xfrm>
        </p:grpSpPr>
        <p:sp>
          <p:nvSpPr>
            <p:cNvPr id="36" name="矩形 35">
              <a:extLst>
                <a:ext uri="{FF2B5EF4-FFF2-40B4-BE49-F238E27FC236}">
                  <a16:creationId xmlns:a16="http://schemas.microsoft.com/office/drawing/2014/main" id="{EA20C965-43E7-4255-89C6-977B543CDF5A}"/>
                </a:ext>
              </a:extLst>
            </p:cNvPr>
            <p:cNvSpPr/>
            <p:nvPr/>
          </p:nvSpPr>
          <p:spPr>
            <a:xfrm>
              <a:off x="4947376" y="3746969"/>
              <a:ext cx="1148624" cy="127631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sp>
          <p:nvSpPr>
            <p:cNvPr id="37" name="矩形 36">
              <a:extLst>
                <a:ext uri="{FF2B5EF4-FFF2-40B4-BE49-F238E27FC236}">
                  <a16:creationId xmlns:a16="http://schemas.microsoft.com/office/drawing/2014/main" id="{151B2E89-220A-4F65-9A4E-EBAEFFFB6C5D}"/>
                </a:ext>
              </a:extLst>
            </p:cNvPr>
            <p:cNvSpPr/>
            <p:nvPr/>
          </p:nvSpPr>
          <p:spPr>
            <a:xfrm>
              <a:off x="752631" y="3415694"/>
              <a:ext cx="1293230" cy="160758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grpSp>
          <p:nvGrpSpPr>
            <p:cNvPr id="38" name="组合 37">
              <a:extLst>
                <a:ext uri="{FF2B5EF4-FFF2-40B4-BE49-F238E27FC236}">
                  <a16:creationId xmlns:a16="http://schemas.microsoft.com/office/drawing/2014/main" id="{F0313C68-3CE9-4C78-B83B-DCFBE00F209E}"/>
                </a:ext>
              </a:extLst>
            </p:cNvPr>
            <p:cNvGrpSpPr/>
            <p:nvPr/>
          </p:nvGrpSpPr>
          <p:grpSpPr>
            <a:xfrm>
              <a:off x="871365" y="3746969"/>
              <a:ext cx="1111239" cy="757227"/>
              <a:chOff x="6969211" y="1243914"/>
              <a:chExt cx="1672281" cy="1275031"/>
            </a:xfrm>
          </p:grpSpPr>
          <p:sp>
            <p:nvSpPr>
              <p:cNvPr id="59" name="标注: 下箭头 58">
                <a:extLst>
                  <a:ext uri="{FF2B5EF4-FFF2-40B4-BE49-F238E27FC236}">
                    <a16:creationId xmlns:a16="http://schemas.microsoft.com/office/drawing/2014/main" id="{481E9E00-652A-413D-BE7E-B16339A3E4F7}"/>
                  </a:ext>
                </a:extLst>
              </p:cNvPr>
              <p:cNvSpPr/>
              <p:nvPr/>
            </p:nvSpPr>
            <p:spPr>
              <a:xfrm>
                <a:off x="6969211" y="1243914"/>
                <a:ext cx="1672281" cy="1275031"/>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a:p>
            </p:txBody>
          </p:sp>
          <p:sp>
            <p:nvSpPr>
              <p:cNvPr id="60" name="流程图: 预定义过程 59">
                <a:extLst>
                  <a:ext uri="{FF2B5EF4-FFF2-40B4-BE49-F238E27FC236}">
                    <a16:creationId xmlns:a16="http://schemas.microsoft.com/office/drawing/2014/main" id="{2B3DE7F6-22A5-42C8-9BD3-88C98AA3D8A3}"/>
                  </a:ext>
                </a:extLst>
              </p:cNvPr>
              <p:cNvSpPr/>
              <p:nvPr/>
            </p:nvSpPr>
            <p:spPr>
              <a:xfrm>
                <a:off x="7047463" y="1367044"/>
                <a:ext cx="1524000" cy="514385"/>
              </a:xfrm>
              <a:prstGeom prst="flowChartPredefinedProcess">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待测文本</a:t>
                </a:r>
              </a:p>
            </p:txBody>
          </p:sp>
        </p:grpSp>
        <p:sp>
          <p:nvSpPr>
            <p:cNvPr id="39" name="流程图: 内部贮存 38">
              <a:extLst>
                <a:ext uri="{FF2B5EF4-FFF2-40B4-BE49-F238E27FC236}">
                  <a16:creationId xmlns:a16="http://schemas.microsoft.com/office/drawing/2014/main" id="{5848C75A-DA97-43C8-AB9D-4954D89FDFB5}"/>
                </a:ext>
              </a:extLst>
            </p:cNvPr>
            <p:cNvSpPr/>
            <p:nvPr/>
          </p:nvSpPr>
          <p:spPr>
            <a:xfrm>
              <a:off x="967162" y="4553707"/>
              <a:ext cx="919645" cy="286693"/>
            </a:xfrm>
            <a:prstGeom prst="flowChartInternalStorag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分句词频集合</a:t>
              </a:r>
            </a:p>
          </p:txBody>
        </p:sp>
        <p:sp>
          <p:nvSpPr>
            <p:cNvPr id="40" name="文本框 39">
              <a:extLst>
                <a:ext uri="{FF2B5EF4-FFF2-40B4-BE49-F238E27FC236}">
                  <a16:creationId xmlns:a16="http://schemas.microsoft.com/office/drawing/2014/main" id="{9BFB9228-B1B7-41D1-8235-E6C2701D7487}"/>
                </a:ext>
              </a:extLst>
            </p:cNvPr>
            <p:cNvSpPr txBox="1"/>
            <p:nvPr/>
          </p:nvSpPr>
          <p:spPr>
            <a:xfrm>
              <a:off x="1195802" y="3500517"/>
              <a:ext cx="715184" cy="201933"/>
            </a:xfrm>
            <a:prstGeom prst="rect">
              <a:avLst/>
            </a:prstGeom>
            <a:noFill/>
          </p:spPr>
          <p:txBody>
            <a:bodyPr wrap="none" rtlCol="0">
              <a:spAutoFit/>
            </a:bodyPr>
            <a:lstStyle/>
            <a:p>
              <a:r>
                <a:rPr lang="zh-CN" altLang="en-US" sz="1400" dirty="0"/>
                <a:t>分句与分词</a:t>
              </a:r>
            </a:p>
          </p:txBody>
        </p:sp>
        <p:sp>
          <p:nvSpPr>
            <p:cNvPr id="41" name="矩形: 圆角 40">
              <a:extLst>
                <a:ext uri="{FF2B5EF4-FFF2-40B4-BE49-F238E27FC236}">
                  <a16:creationId xmlns:a16="http://schemas.microsoft.com/office/drawing/2014/main" id="{5E5D1255-906F-4082-A684-0F0D1F89B628}"/>
                </a:ext>
              </a:extLst>
            </p:cNvPr>
            <p:cNvSpPr/>
            <p:nvPr/>
          </p:nvSpPr>
          <p:spPr>
            <a:xfrm>
              <a:off x="2330454" y="4259623"/>
              <a:ext cx="940450" cy="7562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dirty="0"/>
            </a:p>
          </p:txBody>
        </p:sp>
        <p:sp>
          <p:nvSpPr>
            <p:cNvPr id="42" name="矩形: 圆角 41">
              <a:extLst>
                <a:ext uri="{FF2B5EF4-FFF2-40B4-BE49-F238E27FC236}">
                  <a16:creationId xmlns:a16="http://schemas.microsoft.com/office/drawing/2014/main" id="{290148EB-CAFF-4C00-BA5E-CEB62C99829B}"/>
                </a:ext>
              </a:extLst>
            </p:cNvPr>
            <p:cNvSpPr/>
            <p:nvPr/>
          </p:nvSpPr>
          <p:spPr>
            <a:xfrm>
              <a:off x="2380796" y="4345284"/>
              <a:ext cx="806101" cy="285367"/>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建立相似度矩阵</a:t>
              </a:r>
            </a:p>
          </p:txBody>
        </p:sp>
        <p:sp>
          <p:nvSpPr>
            <p:cNvPr id="43" name="矩形: 圆角 42">
              <a:extLst>
                <a:ext uri="{FF2B5EF4-FFF2-40B4-BE49-F238E27FC236}">
                  <a16:creationId xmlns:a16="http://schemas.microsoft.com/office/drawing/2014/main" id="{667720C1-D491-4D1A-8C3C-AD25B39008C6}"/>
                </a:ext>
              </a:extLst>
            </p:cNvPr>
            <p:cNvSpPr/>
            <p:nvPr/>
          </p:nvSpPr>
          <p:spPr>
            <a:xfrm>
              <a:off x="2380796" y="4675204"/>
              <a:ext cx="806101" cy="285367"/>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构建图模型</a:t>
              </a:r>
            </a:p>
          </p:txBody>
        </p:sp>
        <p:sp>
          <p:nvSpPr>
            <p:cNvPr id="44" name="矩形: 圆角 43">
              <a:extLst>
                <a:ext uri="{FF2B5EF4-FFF2-40B4-BE49-F238E27FC236}">
                  <a16:creationId xmlns:a16="http://schemas.microsoft.com/office/drawing/2014/main" id="{586AAE1B-4794-4A96-AF8B-0CED22B058B0}"/>
                </a:ext>
              </a:extLst>
            </p:cNvPr>
            <p:cNvSpPr/>
            <p:nvPr/>
          </p:nvSpPr>
          <p:spPr>
            <a:xfrm>
              <a:off x="2327982" y="3094540"/>
              <a:ext cx="951188" cy="80527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dirty="0"/>
            </a:p>
          </p:txBody>
        </p:sp>
        <p:sp>
          <p:nvSpPr>
            <p:cNvPr id="45" name="矩形: 圆角 44">
              <a:extLst>
                <a:ext uri="{FF2B5EF4-FFF2-40B4-BE49-F238E27FC236}">
                  <a16:creationId xmlns:a16="http://schemas.microsoft.com/office/drawing/2014/main" id="{E4672C2A-C0FA-49BB-8DCD-413DDE3CDD8B}"/>
                </a:ext>
              </a:extLst>
            </p:cNvPr>
            <p:cNvSpPr/>
            <p:nvPr/>
          </p:nvSpPr>
          <p:spPr>
            <a:xfrm>
              <a:off x="2393999" y="3174332"/>
              <a:ext cx="815304" cy="27929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IDF</a:t>
              </a:r>
              <a:r>
                <a:rPr lang="zh-CN" altLang="en-US" sz="1400" dirty="0"/>
                <a:t>算法</a:t>
              </a:r>
            </a:p>
          </p:txBody>
        </p:sp>
        <p:sp>
          <p:nvSpPr>
            <p:cNvPr id="46" name="矩形: 圆角 45">
              <a:extLst>
                <a:ext uri="{FF2B5EF4-FFF2-40B4-BE49-F238E27FC236}">
                  <a16:creationId xmlns:a16="http://schemas.microsoft.com/office/drawing/2014/main" id="{16E6C7B2-EE3C-4977-AB22-D9FCD03A9549}"/>
                </a:ext>
              </a:extLst>
            </p:cNvPr>
            <p:cNvSpPr/>
            <p:nvPr/>
          </p:nvSpPr>
          <p:spPr>
            <a:xfrm>
              <a:off x="2393999" y="3535787"/>
              <a:ext cx="815304" cy="27929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BM25</a:t>
              </a:r>
              <a:r>
                <a:rPr lang="zh-CN" altLang="en-US" sz="1400" dirty="0"/>
                <a:t>算法</a:t>
              </a:r>
            </a:p>
          </p:txBody>
        </p:sp>
        <p:sp>
          <p:nvSpPr>
            <p:cNvPr id="47" name="文本框 46">
              <a:extLst>
                <a:ext uri="{FF2B5EF4-FFF2-40B4-BE49-F238E27FC236}">
                  <a16:creationId xmlns:a16="http://schemas.microsoft.com/office/drawing/2014/main" id="{1B65B87F-2368-4257-A4AF-06B069265E6F}"/>
                </a:ext>
              </a:extLst>
            </p:cNvPr>
            <p:cNvSpPr txBox="1"/>
            <p:nvPr/>
          </p:nvSpPr>
          <p:spPr>
            <a:xfrm>
              <a:off x="2459209" y="2891481"/>
              <a:ext cx="1035362" cy="201933"/>
            </a:xfrm>
            <a:prstGeom prst="rect">
              <a:avLst/>
            </a:prstGeom>
            <a:noFill/>
          </p:spPr>
          <p:txBody>
            <a:bodyPr wrap="square" rtlCol="0">
              <a:spAutoFit/>
            </a:bodyPr>
            <a:lstStyle/>
            <a:p>
              <a:r>
                <a:rPr lang="zh-CN" altLang="en-US" sz="1400" dirty="0"/>
                <a:t>相似度计算模块</a:t>
              </a:r>
            </a:p>
          </p:txBody>
        </p:sp>
        <p:grpSp>
          <p:nvGrpSpPr>
            <p:cNvPr id="48" name="组合 47">
              <a:extLst>
                <a:ext uri="{FF2B5EF4-FFF2-40B4-BE49-F238E27FC236}">
                  <a16:creationId xmlns:a16="http://schemas.microsoft.com/office/drawing/2014/main" id="{7B44A7FC-B84B-4107-B195-3ACACF72147A}"/>
                </a:ext>
              </a:extLst>
            </p:cNvPr>
            <p:cNvGrpSpPr/>
            <p:nvPr/>
          </p:nvGrpSpPr>
          <p:grpSpPr>
            <a:xfrm>
              <a:off x="3690493" y="4499937"/>
              <a:ext cx="803849" cy="346688"/>
              <a:chOff x="5309286" y="3941805"/>
              <a:chExt cx="1573430" cy="634314"/>
            </a:xfrm>
          </p:grpSpPr>
          <p:sp>
            <p:nvSpPr>
              <p:cNvPr id="57" name="箭头: 左弧形 56">
                <a:extLst>
                  <a:ext uri="{FF2B5EF4-FFF2-40B4-BE49-F238E27FC236}">
                    <a16:creationId xmlns:a16="http://schemas.microsoft.com/office/drawing/2014/main" id="{5AF70B38-3C2F-4CE7-9D2D-C2910F1D0C9E}"/>
                  </a:ext>
                </a:extLst>
              </p:cNvPr>
              <p:cNvSpPr/>
              <p:nvPr/>
            </p:nvSpPr>
            <p:spPr>
              <a:xfrm rot="10800000">
                <a:off x="6174261" y="3941805"/>
                <a:ext cx="708455" cy="634314"/>
              </a:xfrm>
              <a:prstGeom prst="curved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58" name="箭头: 左弧形 57">
                <a:extLst>
                  <a:ext uri="{FF2B5EF4-FFF2-40B4-BE49-F238E27FC236}">
                    <a16:creationId xmlns:a16="http://schemas.microsoft.com/office/drawing/2014/main" id="{556D41B7-84BC-4CBA-B95F-52DE427927AC}"/>
                  </a:ext>
                </a:extLst>
              </p:cNvPr>
              <p:cNvSpPr/>
              <p:nvPr/>
            </p:nvSpPr>
            <p:spPr>
              <a:xfrm>
                <a:off x="5309286" y="3941805"/>
                <a:ext cx="708455" cy="634314"/>
              </a:xfrm>
              <a:prstGeom prst="curved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dirty="0"/>
              </a:p>
            </p:txBody>
          </p:sp>
        </p:grpSp>
        <p:sp>
          <p:nvSpPr>
            <p:cNvPr id="49" name="箭头: 下 48">
              <a:extLst>
                <a:ext uri="{FF2B5EF4-FFF2-40B4-BE49-F238E27FC236}">
                  <a16:creationId xmlns:a16="http://schemas.microsoft.com/office/drawing/2014/main" id="{7AD5CD70-CDF4-4179-A5C8-A017B4C71ECD}"/>
                </a:ext>
              </a:extLst>
            </p:cNvPr>
            <p:cNvSpPr/>
            <p:nvPr/>
          </p:nvSpPr>
          <p:spPr>
            <a:xfrm>
              <a:off x="2641761" y="3961623"/>
              <a:ext cx="246333" cy="213267"/>
            </a:xfrm>
            <a:prstGeom prst="down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50" name="箭头: 右 49">
              <a:extLst>
                <a:ext uri="{FF2B5EF4-FFF2-40B4-BE49-F238E27FC236}">
                  <a16:creationId xmlns:a16="http://schemas.microsoft.com/office/drawing/2014/main" id="{453065A6-58E7-4256-945C-D05290D4DFC5}"/>
                </a:ext>
              </a:extLst>
            </p:cNvPr>
            <p:cNvSpPr/>
            <p:nvPr/>
          </p:nvSpPr>
          <p:spPr>
            <a:xfrm>
              <a:off x="2067160" y="4504196"/>
              <a:ext cx="238123" cy="278156"/>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51" name="箭头: 右 50">
              <a:extLst>
                <a:ext uri="{FF2B5EF4-FFF2-40B4-BE49-F238E27FC236}">
                  <a16:creationId xmlns:a16="http://schemas.microsoft.com/office/drawing/2014/main" id="{33E990A3-B816-42C1-9E83-173DA3B61F48}"/>
                </a:ext>
              </a:extLst>
            </p:cNvPr>
            <p:cNvSpPr/>
            <p:nvPr/>
          </p:nvSpPr>
          <p:spPr>
            <a:xfrm>
              <a:off x="3350868" y="4504196"/>
              <a:ext cx="238123" cy="278156"/>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52" name="矩形: 圆角 51">
              <a:extLst>
                <a:ext uri="{FF2B5EF4-FFF2-40B4-BE49-F238E27FC236}">
                  <a16:creationId xmlns:a16="http://schemas.microsoft.com/office/drawing/2014/main" id="{BDBE563C-FA12-4923-9749-5EF0913587EF}"/>
                </a:ext>
              </a:extLst>
            </p:cNvPr>
            <p:cNvSpPr/>
            <p:nvPr/>
          </p:nvSpPr>
          <p:spPr>
            <a:xfrm>
              <a:off x="3698895" y="4144488"/>
              <a:ext cx="815304" cy="27929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err="1"/>
                <a:t>TextRank</a:t>
              </a:r>
              <a:r>
                <a:rPr lang="zh-CN" altLang="en-US" sz="1400" dirty="0"/>
                <a:t>迭代</a:t>
              </a:r>
            </a:p>
          </p:txBody>
        </p:sp>
        <p:sp>
          <p:nvSpPr>
            <p:cNvPr id="53" name="流程图: 资料带 52">
              <a:extLst>
                <a:ext uri="{FF2B5EF4-FFF2-40B4-BE49-F238E27FC236}">
                  <a16:creationId xmlns:a16="http://schemas.microsoft.com/office/drawing/2014/main" id="{3FD69D94-0235-4D38-837A-CD0A410C2D74}"/>
                </a:ext>
              </a:extLst>
            </p:cNvPr>
            <p:cNvSpPr/>
            <p:nvPr/>
          </p:nvSpPr>
          <p:spPr>
            <a:xfrm>
              <a:off x="5206798" y="4511803"/>
              <a:ext cx="658975" cy="366177"/>
            </a:xfrm>
            <a:prstGeom prst="flowChartPunchedTap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文本摘要</a:t>
              </a:r>
            </a:p>
          </p:txBody>
        </p:sp>
        <p:sp>
          <p:nvSpPr>
            <p:cNvPr id="54" name="箭头: 右 53">
              <a:extLst>
                <a:ext uri="{FF2B5EF4-FFF2-40B4-BE49-F238E27FC236}">
                  <a16:creationId xmlns:a16="http://schemas.microsoft.com/office/drawing/2014/main" id="{9975EC5F-BECA-4CD2-9390-04D30036BD0D}"/>
                </a:ext>
              </a:extLst>
            </p:cNvPr>
            <p:cNvSpPr/>
            <p:nvPr/>
          </p:nvSpPr>
          <p:spPr>
            <a:xfrm>
              <a:off x="4672966" y="4511803"/>
              <a:ext cx="238123" cy="278156"/>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55" name="矩形: 圆角 54">
              <a:extLst>
                <a:ext uri="{FF2B5EF4-FFF2-40B4-BE49-F238E27FC236}">
                  <a16:creationId xmlns:a16="http://schemas.microsoft.com/office/drawing/2014/main" id="{4082E8F3-E9FA-41C8-A071-A7CB7C0C1838}"/>
                </a:ext>
              </a:extLst>
            </p:cNvPr>
            <p:cNvSpPr/>
            <p:nvPr/>
          </p:nvSpPr>
          <p:spPr>
            <a:xfrm>
              <a:off x="5114035" y="3901134"/>
              <a:ext cx="815304" cy="27929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提取摘要句并重排序</a:t>
              </a:r>
            </a:p>
          </p:txBody>
        </p:sp>
        <p:sp>
          <p:nvSpPr>
            <p:cNvPr id="56" name="箭头: 下 55">
              <a:extLst>
                <a:ext uri="{FF2B5EF4-FFF2-40B4-BE49-F238E27FC236}">
                  <a16:creationId xmlns:a16="http://schemas.microsoft.com/office/drawing/2014/main" id="{9DD26345-1926-4347-81CF-2A0374CF5304}"/>
                </a:ext>
              </a:extLst>
            </p:cNvPr>
            <p:cNvSpPr/>
            <p:nvPr/>
          </p:nvSpPr>
          <p:spPr>
            <a:xfrm>
              <a:off x="5398520" y="4245662"/>
              <a:ext cx="246333" cy="213267"/>
            </a:xfrm>
            <a:prstGeom prst="down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grpSp>
    </p:spTree>
    <p:extLst>
      <p:ext uri="{BB962C8B-B14F-4D97-AF65-F5344CB8AC3E}">
        <p14:creationId xmlns:p14="http://schemas.microsoft.com/office/powerpoint/2010/main" val="61552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分句</a:t>
            </a:r>
          </a:p>
        </p:txBody>
      </p:sp>
      <p:sp>
        <p:nvSpPr>
          <p:cNvPr id="61" name="矩形 60">
            <a:extLst>
              <a:ext uri="{FF2B5EF4-FFF2-40B4-BE49-F238E27FC236}">
                <a16:creationId xmlns:a16="http://schemas.microsoft.com/office/drawing/2014/main" id="{50C549A3-44FB-4E44-9F05-B0638BE4C0DC}"/>
              </a:ext>
            </a:extLst>
          </p:cNvPr>
          <p:cNvSpPr/>
          <p:nvPr/>
        </p:nvSpPr>
        <p:spPr>
          <a:xfrm>
            <a:off x="742863" y="1126767"/>
            <a:ext cx="10433137" cy="625163"/>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本文中</a:t>
            </a:r>
            <a:r>
              <a:rPr lang="zh-CN" altLang="zh-CN" sz="1400" dirty="0">
                <a:solidFill>
                  <a:srgbClr val="404040"/>
                </a:solidFill>
                <a:latin typeface="微软雅黑" panose="020B0503020204020204" pitchFamily="34" charset="-122"/>
                <a:ea typeface="微软雅黑" panose="020B0503020204020204" pitchFamily="34" charset="-122"/>
              </a:rPr>
              <a:t>文本摘要方法的第一步就是</a:t>
            </a:r>
            <a:r>
              <a:rPr lang="zh-CN" altLang="zh-CN" sz="1400" dirty="0">
                <a:solidFill>
                  <a:schemeClr val="accent6"/>
                </a:solidFill>
                <a:latin typeface="微软雅黑" panose="020B0503020204020204" pitchFamily="34" charset="-122"/>
                <a:ea typeface="微软雅黑" panose="020B0503020204020204" pitchFamily="34" charset="-122"/>
              </a:rPr>
              <a:t>分句</a:t>
            </a:r>
            <a:r>
              <a:rPr lang="zh-CN" altLang="zh-CN" sz="1400" dirty="0">
                <a:solidFill>
                  <a:srgbClr val="404040"/>
                </a:solidFill>
                <a:latin typeface="微软雅黑" panose="020B0503020204020204" pitchFamily="34" charset="-122"/>
                <a:ea typeface="微软雅黑" panose="020B0503020204020204" pitchFamily="34" charset="-122"/>
              </a:rPr>
              <a:t>，以</a:t>
            </a:r>
            <a:r>
              <a:rPr lang="en-US" altLang="zh-CN" sz="1400" dirty="0">
                <a:solidFill>
                  <a:srgbClr val="404040"/>
                </a:solidFill>
                <a:latin typeface="微软雅黑" panose="020B0503020204020204" pitchFamily="34" charset="-122"/>
                <a:ea typeface="微软雅黑" panose="020B0503020204020204" pitchFamily="34" charset="-122"/>
              </a:rPr>
              <a:t>[</a:t>
            </a:r>
            <a:r>
              <a:rPr lang="zh-CN" altLang="zh-CN" sz="1400" dirty="0">
                <a:solidFill>
                  <a:schemeClr val="accent6"/>
                </a:solidFill>
                <a:latin typeface="微软雅黑" panose="020B0503020204020204" pitchFamily="34" charset="-122"/>
                <a:ea typeface="微软雅黑" panose="020B0503020204020204" pitchFamily="34" charset="-122"/>
              </a:rPr>
              <a:t>。？</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zh-CN" sz="1400" dirty="0">
                <a:solidFill>
                  <a:schemeClr val="accent6"/>
                </a:solidFill>
                <a:latin typeface="微软雅黑" panose="020B0503020204020204" pitchFamily="34" charset="-122"/>
                <a:ea typeface="微软雅黑" panose="020B0503020204020204" pitchFamily="34" charset="-122"/>
              </a:rPr>
              <a:t>！</a:t>
            </a:r>
            <a:r>
              <a:rPr lang="en-US" altLang="zh-CN" sz="1400" dirty="0">
                <a:solidFill>
                  <a:schemeClr val="accent6"/>
                </a:solidFill>
                <a:latin typeface="微软雅黑" panose="020B0503020204020204" pitchFamily="34" charset="-122"/>
                <a:ea typeface="微软雅黑" panose="020B0503020204020204" pitchFamily="34" charset="-122"/>
              </a:rPr>
              <a:t>!</a:t>
            </a:r>
            <a:r>
              <a:rPr lang="zh-CN" altLang="zh-CN" sz="1400" dirty="0">
                <a:solidFill>
                  <a:schemeClr val="accent6"/>
                </a:solidFill>
                <a:latin typeface="微软雅黑" panose="020B0503020204020204" pitchFamily="34" charset="-122"/>
                <a:ea typeface="微软雅黑" panose="020B0503020204020204" pitchFamily="34" charset="-122"/>
              </a:rPr>
              <a:t>；</a:t>
            </a:r>
            <a:r>
              <a:rPr lang="en-US" altLang="zh-CN" sz="1400" dirty="0">
                <a:solidFill>
                  <a:schemeClr val="accent6"/>
                </a:solidFill>
                <a:latin typeface="微软雅黑" panose="020B0503020204020204" pitchFamily="34" charset="-122"/>
                <a:ea typeface="微软雅黑" panose="020B0503020204020204" pitchFamily="34" charset="-122"/>
              </a:rPr>
              <a:t>;</a:t>
            </a:r>
            <a:r>
              <a:rPr lang="en-US" altLang="zh-CN" sz="1400" dirty="0">
                <a:solidFill>
                  <a:srgbClr val="404040"/>
                </a:solidFill>
                <a:latin typeface="微软雅黑" panose="020B0503020204020204" pitchFamily="34" charset="-122"/>
                <a:ea typeface="微软雅黑" panose="020B0503020204020204" pitchFamily="34" charset="-122"/>
              </a:rPr>
              <a:t>]</a:t>
            </a:r>
            <a:r>
              <a:rPr lang="zh-CN" altLang="zh-CN" sz="1400" dirty="0">
                <a:solidFill>
                  <a:srgbClr val="404040"/>
                </a:solidFill>
                <a:latin typeface="微软雅黑" panose="020B0503020204020204" pitchFamily="34" charset="-122"/>
                <a:ea typeface="微软雅黑" panose="020B0503020204020204" pitchFamily="34" charset="-122"/>
              </a:rPr>
              <a:t>为分句间隔</a:t>
            </a:r>
            <a:r>
              <a:rPr lang="zh-CN" altLang="en-US" sz="1400" dirty="0">
                <a:solidFill>
                  <a:srgbClr val="404040"/>
                </a:solidFill>
                <a:latin typeface="微软雅黑" panose="020B0503020204020204" pitchFamily="34" charset="-122"/>
                <a:ea typeface="微软雅黑" panose="020B0503020204020204" pitchFamily="34" charset="-122"/>
              </a:rPr>
              <a:t>。</a:t>
            </a:r>
          </a:p>
          <a:p>
            <a:pPr>
              <a:lnSpc>
                <a:spcPct val="130000"/>
              </a:lnSpc>
            </a:pPr>
            <a:endParaRPr lang="zh-CN" altLang="en-US" sz="1400" dirty="0">
              <a:solidFill>
                <a:srgbClr val="40404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ECB1AFB-14B2-4116-B30F-516CA0B35B28}"/>
              </a:ext>
            </a:extLst>
          </p:cNvPr>
          <p:cNvGraphicFramePr>
            <a:graphicFrameLocks noGrp="1"/>
          </p:cNvGraphicFramePr>
          <p:nvPr>
            <p:extLst>
              <p:ext uri="{D42A27DB-BD31-4B8C-83A1-F6EECF244321}">
                <p14:modId xmlns:p14="http://schemas.microsoft.com/office/powerpoint/2010/main" val="2287036660"/>
              </p:ext>
            </p:extLst>
          </p:nvPr>
        </p:nvGraphicFramePr>
        <p:xfrm>
          <a:off x="1829264" y="1932967"/>
          <a:ext cx="8666798" cy="3290698"/>
        </p:xfrm>
        <a:graphic>
          <a:graphicData uri="http://schemas.openxmlformats.org/drawingml/2006/table">
            <a:tbl>
              <a:tblPr firstRow="1" firstCol="1" bandRow="1"/>
              <a:tblGrid>
                <a:gridCol w="8666798">
                  <a:extLst>
                    <a:ext uri="{9D8B030D-6E8A-4147-A177-3AD203B41FA5}">
                      <a16:colId xmlns:a16="http://schemas.microsoft.com/office/drawing/2014/main" val="4240450620"/>
                    </a:ext>
                  </a:extLst>
                </a:gridCol>
              </a:tblGrid>
              <a:tr h="153035">
                <a:tc>
                  <a:txBody>
                    <a:bodyPr/>
                    <a:lstStyle/>
                    <a:p>
                      <a:pPr algn="ctr">
                        <a:lnSpc>
                          <a:spcPct val="125000"/>
                        </a:lnSpc>
                        <a:spcAft>
                          <a:spcPts val="0"/>
                        </a:spcAft>
                      </a:pPr>
                      <a:r>
                        <a:rPr lang="zh-CN" sz="1600" kern="100">
                          <a:effectLst/>
                          <a:latin typeface="Times New Roman" panose="02020603050405020304" pitchFamily="18" charset="0"/>
                          <a:ea typeface="宋体" panose="02010600030101010101" pitchFamily="2" charset="-122"/>
                        </a:rPr>
                        <a:t>分句结果示例</a:t>
                      </a:r>
                      <a:endParaRPr lang="zh-CN" sz="12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223194693"/>
                  </a:ext>
                </a:extLst>
              </a:tr>
              <a:tr h="131445">
                <a:tc>
                  <a:txBody>
                    <a:bodyPr/>
                    <a:lstStyle/>
                    <a:p>
                      <a:pPr algn="l">
                        <a:lnSpc>
                          <a:spcPct val="125000"/>
                        </a:lnSpc>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据俄罗斯卫星网</a:t>
                      </a:r>
                      <a:r>
                        <a:rPr lang="en-US" sz="1600" kern="100" dirty="0">
                          <a:solidFill>
                            <a:srgbClr val="000000"/>
                          </a:solidFill>
                          <a:effectLst/>
                          <a:latin typeface="Times New Roman" panose="02020603050405020304" pitchFamily="18" charset="0"/>
                          <a:ea typeface="宋体" panose="02010600030101010101" pitchFamily="2" charset="-122"/>
                        </a:rPr>
                        <a:t>8</a:t>
                      </a:r>
                      <a:r>
                        <a:rPr lang="zh-CN" sz="1600" kern="100" dirty="0">
                          <a:solidFill>
                            <a:srgbClr val="000000"/>
                          </a:solidFill>
                          <a:effectLst/>
                          <a:latin typeface="Times New Roman" panose="02020603050405020304" pitchFamily="18" charset="0"/>
                          <a:ea typeface="宋体" panose="02010600030101010101" pitchFamily="2" charset="-122"/>
                        </a:rPr>
                        <a:t>月</a:t>
                      </a:r>
                      <a:r>
                        <a:rPr lang="en-US" sz="1600" kern="100" dirty="0">
                          <a:solidFill>
                            <a:srgbClr val="000000"/>
                          </a:solidFill>
                          <a:effectLst/>
                          <a:latin typeface="Times New Roman" panose="02020603050405020304" pitchFamily="18" charset="0"/>
                          <a:ea typeface="宋体" panose="02010600030101010101" pitchFamily="2" charset="-122"/>
                        </a:rPr>
                        <a:t>11</a:t>
                      </a:r>
                      <a:r>
                        <a:rPr lang="zh-CN" sz="1600" kern="100" dirty="0">
                          <a:solidFill>
                            <a:srgbClr val="000000"/>
                          </a:solidFill>
                          <a:effectLst/>
                          <a:latin typeface="Times New Roman" panose="02020603050405020304" pitchFamily="18" charset="0"/>
                          <a:ea typeface="宋体" panose="02010600030101010101" pitchFamily="2" charset="-122"/>
                        </a:rPr>
                        <a:t>日发布美国《国家利益》杂志刊登的文章称</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中国购买俄制苏</a:t>
                      </a:r>
                      <a:r>
                        <a:rPr lang="en-US" sz="1600" kern="100" dirty="0">
                          <a:solidFill>
                            <a:srgbClr val="000000"/>
                          </a:solidFill>
                          <a:effectLst/>
                          <a:latin typeface="Times New Roman" panose="02020603050405020304" pitchFamily="18" charset="0"/>
                          <a:ea typeface="宋体" panose="02010600030101010101" pitchFamily="2" charset="-122"/>
                        </a:rPr>
                        <a:t>-27</a:t>
                      </a:r>
                      <a:r>
                        <a:rPr lang="zh-CN" sz="1600" kern="100" dirty="0">
                          <a:solidFill>
                            <a:srgbClr val="000000"/>
                          </a:solidFill>
                          <a:effectLst/>
                          <a:latin typeface="Times New Roman" panose="02020603050405020304" pitchFamily="18" charset="0"/>
                          <a:ea typeface="宋体" panose="02010600030101010101" pitchFamily="2" charset="-122"/>
                        </a:rPr>
                        <a:t>第四代战机</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为本国空军翻开了现代史的页章</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从那时起</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中国空军日益强大</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中国空军长期以来落后于像美国这样的世界大国</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从</a:t>
                      </a:r>
                      <a:r>
                        <a:rPr lang="en-US" sz="1600" kern="100" dirty="0">
                          <a:solidFill>
                            <a:srgbClr val="000000"/>
                          </a:solidFill>
                          <a:effectLst/>
                          <a:latin typeface="Times New Roman" panose="02020603050405020304" pitchFamily="18" charset="0"/>
                          <a:ea typeface="宋体" panose="02010600030101010101" pitchFamily="2" charset="-122"/>
                        </a:rPr>
                        <a:t>2008</a:t>
                      </a:r>
                      <a:r>
                        <a:rPr lang="zh-CN" sz="1600" kern="100" dirty="0">
                          <a:solidFill>
                            <a:srgbClr val="000000"/>
                          </a:solidFill>
                          <a:effectLst/>
                          <a:latin typeface="Times New Roman" panose="02020603050405020304" pitchFamily="18" charset="0"/>
                          <a:ea typeface="宋体" panose="02010600030101010101" pitchFamily="2" charset="-122"/>
                        </a:rPr>
                        <a:t>年起中国开始研制堪舆美国</a:t>
                      </a:r>
                      <a:r>
                        <a:rPr lang="en-US" sz="1600" kern="100" dirty="0">
                          <a:solidFill>
                            <a:srgbClr val="000000"/>
                          </a:solidFill>
                          <a:effectLst/>
                          <a:latin typeface="Times New Roman" panose="02020603050405020304" pitchFamily="18" charset="0"/>
                          <a:ea typeface="宋体" panose="02010600030101010101" pitchFamily="2" charset="-122"/>
                        </a:rPr>
                        <a:t>F-22</a:t>
                      </a:r>
                      <a:r>
                        <a:rPr lang="zh-CN" sz="1600" kern="100" dirty="0">
                          <a:solidFill>
                            <a:srgbClr val="000000"/>
                          </a:solidFill>
                          <a:effectLst/>
                          <a:latin typeface="Times New Roman" panose="02020603050405020304" pitchFamily="18" charset="0"/>
                          <a:ea typeface="宋体" panose="02010600030101010101" pitchFamily="2" charset="-122"/>
                        </a:rPr>
                        <a:t>猛禽战机和</a:t>
                      </a:r>
                      <a:r>
                        <a:rPr lang="en-US" sz="1600" kern="100" dirty="0">
                          <a:solidFill>
                            <a:srgbClr val="000000"/>
                          </a:solidFill>
                          <a:effectLst/>
                          <a:latin typeface="Times New Roman" panose="02020603050405020304" pitchFamily="18" charset="0"/>
                          <a:ea typeface="宋体" panose="02010600030101010101" pitchFamily="2" charset="-122"/>
                        </a:rPr>
                        <a:t>F-35</a:t>
                      </a:r>
                      <a:r>
                        <a:rPr lang="zh-CN" sz="1600" kern="100" dirty="0">
                          <a:solidFill>
                            <a:srgbClr val="000000"/>
                          </a:solidFill>
                          <a:effectLst/>
                          <a:latin typeface="Times New Roman" panose="02020603050405020304" pitchFamily="18" charset="0"/>
                          <a:ea typeface="宋体" panose="02010600030101010101" pitchFamily="2" charset="-122"/>
                        </a:rPr>
                        <a:t>闪电</a:t>
                      </a:r>
                      <a:r>
                        <a:rPr lang="en-US" sz="1600" kern="100" dirty="0">
                          <a:solidFill>
                            <a:srgbClr val="000000"/>
                          </a:solidFill>
                          <a:effectLst/>
                          <a:latin typeface="Times New Roman" panose="02020603050405020304" pitchFamily="18" charset="0"/>
                          <a:ea typeface="宋体" panose="02010600030101010101" pitchFamily="2" charset="-122"/>
                        </a:rPr>
                        <a:t>-II</a:t>
                      </a:r>
                      <a:r>
                        <a:rPr lang="zh-CN" sz="1600" kern="100" dirty="0">
                          <a:solidFill>
                            <a:srgbClr val="000000"/>
                          </a:solidFill>
                          <a:effectLst/>
                          <a:latin typeface="Times New Roman" panose="02020603050405020304" pitchFamily="18" charset="0"/>
                          <a:ea typeface="宋体" panose="02010600030101010101" pitchFamily="2" charset="-122"/>
                        </a:rPr>
                        <a:t>相媲美的第五代战机</a:t>
                      </a:r>
                      <a:r>
                        <a:rPr lang="en-US" sz="1600" kern="100" dirty="0">
                          <a:solidFill>
                            <a:srgbClr val="000000"/>
                          </a:solidFill>
                          <a:effectLst/>
                          <a:latin typeface="Times New Roman" panose="02020603050405020304" pitchFamily="18" charset="0"/>
                          <a:ea typeface="宋体" panose="02010600030101010101" pitchFamily="2" charset="-122"/>
                        </a:rPr>
                        <a:t>J-20</a:t>
                      </a:r>
                      <a:r>
                        <a:rPr lang="zh-CN" sz="1600" kern="100" dirty="0">
                          <a:solidFill>
                            <a:srgbClr val="000000"/>
                          </a:solidFill>
                          <a:effectLst/>
                          <a:latin typeface="Times New Roman" panose="02020603050405020304" pitchFamily="18" charset="0"/>
                          <a:ea typeface="宋体" panose="02010600030101010101" pitchFamily="2" charset="-122"/>
                        </a:rPr>
                        <a:t>和</a:t>
                      </a:r>
                      <a:r>
                        <a:rPr lang="en-US" sz="1600" kern="100" dirty="0">
                          <a:solidFill>
                            <a:srgbClr val="000000"/>
                          </a:solidFill>
                          <a:effectLst/>
                          <a:latin typeface="Times New Roman" panose="02020603050405020304" pitchFamily="18" charset="0"/>
                          <a:ea typeface="宋体" panose="02010600030101010101" pitchFamily="2" charset="-122"/>
                        </a:rPr>
                        <a:t>J-31]</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不仅用它们装备本国空军</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而且还在国际市场销售</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它让中国具有了远程打击的能力</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能达到西太平洋的任何地点</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[J-31</a:t>
                      </a:r>
                      <a:r>
                        <a:rPr lang="zh-CN" sz="1600" kern="100" dirty="0">
                          <a:solidFill>
                            <a:srgbClr val="000000"/>
                          </a:solidFill>
                          <a:effectLst/>
                          <a:latin typeface="Times New Roman" panose="02020603050405020304" pitchFamily="18" charset="0"/>
                          <a:ea typeface="宋体" panose="02010600030101010101" pitchFamily="2" charset="-122"/>
                        </a:rPr>
                        <a:t>可能成为</a:t>
                      </a:r>
                      <a:r>
                        <a:rPr lang="en-US" sz="1600" kern="100" dirty="0">
                          <a:solidFill>
                            <a:srgbClr val="000000"/>
                          </a:solidFill>
                          <a:effectLst/>
                          <a:latin typeface="Times New Roman" panose="02020603050405020304" pitchFamily="18" charset="0"/>
                          <a:ea typeface="宋体" panose="02010600030101010101" pitchFamily="2" charset="-122"/>
                        </a:rPr>
                        <a:t>J-20</a:t>
                      </a:r>
                      <a:r>
                        <a:rPr lang="zh-CN" sz="1600" kern="100" dirty="0">
                          <a:solidFill>
                            <a:srgbClr val="000000"/>
                          </a:solidFill>
                          <a:effectLst/>
                          <a:latin typeface="Times New Roman" panose="02020603050405020304" pitchFamily="18" charset="0"/>
                          <a:ea typeface="宋体" panose="02010600030101010101" pitchFamily="2" charset="-122"/>
                        </a:rPr>
                        <a:t>的有力补充</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是理想的战机</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能在西太平洋切断重要地区</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[J-31</a:t>
                      </a:r>
                      <a:r>
                        <a:rPr lang="zh-CN" sz="1600" kern="100" dirty="0">
                          <a:solidFill>
                            <a:srgbClr val="000000"/>
                          </a:solidFill>
                          <a:effectLst/>
                          <a:latin typeface="Times New Roman" panose="02020603050405020304" pitchFamily="18" charset="0"/>
                          <a:ea typeface="宋体" panose="02010600030101010101" pitchFamily="2" charset="-122"/>
                        </a:rPr>
                        <a:t>升空后</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完全能应对美国的</a:t>
                      </a:r>
                      <a:r>
                        <a:rPr lang="en-US" sz="1600" kern="100" dirty="0">
                          <a:solidFill>
                            <a:srgbClr val="000000"/>
                          </a:solidFill>
                          <a:effectLst/>
                          <a:latin typeface="Times New Roman" panose="02020603050405020304" pitchFamily="18" charset="0"/>
                          <a:ea typeface="宋体" panose="02010600030101010101" pitchFamily="2" charset="-122"/>
                        </a:rPr>
                        <a:t>F-35]</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这些战机能从根本上改变中国同美国以及同台湾地区冲突的走向</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如果中国大陆通过台湾海峡进攻台湾</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解放军每年都要进行这方面的演练</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因为拥有最先进的战机而具有的空中优势是解放军进攻取胜的关键因素</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这无疑应当引起美国的不安</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无论是从战略上</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还是从战术上以及从机动性上</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a:t>
                      </a:r>
                      <a:r>
                        <a:rPr lang="en-US" sz="1600" kern="100" dirty="0">
                          <a:solidFill>
                            <a:srgbClr val="000000"/>
                          </a:solidFill>
                          <a:effectLst/>
                          <a:latin typeface="Times New Roman" panose="02020603050405020304" pitchFamily="18" charset="0"/>
                          <a:ea typeface="宋体" panose="02010600030101010101" pitchFamily="2" charset="-122"/>
                        </a:rPr>
                        <a:t>[</a:t>
                      </a:r>
                      <a:r>
                        <a:rPr lang="zh-CN" sz="1600" kern="100" dirty="0">
                          <a:solidFill>
                            <a:srgbClr val="000000"/>
                          </a:solidFill>
                          <a:effectLst/>
                          <a:latin typeface="Times New Roman" panose="02020603050405020304" pitchFamily="18" charset="0"/>
                          <a:ea typeface="宋体" panose="02010600030101010101" pitchFamily="2" charset="-122"/>
                        </a:rPr>
                        <a:t>美国《国家利益》警告</a:t>
                      </a:r>
                      <a:r>
                        <a:rPr lang="en-US" sz="1600" kern="100" dirty="0">
                          <a:solidFill>
                            <a:srgbClr val="000000"/>
                          </a:solidFill>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1405747119"/>
                  </a:ext>
                </a:extLst>
              </a:tr>
            </a:tbl>
          </a:graphicData>
        </a:graphic>
      </p:graphicFrame>
    </p:spTree>
    <p:extLst>
      <p:ext uri="{BB962C8B-B14F-4D97-AF65-F5344CB8AC3E}">
        <p14:creationId xmlns:p14="http://schemas.microsoft.com/office/powerpoint/2010/main" val="319306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计算句间相似度</a:t>
            </a:r>
          </a:p>
        </p:txBody>
      </p:sp>
      <p:sp>
        <p:nvSpPr>
          <p:cNvPr id="61" name="矩形 60">
            <a:extLst>
              <a:ext uri="{FF2B5EF4-FFF2-40B4-BE49-F238E27FC236}">
                <a16:creationId xmlns:a16="http://schemas.microsoft.com/office/drawing/2014/main" id="{50C549A3-44FB-4E44-9F05-B0638BE4C0DC}"/>
              </a:ext>
            </a:extLst>
          </p:cNvPr>
          <p:cNvSpPr/>
          <p:nvPr/>
        </p:nvSpPr>
        <p:spPr>
          <a:xfrm>
            <a:off x="742863" y="1126767"/>
            <a:ext cx="10433137" cy="625163"/>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根据</a:t>
            </a:r>
            <a:r>
              <a:rPr lang="en-US" altLang="zh-CN" sz="1400" dirty="0">
                <a:solidFill>
                  <a:srgbClr val="404040"/>
                </a:solidFill>
                <a:latin typeface="微软雅黑" panose="020B0503020204020204" pitchFamily="34" charset="-122"/>
                <a:ea typeface="微软雅黑" panose="020B0503020204020204" pitchFamily="34" charset="-122"/>
              </a:rPr>
              <a:t>BM25</a:t>
            </a:r>
            <a:r>
              <a:rPr lang="zh-CN" altLang="en-US" sz="1400" dirty="0">
                <a:solidFill>
                  <a:srgbClr val="404040"/>
                </a:solidFill>
                <a:latin typeface="微软雅黑" panose="020B0503020204020204" pitchFamily="34" charset="-122"/>
                <a:ea typeface="微软雅黑" panose="020B0503020204020204" pitchFamily="34" charset="-122"/>
              </a:rPr>
              <a:t>算法可计算出各语句之间的相似度，作为图运算边的权值，可以构建一个</a:t>
            </a:r>
            <a:r>
              <a:rPr lang="zh-CN" altLang="en-US" sz="1400" dirty="0">
                <a:solidFill>
                  <a:schemeClr val="accent6"/>
                </a:solidFill>
                <a:latin typeface="微软雅黑" panose="020B0503020204020204" pitchFamily="34" charset="-122"/>
                <a:ea typeface="微软雅黑" panose="020B0503020204020204" pitchFamily="34" charset="-122"/>
              </a:rPr>
              <a:t>相似度矩阵</a:t>
            </a:r>
            <a:r>
              <a:rPr lang="zh-CN" altLang="en-US" sz="1400" dirty="0">
                <a:solidFill>
                  <a:srgbClr val="404040"/>
                </a:solidFill>
                <a:latin typeface="微软雅黑" panose="020B0503020204020204" pitchFamily="34" charset="-122"/>
                <a:ea typeface="微软雅黑" panose="020B0503020204020204" pitchFamily="34" charset="-122"/>
              </a:rPr>
              <a:t>。</a:t>
            </a: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本文中</a:t>
            </a:r>
            <a:r>
              <a:rPr lang="en-US" altLang="zh-CN" sz="1400" dirty="0">
                <a:solidFill>
                  <a:srgbClr val="404040"/>
                </a:solidFill>
                <a:latin typeface="微软雅黑" panose="020B0503020204020204" pitchFamily="34" charset="-122"/>
                <a:ea typeface="微软雅黑" panose="020B0503020204020204" pitchFamily="34" charset="-122"/>
              </a:rPr>
              <a:t>BM25</a:t>
            </a:r>
            <a:r>
              <a:rPr lang="zh-CN" altLang="en-US" sz="1400" dirty="0">
                <a:solidFill>
                  <a:srgbClr val="404040"/>
                </a:solidFill>
                <a:latin typeface="微软雅黑" panose="020B0503020204020204" pitchFamily="34" charset="-122"/>
                <a:ea typeface="微软雅黑" panose="020B0503020204020204" pitchFamily="34" charset="-122"/>
              </a:rPr>
              <a:t>算法</a:t>
            </a:r>
            <a:r>
              <a:rPr lang="zh-CN" altLang="en-US" sz="1400" dirty="0">
                <a:solidFill>
                  <a:schemeClr val="accent6"/>
                </a:solidFill>
                <a:latin typeface="微软雅黑" panose="020B0503020204020204" pitchFamily="34" charset="-122"/>
                <a:ea typeface="微软雅黑" panose="020B0503020204020204" pitchFamily="34" charset="-122"/>
              </a:rPr>
              <a:t>选择</a:t>
            </a:r>
            <a:r>
              <a:rPr lang="en-US" altLang="zh-CN" sz="1400" dirty="0">
                <a:solidFill>
                  <a:schemeClr val="accent6"/>
                </a:solidFill>
                <a:latin typeface="微软雅黑" panose="020B0503020204020204" pitchFamily="34" charset="-122"/>
                <a:ea typeface="微软雅黑" panose="020B0503020204020204" pitchFamily="34" charset="-122"/>
              </a:rPr>
              <a:t>IDF</a:t>
            </a:r>
            <a:r>
              <a:rPr lang="zh-CN" altLang="en-US" sz="1400" dirty="0">
                <a:solidFill>
                  <a:schemeClr val="accent6"/>
                </a:solidFill>
                <a:latin typeface="微软雅黑" panose="020B0503020204020204" pitchFamily="34" charset="-122"/>
                <a:ea typeface="微软雅黑" panose="020B0503020204020204" pitchFamily="34" charset="-122"/>
              </a:rPr>
              <a:t>值作为词特征</a:t>
            </a:r>
            <a:r>
              <a:rPr lang="zh-CN" altLang="en-US" sz="1400" dirty="0">
                <a:solidFill>
                  <a:srgbClr val="404040"/>
                </a:solidFill>
                <a:latin typeface="微软雅黑" panose="020B0503020204020204" pitchFamily="34" charset="-122"/>
                <a:ea typeface="微软雅黑" panose="020B0503020204020204" pitchFamily="34" charset="-122"/>
              </a:rPr>
              <a:t>，依此计算句间相似度。</a:t>
            </a:r>
          </a:p>
        </p:txBody>
      </p:sp>
      <p:graphicFrame>
        <p:nvGraphicFramePr>
          <p:cNvPr id="6" name="表格 5">
            <a:extLst>
              <a:ext uri="{FF2B5EF4-FFF2-40B4-BE49-F238E27FC236}">
                <a16:creationId xmlns:a16="http://schemas.microsoft.com/office/drawing/2014/main" id="{A8DC3D3F-4916-4790-B486-6F69E75B646D}"/>
              </a:ext>
            </a:extLst>
          </p:cNvPr>
          <p:cNvGraphicFramePr>
            <a:graphicFrameLocks noGrp="1"/>
          </p:cNvGraphicFramePr>
          <p:nvPr>
            <p:extLst>
              <p:ext uri="{D42A27DB-BD31-4B8C-83A1-F6EECF244321}">
                <p14:modId xmlns:p14="http://schemas.microsoft.com/office/powerpoint/2010/main" val="1621682194"/>
              </p:ext>
            </p:extLst>
          </p:nvPr>
        </p:nvGraphicFramePr>
        <p:xfrm>
          <a:off x="742863" y="2305269"/>
          <a:ext cx="5770099" cy="2612772"/>
        </p:xfrm>
        <a:graphic>
          <a:graphicData uri="http://schemas.openxmlformats.org/drawingml/2006/table">
            <a:tbl>
              <a:tblPr firstRow="1" firstCol="1" bandRow="1"/>
              <a:tblGrid>
                <a:gridCol w="5770099">
                  <a:extLst>
                    <a:ext uri="{9D8B030D-6E8A-4147-A177-3AD203B41FA5}">
                      <a16:colId xmlns:a16="http://schemas.microsoft.com/office/drawing/2014/main" val="504860640"/>
                    </a:ext>
                  </a:extLst>
                </a:gridCol>
              </a:tblGrid>
              <a:tr h="153035">
                <a:tc>
                  <a:txBody>
                    <a:bodyPr/>
                    <a:lstStyle/>
                    <a:p>
                      <a:pPr algn="ctr">
                        <a:lnSpc>
                          <a:spcPct val="125000"/>
                        </a:lnSpc>
                        <a:spcAft>
                          <a:spcPts val="0"/>
                        </a:spcAft>
                      </a:pPr>
                      <a:r>
                        <a:rPr lang="zh-CN" sz="1400" kern="100">
                          <a:effectLst/>
                          <a:latin typeface="Times New Roman" panose="02020603050405020304" pitchFamily="18" charset="0"/>
                          <a:ea typeface="宋体" panose="02010600030101010101" pitchFamily="2" charset="-122"/>
                        </a:rPr>
                        <a:t>部分</a:t>
                      </a:r>
                      <a:r>
                        <a:rPr lang="en-US" sz="1400" kern="100">
                          <a:effectLst/>
                          <a:latin typeface="Times New Roman" panose="02020603050405020304" pitchFamily="18" charset="0"/>
                          <a:ea typeface="宋体" panose="02010600030101010101" pitchFamily="2" charset="-122"/>
                        </a:rPr>
                        <a:t>IDF</a:t>
                      </a:r>
                      <a:r>
                        <a:rPr lang="zh-CN" sz="1400" kern="100">
                          <a:effectLst/>
                          <a:latin typeface="Times New Roman" panose="02020603050405020304" pitchFamily="18" charset="0"/>
                          <a:ea typeface="宋体" panose="02010600030101010101" pitchFamily="2" charset="-122"/>
                        </a:rPr>
                        <a:t>值示例</a:t>
                      </a:r>
                      <a:endParaRPr lang="zh-CN" sz="11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648024010"/>
                  </a:ext>
                </a:extLst>
              </a:tr>
              <a:tr h="131445">
                <a:tc>
                  <a:txBody>
                    <a:bodyPr/>
                    <a:lstStyle/>
                    <a:p>
                      <a:pPr algn="l">
                        <a:lnSpc>
                          <a:spcPct val="1250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11</a:t>
                      </a:r>
                      <a:r>
                        <a:rPr lang="zh-CN" sz="1400" kern="100" dirty="0">
                          <a:solidFill>
                            <a:srgbClr val="000000"/>
                          </a:solidFill>
                          <a:effectLst/>
                          <a:latin typeface="Times New Roman" panose="02020603050405020304" pitchFamily="18" charset="0"/>
                          <a:ea typeface="宋体" panose="02010600030101010101" pitchFamily="2" charset="-122"/>
                        </a:rPr>
                        <a:t>日</a:t>
                      </a:r>
                      <a:r>
                        <a:rPr lang="en-US" sz="1400" kern="100" dirty="0">
                          <a:solidFill>
                            <a:srgbClr val="000000"/>
                          </a:solidFill>
                          <a:effectLst/>
                          <a:latin typeface="Times New Roman" panose="02020603050405020304" pitchFamily="18" charset="0"/>
                          <a:ea typeface="宋体" panose="02010600030101010101" pitchFamily="2" charset="-122"/>
                        </a:rPr>
                        <a:t>:2.7080502011022096;2008</a:t>
                      </a:r>
                      <a:r>
                        <a:rPr lang="zh-CN" sz="1400" kern="100" dirty="0">
                          <a:solidFill>
                            <a:srgbClr val="000000"/>
                          </a:solidFill>
                          <a:effectLst/>
                          <a:latin typeface="Times New Roman" panose="02020603050405020304" pitchFamily="18" charset="0"/>
                          <a:ea typeface="宋体" panose="02010600030101010101" pitchFamily="2" charset="-122"/>
                        </a:rPr>
                        <a:t>年</a:t>
                      </a:r>
                      <a:r>
                        <a:rPr lang="en-US" sz="1400" kern="100" dirty="0">
                          <a:solidFill>
                            <a:srgbClr val="000000"/>
                          </a:solidFill>
                          <a:effectLst/>
                          <a:latin typeface="Times New Roman" panose="02020603050405020304" pitchFamily="18" charset="0"/>
                          <a:ea typeface="宋体" panose="02010600030101010101" pitchFamily="2" charset="-122"/>
                        </a:rPr>
                        <a:t>:2.7080502011022096;8</a:t>
                      </a:r>
                      <a:r>
                        <a:rPr lang="zh-CN" sz="1400" kern="100" dirty="0">
                          <a:solidFill>
                            <a:srgbClr val="000000"/>
                          </a:solidFill>
                          <a:effectLst/>
                          <a:latin typeface="Times New Roman" panose="02020603050405020304" pitchFamily="18" charset="0"/>
                          <a:ea typeface="宋体" panose="02010600030101010101" pitchFamily="2" charset="-122"/>
                        </a:rPr>
                        <a:t>月</a:t>
                      </a:r>
                      <a:r>
                        <a:rPr lang="en-US" sz="1400" kern="100" dirty="0">
                          <a:solidFill>
                            <a:srgbClr val="000000"/>
                          </a:solidFill>
                          <a:effectLst/>
                          <a:latin typeface="Times New Roman" panose="02020603050405020304" pitchFamily="18" charset="0"/>
                          <a:ea typeface="宋体" panose="02010600030101010101" pitchFamily="2" charset="-122"/>
                        </a:rPr>
                        <a:t>:2.7080502011022096;II:2.7080502011022096;J:1.7676619176489945;</a:t>
                      </a:r>
                      <a:r>
                        <a:rPr lang="zh-CN" sz="1400" kern="100" dirty="0">
                          <a:solidFill>
                            <a:srgbClr val="000000"/>
                          </a:solidFill>
                          <a:effectLst/>
                          <a:latin typeface="Times New Roman" panose="02020603050405020304" pitchFamily="18" charset="0"/>
                          <a:ea typeface="宋体" panose="02010600030101010101" pitchFamily="2" charset="-122"/>
                        </a:rPr>
                        <a:t>不安</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世界</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中国</a:t>
                      </a:r>
                      <a:r>
                        <a:rPr lang="en-US" sz="1400" kern="100" dirty="0">
                          <a:solidFill>
                            <a:srgbClr val="000000"/>
                          </a:solidFill>
                          <a:effectLst/>
                          <a:latin typeface="Times New Roman" panose="02020603050405020304" pitchFamily="18" charset="0"/>
                          <a:ea typeface="宋体" panose="02010600030101010101" pitchFamily="2" charset="-122"/>
                        </a:rPr>
                        <a:t>:0.7884573603642702;</a:t>
                      </a:r>
                      <a:r>
                        <a:rPr lang="zh-CN" sz="1400" kern="100" dirty="0">
                          <a:solidFill>
                            <a:srgbClr val="000000"/>
                          </a:solidFill>
                          <a:effectLst/>
                          <a:latin typeface="Times New Roman" panose="02020603050405020304" pitchFamily="18" charset="0"/>
                          <a:ea typeface="宋体" panose="02010600030101010101" pitchFamily="2" charset="-122"/>
                        </a:rPr>
                        <a:t>优势</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俄罗斯</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先进</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关键</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冲突</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切断</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刊登</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利益</a:t>
                      </a:r>
                      <a:r>
                        <a:rPr lang="en-US" sz="1400" kern="100" dirty="0">
                          <a:solidFill>
                            <a:srgbClr val="000000"/>
                          </a:solidFill>
                          <a:effectLst/>
                          <a:latin typeface="Times New Roman" panose="02020603050405020304" pitchFamily="18" charset="0"/>
                          <a:ea typeface="宋体" panose="02010600030101010101" pitchFamily="2" charset="-122"/>
                        </a:rPr>
                        <a:t>:2.151762203259462;</a:t>
                      </a:r>
                      <a:r>
                        <a:rPr lang="zh-CN" sz="1400" kern="100" dirty="0">
                          <a:solidFill>
                            <a:srgbClr val="000000"/>
                          </a:solidFill>
                          <a:effectLst/>
                          <a:latin typeface="Times New Roman" panose="02020603050405020304" pitchFamily="18" charset="0"/>
                          <a:ea typeface="宋体" panose="02010600030101010101" pitchFamily="2" charset="-122"/>
                        </a:rPr>
                        <a:t>制</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升空</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发布</a:t>
                      </a:r>
                      <a:r>
                        <a:rPr lang="en-US" sz="1400" kern="100" dirty="0">
                          <a:solidFill>
                            <a:srgbClr val="000000"/>
                          </a:solidFill>
                          <a:effectLst/>
                          <a:latin typeface="Times New Roman" panose="02020603050405020304" pitchFamily="18" charset="0"/>
                          <a:ea typeface="宋体" panose="02010600030101010101" pitchFamily="2" charset="-122"/>
                        </a:rPr>
                        <a:t>:2.7080502011022096;</a:t>
                      </a:r>
                      <a:r>
                        <a:rPr lang="zh-CN" sz="1400" kern="100" dirty="0">
                          <a:solidFill>
                            <a:srgbClr val="000000"/>
                          </a:solidFill>
                          <a:effectLst/>
                          <a:latin typeface="Times New Roman" panose="02020603050405020304" pitchFamily="18" charset="0"/>
                          <a:ea typeface="宋体" panose="02010600030101010101" pitchFamily="2" charset="-122"/>
                        </a:rPr>
                        <a:t>取胜</a:t>
                      </a:r>
                      <a:r>
                        <a:rPr lang="en-US" sz="1400" kern="100" dirty="0">
                          <a:solidFill>
                            <a:srgbClr val="000000"/>
                          </a:solidFill>
                          <a:effectLst/>
                          <a:latin typeface="Times New Roman" panose="02020603050405020304" pitchFamily="18" charset="0"/>
                          <a:ea typeface="宋体" panose="02010600030101010101" pitchFamily="2" charset="-122"/>
                        </a:rPr>
                        <a:t>:2.7080502011022096; </a:t>
                      </a:r>
                      <a:endParaRPr lang="zh-CN" sz="11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212810751"/>
                  </a:ext>
                </a:extLst>
              </a:tr>
            </a:tbl>
          </a:graphicData>
        </a:graphic>
      </p:graphicFrame>
      <p:grpSp>
        <p:nvGrpSpPr>
          <p:cNvPr id="8" name="组合 7">
            <a:extLst>
              <a:ext uri="{FF2B5EF4-FFF2-40B4-BE49-F238E27FC236}">
                <a16:creationId xmlns:a16="http://schemas.microsoft.com/office/drawing/2014/main" id="{9F050AD1-17E7-4A7C-81C0-F21CF5B34617}"/>
              </a:ext>
            </a:extLst>
          </p:cNvPr>
          <p:cNvGrpSpPr/>
          <p:nvPr/>
        </p:nvGrpSpPr>
        <p:grpSpPr>
          <a:xfrm>
            <a:off x="7297518" y="1928127"/>
            <a:ext cx="3878482" cy="3169220"/>
            <a:chOff x="2436738" y="860856"/>
            <a:chExt cx="3878482" cy="3169220"/>
          </a:xfrm>
        </p:grpSpPr>
        <p:sp>
          <p:nvSpPr>
            <p:cNvPr id="9" name="椭圆 8">
              <a:extLst>
                <a:ext uri="{FF2B5EF4-FFF2-40B4-BE49-F238E27FC236}">
                  <a16:creationId xmlns:a16="http://schemas.microsoft.com/office/drawing/2014/main" id="{97BF0D49-0B85-44D9-9BF1-B8E0616B8409}"/>
                </a:ext>
              </a:extLst>
            </p:cNvPr>
            <p:cNvSpPr/>
            <p:nvPr/>
          </p:nvSpPr>
          <p:spPr>
            <a:xfrm>
              <a:off x="4070639" y="860856"/>
              <a:ext cx="725922" cy="5250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10" name="椭圆 9">
              <a:extLst>
                <a:ext uri="{FF2B5EF4-FFF2-40B4-BE49-F238E27FC236}">
                  <a16:creationId xmlns:a16="http://schemas.microsoft.com/office/drawing/2014/main" id="{68DD56C0-966A-445E-8723-10C23C0762B0}"/>
                </a:ext>
              </a:extLst>
            </p:cNvPr>
            <p:cNvSpPr/>
            <p:nvPr/>
          </p:nvSpPr>
          <p:spPr>
            <a:xfrm>
              <a:off x="2436738" y="1927591"/>
              <a:ext cx="903492" cy="5250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11" name="椭圆 10">
              <a:extLst>
                <a:ext uri="{FF2B5EF4-FFF2-40B4-BE49-F238E27FC236}">
                  <a16:creationId xmlns:a16="http://schemas.microsoft.com/office/drawing/2014/main" id="{D07ACA6A-8094-4A93-ADB9-3677A33CEF63}"/>
                </a:ext>
              </a:extLst>
            </p:cNvPr>
            <p:cNvSpPr/>
            <p:nvPr/>
          </p:nvSpPr>
          <p:spPr>
            <a:xfrm>
              <a:off x="2888484" y="3404588"/>
              <a:ext cx="903492" cy="5250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5</a:t>
              </a:r>
              <a:endParaRPr lang="zh-CN" altLang="en-US" sz="1600" dirty="0">
                <a:solidFill>
                  <a:schemeClr val="tx1"/>
                </a:solidFill>
              </a:endParaRPr>
            </a:p>
          </p:txBody>
        </p:sp>
        <p:sp>
          <p:nvSpPr>
            <p:cNvPr id="12" name="椭圆 11">
              <a:extLst>
                <a:ext uri="{FF2B5EF4-FFF2-40B4-BE49-F238E27FC236}">
                  <a16:creationId xmlns:a16="http://schemas.microsoft.com/office/drawing/2014/main" id="{1AE42EB7-645D-421A-A1F0-9C3C20FBB9FB}"/>
                </a:ext>
              </a:extLst>
            </p:cNvPr>
            <p:cNvSpPr/>
            <p:nvPr/>
          </p:nvSpPr>
          <p:spPr>
            <a:xfrm>
              <a:off x="4796561" y="3429000"/>
              <a:ext cx="903492" cy="5250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4</a:t>
              </a:r>
              <a:endParaRPr lang="zh-CN" altLang="en-US" sz="1600" dirty="0">
                <a:solidFill>
                  <a:schemeClr val="tx1"/>
                </a:solidFill>
              </a:endParaRPr>
            </a:p>
          </p:txBody>
        </p:sp>
        <p:sp>
          <p:nvSpPr>
            <p:cNvPr id="13" name="椭圆 12">
              <a:extLst>
                <a:ext uri="{FF2B5EF4-FFF2-40B4-BE49-F238E27FC236}">
                  <a16:creationId xmlns:a16="http://schemas.microsoft.com/office/drawing/2014/main" id="{FE711B26-EF9C-4B2E-AF1F-2FA99308CDB4}"/>
                </a:ext>
              </a:extLst>
            </p:cNvPr>
            <p:cNvSpPr/>
            <p:nvPr/>
          </p:nvSpPr>
          <p:spPr>
            <a:xfrm>
              <a:off x="5411728" y="2063457"/>
              <a:ext cx="903492" cy="52504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a:t>
              </a:r>
              <a:endParaRPr lang="zh-CN" altLang="en-US" sz="1600" dirty="0">
                <a:solidFill>
                  <a:schemeClr val="tx1"/>
                </a:solidFill>
              </a:endParaRPr>
            </a:p>
          </p:txBody>
        </p:sp>
        <p:cxnSp>
          <p:nvCxnSpPr>
            <p:cNvPr id="14" name="直接箭头连接符 13">
              <a:extLst>
                <a:ext uri="{FF2B5EF4-FFF2-40B4-BE49-F238E27FC236}">
                  <a16:creationId xmlns:a16="http://schemas.microsoft.com/office/drawing/2014/main" id="{EA905B96-E1A6-4DCD-851B-46364C4CAEBD}"/>
                </a:ext>
              </a:extLst>
            </p:cNvPr>
            <p:cNvCxnSpPr>
              <a:stCxn id="9" idx="5"/>
            </p:cNvCxnSpPr>
            <p:nvPr/>
          </p:nvCxnSpPr>
          <p:spPr>
            <a:xfrm>
              <a:off x="4690252" y="1309009"/>
              <a:ext cx="944429" cy="7544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1744DDD-37AB-475C-B417-284ADBF7B4EB}"/>
                </a:ext>
              </a:extLst>
            </p:cNvPr>
            <p:cNvCxnSpPr>
              <a:stCxn id="13" idx="4"/>
              <a:endCxn id="12" idx="0"/>
            </p:cNvCxnSpPr>
            <p:nvPr/>
          </p:nvCxnSpPr>
          <p:spPr>
            <a:xfrm flipH="1">
              <a:off x="5248307" y="2588501"/>
              <a:ext cx="615167" cy="840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D3769F1-FB35-4390-ACFB-9A31A11FA799}"/>
                </a:ext>
              </a:extLst>
            </p:cNvPr>
            <p:cNvCxnSpPr>
              <a:stCxn id="11" idx="6"/>
              <a:endCxn id="12" idx="2"/>
            </p:cNvCxnSpPr>
            <p:nvPr/>
          </p:nvCxnSpPr>
          <p:spPr>
            <a:xfrm>
              <a:off x="3791976" y="3667110"/>
              <a:ext cx="1004585" cy="24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0A4E58A-576C-4DB6-8731-D38AE985F28E}"/>
                </a:ext>
              </a:extLst>
            </p:cNvPr>
            <p:cNvCxnSpPr>
              <a:stCxn id="10" idx="4"/>
              <a:endCxn id="11" idx="0"/>
            </p:cNvCxnSpPr>
            <p:nvPr/>
          </p:nvCxnSpPr>
          <p:spPr>
            <a:xfrm>
              <a:off x="2888484" y="2452635"/>
              <a:ext cx="451746" cy="9519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9B54545-89FB-4B9F-A04C-DE82C11E0A83}"/>
                </a:ext>
              </a:extLst>
            </p:cNvPr>
            <p:cNvCxnSpPr>
              <a:stCxn id="10" idx="0"/>
              <a:endCxn id="9" idx="2"/>
            </p:cNvCxnSpPr>
            <p:nvPr/>
          </p:nvCxnSpPr>
          <p:spPr>
            <a:xfrm flipV="1">
              <a:off x="2888484" y="1123378"/>
              <a:ext cx="1182155" cy="804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029EC7D-5020-454B-B379-967A3D31A91F}"/>
                </a:ext>
              </a:extLst>
            </p:cNvPr>
            <p:cNvCxnSpPr>
              <a:stCxn id="11" idx="7"/>
              <a:endCxn id="13" idx="3"/>
            </p:cNvCxnSpPr>
            <p:nvPr/>
          </p:nvCxnSpPr>
          <p:spPr>
            <a:xfrm flipV="1">
              <a:off x="3659663" y="2511610"/>
              <a:ext cx="1884378" cy="9698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BC5091A-B613-4E03-AC1E-57FD7048556A}"/>
                </a:ext>
              </a:extLst>
            </p:cNvPr>
            <p:cNvCxnSpPr>
              <a:stCxn id="11" idx="7"/>
              <a:endCxn id="9" idx="4"/>
            </p:cNvCxnSpPr>
            <p:nvPr/>
          </p:nvCxnSpPr>
          <p:spPr>
            <a:xfrm flipV="1">
              <a:off x="3659663" y="1385900"/>
              <a:ext cx="773937" cy="20955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F4CC694-C65E-4383-9F13-FAF925E2A924}"/>
                </a:ext>
              </a:extLst>
            </p:cNvPr>
            <p:cNvCxnSpPr>
              <a:stCxn id="10" idx="6"/>
              <a:endCxn id="13" idx="2"/>
            </p:cNvCxnSpPr>
            <p:nvPr/>
          </p:nvCxnSpPr>
          <p:spPr>
            <a:xfrm>
              <a:off x="3340230" y="2190113"/>
              <a:ext cx="2071498" cy="1358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6DF899D-1D6A-412D-B128-C52B79FD209B}"/>
                </a:ext>
              </a:extLst>
            </p:cNvPr>
            <p:cNvCxnSpPr>
              <a:stCxn id="10" idx="6"/>
            </p:cNvCxnSpPr>
            <p:nvPr/>
          </p:nvCxnSpPr>
          <p:spPr>
            <a:xfrm>
              <a:off x="3340230" y="2190113"/>
              <a:ext cx="1734278" cy="1263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0C2DFF7-BF95-49AC-8762-F0A35603E930}"/>
                </a:ext>
              </a:extLst>
            </p:cNvPr>
            <p:cNvCxnSpPr>
              <a:stCxn id="9" idx="4"/>
            </p:cNvCxnSpPr>
            <p:nvPr/>
          </p:nvCxnSpPr>
          <p:spPr>
            <a:xfrm>
              <a:off x="4433600" y="1385900"/>
              <a:ext cx="640741" cy="20675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58CB9C9-B7A3-4338-A081-24116B541BAA}"/>
                </a:ext>
              </a:extLst>
            </p:cNvPr>
            <p:cNvSpPr txBox="1"/>
            <p:nvPr/>
          </p:nvSpPr>
          <p:spPr>
            <a:xfrm>
              <a:off x="3903948" y="2599741"/>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25" name="文本框 24">
              <a:extLst>
                <a:ext uri="{FF2B5EF4-FFF2-40B4-BE49-F238E27FC236}">
                  <a16:creationId xmlns:a16="http://schemas.microsoft.com/office/drawing/2014/main" id="{274BD7EE-879C-4056-9F1F-C40BB5C2A66F}"/>
                </a:ext>
              </a:extLst>
            </p:cNvPr>
            <p:cNvSpPr txBox="1"/>
            <p:nvPr/>
          </p:nvSpPr>
          <p:spPr>
            <a:xfrm>
              <a:off x="3207797" y="1374913"/>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26" name="文本框 25">
              <a:extLst>
                <a:ext uri="{FF2B5EF4-FFF2-40B4-BE49-F238E27FC236}">
                  <a16:creationId xmlns:a16="http://schemas.microsoft.com/office/drawing/2014/main" id="{35EA8A64-69B7-42D2-83BD-7933F979BDA9}"/>
                </a:ext>
              </a:extLst>
            </p:cNvPr>
            <p:cNvSpPr txBox="1"/>
            <p:nvPr/>
          </p:nvSpPr>
          <p:spPr>
            <a:xfrm>
              <a:off x="2766125" y="2765712"/>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27" name="文本框 26">
              <a:extLst>
                <a:ext uri="{FF2B5EF4-FFF2-40B4-BE49-F238E27FC236}">
                  <a16:creationId xmlns:a16="http://schemas.microsoft.com/office/drawing/2014/main" id="{CD78A5D6-1384-4149-A2F4-76084048E0AB}"/>
                </a:ext>
              </a:extLst>
            </p:cNvPr>
            <p:cNvSpPr txBox="1"/>
            <p:nvPr/>
          </p:nvSpPr>
          <p:spPr>
            <a:xfrm>
              <a:off x="4201893" y="3691522"/>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28" name="文本框 27">
              <a:extLst>
                <a:ext uri="{FF2B5EF4-FFF2-40B4-BE49-F238E27FC236}">
                  <a16:creationId xmlns:a16="http://schemas.microsoft.com/office/drawing/2014/main" id="{B4B41737-A63F-4A40-B67B-D64C3D20678A}"/>
                </a:ext>
              </a:extLst>
            </p:cNvPr>
            <p:cNvSpPr txBox="1"/>
            <p:nvPr/>
          </p:nvSpPr>
          <p:spPr>
            <a:xfrm>
              <a:off x="5447961" y="2956435"/>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29" name="文本框 28">
              <a:extLst>
                <a:ext uri="{FF2B5EF4-FFF2-40B4-BE49-F238E27FC236}">
                  <a16:creationId xmlns:a16="http://schemas.microsoft.com/office/drawing/2014/main" id="{E20D4842-0200-41A3-A3E1-DE526654DEC9}"/>
                </a:ext>
              </a:extLst>
            </p:cNvPr>
            <p:cNvSpPr txBox="1"/>
            <p:nvPr/>
          </p:nvSpPr>
          <p:spPr>
            <a:xfrm>
              <a:off x="3742649" y="2074697"/>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30" name="文本框 29">
              <a:extLst>
                <a:ext uri="{FF2B5EF4-FFF2-40B4-BE49-F238E27FC236}">
                  <a16:creationId xmlns:a16="http://schemas.microsoft.com/office/drawing/2014/main" id="{3F67DFE3-83C5-4192-B2BB-048C0D42F1A7}"/>
                </a:ext>
              </a:extLst>
            </p:cNvPr>
            <p:cNvSpPr txBox="1"/>
            <p:nvPr/>
          </p:nvSpPr>
          <p:spPr>
            <a:xfrm>
              <a:off x="4838476" y="2620191"/>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31" name="文本框 30">
              <a:extLst>
                <a:ext uri="{FF2B5EF4-FFF2-40B4-BE49-F238E27FC236}">
                  <a16:creationId xmlns:a16="http://schemas.microsoft.com/office/drawing/2014/main" id="{2B328B3C-E1AC-468E-A9EF-01654EA8E79F}"/>
                </a:ext>
              </a:extLst>
            </p:cNvPr>
            <p:cNvSpPr txBox="1"/>
            <p:nvPr/>
          </p:nvSpPr>
          <p:spPr>
            <a:xfrm>
              <a:off x="5115985" y="1579589"/>
              <a:ext cx="478016" cy="338554"/>
            </a:xfrm>
            <a:prstGeom prst="rect">
              <a:avLst/>
            </a:prstGeom>
            <a:noFill/>
          </p:spPr>
          <p:txBody>
            <a:bodyPr wrap="none" rtlCol="0">
              <a:spAutoFit/>
            </a:bodyPr>
            <a:lstStyle/>
            <a:p>
              <a:r>
                <a:rPr lang="en-US" altLang="zh-CN" sz="1600" dirty="0"/>
                <a:t>BM</a:t>
              </a:r>
              <a:endParaRPr lang="zh-CN" altLang="en-US" sz="3600" dirty="0"/>
            </a:p>
          </p:txBody>
        </p:sp>
        <p:sp>
          <p:nvSpPr>
            <p:cNvPr id="32" name="文本框 31">
              <a:extLst>
                <a:ext uri="{FF2B5EF4-FFF2-40B4-BE49-F238E27FC236}">
                  <a16:creationId xmlns:a16="http://schemas.microsoft.com/office/drawing/2014/main" id="{BD1E9555-DD08-4DA0-9CEC-36728589D361}"/>
                </a:ext>
              </a:extLst>
            </p:cNvPr>
            <p:cNvSpPr txBox="1"/>
            <p:nvPr/>
          </p:nvSpPr>
          <p:spPr>
            <a:xfrm>
              <a:off x="4608153" y="2350914"/>
              <a:ext cx="478016" cy="338554"/>
            </a:xfrm>
            <a:prstGeom prst="rect">
              <a:avLst/>
            </a:prstGeom>
            <a:noFill/>
          </p:spPr>
          <p:txBody>
            <a:bodyPr wrap="none" rtlCol="0">
              <a:spAutoFit/>
            </a:bodyPr>
            <a:lstStyle/>
            <a:p>
              <a:r>
                <a:rPr lang="en-US" altLang="zh-CN" sz="1600" dirty="0"/>
                <a:t>BM</a:t>
              </a:r>
              <a:endParaRPr lang="zh-CN" altLang="en-US" sz="3600" dirty="0"/>
            </a:p>
          </p:txBody>
        </p:sp>
      </p:grpSp>
    </p:spTree>
    <p:extLst>
      <p:ext uri="{BB962C8B-B14F-4D97-AF65-F5344CB8AC3E}">
        <p14:creationId xmlns:p14="http://schemas.microsoft.com/office/powerpoint/2010/main" val="115954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图迭代运算</a:t>
            </a:r>
          </a:p>
        </p:txBody>
      </p:sp>
      <p:sp>
        <p:nvSpPr>
          <p:cNvPr id="6" name="矩形 5">
            <a:extLst>
              <a:ext uri="{FF2B5EF4-FFF2-40B4-BE49-F238E27FC236}">
                <a16:creationId xmlns:a16="http://schemas.microsoft.com/office/drawing/2014/main" id="{32263727-ED22-439D-B741-6F8F0CAC8C66}"/>
              </a:ext>
            </a:extLst>
          </p:cNvPr>
          <p:cNvSpPr/>
          <p:nvPr/>
        </p:nvSpPr>
        <p:spPr>
          <a:xfrm>
            <a:off x="742863" y="1126767"/>
            <a:ext cx="10433137" cy="345086"/>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该迭代运算以句子与其他语句的总和相似度为初值。同样设定最大迭代次数</a:t>
            </a:r>
            <a:r>
              <a:rPr lang="en-US" altLang="zh-CN" sz="1400" dirty="0">
                <a:solidFill>
                  <a:srgbClr val="404040"/>
                </a:solidFill>
                <a:latin typeface="微软雅黑" panose="020B0503020204020204" pitchFamily="34" charset="-122"/>
                <a:ea typeface="微软雅黑" panose="020B0503020204020204" pitchFamily="34" charset="-122"/>
              </a:rPr>
              <a:t>200</a:t>
            </a:r>
            <a:r>
              <a:rPr lang="zh-CN" altLang="en-US" sz="1400" dirty="0">
                <a:solidFill>
                  <a:srgbClr val="404040"/>
                </a:solidFill>
                <a:latin typeface="微软雅黑" panose="020B0503020204020204" pitchFamily="34" charset="-122"/>
                <a:ea typeface="微软雅黑" panose="020B0503020204020204" pitchFamily="34" charset="-122"/>
              </a:rPr>
              <a:t>，最大误差</a:t>
            </a:r>
            <a:r>
              <a:rPr lang="en-US" altLang="zh-CN" sz="1400" dirty="0">
                <a:solidFill>
                  <a:srgbClr val="404040"/>
                </a:solidFill>
                <a:latin typeface="微软雅黑" panose="020B0503020204020204" pitchFamily="34" charset="-122"/>
                <a:ea typeface="微软雅黑" panose="020B0503020204020204" pitchFamily="34" charset="-122"/>
              </a:rPr>
              <a:t>0.001f</a:t>
            </a:r>
            <a:r>
              <a:rPr lang="zh-CN" altLang="en-US" sz="1400" dirty="0">
                <a:solidFill>
                  <a:srgbClr val="404040"/>
                </a:solidFill>
                <a:latin typeface="微软雅黑" panose="020B0503020204020204" pitchFamily="34" charset="-122"/>
                <a:ea typeface="微软雅黑" panose="020B0503020204020204" pitchFamily="34" charset="-122"/>
              </a:rPr>
              <a:t>。</a:t>
            </a:r>
          </a:p>
        </p:txBody>
      </p:sp>
      <p:graphicFrame>
        <p:nvGraphicFramePr>
          <p:cNvPr id="4" name="表格 3">
            <a:extLst>
              <a:ext uri="{FF2B5EF4-FFF2-40B4-BE49-F238E27FC236}">
                <a16:creationId xmlns:a16="http://schemas.microsoft.com/office/drawing/2014/main" id="{7216A34A-3444-4AEF-BC5E-5308BA05A496}"/>
              </a:ext>
            </a:extLst>
          </p:cNvPr>
          <p:cNvGraphicFramePr>
            <a:graphicFrameLocks noGrp="1"/>
          </p:cNvGraphicFramePr>
          <p:nvPr>
            <p:extLst>
              <p:ext uri="{D42A27DB-BD31-4B8C-83A1-F6EECF244321}">
                <p14:modId xmlns:p14="http://schemas.microsoft.com/office/powerpoint/2010/main" val="1669557432"/>
              </p:ext>
            </p:extLst>
          </p:nvPr>
        </p:nvGraphicFramePr>
        <p:xfrm>
          <a:off x="1862131" y="1788476"/>
          <a:ext cx="8467737" cy="1548131"/>
        </p:xfrm>
        <a:graphic>
          <a:graphicData uri="http://schemas.openxmlformats.org/drawingml/2006/table">
            <a:tbl>
              <a:tblPr firstRow="1" firstCol="1" bandRow="1"/>
              <a:tblGrid>
                <a:gridCol w="8467737">
                  <a:extLst>
                    <a:ext uri="{9D8B030D-6E8A-4147-A177-3AD203B41FA5}">
                      <a16:colId xmlns:a16="http://schemas.microsoft.com/office/drawing/2014/main" val="1216422537"/>
                    </a:ext>
                  </a:extLst>
                </a:gridCol>
              </a:tblGrid>
              <a:tr h="153035">
                <a:tc>
                  <a:txBody>
                    <a:bodyPr/>
                    <a:lstStyle/>
                    <a:p>
                      <a:pPr algn="ctr">
                        <a:lnSpc>
                          <a:spcPct val="125000"/>
                        </a:lnSpc>
                        <a:spcAft>
                          <a:spcPts val="0"/>
                        </a:spcAft>
                      </a:pPr>
                      <a:r>
                        <a:rPr lang="zh-CN" sz="1400" kern="100">
                          <a:effectLst/>
                          <a:latin typeface="Times New Roman" panose="02020603050405020304" pitchFamily="18" charset="0"/>
                          <a:ea typeface="宋体" panose="02010600030101010101" pitchFamily="2" charset="-122"/>
                        </a:rPr>
                        <a:t>迭代结果</a:t>
                      </a:r>
                      <a:endParaRPr lang="zh-CN" sz="11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903814823"/>
                  </a:ext>
                </a:extLst>
              </a:tr>
              <a:tr h="131445">
                <a:tc>
                  <a:txBody>
                    <a:bodyPr/>
                    <a:lstStyle/>
                    <a:p>
                      <a:pPr algn="l">
                        <a:lnSpc>
                          <a:spcPct val="125000"/>
                        </a:lnSpc>
                        <a:spcAft>
                          <a:spcPts val="0"/>
                        </a:spcAft>
                      </a:pPr>
                      <a:r>
                        <a:rPr lang="en-US" sz="1400" kern="100" dirty="0">
                          <a:solidFill>
                            <a:srgbClr val="000000"/>
                          </a:solidFill>
                          <a:effectLst/>
                          <a:latin typeface="Times New Roman" panose="02020603050405020304" pitchFamily="18" charset="0"/>
                          <a:ea typeface="宋体" panose="02010600030101010101" pitchFamily="2" charset="-122"/>
                        </a:rPr>
                        <a:t>{0.7999757788281731/ </a:t>
                      </a:r>
                      <a:r>
                        <a:rPr lang="en-US" sz="1400" kern="100" dirty="0">
                          <a:solidFill>
                            <a:schemeClr val="accent6"/>
                          </a:solidFill>
                          <a:effectLst/>
                          <a:latin typeface="Times New Roman" panose="02020603050405020304" pitchFamily="18" charset="0"/>
                          <a:ea typeface="宋体" panose="02010600030101010101" pitchFamily="2" charset="-122"/>
                        </a:rPr>
                        <a:t>1.1667595263673693</a:t>
                      </a:r>
                      <a:r>
                        <a:rPr lang="en-US" sz="1400" kern="100" dirty="0">
                          <a:solidFill>
                            <a:srgbClr val="000000"/>
                          </a:solidFill>
                          <a:effectLst/>
                          <a:latin typeface="Times New Roman" panose="02020603050405020304" pitchFamily="18" charset="0"/>
                          <a:ea typeface="宋体" panose="02010600030101010101" pitchFamily="2" charset="-122"/>
                        </a:rPr>
                        <a:t>/ 0.7347247099734802/ 0.15000000000000002/ </a:t>
                      </a:r>
                      <a:r>
                        <a:rPr lang="en-US" sz="1400" kern="100" dirty="0">
                          <a:solidFill>
                            <a:schemeClr val="accent6"/>
                          </a:solidFill>
                          <a:effectLst/>
                          <a:latin typeface="Times New Roman" panose="02020603050405020304" pitchFamily="18" charset="0"/>
                          <a:ea typeface="宋体" panose="02010600030101010101" pitchFamily="2" charset="-122"/>
                        </a:rPr>
                        <a:t>1.3240888396721087</a:t>
                      </a:r>
                      <a:r>
                        <a:rPr lang="en-US" sz="1400" kern="100" dirty="0">
                          <a:solidFill>
                            <a:srgbClr val="000000"/>
                          </a:solidFill>
                          <a:effectLst/>
                          <a:latin typeface="Times New Roman" panose="02020603050405020304" pitchFamily="18" charset="0"/>
                          <a:ea typeface="宋体" panose="02010600030101010101" pitchFamily="2" charset="-122"/>
                        </a:rPr>
                        <a:t>/ </a:t>
                      </a:r>
                      <a:r>
                        <a:rPr lang="en-US" sz="1400" kern="100" dirty="0">
                          <a:solidFill>
                            <a:schemeClr val="accent6"/>
                          </a:solidFill>
                          <a:effectLst/>
                          <a:latin typeface="Times New Roman" panose="02020603050405020304" pitchFamily="18" charset="0"/>
                          <a:ea typeface="宋体" panose="02010600030101010101" pitchFamily="2" charset="-122"/>
                        </a:rPr>
                        <a:t>1.5278160917881811</a:t>
                      </a:r>
                      <a:r>
                        <a:rPr lang="en-US" sz="1400" kern="100" dirty="0">
                          <a:solidFill>
                            <a:srgbClr val="000000"/>
                          </a:solidFill>
                          <a:effectLst/>
                          <a:latin typeface="Times New Roman" panose="02020603050405020304" pitchFamily="18" charset="0"/>
                          <a:ea typeface="宋体" panose="02010600030101010101" pitchFamily="2" charset="-122"/>
                        </a:rPr>
                        <a:t>/ </a:t>
                      </a:r>
                      <a:r>
                        <a:rPr lang="en-US" sz="1400" kern="100" dirty="0">
                          <a:solidFill>
                            <a:schemeClr val="accent6"/>
                          </a:solidFill>
                          <a:effectLst/>
                          <a:latin typeface="Times New Roman" panose="02020603050405020304" pitchFamily="18" charset="0"/>
                          <a:ea typeface="宋体" panose="02010600030101010101" pitchFamily="2" charset="-122"/>
                        </a:rPr>
                        <a:t>1.6435856347999025</a:t>
                      </a:r>
                      <a:r>
                        <a:rPr lang="en-US" sz="1400" kern="100" dirty="0">
                          <a:solidFill>
                            <a:srgbClr val="000000"/>
                          </a:solidFill>
                          <a:effectLst/>
                          <a:latin typeface="Times New Roman" panose="02020603050405020304" pitchFamily="18" charset="0"/>
                          <a:ea typeface="宋体" panose="02010600030101010101" pitchFamily="2" charset="-122"/>
                        </a:rPr>
                        <a:t>/ 0.832871145587601/ 0.15000000000000002/ 0.6626669744911712/ 0.8188513849688095/ 0.9111709266857193/ 0.7602282663197968/ </a:t>
                      </a:r>
                      <a:r>
                        <a:rPr lang="en-US" sz="1400" kern="100" dirty="0">
                          <a:solidFill>
                            <a:schemeClr val="accent6"/>
                          </a:solidFill>
                          <a:effectLst/>
                          <a:latin typeface="Times New Roman" panose="02020603050405020304" pitchFamily="18" charset="0"/>
                          <a:ea typeface="宋体" panose="02010600030101010101" pitchFamily="2" charset="-122"/>
                        </a:rPr>
                        <a:t>1.0333947086434558</a:t>
                      </a:r>
                      <a:r>
                        <a:rPr lang="en-US" sz="1400" kern="100" dirty="0">
                          <a:solidFill>
                            <a:srgbClr val="000000"/>
                          </a:solidFill>
                          <a:effectLst/>
                          <a:latin typeface="Times New Roman" panose="02020603050405020304" pitchFamily="18" charset="0"/>
                          <a:ea typeface="宋体" panose="02010600030101010101" pitchFamily="2" charset="-122"/>
                        </a:rPr>
                        <a:t>/ 0.8609206045338191/ 0.7580023993295545/ </a:t>
                      </a:r>
                      <a:r>
                        <a:rPr lang="en-US" sz="1400" kern="100" dirty="0">
                          <a:solidFill>
                            <a:schemeClr val="accent6"/>
                          </a:solidFill>
                          <a:effectLst/>
                          <a:latin typeface="Times New Roman" panose="02020603050405020304" pitchFamily="18" charset="0"/>
                          <a:ea typeface="宋体" panose="02010600030101010101" pitchFamily="2" charset="-122"/>
                        </a:rPr>
                        <a:t>1.765852055397935</a:t>
                      </a:r>
                      <a:r>
                        <a:rPr lang="en-US" sz="1400" kern="100" dirty="0">
                          <a:solidFill>
                            <a:srgbClr val="000000"/>
                          </a:solidFill>
                          <a:effectLst/>
                          <a:latin typeface="Times New Roman" panose="02020603050405020304" pitchFamily="18" charset="0"/>
                          <a:ea typeface="宋体" panose="02010600030101010101" pitchFamily="2" charset="-122"/>
                        </a:rPr>
                        <a:t>/ 0.9610864983346381/ 0.7317756694003548/ 0.702013652382172/ 0.15000000000000002/ 0.15000000000000002/ 1.0042151324957542/}</a:t>
                      </a:r>
                      <a:endParaRPr lang="zh-CN" sz="11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4234952818"/>
                  </a:ext>
                </a:extLst>
              </a:tr>
            </a:tbl>
          </a:graphicData>
        </a:graphic>
      </p:graphicFrame>
      <p:sp>
        <p:nvSpPr>
          <p:cNvPr id="7" name="矩形 6">
            <a:extLst>
              <a:ext uri="{FF2B5EF4-FFF2-40B4-BE49-F238E27FC236}">
                <a16:creationId xmlns:a16="http://schemas.microsoft.com/office/drawing/2014/main" id="{BA3A29DA-9DE7-491B-A89C-3E4C8F3E9622}"/>
              </a:ext>
            </a:extLst>
          </p:cNvPr>
          <p:cNvSpPr/>
          <p:nvPr/>
        </p:nvSpPr>
        <p:spPr>
          <a:xfrm>
            <a:off x="742863" y="3521394"/>
            <a:ext cx="10433137" cy="1185316"/>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上述值与分句结果的次序一一对应，选取其中</a:t>
            </a:r>
            <a:r>
              <a:rPr lang="en-US" altLang="zh-CN" sz="1400" dirty="0">
                <a:solidFill>
                  <a:srgbClr val="404040"/>
                </a:solidFill>
                <a:latin typeface="微软雅黑" panose="020B0503020204020204" pitchFamily="34" charset="-122"/>
                <a:ea typeface="微软雅黑" panose="020B0503020204020204" pitchFamily="34" charset="-122"/>
              </a:rPr>
              <a:t>TR</a:t>
            </a:r>
            <a:r>
              <a:rPr lang="zh-CN" altLang="en-US" sz="1400" dirty="0">
                <a:solidFill>
                  <a:srgbClr val="404040"/>
                </a:solidFill>
                <a:latin typeface="微软雅黑" panose="020B0503020204020204" pitchFamily="34" charset="-122"/>
                <a:ea typeface="微软雅黑" panose="020B0503020204020204" pitchFamily="34" charset="-122"/>
              </a:rPr>
              <a:t>值最大的几句序号，便可以得到摘要候选句。</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我们默认生成</a:t>
            </a:r>
            <a:r>
              <a:rPr lang="en-US" altLang="zh-CN" sz="1400" dirty="0">
                <a:solidFill>
                  <a:srgbClr val="404040"/>
                </a:solidFill>
                <a:latin typeface="微软雅黑" panose="020B0503020204020204" pitchFamily="34" charset="-122"/>
                <a:ea typeface="微软雅黑" panose="020B0503020204020204" pitchFamily="34" charset="-122"/>
              </a:rPr>
              <a:t>150</a:t>
            </a:r>
            <a:r>
              <a:rPr lang="zh-CN" altLang="en-US" sz="1400" dirty="0">
                <a:solidFill>
                  <a:srgbClr val="404040"/>
                </a:solidFill>
                <a:latin typeface="微软雅黑" panose="020B0503020204020204" pitchFamily="34" charset="-122"/>
                <a:ea typeface="微软雅黑" panose="020B0503020204020204" pitchFamily="34" charset="-122"/>
              </a:rPr>
              <a:t>字的文本摘要，根据分句的平均长度，选择</a:t>
            </a:r>
            <a:r>
              <a:rPr lang="en-US" altLang="zh-CN" sz="1400" dirty="0">
                <a:solidFill>
                  <a:srgbClr val="404040"/>
                </a:solidFill>
                <a:latin typeface="微软雅黑" panose="020B0503020204020204" pitchFamily="34" charset="-122"/>
                <a:ea typeface="微软雅黑" panose="020B0503020204020204" pitchFamily="34" charset="-122"/>
              </a:rPr>
              <a:t>TR</a:t>
            </a:r>
            <a:r>
              <a:rPr lang="zh-CN" altLang="en-US" sz="1400" dirty="0">
                <a:solidFill>
                  <a:srgbClr val="404040"/>
                </a:solidFill>
                <a:latin typeface="微软雅黑" panose="020B0503020204020204" pitchFamily="34" charset="-122"/>
                <a:ea typeface="微软雅黑" panose="020B0503020204020204" pitchFamily="34" charset="-122"/>
              </a:rPr>
              <a:t>值最大的</a:t>
            </a:r>
            <a:r>
              <a:rPr lang="en-US" altLang="zh-CN" sz="1400" dirty="0">
                <a:solidFill>
                  <a:srgbClr val="404040"/>
                </a:solidFill>
                <a:latin typeface="微软雅黑" panose="020B0503020204020204" pitchFamily="34" charset="-122"/>
                <a:ea typeface="微软雅黑" panose="020B0503020204020204" pitchFamily="34" charset="-122"/>
              </a:rPr>
              <a:t>6</a:t>
            </a:r>
            <a:r>
              <a:rPr lang="zh-CN" altLang="en-US" sz="1400" dirty="0">
                <a:solidFill>
                  <a:srgbClr val="404040"/>
                </a:solidFill>
                <a:latin typeface="微软雅黑" panose="020B0503020204020204" pitchFamily="34" charset="-122"/>
                <a:ea typeface="微软雅黑" panose="020B0503020204020204" pitchFamily="34" charset="-122"/>
              </a:rPr>
              <a:t>句可构成摘要文本。</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按原文顺序，将这</a:t>
            </a:r>
            <a:r>
              <a:rPr lang="en-US" altLang="zh-CN" sz="1400" dirty="0">
                <a:solidFill>
                  <a:srgbClr val="404040"/>
                </a:solidFill>
                <a:latin typeface="微软雅黑" panose="020B0503020204020204" pitchFamily="34" charset="-122"/>
                <a:ea typeface="微软雅黑" panose="020B0503020204020204" pitchFamily="34" charset="-122"/>
              </a:rPr>
              <a:t>6</a:t>
            </a:r>
            <a:r>
              <a:rPr lang="zh-CN" altLang="en-US" sz="1400" dirty="0">
                <a:solidFill>
                  <a:srgbClr val="404040"/>
                </a:solidFill>
                <a:latin typeface="微软雅黑" panose="020B0503020204020204" pitchFamily="34" charset="-122"/>
                <a:ea typeface="微软雅黑" panose="020B0503020204020204" pitchFamily="34" charset="-122"/>
              </a:rPr>
              <a:t>句重排序可得以下摘要：</a:t>
            </a:r>
          </a:p>
        </p:txBody>
      </p:sp>
      <p:graphicFrame>
        <p:nvGraphicFramePr>
          <p:cNvPr id="9" name="表格 8">
            <a:extLst>
              <a:ext uri="{FF2B5EF4-FFF2-40B4-BE49-F238E27FC236}">
                <a16:creationId xmlns:a16="http://schemas.microsoft.com/office/drawing/2014/main" id="{E70BCA29-6E00-4ED6-801E-9EBF122C9A41}"/>
              </a:ext>
            </a:extLst>
          </p:cNvPr>
          <p:cNvGraphicFramePr>
            <a:graphicFrameLocks noGrp="1"/>
          </p:cNvGraphicFramePr>
          <p:nvPr>
            <p:extLst>
              <p:ext uri="{D42A27DB-BD31-4B8C-83A1-F6EECF244321}">
                <p14:modId xmlns:p14="http://schemas.microsoft.com/office/powerpoint/2010/main" val="2255275864"/>
              </p:ext>
            </p:extLst>
          </p:nvPr>
        </p:nvGraphicFramePr>
        <p:xfrm>
          <a:off x="1862130" y="4879862"/>
          <a:ext cx="8467737" cy="1012572"/>
        </p:xfrm>
        <a:graphic>
          <a:graphicData uri="http://schemas.openxmlformats.org/drawingml/2006/table">
            <a:tbl>
              <a:tblPr firstRow="1" firstCol="1" bandRow="1"/>
              <a:tblGrid>
                <a:gridCol w="8467737">
                  <a:extLst>
                    <a:ext uri="{9D8B030D-6E8A-4147-A177-3AD203B41FA5}">
                      <a16:colId xmlns:a16="http://schemas.microsoft.com/office/drawing/2014/main" val="2758008411"/>
                    </a:ext>
                  </a:extLst>
                </a:gridCol>
              </a:tblGrid>
              <a:tr h="153035">
                <a:tc>
                  <a:txBody>
                    <a:bodyPr/>
                    <a:lstStyle/>
                    <a:p>
                      <a:pPr algn="ctr">
                        <a:lnSpc>
                          <a:spcPct val="125000"/>
                        </a:lnSpc>
                        <a:spcAft>
                          <a:spcPts val="0"/>
                        </a:spcAft>
                      </a:pPr>
                      <a:r>
                        <a:rPr lang="zh-CN" sz="1400" kern="100">
                          <a:effectLst/>
                          <a:latin typeface="Times New Roman" panose="02020603050405020304" pitchFamily="18" charset="0"/>
                          <a:ea typeface="宋体" panose="02010600030101010101" pitchFamily="2" charset="-122"/>
                        </a:rPr>
                        <a:t>摘要结果</a:t>
                      </a:r>
                      <a:endParaRPr lang="zh-CN" sz="1100" kern="10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513206531"/>
                  </a:ext>
                </a:extLst>
              </a:tr>
              <a:tr h="131445">
                <a:tc>
                  <a:txBody>
                    <a:bodyPr/>
                    <a:lstStyle/>
                    <a:p>
                      <a:pPr algn="l">
                        <a:lnSpc>
                          <a:spcPct val="125000"/>
                        </a:lnSpc>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中国购买俄制苏</a:t>
                      </a:r>
                      <a:r>
                        <a:rPr lang="en-US" sz="1400" kern="100" dirty="0">
                          <a:solidFill>
                            <a:srgbClr val="000000"/>
                          </a:solidFill>
                          <a:effectLst/>
                          <a:latin typeface="Times New Roman" panose="02020603050405020304" pitchFamily="18" charset="0"/>
                          <a:ea typeface="宋体" panose="02010600030101010101" pitchFamily="2" charset="-122"/>
                        </a:rPr>
                        <a:t>-27</a:t>
                      </a:r>
                      <a:r>
                        <a:rPr lang="zh-CN" sz="1400" kern="100" dirty="0">
                          <a:solidFill>
                            <a:srgbClr val="000000"/>
                          </a:solidFill>
                          <a:effectLst/>
                          <a:latin typeface="Times New Roman" panose="02020603050405020304" pitchFamily="18" charset="0"/>
                          <a:ea typeface="宋体" panose="02010600030101010101" pitchFamily="2" charset="-122"/>
                        </a:rPr>
                        <a:t>第四代战机。中国空军日益强大。中国空军长期以来落后于像美国这样的世界大国。从</a:t>
                      </a:r>
                      <a:r>
                        <a:rPr lang="en-US" sz="1400" kern="100" dirty="0">
                          <a:solidFill>
                            <a:srgbClr val="000000"/>
                          </a:solidFill>
                          <a:effectLst/>
                          <a:latin typeface="Times New Roman" panose="02020603050405020304" pitchFamily="18" charset="0"/>
                          <a:ea typeface="宋体" panose="02010600030101010101" pitchFamily="2" charset="-122"/>
                        </a:rPr>
                        <a:t>2008</a:t>
                      </a:r>
                      <a:r>
                        <a:rPr lang="zh-CN" sz="1400" kern="100" dirty="0">
                          <a:solidFill>
                            <a:srgbClr val="000000"/>
                          </a:solidFill>
                          <a:effectLst/>
                          <a:latin typeface="Times New Roman" panose="02020603050405020304" pitchFamily="18" charset="0"/>
                          <a:ea typeface="宋体" panose="02010600030101010101" pitchFamily="2" charset="-122"/>
                        </a:rPr>
                        <a:t>年起中国开始研制堪舆美国</a:t>
                      </a:r>
                      <a:r>
                        <a:rPr lang="en-US" sz="1400" kern="100" dirty="0">
                          <a:solidFill>
                            <a:srgbClr val="000000"/>
                          </a:solidFill>
                          <a:effectLst/>
                          <a:latin typeface="Times New Roman" panose="02020603050405020304" pitchFamily="18" charset="0"/>
                          <a:ea typeface="宋体" panose="02010600030101010101" pitchFamily="2" charset="-122"/>
                        </a:rPr>
                        <a:t>F-22</a:t>
                      </a:r>
                      <a:r>
                        <a:rPr lang="zh-CN" sz="1400" kern="100" dirty="0">
                          <a:solidFill>
                            <a:srgbClr val="000000"/>
                          </a:solidFill>
                          <a:effectLst/>
                          <a:latin typeface="Times New Roman" panose="02020603050405020304" pitchFamily="18" charset="0"/>
                          <a:ea typeface="宋体" panose="02010600030101010101" pitchFamily="2" charset="-122"/>
                        </a:rPr>
                        <a:t>猛禽战机和</a:t>
                      </a:r>
                      <a:r>
                        <a:rPr lang="en-US" sz="1400" kern="100" dirty="0">
                          <a:solidFill>
                            <a:srgbClr val="000000"/>
                          </a:solidFill>
                          <a:effectLst/>
                          <a:latin typeface="Times New Roman" panose="02020603050405020304" pitchFamily="18" charset="0"/>
                          <a:ea typeface="宋体" panose="02010600030101010101" pitchFamily="2" charset="-122"/>
                        </a:rPr>
                        <a:t>F-35</a:t>
                      </a:r>
                      <a:r>
                        <a:rPr lang="zh-CN" sz="1400" kern="100" dirty="0">
                          <a:solidFill>
                            <a:srgbClr val="000000"/>
                          </a:solidFill>
                          <a:effectLst/>
                          <a:latin typeface="Times New Roman" panose="02020603050405020304" pitchFamily="18" charset="0"/>
                          <a:ea typeface="宋体" panose="02010600030101010101" pitchFamily="2" charset="-122"/>
                        </a:rPr>
                        <a:t>闪电</a:t>
                      </a:r>
                      <a:r>
                        <a:rPr lang="en-US" sz="1400" kern="100" dirty="0">
                          <a:solidFill>
                            <a:srgbClr val="000000"/>
                          </a:solidFill>
                          <a:effectLst/>
                          <a:latin typeface="Times New Roman" panose="02020603050405020304" pitchFamily="18" charset="0"/>
                          <a:ea typeface="宋体" panose="02010600030101010101" pitchFamily="2" charset="-122"/>
                        </a:rPr>
                        <a:t>-II</a:t>
                      </a:r>
                      <a:r>
                        <a:rPr lang="zh-CN" sz="1400" kern="100" dirty="0">
                          <a:solidFill>
                            <a:srgbClr val="000000"/>
                          </a:solidFill>
                          <a:effectLst/>
                          <a:latin typeface="Times New Roman" panose="02020603050405020304" pitchFamily="18" charset="0"/>
                          <a:ea typeface="宋体" panose="02010600030101010101" pitchFamily="2" charset="-122"/>
                        </a:rPr>
                        <a:t>相媲美的第五代战机</a:t>
                      </a:r>
                      <a:r>
                        <a:rPr lang="en-US" sz="1400" kern="100" dirty="0">
                          <a:solidFill>
                            <a:srgbClr val="000000"/>
                          </a:solidFill>
                          <a:effectLst/>
                          <a:latin typeface="Times New Roman" panose="02020603050405020304" pitchFamily="18" charset="0"/>
                          <a:ea typeface="宋体" panose="02010600030101010101" pitchFamily="2" charset="-122"/>
                        </a:rPr>
                        <a:t>J-20</a:t>
                      </a:r>
                      <a:r>
                        <a:rPr lang="zh-CN" sz="1400" kern="100" dirty="0">
                          <a:solidFill>
                            <a:srgbClr val="000000"/>
                          </a:solidFill>
                          <a:effectLst/>
                          <a:latin typeface="Times New Roman" panose="02020603050405020304" pitchFamily="18" charset="0"/>
                          <a:ea typeface="宋体" panose="02010600030101010101" pitchFamily="2" charset="-122"/>
                        </a:rPr>
                        <a:t>和</a:t>
                      </a:r>
                      <a:r>
                        <a:rPr lang="en-US" sz="1400" kern="100" dirty="0">
                          <a:solidFill>
                            <a:srgbClr val="000000"/>
                          </a:solidFill>
                          <a:effectLst/>
                          <a:latin typeface="Times New Roman" panose="02020603050405020304" pitchFamily="18" charset="0"/>
                          <a:ea typeface="宋体" panose="02010600030101010101" pitchFamily="2" charset="-122"/>
                        </a:rPr>
                        <a:t>J-31</a:t>
                      </a:r>
                      <a:r>
                        <a:rPr lang="zh-CN" sz="1400" kern="100" dirty="0">
                          <a:solidFill>
                            <a:srgbClr val="000000"/>
                          </a:solidFill>
                          <a:effectLst/>
                          <a:latin typeface="Times New Roman" panose="02020603050405020304" pitchFamily="18" charset="0"/>
                          <a:ea typeface="宋体" panose="02010600030101010101" pitchFamily="2" charset="-122"/>
                        </a:rPr>
                        <a:t>。</a:t>
                      </a:r>
                      <a:r>
                        <a:rPr lang="en-US" sz="1400" kern="100" dirty="0">
                          <a:solidFill>
                            <a:srgbClr val="000000"/>
                          </a:solidFill>
                          <a:effectLst/>
                          <a:latin typeface="Times New Roman" panose="02020603050405020304" pitchFamily="18" charset="0"/>
                          <a:ea typeface="宋体" panose="02010600030101010101" pitchFamily="2" charset="-122"/>
                        </a:rPr>
                        <a:t>J-31</a:t>
                      </a:r>
                      <a:r>
                        <a:rPr lang="zh-CN" sz="1400" kern="100" dirty="0">
                          <a:solidFill>
                            <a:srgbClr val="000000"/>
                          </a:solidFill>
                          <a:effectLst/>
                          <a:latin typeface="Times New Roman" panose="02020603050405020304" pitchFamily="18" charset="0"/>
                          <a:ea typeface="宋体" panose="02010600030101010101" pitchFamily="2" charset="-122"/>
                        </a:rPr>
                        <a:t>可能成为</a:t>
                      </a:r>
                      <a:r>
                        <a:rPr lang="en-US" sz="1400" kern="100" dirty="0">
                          <a:solidFill>
                            <a:srgbClr val="000000"/>
                          </a:solidFill>
                          <a:effectLst/>
                          <a:latin typeface="Times New Roman" panose="02020603050405020304" pitchFamily="18" charset="0"/>
                          <a:ea typeface="宋体" panose="02010600030101010101" pitchFamily="2" charset="-122"/>
                        </a:rPr>
                        <a:t>J-20</a:t>
                      </a:r>
                      <a:r>
                        <a:rPr lang="zh-CN" sz="1400" kern="100" dirty="0">
                          <a:solidFill>
                            <a:srgbClr val="000000"/>
                          </a:solidFill>
                          <a:effectLst/>
                          <a:latin typeface="Times New Roman" panose="02020603050405020304" pitchFamily="18" charset="0"/>
                          <a:ea typeface="宋体" panose="02010600030101010101" pitchFamily="2" charset="-122"/>
                        </a:rPr>
                        <a:t>的有力补充。能在西太平洋切断重要地区。美国《国家利益》警告。</a:t>
                      </a:r>
                      <a:endParaRPr lang="zh-CN" sz="1100" kern="100" dirty="0">
                        <a:effectLst/>
                        <a:latin typeface="Times New Roman" panose="02020603050405020304" pitchFamily="18" charset="0"/>
                        <a:ea typeface="宋体" panose="02010600030101010101" pitchFamily="2" charset="-122"/>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ECF4FA"/>
                    </a:solidFill>
                  </a:tcPr>
                </a:tc>
                <a:extLst>
                  <a:ext uri="{0D108BD9-81ED-4DB2-BD59-A6C34878D82A}">
                    <a16:rowId xmlns:a16="http://schemas.microsoft.com/office/drawing/2014/main" val="2089278222"/>
                  </a:ext>
                </a:extLst>
              </a:tr>
            </a:tbl>
          </a:graphicData>
        </a:graphic>
      </p:graphicFrame>
    </p:spTree>
    <p:extLst>
      <p:ext uri="{BB962C8B-B14F-4D97-AF65-F5344CB8AC3E}">
        <p14:creationId xmlns:p14="http://schemas.microsoft.com/office/powerpoint/2010/main" val="348524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绪论背景</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Tree>
    <p:extLst>
      <p:ext uri="{BB962C8B-B14F-4D97-AF65-F5344CB8AC3E}">
        <p14:creationId xmlns:p14="http://schemas.microsoft.com/office/powerpoint/2010/main" val="345030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论文总结</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Tree>
    <p:extLst>
      <p:ext uri="{BB962C8B-B14F-4D97-AF65-F5344CB8AC3E}">
        <p14:creationId xmlns:p14="http://schemas.microsoft.com/office/powerpoint/2010/main" val="303788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用户界面</a:t>
            </a:r>
          </a:p>
        </p:txBody>
      </p:sp>
      <p:sp>
        <p:nvSpPr>
          <p:cNvPr id="61" name="矩形 60">
            <a:extLst>
              <a:ext uri="{FF2B5EF4-FFF2-40B4-BE49-F238E27FC236}">
                <a16:creationId xmlns:a16="http://schemas.microsoft.com/office/drawing/2014/main" id="{50C549A3-44FB-4E44-9F05-B0638BE4C0DC}"/>
              </a:ext>
            </a:extLst>
          </p:cNvPr>
          <p:cNvSpPr/>
          <p:nvPr/>
        </p:nvSpPr>
        <p:spPr>
          <a:xfrm>
            <a:off x="742863" y="1126767"/>
            <a:ext cx="10433137" cy="345086"/>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本文研究内容是基于</a:t>
            </a:r>
            <a:r>
              <a:rPr lang="en-US" altLang="zh-CN" sz="1400" dirty="0">
                <a:solidFill>
                  <a:srgbClr val="404040"/>
                </a:solidFill>
                <a:latin typeface="微软雅黑" panose="020B0503020204020204" pitchFamily="34" charset="-122"/>
                <a:ea typeface="微软雅黑" panose="020B0503020204020204" pitchFamily="34" charset="-122"/>
              </a:rPr>
              <a:t>Java 1.8</a:t>
            </a:r>
            <a:r>
              <a:rPr lang="zh-CN" altLang="en-US" sz="1400" dirty="0">
                <a:solidFill>
                  <a:srgbClr val="404040"/>
                </a:solidFill>
                <a:latin typeface="微软雅黑" panose="020B0503020204020204" pitchFamily="34" charset="-122"/>
                <a:ea typeface="微软雅黑" panose="020B0503020204020204" pitchFamily="34" charset="-122"/>
              </a:rPr>
              <a:t>和</a:t>
            </a:r>
            <a:r>
              <a:rPr lang="en-US" altLang="zh-CN" sz="1400" dirty="0">
                <a:solidFill>
                  <a:srgbClr val="404040"/>
                </a:solidFill>
                <a:latin typeface="微软雅黑" panose="020B0503020204020204" pitchFamily="34" charset="-122"/>
                <a:ea typeface="微软雅黑" panose="020B0503020204020204" pitchFamily="34" charset="-122"/>
              </a:rPr>
              <a:t>IDEA 2020.1</a:t>
            </a:r>
            <a:r>
              <a:rPr lang="zh-CN" altLang="en-US" sz="1400" dirty="0">
                <a:solidFill>
                  <a:srgbClr val="404040"/>
                </a:solidFill>
                <a:latin typeface="微软雅黑" panose="020B0503020204020204" pitchFamily="34" charset="-122"/>
                <a:ea typeface="微软雅黑" panose="020B0503020204020204" pitchFamily="34" charset="-122"/>
              </a:rPr>
              <a:t>环境开发，算法完成后还依据</a:t>
            </a:r>
            <a:r>
              <a:rPr lang="en-US" altLang="zh-CN" sz="1400" dirty="0">
                <a:solidFill>
                  <a:srgbClr val="404040"/>
                </a:solidFill>
                <a:latin typeface="微软雅黑" panose="020B0503020204020204" pitchFamily="34" charset="-122"/>
                <a:ea typeface="微软雅黑" panose="020B0503020204020204" pitchFamily="34" charset="-122"/>
              </a:rPr>
              <a:t>Java swing</a:t>
            </a:r>
            <a:r>
              <a:rPr lang="zh-CN" altLang="en-US" sz="1400" dirty="0">
                <a:solidFill>
                  <a:srgbClr val="404040"/>
                </a:solidFill>
                <a:latin typeface="微软雅黑" panose="020B0503020204020204" pitchFamily="34" charset="-122"/>
                <a:ea typeface="微软雅黑" panose="020B0503020204020204" pitchFamily="34" charset="-122"/>
              </a:rPr>
              <a:t>设计了一个图形界面。</a:t>
            </a:r>
          </a:p>
        </p:txBody>
      </p:sp>
      <p:pic>
        <p:nvPicPr>
          <p:cNvPr id="33" name="图片 32">
            <a:extLst>
              <a:ext uri="{FF2B5EF4-FFF2-40B4-BE49-F238E27FC236}">
                <a16:creationId xmlns:a16="http://schemas.microsoft.com/office/drawing/2014/main" id="{7B5D8268-40BC-49C2-AFE6-D3CF2A81D1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4628" y="1643791"/>
            <a:ext cx="8753280" cy="4998500"/>
          </a:xfrm>
          <a:prstGeom prst="rect">
            <a:avLst/>
          </a:prstGeom>
          <a:noFill/>
        </p:spPr>
      </p:pic>
    </p:spTree>
    <p:extLst>
      <p:ext uri="{BB962C8B-B14F-4D97-AF65-F5344CB8AC3E}">
        <p14:creationId xmlns:p14="http://schemas.microsoft.com/office/powerpoint/2010/main" val="73070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874713" y="2148215"/>
            <a:ext cx="5750496" cy="3282295"/>
            <a:chOff x="8540751" y="4843463"/>
            <a:chExt cx="8012112" cy="4562475"/>
          </a:xfrm>
          <a:effectLst/>
        </p:grpSpPr>
        <p:sp>
          <p:nvSpPr>
            <p:cNvPr id="19" name="任意多边形: 形状 4"/>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0" name="任意多边形: 形状 5"/>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1" name="任意多边形: 形状 6"/>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 name="任意多边形: 形状 7"/>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3" name="任意多边形: 形状 8"/>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sp>
          <p:nvSpPr>
            <p:cNvPr id="24" name="任意多边形: 形状 9"/>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p>
          </p:txBody>
        </p:sp>
      </p:grpSp>
      <p:sp>
        <p:nvSpPr>
          <p:cNvPr id="9" name="任意多边形: 形状 18"/>
          <p:cNvSpPr/>
          <p:nvPr/>
        </p:nvSpPr>
        <p:spPr bwMode="auto">
          <a:xfrm>
            <a:off x="7094791" y="2693566"/>
            <a:ext cx="537000" cy="521873"/>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bg1"/>
          </a:solidFill>
          <a:ln w="19050">
            <a:noFill/>
            <a:round/>
            <a:headEnd/>
            <a:tailEnd/>
          </a:ln>
        </p:spPr>
        <p:txBody>
          <a:bodyPr anchor="ctr"/>
          <a:lstStyle/>
          <a:p>
            <a:pPr algn="ctr"/>
            <a:endParaRPr/>
          </a:p>
        </p:txBody>
      </p:sp>
      <p:sp>
        <p:nvSpPr>
          <p:cNvPr id="10" name="任意多边形: 形状 19"/>
          <p:cNvSpPr/>
          <p:nvPr/>
        </p:nvSpPr>
        <p:spPr bwMode="auto">
          <a:xfrm>
            <a:off x="7094791" y="4416293"/>
            <a:ext cx="537000" cy="437990"/>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bg1"/>
          </a:solidFill>
          <a:ln w="19050">
            <a:noFill/>
            <a:round/>
            <a:headEnd/>
            <a:tailEnd/>
          </a:ln>
        </p:spPr>
        <p:txBody>
          <a:bodyPr anchor="ctr"/>
          <a:lstStyle/>
          <a:p>
            <a:pPr algn="ctr"/>
            <a:endParaRPr/>
          </a:p>
        </p:txBody>
      </p:sp>
      <p:sp>
        <p:nvSpPr>
          <p:cNvPr id="15" name="矩形 14">
            <a:extLst>
              <a:ext uri="{FF2B5EF4-FFF2-40B4-BE49-F238E27FC236}">
                <a16:creationId xmlns:a16="http://schemas.microsoft.com/office/drawing/2014/main" id="{E3EB1709-6D20-4440-8800-976CC5E9712E}"/>
              </a:ext>
            </a:extLst>
          </p:cNvPr>
          <p:cNvSpPr/>
          <p:nvPr/>
        </p:nvSpPr>
        <p:spPr>
          <a:xfrm>
            <a:off x="6578118" y="2216186"/>
            <a:ext cx="4817655" cy="905248"/>
          </a:xfrm>
          <a:prstGeom prst="rect">
            <a:avLst/>
          </a:prstGeom>
        </p:spPr>
        <p:txBody>
          <a:bodyPr wrap="square">
            <a:spAutoFit/>
            <a:scene3d>
              <a:camera prst="orthographicFront"/>
              <a:lightRig rig="threePt" dir="t"/>
            </a:scene3d>
            <a:sp3d contourW="12700"/>
          </a:bodyPr>
          <a:lstStyle/>
          <a:p>
            <a:pPr>
              <a:lnSpc>
                <a:spcPct val="130000"/>
              </a:lnSpc>
            </a:pPr>
            <a:r>
              <a:rPr lang="en-US" altLang="zh-CN" sz="1400" dirty="0" err="1">
                <a:solidFill>
                  <a:schemeClr val="bg2">
                    <a:lumMod val="10000"/>
                  </a:schemeClr>
                </a:solidFill>
                <a:latin typeface="微软雅黑" panose="020B0503020204020204" pitchFamily="34" charset="-122"/>
                <a:ea typeface="微软雅黑" panose="020B0503020204020204" pitchFamily="34" charset="-122"/>
              </a:rPr>
              <a:t>TextRank</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算法是有独特优势的，它实现简单，不依赖于外部参数输入，而且能够取得较好效果。由于图运算的简单特性，</a:t>
            </a:r>
            <a:r>
              <a:rPr lang="en-US" altLang="zh-CN" sz="1400" dirty="0" err="1">
                <a:solidFill>
                  <a:schemeClr val="bg2">
                    <a:lumMod val="10000"/>
                  </a:schemeClr>
                </a:solidFill>
                <a:latin typeface="微软雅黑" panose="020B0503020204020204" pitchFamily="34" charset="-122"/>
                <a:ea typeface="微软雅黑" panose="020B0503020204020204" pitchFamily="34" charset="-122"/>
              </a:rPr>
              <a:t>TextRank</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对于短文本的处理往往有奇效。</a:t>
            </a:r>
            <a:endParaRPr lang="en-US" altLang="zh-CN" sz="14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3EB1709-6D20-4440-8800-976CC5E9712E}"/>
              </a:ext>
            </a:extLst>
          </p:cNvPr>
          <p:cNvSpPr/>
          <p:nvPr/>
        </p:nvSpPr>
        <p:spPr>
          <a:xfrm>
            <a:off x="6624068" y="3752377"/>
            <a:ext cx="4919255" cy="905248"/>
          </a:xfrm>
          <a:prstGeom prst="rect">
            <a:avLst/>
          </a:prstGeom>
        </p:spPr>
        <p:txBody>
          <a:bodyPr wrap="square">
            <a:spAutoFit/>
            <a:scene3d>
              <a:camera prst="orthographicFront"/>
              <a:lightRig rig="threePt" dir="t"/>
            </a:scene3d>
            <a:sp3d contourW="12700"/>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本文基于</a:t>
            </a:r>
            <a:r>
              <a:rPr lang="en-US" altLang="zh-CN" sz="1400" dirty="0" err="1">
                <a:solidFill>
                  <a:schemeClr val="bg2">
                    <a:lumMod val="10000"/>
                  </a:schemeClr>
                </a:solidFill>
                <a:latin typeface="微软雅黑" panose="020B0503020204020204" pitchFamily="34" charset="-122"/>
                <a:ea typeface="微软雅黑" panose="020B0503020204020204" pitchFamily="34" charset="-122"/>
              </a:rPr>
              <a:t>TextRank</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算法分别设计了中文文本摘要和关键词提取关键词提取技术，经过多次输入文本实验，基本能取得较好的提取效果。</a:t>
            </a:r>
            <a:endParaRPr lang="en-US" altLang="zh-CN" sz="1400" dirty="0">
              <a:solidFill>
                <a:schemeClr val="bg2">
                  <a:lumMod val="10000"/>
                </a:schemeClr>
              </a:solidFill>
              <a:latin typeface="微软雅黑" panose="020B0503020204020204" pitchFamily="34" charset="-122"/>
              <a:ea typeface="微软雅黑" panose="020B0503020204020204" pitchFamily="34" charset="-122"/>
            </a:endParaRPr>
          </a:p>
        </p:txBody>
      </p:sp>
      <p:pic>
        <p:nvPicPr>
          <p:cNvPr id="27" name="图片占位符 26">
            <a:extLst>
              <a:ext uri="{FF2B5EF4-FFF2-40B4-BE49-F238E27FC236}">
                <a16:creationId xmlns:a16="http://schemas.microsoft.com/office/drawing/2014/main" id="{708C3123-F091-4D8F-A3D4-3BDD028EB6FA}"/>
              </a:ext>
            </a:extLst>
          </p:cNvPr>
          <p:cNvPicPr>
            <a:picLocks noGrp="1"/>
          </p:cNvPicPr>
          <p:nvPr>
            <p:ph type="pic" sz="quarter" idx="10"/>
          </p:nvPr>
        </p:nvPicPr>
        <p:blipFill rotWithShape="1">
          <a:blip r:embed="rId3">
            <a:extLst>
              <a:ext uri="{28A0092B-C50C-407E-A947-70E740481C1C}">
                <a14:useLocalDpi xmlns:a14="http://schemas.microsoft.com/office/drawing/2010/main" val="0"/>
              </a:ext>
            </a:extLst>
          </a:blip>
          <a:srcRect l="-4978" t="1" r="-53" b="-4292"/>
          <a:stretch/>
        </p:blipFill>
        <p:spPr bwMode="auto">
          <a:xfrm>
            <a:off x="1311806" y="2384588"/>
            <a:ext cx="4691242" cy="2670344"/>
          </a:xfrm>
          <a:prstGeom prst="rect">
            <a:avLst/>
          </a:prstGeom>
          <a:noFill/>
        </p:spPr>
      </p:pic>
      <p:sp>
        <p:nvSpPr>
          <p:cNvPr id="28" name="矩形 27">
            <a:extLst>
              <a:ext uri="{FF2B5EF4-FFF2-40B4-BE49-F238E27FC236}">
                <a16:creationId xmlns:a16="http://schemas.microsoft.com/office/drawing/2014/main" id="{E57B0D42-3A45-4B38-94BE-F7AD44557D26}"/>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148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845950" y="2484060"/>
            <a:ext cx="7341208" cy="1015663"/>
          </a:xfrm>
          <a:prstGeom prst="rect">
            <a:avLst/>
          </a:prstGeom>
          <a:noFill/>
        </p:spPr>
        <p:txBody>
          <a:bodyPr wrap="square" rtlCol="0">
            <a:spAutoFit/>
          </a:bodyPr>
          <a:lstStyle/>
          <a:p>
            <a:r>
              <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THANK YOU</a:t>
            </a:r>
            <a:r>
              <a:rPr lang="zh-CN" altLang="en-US"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rPr>
              <a:t>！</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1000408" y="4250685"/>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3326824" y="4250685"/>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3627752" y="4212251"/>
            <a:ext cx="18614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2020.05.07</a:t>
            </a:r>
          </a:p>
        </p:txBody>
      </p:sp>
      <p:sp>
        <p:nvSpPr>
          <p:cNvPr id="18" name="矩形 17">
            <a:extLst>
              <a:ext uri="{FF2B5EF4-FFF2-40B4-BE49-F238E27FC236}">
                <a16:creationId xmlns:a16="http://schemas.microsoft.com/office/drawing/2014/main" id="{32910785-5393-432A-8B19-FB68325EF70F}"/>
              </a:ext>
            </a:extLst>
          </p:cNvPr>
          <p:cNvSpPr/>
          <p:nvPr/>
        </p:nvSpPr>
        <p:spPr>
          <a:xfrm>
            <a:off x="1292686" y="4220585"/>
            <a:ext cx="16209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答辩人：薛志豪</a:t>
            </a:r>
          </a:p>
        </p:txBody>
      </p:sp>
      <p:sp>
        <p:nvSpPr>
          <p:cNvPr id="19" name="文本占位符 2">
            <a:extLst>
              <a:ext uri="{FF2B5EF4-FFF2-40B4-BE49-F238E27FC236}">
                <a16:creationId xmlns:a16="http://schemas.microsoft.com/office/drawing/2014/main" id="{72851D0E-B25B-4213-BD91-79B0BE2CC5FA}"/>
              </a:ext>
            </a:extLst>
          </p:cNvPr>
          <p:cNvSpPr txBox="1">
            <a:spLocks/>
          </p:cNvSpPr>
          <p:nvPr/>
        </p:nvSpPr>
        <p:spPr>
          <a:xfrm>
            <a:off x="845952" y="3532820"/>
            <a:ext cx="6387742" cy="478272"/>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buNone/>
            </a:pP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CSASAADAstudio</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sales template, a more beautiful template please magic </a:t>
            </a: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rainMagic</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rain studio sales template, a </a:t>
            </a:r>
            <a:r>
              <a:rPr lang="en-US" sz="933" b="0" dirty="0" err="1">
                <a:solidFill>
                  <a:schemeClr val="tx1">
                    <a:lumMod val="95000"/>
                    <a:lumOff val="5000"/>
                  </a:schemeClr>
                </a:solidFill>
                <a:effectLst/>
                <a:latin typeface="微软雅黑" panose="020B0503020204020204" pitchFamily="34" charset="-122"/>
                <a:ea typeface="微软雅黑" panose="020B0503020204020204" pitchFamily="34" charset="-122"/>
                <a:sym typeface="+mn-lt"/>
              </a:rPr>
              <a:t>moreMagic</a:t>
            </a:r>
            <a:r>
              <a:rPr lang="en-US" sz="933" b="0" dirty="0">
                <a:solidFill>
                  <a:schemeClr val="tx1">
                    <a:lumMod val="95000"/>
                    <a:lumOff val="5000"/>
                  </a:schemeClr>
                </a:solidFill>
                <a:effectLst/>
                <a:latin typeface="微软雅黑" panose="020B0503020204020204" pitchFamily="34" charset="-122"/>
                <a:ea typeface="微软雅黑" panose="020B0503020204020204" pitchFamily="34" charset="-122"/>
                <a:sym typeface="+mn-lt"/>
              </a:rPr>
              <a:t> rain studio sales template, a more beautiful template please magic</a:t>
            </a:r>
          </a:p>
        </p:txBody>
      </p:sp>
      <p:pic>
        <p:nvPicPr>
          <p:cNvPr id="21" name="图片 20">
            <a:extLst>
              <a:ext uri="{FF2B5EF4-FFF2-40B4-BE49-F238E27FC236}">
                <a16:creationId xmlns:a16="http://schemas.microsoft.com/office/drawing/2014/main" id="{CDA33CC3-7994-45EC-B996-9BF13597A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8"/>
            <a:ext cx="3829538" cy="1602514"/>
          </a:xfrm>
          <a:prstGeom prst="rect">
            <a:avLst/>
          </a:prstGeom>
        </p:spPr>
      </p:pic>
    </p:spTree>
    <p:extLst>
      <p:ext uri="{BB962C8B-B14F-4D97-AF65-F5344CB8AC3E}">
        <p14:creationId xmlns:p14="http://schemas.microsoft.com/office/powerpoint/2010/main" val="74907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C21A5DB-AACE-4DB4-A767-1E1950F554A4}"/>
              </a:ext>
            </a:extLst>
          </p:cNvPr>
          <p:cNvGrpSpPr/>
          <p:nvPr/>
        </p:nvGrpSpPr>
        <p:grpSpPr>
          <a:xfrm>
            <a:off x="4334773" y="2204198"/>
            <a:ext cx="3522454" cy="3455466"/>
            <a:chOff x="4233307" y="1989285"/>
            <a:chExt cx="3522454" cy="3455466"/>
          </a:xfrm>
        </p:grpSpPr>
        <p:sp>
          <p:nvSpPr>
            <p:cNvPr id="10" name="Freeform 101"/>
            <p:cNvSpPr>
              <a:spLocks noEditPoints="1"/>
            </p:cNvSpPr>
            <p:nvPr/>
          </p:nvSpPr>
          <p:spPr bwMode="auto">
            <a:xfrm>
              <a:off x="5433360" y="1989285"/>
              <a:ext cx="2322401" cy="2317203"/>
            </a:xfrm>
            <a:custGeom>
              <a:avLst/>
              <a:gdLst>
                <a:gd name="T0" fmla="*/ 27 w 188"/>
                <a:gd name="T1" fmla="*/ 27 h 188"/>
                <a:gd name="T2" fmla="*/ 45 w 188"/>
                <a:gd name="T3" fmla="*/ 143 h 188"/>
                <a:gd name="T4" fmla="*/ 161 w 188"/>
                <a:gd name="T5" fmla="*/ 161 h 188"/>
                <a:gd name="T6" fmla="*/ 144 w 188"/>
                <a:gd name="T7" fmla="*/ 44 h 188"/>
                <a:gd name="T8" fmla="*/ 27 w 188"/>
                <a:gd name="T9" fmla="*/ 27 h 188"/>
                <a:gd name="T10" fmla="*/ 136 w 188"/>
                <a:gd name="T11" fmla="*/ 154 h 188"/>
                <a:gd name="T12" fmla="*/ 45 w 188"/>
                <a:gd name="T13" fmla="*/ 141 h 188"/>
                <a:gd name="T14" fmla="*/ 31 w 188"/>
                <a:gd name="T15" fmla="*/ 50 h 188"/>
                <a:gd name="T16" fmla="*/ 122 w 188"/>
                <a:gd name="T17" fmla="*/ 64 h 188"/>
                <a:gd name="T18" fmla="*/ 136 w 188"/>
                <a:gd name="T19" fmla="*/ 15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27" y="27"/>
                  </a:moveTo>
                  <a:cubicBezTo>
                    <a:pt x="0" y="54"/>
                    <a:pt x="8" y="106"/>
                    <a:pt x="45" y="143"/>
                  </a:cubicBezTo>
                  <a:cubicBezTo>
                    <a:pt x="81" y="180"/>
                    <a:pt x="134" y="188"/>
                    <a:pt x="161" y="161"/>
                  </a:cubicBezTo>
                  <a:cubicBezTo>
                    <a:pt x="188" y="133"/>
                    <a:pt x="180" y="81"/>
                    <a:pt x="144" y="44"/>
                  </a:cubicBezTo>
                  <a:cubicBezTo>
                    <a:pt x="107" y="7"/>
                    <a:pt x="54" y="0"/>
                    <a:pt x="27" y="27"/>
                  </a:cubicBezTo>
                  <a:close/>
                  <a:moveTo>
                    <a:pt x="136" y="154"/>
                  </a:moveTo>
                  <a:cubicBezTo>
                    <a:pt x="114" y="176"/>
                    <a:pt x="74" y="169"/>
                    <a:pt x="45" y="141"/>
                  </a:cubicBezTo>
                  <a:cubicBezTo>
                    <a:pt x="16" y="112"/>
                    <a:pt x="10" y="71"/>
                    <a:pt x="31" y="50"/>
                  </a:cubicBezTo>
                  <a:cubicBezTo>
                    <a:pt x="53" y="29"/>
                    <a:pt x="93" y="35"/>
                    <a:pt x="122" y="64"/>
                  </a:cubicBezTo>
                  <a:cubicBezTo>
                    <a:pt x="151" y="92"/>
                    <a:pt x="157" y="133"/>
                    <a:pt x="136" y="154"/>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102"/>
            <p:cNvSpPr>
              <a:spLocks noEditPoints="1"/>
            </p:cNvSpPr>
            <p:nvPr/>
          </p:nvSpPr>
          <p:spPr bwMode="auto">
            <a:xfrm>
              <a:off x="4937032" y="3517210"/>
              <a:ext cx="2467876" cy="1927541"/>
            </a:xfrm>
            <a:custGeom>
              <a:avLst/>
              <a:gdLst>
                <a:gd name="T0" fmla="*/ 193 w 200"/>
                <a:gd name="T1" fmla="*/ 61 h 156"/>
                <a:gd name="T2" fmla="*/ 88 w 200"/>
                <a:gd name="T3" fmla="*/ 9 h 156"/>
                <a:gd name="T4" fmla="*/ 7 w 200"/>
                <a:gd name="T5" fmla="*/ 95 h 156"/>
                <a:gd name="T6" fmla="*/ 113 w 200"/>
                <a:gd name="T7" fmla="*/ 147 h 156"/>
                <a:gd name="T8" fmla="*/ 193 w 200"/>
                <a:gd name="T9" fmla="*/ 61 h 156"/>
                <a:gd name="T10" fmla="*/ 27 w 200"/>
                <a:gd name="T11" fmla="*/ 78 h 156"/>
                <a:gd name="T12" fmla="*/ 90 w 200"/>
                <a:gd name="T13" fmla="*/ 11 h 156"/>
                <a:gd name="T14" fmla="*/ 172 w 200"/>
                <a:gd name="T15" fmla="*/ 51 h 156"/>
                <a:gd name="T16" fmla="*/ 109 w 200"/>
                <a:gd name="T17" fmla="*/ 118 h 156"/>
                <a:gd name="T18" fmla="*/ 27 w 200"/>
                <a:gd name="T1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156">
                  <a:moveTo>
                    <a:pt x="193" y="61"/>
                  </a:moveTo>
                  <a:cubicBezTo>
                    <a:pt x="186" y="23"/>
                    <a:pt x="139" y="0"/>
                    <a:pt x="88" y="9"/>
                  </a:cubicBezTo>
                  <a:cubicBezTo>
                    <a:pt x="36" y="18"/>
                    <a:pt x="0" y="57"/>
                    <a:pt x="7" y="95"/>
                  </a:cubicBezTo>
                  <a:cubicBezTo>
                    <a:pt x="14" y="133"/>
                    <a:pt x="61" y="156"/>
                    <a:pt x="113" y="147"/>
                  </a:cubicBezTo>
                  <a:cubicBezTo>
                    <a:pt x="164" y="138"/>
                    <a:pt x="200" y="99"/>
                    <a:pt x="193" y="61"/>
                  </a:cubicBezTo>
                  <a:close/>
                  <a:moveTo>
                    <a:pt x="27" y="78"/>
                  </a:moveTo>
                  <a:cubicBezTo>
                    <a:pt x="22" y="48"/>
                    <a:pt x="50" y="18"/>
                    <a:pt x="90" y="11"/>
                  </a:cubicBezTo>
                  <a:cubicBezTo>
                    <a:pt x="130" y="4"/>
                    <a:pt x="167" y="22"/>
                    <a:pt x="172" y="51"/>
                  </a:cubicBezTo>
                  <a:cubicBezTo>
                    <a:pt x="177" y="81"/>
                    <a:pt x="149" y="111"/>
                    <a:pt x="109" y="118"/>
                  </a:cubicBezTo>
                  <a:cubicBezTo>
                    <a:pt x="69" y="125"/>
                    <a:pt x="32" y="107"/>
                    <a:pt x="27" y="78"/>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103"/>
            <p:cNvSpPr>
              <a:spLocks noEditPoints="1"/>
            </p:cNvSpPr>
            <p:nvPr/>
          </p:nvSpPr>
          <p:spPr bwMode="auto">
            <a:xfrm>
              <a:off x="4233307" y="2020007"/>
              <a:ext cx="1885977" cy="2447093"/>
            </a:xfrm>
            <a:custGeom>
              <a:avLst/>
              <a:gdLst>
                <a:gd name="T0" fmla="*/ 63 w 153"/>
                <a:gd name="T1" fmla="*/ 193 h 198"/>
                <a:gd name="T2" fmla="*/ 146 w 153"/>
                <a:gd name="T3" fmla="*/ 109 h 198"/>
                <a:gd name="T4" fmla="*/ 90 w 153"/>
                <a:gd name="T5" fmla="*/ 5 h 198"/>
                <a:gd name="T6" fmla="*/ 7 w 153"/>
                <a:gd name="T7" fmla="*/ 89 h 198"/>
                <a:gd name="T8" fmla="*/ 63 w 153"/>
                <a:gd name="T9" fmla="*/ 193 h 198"/>
                <a:gd name="T10" fmla="*/ 100 w 153"/>
                <a:gd name="T11" fmla="*/ 30 h 198"/>
                <a:gd name="T12" fmla="*/ 143 w 153"/>
                <a:gd name="T13" fmla="*/ 110 h 198"/>
                <a:gd name="T14" fmla="*/ 79 w 153"/>
                <a:gd name="T15" fmla="*/ 176 h 198"/>
                <a:gd name="T16" fmla="*/ 35 w 153"/>
                <a:gd name="T17" fmla="*/ 95 h 198"/>
                <a:gd name="T18" fmla="*/ 100 w 153"/>
                <a:gd name="T19" fmla="*/ 3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198">
                  <a:moveTo>
                    <a:pt x="63" y="193"/>
                  </a:moveTo>
                  <a:cubicBezTo>
                    <a:pt x="101" y="198"/>
                    <a:pt x="138" y="161"/>
                    <a:pt x="146" y="109"/>
                  </a:cubicBezTo>
                  <a:cubicBezTo>
                    <a:pt x="153" y="57"/>
                    <a:pt x="128" y="11"/>
                    <a:pt x="90" y="5"/>
                  </a:cubicBezTo>
                  <a:cubicBezTo>
                    <a:pt x="51" y="0"/>
                    <a:pt x="14" y="37"/>
                    <a:pt x="7" y="89"/>
                  </a:cubicBezTo>
                  <a:cubicBezTo>
                    <a:pt x="0" y="141"/>
                    <a:pt x="25" y="187"/>
                    <a:pt x="63" y="193"/>
                  </a:cubicBezTo>
                  <a:close/>
                  <a:moveTo>
                    <a:pt x="100" y="30"/>
                  </a:moveTo>
                  <a:cubicBezTo>
                    <a:pt x="129" y="34"/>
                    <a:pt x="149" y="70"/>
                    <a:pt x="143" y="110"/>
                  </a:cubicBezTo>
                  <a:cubicBezTo>
                    <a:pt x="137" y="151"/>
                    <a:pt x="109" y="180"/>
                    <a:pt x="79" y="176"/>
                  </a:cubicBezTo>
                  <a:cubicBezTo>
                    <a:pt x="49" y="171"/>
                    <a:pt x="29" y="135"/>
                    <a:pt x="35" y="95"/>
                  </a:cubicBezTo>
                  <a:cubicBezTo>
                    <a:pt x="41" y="55"/>
                    <a:pt x="70" y="25"/>
                    <a:pt x="100" y="30"/>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104"/>
            <p:cNvSpPr>
              <a:spLocks/>
            </p:cNvSpPr>
            <p:nvPr/>
          </p:nvSpPr>
          <p:spPr bwMode="auto">
            <a:xfrm>
              <a:off x="5530358" y="2153047"/>
              <a:ext cx="503968" cy="1023520"/>
            </a:xfrm>
            <a:custGeom>
              <a:avLst/>
              <a:gdLst>
                <a:gd name="T0" fmla="*/ 24 w 41"/>
                <a:gd name="T1" fmla="*/ 36 h 83"/>
                <a:gd name="T2" fmla="*/ 41 w 41"/>
                <a:gd name="T3" fmla="*/ 26 h 83"/>
                <a:gd name="T4" fmla="*/ 41 w 41"/>
                <a:gd name="T5" fmla="*/ 0 h 83"/>
                <a:gd name="T6" fmla="*/ 20 w 41"/>
                <a:gd name="T7" fmla="*/ 13 h 83"/>
                <a:gd name="T8" fmla="*/ 8 w 41"/>
                <a:gd name="T9" fmla="*/ 83 h 83"/>
                <a:gd name="T10" fmla="*/ 13 w 41"/>
                <a:gd name="T11" fmla="*/ 83 h 83"/>
                <a:gd name="T12" fmla="*/ 24 w 41"/>
                <a:gd name="T13" fmla="*/ 36 h 83"/>
              </a:gdLst>
              <a:ahLst/>
              <a:cxnLst>
                <a:cxn ang="0">
                  <a:pos x="T0" y="T1"/>
                </a:cxn>
                <a:cxn ang="0">
                  <a:pos x="T2" y="T3"/>
                </a:cxn>
                <a:cxn ang="0">
                  <a:pos x="T4" y="T5"/>
                </a:cxn>
                <a:cxn ang="0">
                  <a:pos x="T6" y="T7"/>
                </a:cxn>
                <a:cxn ang="0">
                  <a:pos x="T8" y="T9"/>
                </a:cxn>
                <a:cxn ang="0">
                  <a:pos x="T10" y="T11"/>
                </a:cxn>
                <a:cxn ang="0">
                  <a:pos x="T12" y="T13"/>
                </a:cxn>
              </a:cxnLst>
              <a:rect l="0" t="0" r="r" b="b"/>
              <a:pathLst>
                <a:path w="41" h="83">
                  <a:moveTo>
                    <a:pt x="24" y="36"/>
                  </a:moveTo>
                  <a:cubicBezTo>
                    <a:pt x="29" y="31"/>
                    <a:pt x="35" y="28"/>
                    <a:pt x="41" y="26"/>
                  </a:cubicBezTo>
                  <a:cubicBezTo>
                    <a:pt x="41" y="0"/>
                    <a:pt x="41" y="0"/>
                    <a:pt x="41" y="0"/>
                  </a:cubicBezTo>
                  <a:cubicBezTo>
                    <a:pt x="33" y="3"/>
                    <a:pt x="26" y="7"/>
                    <a:pt x="20" y="13"/>
                  </a:cubicBezTo>
                  <a:cubicBezTo>
                    <a:pt x="3" y="30"/>
                    <a:pt x="0" y="56"/>
                    <a:pt x="8" y="83"/>
                  </a:cubicBezTo>
                  <a:cubicBezTo>
                    <a:pt x="13" y="83"/>
                    <a:pt x="13" y="83"/>
                    <a:pt x="13" y="83"/>
                  </a:cubicBezTo>
                  <a:cubicBezTo>
                    <a:pt x="9" y="65"/>
                    <a:pt x="13" y="47"/>
                    <a:pt x="24" y="3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4"/>
            <p:cNvSpPr>
              <a:spLocks noEditPoints="1"/>
            </p:cNvSpPr>
            <p:nvPr/>
          </p:nvSpPr>
          <p:spPr bwMode="auto">
            <a:xfrm>
              <a:off x="5895772" y="4217943"/>
              <a:ext cx="503539" cy="526387"/>
            </a:xfrm>
            <a:custGeom>
              <a:avLst/>
              <a:gdLst>
                <a:gd name="T0" fmla="*/ 161 w 485"/>
                <a:gd name="T1" fmla="*/ 500 h 507"/>
                <a:gd name="T2" fmla="*/ 7 w 485"/>
                <a:gd name="T3" fmla="*/ 338 h 507"/>
                <a:gd name="T4" fmla="*/ 2 w 485"/>
                <a:gd name="T5" fmla="*/ 308 h 507"/>
                <a:gd name="T6" fmla="*/ 15 w 485"/>
                <a:gd name="T7" fmla="*/ 280 h 507"/>
                <a:gd name="T8" fmla="*/ 254 w 485"/>
                <a:gd name="T9" fmla="*/ 30 h 507"/>
                <a:gd name="T10" fmla="*/ 295 w 485"/>
                <a:gd name="T11" fmla="*/ 9 h 507"/>
                <a:gd name="T12" fmla="*/ 364 w 485"/>
                <a:gd name="T13" fmla="*/ 2 h 507"/>
                <a:gd name="T14" fmla="*/ 420 w 485"/>
                <a:gd name="T15" fmla="*/ 22 h 507"/>
                <a:gd name="T16" fmla="*/ 463 w 485"/>
                <a:gd name="T17" fmla="*/ 68 h 507"/>
                <a:gd name="T18" fmla="*/ 482 w 485"/>
                <a:gd name="T19" fmla="*/ 126 h 507"/>
                <a:gd name="T20" fmla="*/ 475 w 485"/>
                <a:gd name="T21" fmla="*/ 198 h 507"/>
                <a:gd name="T22" fmla="*/ 456 w 485"/>
                <a:gd name="T23" fmla="*/ 241 h 507"/>
                <a:gd name="T24" fmla="*/ 217 w 485"/>
                <a:gd name="T25" fmla="*/ 492 h 507"/>
                <a:gd name="T26" fmla="*/ 190 w 485"/>
                <a:gd name="T27" fmla="*/ 506 h 507"/>
                <a:gd name="T28" fmla="*/ 161 w 485"/>
                <a:gd name="T29" fmla="*/ 500 h 507"/>
                <a:gd name="T30" fmla="*/ 376 w 485"/>
                <a:gd name="T31" fmla="*/ 65 h 507"/>
                <a:gd name="T32" fmla="*/ 330 w 485"/>
                <a:gd name="T33" fmla="*/ 113 h 507"/>
                <a:gd name="T34" fmla="*/ 376 w 485"/>
                <a:gd name="T35" fmla="*/ 161 h 507"/>
                <a:gd name="T36" fmla="*/ 422 w 485"/>
                <a:gd name="T37" fmla="*/ 113 h 507"/>
                <a:gd name="T38" fmla="*/ 376 w 485"/>
                <a:gd name="T39"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5" h="507">
                  <a:moveTo>
                    <a:pt x="161" y="500"/>
                  </a:moveTo>
                  <a:cubicBezTo>
                    <a:pt x="133" y="483"/>
                    <a:pt x="23" y="368"/>
                    <a:pt x="7" y="338"/>
                  </a:cubicBezTo>
                  <a:cubicBezTo>
                    <a:pt x="2" y="329"/>
                    <a:pt x="0" y="318"/>
                    <a:pt x="2" y="308"/>
                  </a:cubicBezTo>
                  <a:cubicBezTo>
                    <a:pt x="3" y="298"/>
                    <a:pt x="7" y="288"/>
                    <a:pt x="15" y="280"/>
                  </a:cubicBezTo>
                  <a:cubicBezTo>
                    <a:pt x="254" y="30"/>
                    <a:pt x="254" y="30"/>
                    <a:pt x="254" y="30"/>
                  </a:cubicBezTo>
                  <a:cubicBezTo>
                    <a:pt x="265" y="18"/>
                    <a:pt x="279" y="11"/>
                    <a:pt x="295" y="9"/>
                  </a:cubicBezTo>
                  <a:cubicBezTo>
                    <a:pt x="364" y="2"/>
                    <a:pt x="364" y="2"/>
                    <a:pt x="364" y="2"/>
                  </a:cubicBezTo>
                  <a:cubicBezTo>
                    <a:pt x="385" y="0"/>
                    <a:pt x="404" y="7"/>
                    <a:pt x="420" y="22"/>
                  </a:cubicBezTo>
                  <a:cubicBezTo>
                    <a:pt x="463" y="68"/>
                    <a:pt x="463" y="68"/>
                    <a:pt x="463" y="68"/>
                  </a:cubicBezTo>
                  <a:cubicBezTo>
                    <a:pt x="478" y="84"/>
                    <a:pt x="485" y="104"/>
                    <a:pt x="482" y="126"/>
                  </a:cubicBezTo>
                  <a:cubicBezTo>
                    <a:pt x="475" y="198"/>
                    <a:pt x="475" y="198"/>
                    <a:pt x="475" y="198"/>
                  </a:cubicBezTo>
                  <a:cubicBezTo>
                    <a:pt x="474" y="215"/>
                    <a:pt x="467" y="229"/>
                    <a:pt x="456" y="241"/>
                  </a:cubicBezTo>
                  <a:cubicBezTo>
                    <a:pt x="217" y="492"/>
                    <a:pt x="217" y="492"/>
                    <a:pt x="217" y="492"/>
                  </a:cubicBezTo>
                  <a:cubicBezTo>
                    <a:pt x="209" y="500"/>
                    <a:pt x="200" y="504"/>
                    <a:pt x="190" y="506"/>
                  </a:cubicBezTo>
                  <a:cubicBezTo>
                    <a:pt x="181" y="507"/>
                    <a:pt x="170" y="505"/>
                    <a:pt x="161" y="500"/>
                  </a:cubicBezTo>
                  <a:close/>
                  <a:moveTo>
                    <a:pt x="376" y="65"/>
                  </a:moveTo>
                  <a:cubicBezTo>
                    <a:pt x="351" y="65"/>
                    <a:pt x="330" y="87"/>
                    <a:pt x="330" y="113"/>
                  </a:cubicBezTo>
                  <a:cubicBezTo>
                    <a:pt x="330" y="140"/>
                    <a:pt x="351" y="161"/>
                    <a:pt x="376" y="161"/>
                  </a:cubicBezTo>
                  <a:cubicBezTo>
                    <a:pt x="402" y="161"/>
                    <a:pt x="422" y="140"/>
                    <a:pt x="422" y="113"/>
                  </a:cubicBezTo>
                  <a:cubicBezTo>
                    <a:pt x="422" y="87"/>
                    <a:pt x="402" y="65"/>
                    <a:pt x="376" y="65"/>
                  </a:cubicBezTo>
                  <a:close/>
                </a:path>
              </a:pathLst>
            </a:custGeom>
            <a:solidFill>
              <a:schemeClr val="accent1"/>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5"/>
            <p:cNvSpPr>
              <a:spLocks noEditPoints="1"/>
            </p:cNvSpPr>
            <p:nvPr/>
          </p:nvSpPr>
          <p:spPr bwMode="auto">
            <a:xfrm>
              <a:off x="4998701" y="3132659"/>
              <a:ext cx="536236" cy="428461"/>
            </a:xfrm>
            <a:custGeom>
              <a:avLst/>
              <a:gdLst>
                <a:gd name="T0" fmla="*/ 22 w 516"/>
                <a:gd name="T1" fmla="*/ 348 h 412"/>
                <a:gd name="T2" fmla="*/ 0 w 516"/>
                <a:gd name="T3" fmla="*/ 296 h 412"/>
                <a:gd name="T4" fmla="*/ 142 w 516"/>
                <a:gd name="T5" fmla="*/ 274 h 412"/>
                <a:gd name="T6" fmla="*/ 349 w 516"/>
                <a:gd name="T7" fmla="*/ 160 h 412"/>
                <a:gd name="T8" fmla="*/ 391 w 516"/>
                <a:gd name="T9" fmla="*/ 221 h 412"/>
                <a:gd name="T10" fmla="*/ 427 w 516"/>
                <a:gd name="T11" fmla="*/ 273 h 412"/>
                <a:gd name="T12" fmla="*/ 398 w 516"/>
                <a:gd name="T13" fmla="*/ 331 h 412"/>
                <a:gd name="T14" fmla="*/ 349 w 516"/>
                <a:gd name="T15" fmla="*/ 338 h 412"/>
                <a:gd name="T16" fmla="*/ 327 w 516"/>
                <a:gd name="T17" fmla="*/ 360 h 412"/>
                <a:gd name="T18" fmla="*/ 295 w 516"/>
                <a:gd name="T19" fmla="*/ 336 h 412"/>
                <a:gd name="T20" fmla="*/ 255 w 516"/>
                <a:gd name="T21" fmla="*/ 307 h 412"/>
                <a:gd name="T22" fmla="*/ 249 w 516"/>
                <a:gd name="T23" fmla="*/ 270 h 412"/>
                <a:gd name="T24" fmla="*/ 287 w 516"/>
                <a:gd name="T25" fmla="*/ 291 h 412"/>
                <a:gd name="T26" fmla="*/ 305 w 516"/>
                <a:gd name="T27" fmla="*/ 306 h 412"/>
                <a:gd name="T28" fmla="*/ 327 w 516"/>
                <a:gd name="T29" fmla="*/ 246 h 412"/>
                <a:gd name="T30" fmla="*/ 272 w 516"/>
                <a:gd name="T31" fmla="*/ 235 h 412"/>
                <a:gd name="T32" fmla="*/ 251 w 516"/>
                <a:gd name="T33" fmla="*/ 187 h 412"/>
                <a:gd name="T34" fmla="*/ 286 w 516"/>
                <a:gd name="T35" fmla="*/ 133 h 412"/>
                <a:gd name="T36" fmla="*/ 327 w 516"/>
                <a:gd name="T37" fmla="*/ 109 h 412"/>
                <a:gd name="T38" fmla="*/ 349 w 516"/>
                <a:gd name="T39" fmla="*/ 129 h 412"/>
                <a:gd name="T40" fmla="*/ 414 w 516"/>
                <a:gd name="T41" fmla="*/ 151 h 412"/>
                <a:gd name="T42" fmla="*/ 387 w 516"/>
                <a:gd name="T43" fmla="*/ 190 h 412"/>
                <a:gd name="T44" fmla="*/ 380 w 516"/>
                <a:gd name="T45" fmla="*/ 165 h 412"/>
                <a:gd name="T46" fmla="*/ 349 w 516"/>
                <a:gd name="T47" fmla="*/ 160 h 412"/>
                <a:gd name="T48" fmla="*/ 321 w 516"/>
                <a:gd name="T49" fmla="*/ 160 h 412"/>
                <a:gd name="T50" fmla="*/ 291 w 516"/>
                <a:gd name="T51" fmla="*/ 169 h 412"/>
                <a:gd name="T52" fmla="*/ 297 w 516"/>
                <a:gd name="T53" fmla="*/ 209 h 412"/>
                <a:gd name="T54" fmla="*/ 327 w 516"/>
                <a:gd name="T55" fmla="*/ 160 h 412"/>
                <a:gd name="T56" fmla="*/ 349 w 516"/>
                <a:gd name="T57" fmla="*/ 308 h 412"/>
                <a:gd name="T58" fmla="*/ 383 w 516"/>
                <a:gd name="T59" fmla="*/ 301 h 412"/>
                <a:gd name="T60" fmla="*/ 386 w 516"/>
                <a:gd name="T61" fmla="*/ 257 h 412"/>
                <a:gd name="T62" fmla="*/ 349 w 516"/>
                <a:gd name="T63" fmla="*/ 246 h 412"/>
                <a:gd name="T64" fmla="*/ 442 w 516"/>
                <a:gd name="T65" fmla="*/ 339 h 412"/>
                <a:gd name="T66" fmla="*/ 442 w 516"/>
                <a:gd name="T67" fmla="*/ 131 h 412"/>
                <a:gd name="T68" fmla="*/ 234 w 516"/>
                <a:gd name="T69" fmla="*/ 131 h 412"/>
                <a:gd name="T70" fmla="*/ 234 w 516"/>
                <a:gd name="T71" fmla="*/ 339 h 412"/>
                <a:gd name="T72" fmla="*/ 464 w 516"/>
                <a:gd name="T73" fmla="*/ 360 h 412"/>
                <a:gd name="T74" fmla="*/ 464 w 516"/>
                <a:gd name="T75" fmla="*/ 109 h 412"/>
                <a:gd name="T76" fmla="*/ 213 w 516"/>
                <a:gd name="T77" fmla="*/ 109 h 412"/>
                <a:gd name="T78" fmla="*/ 213 w 516"/>
                <a:gd name="T79" fmla="*/ 360 h 412"/>
                <a:gd name="T80" fmla="*/ 464 w 516"/>
                <a:gd name="T81" fmla="*/ 360 h 412"/>
                <a:gd name="T82" fmla="*/ 22 w 516"/>
                <a:gd name="T83" fmla="*/ 73 h 412"/>
                <a:gd name="T84" fmla="*/ 0 w 516"/>
                <a:gd name="T85" fmla="*/ 22 h 412"/>
                <a:gd name="T86" fmla="*/ 322 w 516"/>
                <a:gd name="T87" fmla="*/ 0 h 412"/>
                <a:gd name="T88" fmla="*/ 344 w 516"/>
                <a:gd name="T89" fmla="*/ 34 h 412"/>
                <a:gd name="T90" fmla="*/ 219 w 516"/>
                <a:gd name="T91" fmla="*/ 73 h 412"/>
                <a:gd name="T92" fmla="*/ 22 w 516"/>
                <a:gd name="T93" fmla="*/ 165 h 412"/>
                <a:gd name="T94" fmla="*/ 0 w 516"/>
                <a:gd name="T95" fmla="*/ 113 h 412"/>
                <a:gd name="T96" fmla="*/ 198 w 516"/>
                <a:gd name="T97" fmla="*/ 91 h 412"/>
                <a:gd name="T98" fmla="*/ 139 w 516"/>
                <a:gd name="T99" fmla="*/ 256 h 412"/>
                <a:gd name="T100" fmla="*/ 0 w 516"/>
                <a:gd name="T101" fmla="*/ 234 h 412"/>
                <a:gd name="T102" fmla="*/ 22 w 516"/>
                <a:gd name="T103" fmla="*/ 183 h 412"/>
                <a:gd name="T104" fmla="*/ 138 w 516"/>
                <a:gd name="T105" fmla="*/ 23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 h="412">
                  <a:moveTo>
                    <a:pt x="172" y="348"/>
                  </a:moveTo>
                  <a:cubicBezTo>
                    <a:pt x="22" y="348"/>
                    <a:pt x="22" y="348"/>
                    <a:pt x="22" y="348"/>
                  </a:cubicBezTo>
                  <a:cubicBezTo>
                    <a:pt x="10" y="348"/>
                    <a:pt x="0" y="338"/>
                    <a:pt x="0" y="326"/>
                  </a:cubicBezTo>
                  <a:cubicBezTo>
                    <a:pt x="0" y="296"/>
                    <a:pt x="0" y="296"/>
                    <a:pt x="0" y="296"/>
                  </a:cubicBezTo>
                  <a:cubicBezTo>
                    <a:pt x="0" y="284"/>
                    <a:pt x="10" y="274"/>
                    <a:pt x="22" y="274"/>
                  </a:cubicBezTo>
                  <a:cubicBezTo>
                    <a:pt x="142" y="274"/>
                    <a:pt x="142" y="274"/>
                    <a:pt x="142" y="274"/>
                  </a:cubicBezTo>
                  <a:cubicBezTo>
                    <a:pt x="147" y="301"/>
                    <a:pt x="158" y="326"/>
                    <a:pt x="172" y="348"/>
                  </a:cubicBezTo>
                  <a:close/>
                  <a:moveTo>
                    <a:pt x="349" y="160"/>
                  </a:moveTo>
                  <a:cubicBezTo>
                    <a:pt x="349" y="216"/>
                    <a:pt x="349" y="216"/>
                    <a:pt x="349" y="216"/>
                  </a:cubicBezTo>
                  <a:cubicBezTo>
                    <a:pt x="367" y="217"/>
                    <a:pt x="381" y="219"/>
                    <a:pt x="391" y="221"/>
                  </a:cubicBezTo>
                  <a:cubicBezTo>
                    <a:pt x="402" y="224"/>
                    <a:pt x="411" y="229"/>
                    <a:pt x="417" y="237"/>
                  </a:cubicBezTo>
                  <a:cubicBezTo>
                    <a:pt x="424" y="245"/>
                    <a:pt x="427" y="257"/>
                    <a:pt x="427" y="273"/>
                  </a:cubicBezTo>
                  <a:cubicBezTo>
                    <a:pt x="427" y="289"/>
                    <a:pt x="425" y="302"/>
                    <a:pt x="420" y="311"/>
                  </a:cubicBezTo>
                  <a:cubicBezTo>
                    <a:pt x="415" y="321"/>
                    <a:pt x="408" y="327"/>
                    <a:pt x="398" y="331"/>
                  </a:cubicBezTo>
                  <a:cubicBezTo>
                    <a:pt x="388" y="335"/>
                    <a:pt x="374" y="338"/>
                    <a:pt x="356" y="338"/>
                  </a:cubicBezTo>
                  <a:cubicBezTo>
                    <a:pt x="349" y="338"/>
                    <a:pt x="349" y="338"/>
                    <a:pt x="349" y="338"/>
                  </a:cubicBezTo>
                  <a:cubicBezTo>
                    <a:pt x="349" y="360"/>
                    <a:pt x="349" y="360"/>
                    <a:pt x="349" y="360"/>
                  </a:cubicBezTo>
                  <a:cubicBezTo>
                    <a:pt x="327" y="360"/>
                    <a:pt x="327" y="360"/>
                    <a:pt x="327" y="360"/>
                  </a:cubicBezTo>
                  <a:cubicBezTo>
                    <a:pt x="327" y="338"/>
                    <a:pt x="327" y="338"/>
                    <a:pt x="327" y="338"/>
                  </a:cubicBezTo>
                  <a:cubicBezTo>
                    <a:pt x="315" y="338"/>
                    <a:pt x="304" y="337"/>
                    <a:pt x="295" y="336"/>
                  </a:cubicBezTo>
                  <a:cubicBezTo>
                    <a:pt x="286" y="334"/>
                    <a:pt x="278" y="331"/>
                    <a:pt x="271" y="326"/>
                  </a:cubicBezTo>
                  <a:cubicBezTo>
                    <a:pt x="264" y="322"/>
                    <a:pt x="259" y="316"/>
                    <a:pt x="255" y="307"/>
                  </a:cubicBezTo>
                  <a:cubicBezTo>
                    <a:pt x="251" y="299"/>
                    <a:pt x="249" y="289"/>
                    <a:pt x="249" y="278"/>
                  </a:cubicBezTo>
                  <a:cubicBezTo>
                    <a:pt x="249" y="270"/>
                    <a:pt x="249" y="270"/>
                    <a:pt x="249" y="270"/>
                  </a:cubicBezTo>
                  <a:cubicBezTo>
                    <a:pt x="285" y="270"/>
                    <a:pt x="285" y="270"/>
                    <a:pt x="285" y="270"/>
                  </a:cubicBezTo>
                  <a:cubicBezTo>
                    <a:pt x="285" y="279"/>
                    <a:pt x="285" y="286"/>
                    <a:pt x="287" y="291"/>
                  </a:cubicBezTo>
                  <a:cubicBezTo>
                    <a:pt x="288" y="296"/>
                    <a:pt x="291" y="299"/>
                    <a:pt x="294" y="301"/>
                  </a:cubicBezTo>
                  <a:cubicBezTo>
                    <a:pt x="297" y="304"/>
                    <a:pt x="301" y="305"/>
                    <a:pt x="305" y="306"/>
                  </a:cubicBezTo>
                  <a:cubicBezTo>
                    <a:pt x="309" y="306"/>
                    <a:pt x="316" y="307"/>
                    <a:pt x="327" y="308"/>
                  </a:cubicBezTo>
                  <a:cubicBezTo>
                    <a:pt x="327" y="246"/>
                    <a:pt x="327" y="246"/>
                    <a:pt x="327" y="246"/>
                  </a:cubicBezTo>
                  <a:cubicBezTo>
                    <a:pt x="313" y="245"/>
                    <a:pt x="302" y="244"/>
                    <a:pt x="294" y="243"/>
                  </a:cubicBezTo>
                  <a:cubicBezTo>
                    <a:pt x="286" y="241"/>
                    <a:pt x="278" y="239"/>
                    <a:pt x="272" y="235"/>
                  </a:cubicBezTo>
                  <a:cubicBezTo>
                    <a:pt x="265" y="231"/>
                    <a:pt x="260" y="225"/>
                    <a:pt x="257" y="217"/>
                  </a:cubicBezTo>
                  <a:cubicBezTo>
                    <a:pt x="253" y="210"/>
                    <a:pt x="251" y="199"/>
                    <a:pt x="251" y="187"/>
                  </a:cubicBezTo>
                  <a:cubicBezTo>
                    <a:pt x="251" y="171"/>
                    <a:pt x="255" y="159"/>
                    <a:pt x="261" y="150"/>
                  </a:cubicBezTo>
                  <a:cubicBezTo>
                    <a:pt x="267" y="142"/>
                    <a:pt x="276" y="136"/>
                    <a:pt x="286" y="133"/>
                  </a:cubicBezTo>
                  <a:cubicBezTo>
                    <a:pt x="297" y="130"/>
                    <a:pt x="311" y="129"/>
                    <a:pt x="327" y="129"/>
                  </a:cubicBezTo>
                  <a:cubicBezTo>
                    <a:pt x="327" y="109"/>
                    <a:pt x="327" y="109"/>
                    <a:pt x="327" y="109"/>
                  </a:cubicBezTo>
                  <a:cubicBezTo>
                    <a:pt x="349" y="109"/>
                    <a:pt x="349" y="109"/>
                    <a:pt x="349" y="109"/>
                  </a:cubicBezTo>
                  <a:cubicBezTo>
                    <a:pt x="349" y="129"/>
                    <a:pt x="349" y="129"/>
                    <a:pt x="349" y="129"/>
                  </a:cubicBezTo>
                  <a:cubicBezTo>
                    <a:pt x="367" y="129"/>
                    <a:pt x="381" y="131"/>
                    <a:pt x="391" y="134"/>
                  </a:cubicBezTo>
                  <a:cubicBezTo>
                    <a:pt x="401" y="137"/>
                    <a:pt x="409" y="142"/>
                    <a:pt x="414" y="151"/>
                  </a:cubicBezTo>
                  <a:cubicBezTo>
                    <a:pt x="420" y="160"/>
                    <a:pt x="422" y="172"/>
                    <a:pt x="422" y="190"/>
                  </a:cubicBezTo>
                  <a:cubicBezTo>
                    <a:pt x="387" y="190"/>
                    <a:pt x="387" y="190"/>
                    <a:pt x="387" y="190"/>
                  </a:cubicBezTo>
                  <a:cubicBezTo>
                    <a:pt x="387" y="189"/>
                    <a:pt x="387" y="187"/>
                    <a:pt x="387" y="186"/>
                  </a:cubicBezTo>
                  <a:cubicBezTo>
                    <a:pt x="387" y="175"/>
                    <a:pt x="385" y="169"/>
                    <a:pt x="380" y="165"/>
                  </a:cubicBezTo>
                  <a:cubicBezTo>
                    <a:pt x="376" y="162"/>
                    <a:pt x="369" y="160"/>
                    <a:pt x="358" y="160"/>
                  </a:cubicBezTo>
                  <a:cubicBezTo>
                    <a:pt x="349" y="160"/>
                    <a:pt x="349" y="160"/>
                    <a:pt x="349" y="160"/>
                  </a:cubicBezTo>
                  <a:close/>
                  <a:moveTo>
                    <a:pt x="327" y="160"/>
                  </a:moveTo>
                  <a:cubicBezTo>
                    <a:pt x="321" y="160"/>
                    <a:pt x="321" y="160"/>
                    <a:pt x="321" y="160"/>
                  </a:cubicBezTo>
                  <a:cubicBezTo>
                    <a:pt x="313" y="160"/>
                    <a:pt x="307" y="161"/>
                    <a:pt x="302" y="162"/>
                  </a:cubicBezTo>
                  <a:cubicBezTo>
                    <a:pt x="298" y="163"/>
                    <a:pt x="294" y="165"/>
                    <a:pt x="291" y="169"/>
                  </a:cubicBezTo>
                  <a:cubicBezTo>
                    <a:pt x="289" y="172"/>
                    <a:pt x="287" y="178"/>
                    <a:pt x="287" y="186"/>
                  </a:cubicBezTo>
                  <a:cubicBezTo>
                    <a:pt x="287" y="197"/>
                    <a:pt x="291" y="205"/>
                    <a:pt x="297" y="209"/>
                  </a:cubicBezTo>
                  <a:cubicBezTo>
                    <a:pt x="304" y="213"/>
                    <a:pt x="314" y="216"/>
                    <a:pt x="327" y="216"/>
                  </a:cubicBezTo>
                  <a:cubicBezTo>
                    <a:pt x="327" y="160"/>
                    <a:pt x="327" y="160"/>
                    <a:pt x="327" y="160"/>
                  </a:cubicBezTo>
                  <a:close/>
                  <a:moveTo>
                    <a:pt x="349" y="246"/>
                  </a:moveTo>
                  <a:cubicBezTo>
                    <a:pt x="349" y="308"/>
                    <a:pt x="349" y="308"/>
                    <a:pt x="349" y="308"/>
                  </a:cubicBezTo>
                  <a:cubicBezTo>
                    <a:pt x="356" y="308"/>
                    <a:pt x="356" y="308"/>
                    <a:pt x="356" y="308"/>
                  </a:cubicBezTo>
                  <a:cubicBezTo>
                    <a:pt x="368" y="308"/>
                    <a:pt x="377" y="305"/>
                    <a:pt x="383" y="301"/>
                  </a:cubicBezTo>
                  <a:cubicBezTo>
                    <a:pt x="388" y="297"/>
                    <a:pt x="391" y="289"/>
                    <a:pt x="391" y="277"/>
                  </a:cubicBezTo>
                  <a:cubicBezTo>
                    <a:pt x="391" y="268"/>
                    <a:pt x="390" y="262"/>
                    <a:pt x="386" y="257"/>
                  </a:cubicBezTo>
                  <a:cubicBezTo>
                    <a:pt x="383" y="253"/>
                    <a:pt x="379" y="250"/>
                    <a:pt x="374" y="249"/>
                  </a:cubicBezTo>
                  <a:cubicBezTo>
                    <a:pt x="369" y="248"/>
                    <a:pt x="361" y="247"/>
                    <a:pt x="349" y="246"/>
                  </a:cubicBezTo>
                  <a:close/>
                  <a:moveTo>
                    <a:pt x="338" y="382"/>
                  </a:moveTo>
                  <a:cubicBezTo>
                    <a:pt x="379" y="382"/>
                    <a:pt x="415" y="365"/>
                    <a:pt x="442" y="339"/>
                  </a:cubicBezTo>
                  <a:cubicBezTo>
                    <a:pt x="469" y="312"/>
                    <a:pt x="485" y="275"/>
                    <a:pt x="485" y="235"/>
                  </a:cubicBezTo>
                  <a:cubicBezTo>
                    <a:pt x="485" y="194"/>
                    <a:pt x="469" y="157"/>
                    <a:pt x="442" y="131"/>
                  </a:cubicBezTo>
                  <a:cubicBezTo>
                    <a:pt x="415" y="104"/>
                    <a:pt x="379" y="88"/>
                    <a:pt x="338" y="88"/>
                  </a:cubicBezTo>
                  <a:cubicBezTo>
                    <a:pt x="298" y="88"/>
                    <a:pt x="261" y="104"/>
                    <a:pt x="234" y="131"/>
                  </a:cubicBezTo>
                  <a:cubicBezTo>
                    <a:pt x="208" y="157"/>
                    <a:pt x="191" y="194"/>
                    <a:pt x="191" y="235"/>
                  </a:cubicBezTo>
                  <a:cubicBezTo>
                    <a:pt x="191" y="275"/>
                    <a:pt x="208" y="312"/>
                    <a:pt x="234" y="339"/>
                  </a:cubicBezTo>
                  <a:cubicBezTo>
                    <a:pt x="261" y="365"/>
                    <a:pt x="298" y="382"/>
                    <a:pt x="338" y="382"/>
                  </a:cubicBezTo>
                  <a:close/>
                  <a:moveTo>
                    <a:pt x="464" y="360"/>
                  </a:moveTo>
                  <a:cubicBezTo>
                    <a:pt x="496" y="328"/>
                    <a:pt x="516" y="284"/>
                    <a:pt x="516" y="235"/>
                  </a:cubicBezTo>
                  <a:cubicBezTo>
                    <a:pt x="516" y="186"/>
                    <a:pt x="496" y="141"/>
                    <a:pt x="464" y="109"/>
                  </a:cubicBezTo>
                  <a:cubicBezTo>
                    <a:pt x="432" y="77"/>
                    <a:pt x="387" y="57"/>
                    <a:pt x="338" y="57"/>
                  </a:cubicBezTo>
                  <a:cubicBezTo>
                    <a:pt x="289" y="57"/>
                    <a:pt x="245" y="77"/>
                    <a:pt x="213" y="109"/>
                  </a:cubicBezTo>
                  <a:cubicBezTo>
                    <a:pt x="181" y="141"/>
                    <a:pt x="161" y="186"/>
                    <a:pt x="161" y="235"/>
                  </a:cubicBezTo>
                  <a:cubicBezTo>
                    <a:pt x="161" y="284"/>
                    <a:pt x="181" y="328"/>
                    <a:pt x="213" y="360"/>
                  </a:cubicBezTo>
                  <a:cubicBezTo>
                    <a:pt x="245" y="392"/>
                    <a:pt x="289" y="412"/>
                    <a:pt x="338" y="412"/>
                  </a:cubicBezTo>
                  <a:cubicBezTo>
                    <a:pt x="387" y="412"/>
                    <a:pt x="432" y="392"/>
                    <a:pt x="464" y="360"/>
                  </a:cubicBezTo>
                  <a:close/>
                  <a:moveTo>
                    <a:pt x="219" y="73"/>
                  </a:moveTo>
                  <a:cubicBezTo>
                    <a:pt x="22" y="73"/>
                    <a:pt x="22" y="73"/>
                    <a:pt x="22" y="73"/>
                  </a:cubicBezTo>
                  <a:cubicBezTo>
                    <a:pt x="10" y="73"/>
                    <a:pt x="0" y="63"/>
                    <a:pt x="0" y="51"/>
                  </a:cubicBezTo>
                  <a:cubicBezTo>
                    <a:pt x="0" y="22"/>
                    <a:pt x="0" y="22"/>
                    <a:pt x="0" y="22"/>
                  </a:cubicBezTo>
                  <a:cubicBezTo>
                    <a:pt x="0" y="10"/>
                    <a:pt x="10" y="0"/>
                    <a:pt x="22" y="0"/>
                  </a:cubicBezTo>
                  <a:cubicBezTo>
                    <a:pt x="322" y="0"/>
                    <a:pt x="322" y="0"/>
                    <a:pt x="322" y="0"/>
                  </a:cubicBezTo>
                  <a:cubicBezTo>
                    <a:pt x="334" y="0"/>
                    <a:pt x="344" y="10"/>
                    <a:pt x="344" y="22"/>
                  </a:cubicBezTo>
                  <a:cubicBezTo>
                    <a:pt x="344" y="34"/>
                    <a:pt x="344" y="34"/>
                    <a:pt x="344" y="34"/>
                  </a:cubicBezTo>
                  <a:cubicBezTo>
                    <a:pt x="342" y="34"/>
                    <a:pt x="340" y="34"/>
                    <a:pt x="338" y="34"/>
                  </a:cubicBezTo>
                  <a:cubicBezTo>
                    <a:pt x="294" y="34"/>
                    <a:pt x="253" y="49"/>
                    <a:pt x="219" y="73"/>
                  </a:cubicBezTo>
                  <a:close/>
                  <a:moveTo>
                    <a:pt x="150" y="165"/>
                  </a:moveTo>
                  <a:cubicBezTo>
                    <a:pt x="22" y="165"/>
                    <a:pt x="22" y="165"/>
                    <a:pt x="22" y="165"/>
                  </a:cubicBezTo>
                  <a:cubicBezTo>
                    <a:pt x="10" y="165"/>
                    <a:pt x="0" y="155"/>
                    <a:pt x="0" y="143"/>
                  </a:cubicBezTo>
                  <a:cubicBezTo>
                    <a:pt x="0" y="113"/>
                    <a:pt x="0" y="113"/>
                    <a:pt x="0" y="113"/>
                  </a:cubicBezTo>
                  <a:cubicBezTo>
                    <a:pt x="0" y="101"/>
                    <a:pt x="10" y="91"/>
                    <a:pt x="22" y="91"/>
                  </a:cubicBezTo>
                  <a:cubicBezTo>
                    <a:pt x="198" y="91"/>
                    <a:pt x="198" y="91"/>
                    <a:pt x="198" y="91"/>
                  </a:cubicBezTo>
                  <a:cubicBezTo>
                    <a:pt x="177" y="112"/>
                    <a:pt x="161" y="137"/>
                    <a:pt x="150" y="165"/>
                  </a:cubicBezTo>
                  <a:close/>
                  <a:moveTo>
                    <a:pt x="139" y="256"/>
                  </a:moveTo>
                  <a:cubicBezTo>
                    <a:pt x="22" y="256"/>
                    <a:pt x="22" y="256"/>
                    <a:pt x="22" y="256"/>
                  </a:cubicBezTo>
                  <a:cubicBezTo>
                    <a:pt x="10" y="256"/>
                    <a:pt x="0" y="246"/>
                    <a:pt x="0" y="234"/>
                  </a:cubicBezTo>
                  <a:cubicBezTo>
                    <a:pt x="0" y="205"/>
                    <a:pt x="0" y="205"/>
                    <a:pt x="0" y="205"/>
                  </a:cubicBezTo>
                  <a:cubicBezTo>
                    <a:pt x="0" y="193"/>
                    <a:pt x="10" y="183"/>
                    <a:pt x="22" y="183"/>
                  </a:cubicBezTo>
                  <a:cubicBezTo>
                    <a:pt x="144" y="183"/>
                    <a:pt x="144" y="183"/>
                    <a:pt x="144" y="183"/>
                  </a:cubicBezTo>
                  <a:cubicBezTo>
                    <a:pt x="140" y="199"/>
                    <a:pt x="138" y="217"/>
                    <a:pt x="138" y="235"/>
                  </a:cubicBezTo>
                  <a:cubicBezTo>
                    <a:pt x="138" y="242"/>
                    <a:pt x="138" y="249"/>
                    <a:pt x="139" y="256"/>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6"/>
            <p:cNvSpPr>
              <a:spLocks noEditPoints="1"/>
            </p:cNvSpPr>
            <p:nvPr/>
          </p:nvSpPr>
          <p:spPr bwMode="auto">
            <a:xfrm>
              <a:off x="6255736" y="3054377"/>
              <a:ext cx="477395" cy="394161"/>
            </a:xfrm>
            <a:custGeom>
              <a:avLst/>
              <a:gdLst>
                <a:gd name="T0" fmla="*/ 485 w 505"/>
                <a:gd name="T1" fmla="*/ 364 h 417"/>
                <a:gd name="T2" fmla="*/ 481 w 505"/>
                <a:gd name="T3" fmla="*/ 282 h 417"/>
                <a:gd name="T4" fmla="*/ 505 w 505"/>
                <a:gd name="T5" fmla="*/ 26 h 417"/>
                <a:gd name="T6" fmla="*/ 181 w 505"/>
                <a:gd name="T7" fmla="*/ 0 h 417"/>
                <a:gd name="T8" fmla="*/ 157 w 505"/>
                <a:gd name="T9" fmla="*/ 32 h 417"/>
                <a:gd name="T10" fmla="*/ 367 w 505"/>
                <a:gd name="T11" fmla="*/ 67 h 417"/>
                <a:gd name="T12" fmla="*/ 447 w 505"/>
                <a:gd name="T13" fmla="*/ 67 h 417"/>
                <a:gd name="T14" fmla="*/ 456 w 505"/>
                <a:gd name="T15" fmla="*/ 78 h 417"/>
                <a:gd name="T16" fmla="*/ 368 w 505"/>
                <a:gd name="T17" fmla="*/ 89 h 417"/>
                <a:gd name="T18" fmla="*/ 447 w 505"/>
                <a:gd name="T19" fmla="*/ 125 h 417"/>
                <a:gd name="T20" fmla="*/ 456 w 505"/>
                <a:gd name="T21" fmla="*/ 135 h 417"/>
                <a:gd name="T22" fmla="*/ 368 w 505"/>
                <a:gd name="T23" fmla="*/ 146 h 417"/>
                <a:gd name="T24" fmla="*/ 447 w 505"/>
                <a:gd name="T25" fmla="*/ 186 h 417"/>
                <a:gd name="T26" fmla="*/ 456 w 505"/>
                <a:gd name="T27" fmla="*/ 196 h 417"/>
                <a:gd name="T28" fmla="*/ 368 w 505"/>
                <a:gd name="T29" fmla="*/ 207 h 417"/>
                <a:gd name="T30" fmla="*/ 348 w 505"/>
                <a:gd name="T31" fmla="*/ 311 h 417"/>
                <a:gd name="T32" fmla="*/ 323 w 505"/>
                <a:gd name="T33" fmla="*/ 337 h 417"/>
                <a:gd name="T34" fmla="*/ 20 w 505"/>
                <a:gd name="T35" fmla="*/ 417 h 417"/>
                <a:gd name="T36" fmla="*/ 24 w 505"/>
                <a:gd name="T37" fmla="*/ 335 h 417"/>
                <a:gd name="T38" fmla="*/ 0 w 505"/>
                <a:gd name="T39" fmla="*/ 79 h 417"/>
                <a:gd name="T40" fmla="*/ 324 w 505"/>
                <a:gd name="T41" fmla="*/ 53 h 417"/>
                <a:gd name="T42" fmla="*/ 348 w 505"/>
                <a:gd name="T43" fmla="*/ 311 h 417"/>
                <a:gd name="T44" fmla="*/ 290 w 505"/>
                <a:gd name="T45" fmla="*/ 119 h 417"/>
                <a:gd name="T46" fmla="*/ 300 w 505"/>
                <a:gd name="T47" fmla="*/ 129 h 417"/>
                <a:gd name="T48" fmla="*/ 58 w 505"/>
                <a:gd name="T49" fmla="*/ 140 h 417"/>
                <a:gd name="T50" fmla="*/ 48 w 505"/>
                <a:gd name="T51" fmla="*/ 129 h 417"/>
                <a:gd name="T52" fmla="*/ 58 w 505"/>
                <a:gd name="T53" fmla="*/ 176 h 417"/>
                <a:gd name="T54" fmla="*/ 300 w 505"/>
                <a:gd name="T55" fmla="*/ 187 h 417"/>
                <a:gd name="T56" fmla="*/ 290 w 505"/>
                <a:gd name="T57" fmla="*/ 198 h 417"/>
                <a:gd name="T58" fmla="*/ 48 w 505"/>
                <a:gd name="T59" fmla="*/ 187 h 417"/>
                <a:gd name="T60" fmla="*/ 58 w 505"/>
                <a:gd name="T61" fmla="*/ 176 h 417"/>
                <a:gd name="T62" fmla="*/ 290 w 505"/>
                <a:gd name="T63" fmla="*/ 237 h 417"/>
                <a:gd name="T64" fmla="*/ 300 w 505"/>
                <a:gd name="T65" fmla="*/ 248 h 417"/>
                <a:gd name="T66" fmla="*/ 58 w 505"/>
                <a:gd name="T67" fmla="*/ 259 h 417"/>
                <a:gd name="T68" fmla="*/ 48 w 505"/>
                <a:gd name="T69" fmla="*/ 248 h 417"/>
                <a:gd name="T70" fmla="*/ 38 w 505"/>
                <a:gd name="T71" fmla="*/ 371 h 417"/>
                <a:gd name="T72" fmla="*/ 35 w 505"/>
                <a:gd name="T73" fmla="*/ 320 h 417"/>
                <a:gd name="T74" fmla="*/ 18 w 505"/>
                <a:gd name="T75" fmla="*/ 91 h 417"/>
                <a:gd name="T76" fmla="*/ 313 w 505"/>
                <a:gd name="T77" fmla="*/ 72 h 417"/>
                <a:gd name="T78" fmla="*/ 330 w 505"/>
                <a:gd name="T79" fmla="*/ 301 h 417"/>
                <a:gd name="T80" fmla="*/ 313 w 505"/>
                <a:gd name="T81" fmla="*/ 32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5" h="417">
                  <a:moveTo>
                    <a:pt x="368" y="285"/>
                  </a:moveTo>
                  <a:cubicBezTo>
                    <a:pt x="426" y="288"/>
                    <a:pt x="448" y="325"/>
                    <a:pt x="485" y="364"/>
                  </a:cubicBezTo>
                  <a:cubicBezTo>
                    <a:pt x="486" y="336"/>
                    <a:pt x="486" y="310"/>
                    <a:pt x="480" y="282"/>
                  </a:cubicBezTo>
                  <a:cubicBezTo>
                    <a:pt x="481" y="282"/>
                    <a:pt x="481" y="282"/>
                    <a:pt x="481" y="282"/>
                  </a:cubicBezTo>
                  <a:cubicBezTo>
                    <a:pt x="494" y="282"/>
                    <a:pt x="505" y="270"/>
                    <a:pt x="505" y="256"/>
                  </a:cubicBezTo>
                  <a:cubicBezTo>
                    <a:pt x="505" y="200"/>
                    <a:pt x="505" y="82"/>
                    <a:pt x="505" y="26"/>
                  </a:cubicBezTo>
                  <a:cubicBezTo>
                    <a:pt x="505" y="12"/>
                    <a:pt x="494" y="0"/>
                    <a:pt x="481" y="0"/>
                  </a:cubicBezTo>
                  <a:cubicBezTo>
                    <a:pt x="381" y="0"/>
                    <a:pt x="281" y="0"/>
                    <a:pt x="181" y="0"/>
                  </a:cubicBezTo>
                  <a:cubicBezTo>
                    <a:pt x="168" y="0"/>
                    <a:pt x="157" y="12"/>
                    <a:pt x="157" y="26"/>
                  </a:cubicBezTo>
                  <a:cubicBezTo>
                    <a:pt x="157" y="32"/>
                    <a:pt x="157" y="32"/>
                    <a:pt x="157" y="32"/>
                  </a:cubicBezTo>
                  <a:cubicBezTo>
                    <a:pt x="328" y="32"/>
                    <a:pt x="328" y="32"/>
                    <a:pt x="328" y="32"/>
                  </a:cubicBezTo>
                  <a:cubicBezTo>
                    <a:pt x="348" y="32"/>
                    <a:pt x="364" y="47"/>
                    <a:pt x="367" y="67"/>
                  </a:cubicBezTo>
                  <a:cubicBezTo>
                    <a:pt x="368" y="67"/>
                    <a:pt x="368" y="67"/>
                    <a:pt x="368" y="67"/>
                  </a:cubicBezTo>
                  <a:cubicBezTo>
                    <a:pt x="447" y="67"/>
                    <a:pt x="447" y="67"/>
                    <a:pt x="447" y="67"/>
                  </a:cubicBezTo>
                  <a:cubicBezTo>
                    <a:pt x="452" y="67"/>
                    <a:pt x="456" y="72"/>
                    <a:pt x="456" y="78"/>
                  </a:cubicBezTo>
                  <a:cubicBezTo>
                    <a:pt x="456" y="78"/>
                    <a:pt x="456" y="78"/>
                    <a:pt x="456" y="78"/>
                  </a:cubicBezTo>
                  <a:cubicBezTo>
                    <a:pt x="456" y="84"/>
                    <a:pt x="452" y="89"/>
                    <a:pt x="447" y="89"/>
                  </a:cubicBezTo>
                  <a:cubicBezTo>
                    <a:pt x="368" y="89"/>
                    <a:pt x="368" y="89"/>
                    <a:pt x="368" y="89"/>
                  </a:cubicBezTo>
                  <a:cubicBezTo>
                    <a:pt x="368" y="125"/>
                    <a:pt x="368" y="125"/>
                    <a:pt x="368" y="125"/>
                  </a:cubicBezTo>
                  <a:cubicBezTo>
                    <a:pt x="447" y="125"/>
                    <a:pt x="447" y="125"/>
                    <a:pt x="447" y="125"/>
                  </a:cubicBezTo>
                  <a:cubicBezTo>
                    <a:pt x="452" y="125"/>
                    <a:pt x="456" y="129"/>
                    <a:pt x="456" y="135"/>
                  </a:cubicBezTo>
                  <a:cubicBezTo>
                    <a:pt x="456" y="135"/>
                    <a:pt x="456" y="135"/>
                    <a:pt x="456" y="135"/>
                  </a:cubicBezTo>
                  <a:cubicBezTo>
                    <a:pt x="456" y="141"/>
                    <a:pt x="452" y="146"/>
                    <a:pt x="447" y="146"/>
                  </a:cubicBezTo>
                  <a:cubicBezTo>
                    <a:pt x="368" y="146"/>
                    <a:pt x="368" y="146"/>
                    <a:pt x="368" y="146"/>
                  </a:cubicBezTo>
                  <a:cubicBezTo>
                    <a:pt x="368" y="186"/>
                    <a:pt x="368" y="186"/>
                    <a:pt x="368" y="186"/>
                  </a:cubicBezTo>
                  <a:cubicBezTo>
                    <a:pt x="447" y="186"/>
                    <a:pt x="447" y="186"/>
                    <a:pt x="447" y="186"/>
                  </a:cubicBezTo>
                  <a:cubicBezTo>
                    <a:pt x="452" y="186"/>
                    <a:pt x="456" y="190"/>
                    <a:pt x="456" y="196"/>
                  </a:cubicBezTo>
                  <a:cubicBezTo>
                    <a:pt x="456" y="196"/>
                    <a:pt x="456" y="196"/>
                    <a:pt x="456" y="196"/>
                  </a:cubicBezTo>
                  <a:cubicBezTo>
                    <a:pt x="456" y="202"/>
                    <a:pt x="452" y="207"/>
                    <a:pt x="447" y="207"/>
                  </a:cubicBezTo>
                  <a:cubicBezTo>
                    <a:pt x="368" y="207"/>
                    <a:pt x="368" y="207"/>
                    <a:pt x="368" y="207"/>
                  </a:cubicBezTo>
                  <a:cubicBezTo>
                    <a:pt x="368" y="285"/>
                    <a:pt x="368" y="285"/>
                    <a:pt x="368" y="285"/>
                  </a:cubicBezTo>
                  <a:close/>
                  <a:moveTo>
                    <a:pt x="348" y="311"/>
                  </a:moveTo>
                  <a:cubicBezTo>
                    <a:pt x="348" y="318"/>
                    <a:pt x="346" y="325"/>
                    <a:pt x="341" y="330"/>
                  </a:cubicBezTo>
                  <a:cubicBezTo>
                    <a:pt x="336" y="335"/>
                    <a:pt x="330" y="337"/>
                    <a:pt x="323" y="337"/>
                  </a:cubicBezTo>
                  <a:cubicBezTo>
                    <a:pt x="229" y="334"/>
                    <a:pt x="109" y="320"/>
                    <a:pt x="49" y="386"/>
                  </a:cubicBezTo>
                  <a:cubicBezTo>
                    <a:pt x="39" y="397"/>
                    <a:pt x="29" y="407"/>
                    <a:pt x="20" y="417"/>
                  </a:cubicBezTo>
                  <a:cubicBezTo>
                    <a:pt x="19" y="389"/>
                    <a:pt x="19" y="363"/>
                    <a:pt x="25" y="335"/>
                  </a:cubicBezTo>
                  <a:cubicBezTo>
                    <a:pt x="24" y="335"/>
                    <a:pt x="24" y="335"/>
                    <a:pt x="24" y="335"/>
                  </a:cubicBezTo>
                  <a:cubicBezTo>
                    <a:pt x="11" y="335"/>
                    <a:pt x="0" y="323"/>
                    <a:pt x="0" y="309"/>
                  </a:cubicBezTo>
                  <a:cubicBezTo>
                    <a:pt x="0" y="79"/>
                    <a:pt x="0" y="79"/>
                    <a:pt x="0" y="79"/>
                  </a:cubicBezTo>
                  <a:cubicBezTo>
                    <a:pt x="0" y="65"/>
                    <a:pt x="11" y="53"/>
                    <a:pt x="24" y="53"/>
                  </a:cubicBezTo>
                  <a:cubicBezTo>
                    <a:pt x="124" y="53"/>
                    <a:pt x="224" y="53"/>
                    <a:pt x="324" y="53"/>
                  </a:cubicBezTo>
                  <a:cubicBezTo>
                    <a:pt x="337" y="53"/>
                    <a:pt x="348" y="65"/>
                    <a:pt x="348" y="79"/>
                  </a:cubicBezTo>
                  <a:cubicBezTo>
                    <a:pt x="348" y="136"/>
                    <a:pt x="348" y="255"/>
                    <a:pt x="348" y="311"/>
                  </a:cubicBezTo>
                  <a:close/>
                  <a:moveTo>
                    <a:pt x="58" y="119"/>
                  </a:moveTo>
                  <a:cubicBezTo>
                    <a:pt x="290" y="119"/>
                    <a:pt x="290" y="119"/>
                    <a:pt x="290" y="119"/>
                  </a:cubicBezTo>
                  <a:cubicBezTo>
                    <a:pt x="295" y="119"/>
                    <a:pt x="300" y="124"/>
                    <a:pt x="300" y="129"/>
                  </a:cubicBezTo>
                  <a:cubicBezTo>
                    <a:pt x="300" y="129"/>
                    <a:pt x="300" y="129"/>
                    <a:pt x="300" y="129"/>
                  </a:cubicBezTo>
                  <a:cubicBezTo>
                    <a:pt x="300" y="135"/>
                    <a:pt x="295" y="140"/>
                    <a:pt x="290" y="140"/>
                  </a:cubicBezTo>
                  <a:cubicBezTo>
                    <a:pt x="58" y="140"/>
                    <a:pt x="58" y="140"/>
                    <a:pt x="58" y="140"/>
                  </a:cubicBezTo>
                  <a:cubicBezTo>
                    <a:pt x="53" y="140"/>
                    <a:pt x="48" y="135"/>
                    <a:pt x="48" y="129"/>
                  </a:cubicBezTo>
                  <a:cubicBezTo>
                    <a:pt x="48" y="129"/>
                    <a:pt x="48" y="129"/>
                    <a:pt x="48" y="129"/>
                  </a:cubicBezTo>
                  <a:cubicBezTo>
                    <a:pt x="48" y="124"/>
                    <a:pt x="53" y="119"/>
                    <a:pt x="58" y="119"/>
                  </a:cubicBezTo>
                  <a:close/>
                  <a:moveTo>
                    <a:pt x="58" y="176"/>
                  </a:moveTo>
                  <a:cubicBezTo>
                    <a:pt x="290" y="176"/>
                    <a:pt x="290" y="176"/>
                    <a:pt x="290" y="176"/>
                  </a:cubicBezTo>
                  <a:cubicBezTo>
                    <a:pt x="295" y="176"/>
                    <a:pt x="300" y="181"/>
                    <a:pt x="300" y="187"/>
                  </a:cubicBezTo>
                  <a:cubicBezTo>
                    <a:pt x="300" y="187"/>
                    <a:pt x="300" y="187"/>
                    <a:pt x="300" y="187"/>
                  </a:cubicBezTo>
                  <a:cubicBezTo>
                    <a:pt x="300" y="193"/>
                    <a:pt x="295" y="198"/>
                    <a:pt x="290" y="198"/>
                  </a:cubicBezTo>
                  <a:cubicBezTo>
                    <a:pt x="58" y="198"/>
                    <a:pt x="58" y="198"/>
                    <a:pt x="58" y="198"/>
                  </a:cubicBezTo>
                  <a:cubicBezTo>
                    <a:pt x="53" y="198"/>
                    <a:pt x="48" y="193"/>
                    <a:pt x="48" y="187"/>
                  </a:cubicBezTo>
                  <a:cubicBezTo>
                    <a:pt x="48" y="187"/>
                    <a:pt x="48" y="187"/>
                    <a:pt x="48" y="187"/>
                  </a:cubicBezTo>
                  <a:cubicBezTo>
                    <a:pt x="48" y="181"/>
                    <a:pt x="53" y="176"/>
                    <a:pt x="58" y="176"/>
                  </a:cubicBezTo>
                  <a:close/>
                  <a:moveTo>
                    <a:pt x="58" y="237"/>
                  </a:moveTo>
                  <a:cubicBezTo>
                    <a:pt x="290" y="237"/>
                    <a:pt x="290" y="237"/>
                    <a:pt x="290" y="237"/>
                  </a:cubicBezTo>
                  <a:cubicBezTo>
                    <a:pt x="295" y="237"/>
                    <a:pt x="300" y="242"/>
                    <a:pt x="300" y="248"/>
                  </a:cubicBezTo>
                  <a:cubicBezTo>
                    <a:pt x="300" y="248"/>
                    <a:pt x="300" y="248"/>
                    <a:pt x="300" y="248"/>
                  </a:cubicBezTo>
                  <a:cubicBezTo>
                    <a:pt x="300" y="254"/>
                    <a:pt x="295" y="259"/>
                    <a:pt x="290" y="259"/>
                  </a:cubicBezTo>
                  <a:cubicBezTo>
                    <a:pt x="58" y="259"/>
                    <a:pt x="58" y="259"/>
                    <a:pt x="58" y="259"/>
                  </a:cubicBezTo>
                  <a:cubicBezTo>
                    <a:pt x="53" y="259"/>
                    <a:pt x="48" y="254"/>
                    <a:pt x="48" y="248"/>
                  </a:cubicBezTo>
                  <a:cubicBezTo>
                    <a:pt x="48" y="248"/>
                    <a:pt x="48" y="248"/>
                    <a:pt x="48" y="248"/>
                  </a:cubicBezTo>
                  <a:cubicBezTo>
                    <a:pt x="48" y="242"/>
                    <a:pt x="53" y="237"/>
                    <a:pt x="58" y="237"/>
                  </a:cubicBezTo>
                  <a:close/>
                  <a:moveTo>
                    <a:pt x="38" y="371"/>
                  </a:moveTo>
                  <a:cubicBezTo>
                    <a:pt x="39" y="352"/>
                    <a:pt x="43" y="338"/>
                    <a:pt x="48" y="320"/>
                  </a:cubicBezTo>
                  <a:cubicBezTo>
                    <a:pt x="35" y="320"/>
                    <a:pt x="35" y="320"/>
                    <a:pt x="35" y="320"/>
                  </a:cubicBezTo>
                  <a:cubicBezTo>
                    <a:pt x="25" y="320"/>
                    <a:pt x="18" y="312"/>
                    <a:pt x="18" y="301"/>
                  </a:cubicBezTo>
                  <a:cubicBezTo>
                    <a:pt x="18" y="91"/>
                    <a:pt x="18" y="91"/>
                    <a:pt x="18" y="91"/>
                  </a:cubicBezTo>
                  <a:cubicBezTo>
                    <a:pt x="18" y="81"/>
                    <a:pt x="25" y="72"/>
                    <a:pt x="35" y="72"/>
                  </a:cubicBezTo>
                  <a:cubicBezTo>
                    <a:pt x="128" y="72"/>
                    <a:pt x="220" y="72"/>
                    <a:pt x="313" y="72"/>
                  </a:cubicBezTo>
                  <a:cubicBezTo>
                    <a:pt x="323" y="72"/>
                    <a:pt x="330" y="81"/>
                    <a:pt x="330" y="91"/>
                  </a:cubicBezTo>
                  <a:cubicBezTo>
                    <a:pt x="330" y="140"/>
                    <a:pt x="330" y="252"/>
                    <a:pt x="330" y="301"/>
                  </a:cubicBezTo>
                  <a:cubicBezTo>
                    <a:pt x="330" y="306"/>
                    <a:pt x="329" y="311"/>
                    <a:pt x="325" y="314"/>
                  </a:cubicBezTo>
                  <a:cubicBezTo>
                    <a:pt x="322" y="318"/>
                    <a:pt x="318" y="320"/>
                    <a:pt x="313" y="320"/>
                  </a:cubicBezTo>
                  <a:cubicBezTo>
                    <a:pt x="227" y="318"/>
                    <a:pt x="83" y="308"/>
                    <a:pt x="38" y="371"/>
                  </a:cubicBezTo>
                  <a:close/>
                </a:path>
              </a:pathLst>
            </a:custGeom>
            <a:solidFill>
              <a:schemeClr val="accent2"/>
            </a:solidFill>
            <a:ln>
              <a:noFill/>
            </a:ln>
          </p:spPr>
          <p:txBody>
            <a:bodyPr vert="horz" wrap="square" lIns="121882" tIns="60941" rIns="121882" bIns="6094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矩形 24">
            <a:extLst>
              <a:ext uri="{FF2B5EF4-FFF2-40B4-BE49-F238E27FC236}">
                <a16:creationId xmlns:a16="http://schemas.microsoft.com/office/drawing/2014/main" id="{4C429CC9-8D61-4231-8AB4-A8B3B985D481}"/>
              </a:ext>
            </a:extLst>
          </p:cNvPr>
          <p:cNvSpPr/>
          <p:nvPr/>
        </p:nvSpPr>
        <p:spPr>
          <a:xfrm>
            <a:off x="547479" y="2964985"/>
            <a:ext cx="3911092" cy="2025546"/>
          </a:xfrm>
          <a:prstGeom prst="rect">
            <a:avLst/>
          </a:prstGeom>
        </p:spPr>
        <p:txBody>
          <a:bodyPr wrap="square" lIns="91433" tIns="45716" rIns="91433" bIns="45716">
            <a:spAutoFit/>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我们所说的关键词，是指与文章主题密切关联的词语集合，常常作为文章摘要的依据。文本关键词可以帮助用户从大量文本中迅速把握文章的中心内容，协助用户准确检索得到自己所需要的文档。但在现实中，除少数学术类论文会包含关键词的标注外，绝大部分信息并不包含类似标识，甚至连标题都没有。</a:t>
            </a:r>
            <a:endParaRPr lang="zh-CN" altLang="en-US" sz="1400" dirty="0">
              <a:solidFill>
                <a:srgbClr val="404040"/>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782A4B89-380A-4623-967A-2929A78DDA67}"/>
              </a:ext>
            </a:extLst>
          </p:cNvPr>
          <p:cNvSpPr/>
          <p:nvPr/>
        </p:nvSpPr>
        <p:spPr>
          <a:xfrm>
            <a:off x="832967" y="2346305"/>
            <a:ext cx="1934520"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关键字提取</a:t>
            </a:r>
          </a:p>
        </p:txBody>
      </p:sp>
      <p:sp>
        <p:nvSpPr>
          <p:cNvPr id="27" name="矩形 26">
            <a:extLst>
              <a:ext uri="{FF2B5EF4-FFF2-40B4-BE49-F238E27FC236}">
                <a16:creationId xmlns:a16="http://schemas.microsoft.com/office/drawing/2014/main" id="{BA81E0C0-F3B6-4E2B-814E-70C0E871CBA5}"/>
              </a:ext>
            </a:extLst>
          </p:cNvPr>
          <p:cNvSpPr/>
          <p:nvPr/>
        </p:nvSpPr>
        <p:spPr>
          <a:xfrm>
            <a:off x="7955037" y="2715629"/>
            <a:ext cx="3787562" cy="2025546"/>
          </a:xfrm>
          <a:prstGeom prst="rect">
            <a:avLst/>
          </a:prstGeom>
        </p:spPr>
        <p:txBody>
          <a:bodyPr wrap="square" lIns="91433" tIns="45716" rIns="91433" bIns="45716">
            <a:spAutoFit/>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文本摘要技术比关键词提取技术更加复杂。文本摘要是对一个文本进行概括、提炼，得到的一段简介的描述性文字。本文中即将讨论的自动摘要技术，是通过计算机技术从文本中提炼出代表性的语句，拼接形成有概括意义的摘要文字的技术。随着信息领域的扩张，文本摘要技术也越来越多地表现出不可替代的作用。</a:t>
            </a:r>
            <a:endParaRPr lang="zh-CN" altLang="en-US" sz="1400" dirty="0">
              <a:solidFill>
                <a:srgbClr val="404040"/>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16ADB29-8EBD-481D-A389-B82DB77FFB35}"/>
              </a:ext>
            </a:extLst>
          </p:cNvPr>
          <p:cNvSpPr/>
          <p:nvPr/>
        </p:nvSpPr>
        <p:spPr>
          <a:xfrm>
            <a:off x="9607259" y="2204198"/>
            <a:ext cx="1934520"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文本摘要</a:t>
            </a:r>
          </a:p>
        </p:txBody>
      </p:sp>
      <p:sp>
        <p:nvSpPr>
          <p:cNvPr id="31" name="矩形 30">
            <a:extLst>
              <a:ext uri="{FF2B5EF4-FFF2-40B4-BE49-F238E27FC236}">
                <a16:creationId xmlns:a16="http://schemas.microsoft.com/office/drawing/2014/main" id="{5BC7FD51-1E5C-47F7-BEE3-2A6540019D45}"/>
              </a:ext>
            </a:extLst>
          </p:cNvPr>
          <p:cNvSpPr/>
          <p:nvPr/>
        </p:nvSpPr>
        <p:spPr>
          <a:xfrm>
            <a:off x="547479" y="913744"/>
            <a:ext cx="10104890" cy="1185316"/>
          </a:xfrm>
          <a:prstGeom prst="rect">
            <a:avLst/>
          </a:prstGeom>
        </p:spPr>
        <p:txBody>
          <a:bodyPr wrap="square" lIns="91433" tIns="45716" rIns="91433" bIns="45716">
            <a:spAutoFit/>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在这个信息爆炸的时代，人们被形形色色的信息淹没，真正需要的信息常会被数不清的无关内容掩盖，总让人们感到无所适从。曾经在信息检索领域，只能依靠人工方式整理堆积如山的尺牍文件。传统的人工整理手段具有较高的准确度，但效率和成本往往不可接受。信息时代庞大的信息量更使得人工方式不再可能实现，于是人们尝试让计算机来进行这一工作。</a:t>
            </a:r>
            <a:endParaRPr lang="en-US" altLang="zh-CN" sz="1400" dirty="0">
              <a:solidFill>
                <a:schemeClr val="bg2">
                  <a:lumMod val="10000"/>
                </a:schemeClr>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关键词提取技术和文本摘要技术自然随着信息检索的需求，成为风口上的研究方向。</a:t>
            </a:r>
            <a:endParaRPr lang="zh-CN" altLang="en-US" sz="1400" dirty="0">
              <a:solidFill>
                <a:srgbClr val="404040"/>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76611D5-185F-4BB5-B467-D661CC2BF64E}"/>
              </a:ext>
            </a:extLst>
          </p:cNvPr>
          <p:cNvSpPr/>
          <p:nvPr/>
        </p:nvSpPr>
        <p:spPr>
          <a:xfrm>
            <a:off x="547479" y="249444"/>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研究背景</a:t>
            </a:r>
          </a:p>
        </p:txBody>
      </p:sp>
    </p:spTree>
    <p:extLst>
      <p:ext uri="{BB962C8B-B14F-4D97-AF65-F5344CB8AC3E}">
        <p14:creationId xmlns:p14="http://schemas.microsoft.com/office/powerpoint/2010/main" val="422327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关键字提取技术研究现状</a:t>
            </a:r>
          </a:p>
        </p:txBody>
      </p:sp>
      <p:sp>
        <p:nvSpPr>
          <p:cNvPr id="3" name="矩形 2">
            <a:extLst>
              <a:ext uri="{FF2B5EF4-FFF2-40B4-BE49-F238E27FC236}">
                <a16:creationId xmlns:a16="http://schemas.microsoft.com/office/drawing/2014/main" id="{0B879405-B1AD-4DF1-B409-4E8F6860C992}"/>
              </a:ext>
            </a:extLst>
          </p:cNvPr>
          <p:cNvSpPr/>
          <p:nvPr/>
        </p:nvSpPr>
        <p:spPr>
          <a:xfrm>
            <a:off x="742863" y="1126767"/>
            <a:ext cx="10433137" cy="1465393"/>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上世纪五十年代，</a:t>
            </a:r>
            <a:r>
              <a:rPr lang="en-US" altLang="zh-CN" sz="1400" dirty="0" err="1">
                <a:solidFill>
                  <a:srgbClr val="404040"/>
                </a:solidFill>
                <a:latin typeface="微软雅黑" panose="020B0503020204020204" pitchFamily="34" charset="-122"/>
                <a:ea typeface="微软雅黑" panose="020B0503020204020204" pitchFamily="34" charset="-122"/>
              </a:rPr>
              <a:t>Luhn</a:t>
            </a:r>
            <a:r>
              <a:rPr lang="en-US" altLang="zh-CN" sz="1400" dirty="0">
                <a:solidFill>
                  <a:srgbClr val="404040"/>
                </a:solidFill>
                <a:latin typeface="微软雅黑" panose="020B0503020204020204" pitchFamily="34" charset="-122"/>
                <a:ea typeface="微软雅黑" panose="020B0503020204020204" pitchFamily="34" charset="-122"/>
              </a:rPr>
              <a:t>[7]</a:t>
            </a:r>
            <a:r>
              <a:rPr lang="zh-CN" altLang="en-US" sz="1400" dirty="0">
                <a:solidFill>
                  <a:srgbClr val="404040"/>
                </a:solidFill>
                <a:latin typeface="微软雅黑" panose="020B0503020204020204" pitchFamily="34" charset="-122"/>
                <a:ea typeface="微软雅黑" panose="020B0503020204020204" pitchFamily="34" charset="-122"/>
              </a:rPr>
              <a:t>首次提出了自助标引相关的技术。这项技术的研究一直延续到上世纪九十年代，出现关于继承自动标引技术的自动关键词提取技术。这可以视为关键词提取技术的开端。</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关于文本关键词提取问题，国内外很多学者已经进行了研究，并取得了一定的成果． 研究中使用的主流方法集中于以下 </a:t>
            </a:r>
            <a:r>
              <a:rPr lang="en-US" altLang="zh-CN" sz="1400" dirty="0">
                <a:solidFill>
                  <a:srgbClr val="404040"/>
                </a:solidFill>
                <a:latin typeface="微软雅黑" panose="020B0503020204020204" pitchFamily="34" charset="-122"/>
                <a:ea typeface="微软雅黑" panose="020B0503020204020204" pitchFamily="34" charset="-122"/>
              </a:rPr>
              <a:t>3 </a:t>
            </a:r>
            <a:r>
              <a:rPr lang="zh-CN" altLang="en-US" sz="1400" dirty="0">
                <a:solidFill>
                  <a:srgbClr val="404040"/>
                </a:solidFill>
                <a:latin typeface="微软雅黑" panose="020B0503020204020204" pitchFamily="34" charset="-122"/>
                <a:ea typeface="微软雅黑" panose="020B0503020204020204" pitchFamily="34" charset="-122"/>
              </a:rPr>
              <a:t>类</a:t>
            </a:r>
            <a:r>
              <a:rPr lang="en-US" altLang="zh-CN" sz="1400" dirty="0">
                <a:solidFill>
                  <a:srgbClr val="404040"/>
                </a:solidFill>
                <a:latin typeface="微软雅黑" panose="020B0503020204020204" pitchFamily="34" charset="-122"/>
                <a:ea typeface="微软雅黑" panose="020B0503020204020204" pitchFamily="34" charset="-122"/>
              </a:rPr>
              <a:t>: </a:t>
            </a:r>
            <a:r>
              <a:rPr lang="zh-CN" altLang="en-US" sz="1400" dirty="0">
                <a:solidFill>
                  <a:srgbClr val="404040"/>
                </a:solidFill>
                <a:latin typeface="微软雅黑" panose="020B0503020204020204" pitchFamily="34" charset="-122"/>
                <a:ea typeface="微软雅黑" panose="020B0503020204020204" pitchFamily="34" charset="-122"/>
              </a:rPr>
              <a:t>一是以 </a:t>
            </a:r>
            <a:r>
              <a:rPr lang="en-US" altLang="zh-CN" sz="1400" dirty="0">
                <a:solidFill>
                  <a:srgbClr val="404040"/>
                </a:solidFill>
                <a:latin typeface="微软雅黑" panose="020B0503020204020204" pitchFamily="34" charset="-122"/>
                <a:ea typeface="微软雅黑" panose="020B0503020204020204" pitchFamily="34" charset="-122"/>
              </a:rPr>
              <a:t>TF-IDF( Term-Frequency Inverse Document Frequency) </a:t>
            </a:r>
            <a:r>
              <a:rPr lang="zh-CN" altLang="en-US" sz="1400" dirty="0">
                <a:solidFill>
                  <a:srgbClr val="404040"/>
                </a:solidFill>
                <a:latin typeface="微软雅黑" panose="020B0503020204020204" pitchFamily="34" charset="-122"/>
                <a:ea typeface="微软雅黑" panose="020B0503020204020204" pitchFamily="34" charset="-122"/>
              </a:rPr>
              <a:t>算法为代表的基于统计特征的关键词提取方法</a:t>
            </a:r>
            <a:r>
              <a:rPr lang="en-US" altLang="zh-CN" sz="1400" dirty="0">
                <a:solidFill>
                  <a:srgbClr val="404040"/>
                </a:solidFill>
                <a:latin typeface="微软雅黑" panose="020B0503020204020204" pitchFamily="34" charset="-122"/>
                <a:ea typeface="微软雅黑" panose="020B0503020204020204" pitchFamily="34" charset="-122"/>
              </a:rPr>
              <a:t>; </a:t>
            </a:r>
            <a:r>
              <a:rPr lang="zh-CN" altLang="en-US" sz="1400" dirty="0">
                <a:solidFill>
                  <a:srgbClr val="404040"/>
                </a:solidFill>
                <a:latin typeface="微软雅黑" panose="020B0503020204020204" pitchFamily="34" charset="-122"/>
                <a:ea typeface="微软雅黑" panose="020B0503020204020204" pitchFamily="34" charset="-122"/>
              </a:rPr>
              <a:t>二是以 </a:t>
            </a:r>
            <a:r>
              <a:rPr lang="en-US" altLang="zh-CN" sz="1400" dirty="0">
                <a:solidFill>
                  <a:srgbClr val="404040"/>
                </a:solidFill>
                <a:latin typeface="微软雅黑" panose="020B0503020204020204" pitchFamily="34" charset="-122"/>
                <a:ea typeface="微软雅黑" panose="020B0503020204020204" pitchFamily="34" charset="-122"/>
              </a:rPr>
              <a:t>LDA </a:t>
            </a:r>
            <a:r>
              <a:rPr lang="zh-CN" altLang="en-US" sz="1400" dirty="0">
                <a:solidFill>
                  <a:srgbClr val="404040"/>
                </a:solidFill>
                <a:latin typeface="微软雅黑" panose="020B0503020204020204" pitchFamily="34" charset="-122"/>
                <a:ea typeface="微软雅黑" panose="020B0503020204020204" pitchFamily="34" charset="-122"/>
              </a:rPr>
              <a:t>为代表的基于主题模型的关键词提取方法</a:t>
            </a:r>
            <a:r>
              <a:rPr lang="en-US" altLang="zh-CN" sz="1400" dirty="0">
                <a:solidFill>
                  <a:srgbClr val="404040"/>
                </a:solidFill>
                <a:latin typeface="微软雅黑" panose="020B0503020204020204" pitchFamily="34" charset="-122"/>
                <a:ea typeface="微软雅黑" panose="020B0503020204020204" pitchFamily="34" charset="-122"/>
              </a:rPr>
              <a:t>; </a:t>
            </a:r>
            <a:r>
              <a:rPr lang="zh-CN" altLang="en-US" sz="1400" dirty="0">
                <a:solidFill>
                  <a:srgbClr val="404040"/>
                </a:solidFill>
                <a:latin typeface="微软雅黑" panose="020B0503020204020204" pitchFamily="34" charset="-122"/>
                <a:ea typeface="微软雅黑" panose="020B0503020204020204" pitchFamily="34" charset="-122"/>
              </a:rPr>
              <a:t>三是基于词图模型的关键词提取方法．</a:t>
            </a:r>
            <a:endParaRPr lang="en-US" altLang="zh-CN" sz="1400" dirty="0">
              <a:solidFill>
                <a:srgbClr val="404040"/>
              </a:solidFill>
              <a:latin typeface="微软雅黑" panose="020B0503020204020204" pitchFamily="34" charset="-122"/>
              <a:ea typeface="微软雅黑" panose="020B0503020204020204" pitchFamily="34" charset="-122"/>
            </a:endParaRPr>
          </a:p>
        </p:txBody>
      </p:sp>
      <p:sp>
        <p:nvSpPr>
          <p:cNvPr id="4" name="出自【趣你的PPT】(微信:qunideppt)：最优质的PPT资源库">
            <a:extLst>
              <a:ext uri="{FF2B5EF4-FFF2-40B4-BE49-F238E27FC236}">
                <a16:creationId xmlns:a16="http://schemas.microsoft.com/office/drawing/2014/main" id="{39FBD602-EA66-4DF1-B4B9-544B0C8CBC97}"/>
              </a:ext>
            </a:extLst>
          </p:cNvPr>
          <p:cNvSpPr/>
          <p:nvPr/>
        </p:nvSpPr>
        <p:spPr>
          <a:xfrm>
            <a:off x="1500713" y="3647221"/>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5" name="Group 2出自【趣你的PPT】(微信:qunideppt)：最优质的PPT资源库">
            <a:extLst>
              <a:ext uri="{FF2B5EF4-FFF2-40B4-BE49-F238E27FC236}">
                <a16:creationId xmlns:a16="http://schemas.microsoft.com/office/drawing/2014/main" id="{83BA615B-5A39-4DEA-8221-A817FEAE0C5E}"/>
              </a:ext>
            </a:extLst>
          </p:cNvPr>
          <p:cNvGrpSpPr/>
          <p:nvPr/>
        </p:nvGrpSpPr>
        <p:grpSpPr>
          <a:xfrm>
            <a:off x="1497704" y="2764098"/>
            <a:ext cx="2074546" cy="951171"/>
            <a:chOff x="1748969" y="1899884"/>
            <a:chExt cx="2074546" cy="951171"/>
          </a:xfrm>
          <a:solidFill>
            <a:srgbClr val="00AFF0"/>
          </a:solidFill>
        </p:grpSpPr>
        <p:sp>
          <p:nvSpPr>
            <p:cNvPr id="6" name="出自【趣你的PPT】(微信:qunideppt)：最优质的PPT资源库">
              <a:extLst>
                <a:ext uri="{FF2B5EF4-FFF2-40B4-BE49-F238E27FC236}">
                  <a16:creationId xmlns:a16="http://schemas.microsoft.com/office/drawing/2014/main" id="{E0223477-9088-44F3-9702-A1D91D7522AB}"/>
                </a:ext>
              </a:extLst>
            </p:cNvPr>
            <p:cNvSpPr/>
            <p:nvPr/>
          </p:nvSpPr>
          <p:spPr>
            <a:xfrm flipH="1">
              <a:off x="1748969"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7" name="出自【趣你的PPT】(微信:qunideppt)：最优质的PPT资源库">
              <a:extLst>
                <a:ext uri="{FF2B5EF4-FFF2-40B4-BE49-F238E27FC236}">
                  <a16:creationId xmlns:a16="http://schemas.microsoft.com/office/drawing/2014/main" id="{C60C4181-5A66-406C-873F-B53201A80EAC}"/>
                </a:ext>
              </a:extLst>
            </p:cNvPr>
            <p:cNvSpPr/>
            <p:nvPr/>
          </p:nvSpPr>
          <p:spPr>
            <a:xfrm rot="3600000">
              <a:off x="2704419" y="2698694"/>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8" name="出自【趣你的PPT】(微信:qunideppt)：最优质的PPT资源库">
            <a:extLst>
              <a:ext uri="{FF2B5EF4-FFF2-40B4-BE49-F238E27FC236}">
                <a16:creationId xmlns:a16="http://schemas.microsoft.com/office/drawing/2014/main" id="{92CA0691-B8A6-4D0F-8148-5E27F2400CFC}"/>
              </a:ext>
            </a:extLst>
          </p:cNvPr>
          <p:cNvSpPr/>
          <p:nvPr/>
        </p:nvSpPr>
        <p:spPr>
          <a:xfrm>
            <a:off x="1500713" y="6329268"/>
            <a:ext cx="2068529" cy="40667"/>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9" name="出自【趣你的PPT】(微信:qunideppt)：最优质的PPT资源库">
            <a:extLst>
              <a:ext uri="{FF2B5EF4-FFF2-40B4-BE49-F238E27FC236}">
                <a16:creationId xmlns:a16="http://schemas.microsoft.com/office/drawing/2014/main" id="{C3CD60C8-E9A9-4351-95F7-EBD1FAC08813}"/>
              </a:ext>
            </a:extLst>
          </p:cNvPr>
          <p:cNvSpPr/>
          <p:nvPr/>
        </p:nvSpPr>
        <p:spPr>
          <a:xfrm>
            <a:off x="4787102" y="3612950"/>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10" name="Group 10出自【趣你的PPT】(微信:qunideppt)：最优质的PPT资源库">
            <a:extLst>
              <a:ext uri="{FF2B5EF4-FFF2-40B4-BE49-F238E27FC236}">
                <a16:creationId xmlns:a16="http://schemas.microsoft.com/office/drawing/2014/main" id="{C82E883B-95A8-4987-A58E-494A20234A42}"/>
              </a:ext>
            </a:extLst>
          </p:cNvPr>
          <p:cNvGrpSpPr/>
          <p:nvPr/>
        </p:nvGrpSpPr>
        <p:grpSpPr>
          <a:xfrm>
            <a:off x="4784093" y="2729827"/>
            <a:ext cx="2074546" cy="951171"/>
            <a:chOff x="3974711" y="1899884"/>
            <a:chExt cx="2074546" cy="951171"/>
          </a:xfrm>
          <a:solidFill>
            <a:srgbClr val="7ACDEF"/>
          </a:solidFill>
        </p:grpSpPr>
        <p:sp>
          <p:nvSpPr>
            <p:cNvPr id="11" name="出自【趣你的PPT】(微信:qunideppt)：最优质的PPT资源库">
              <a:extLst>
                <a:ext uri="{FF2B5EF4-FFF2-40B4-BE49-F238E27FC236}">
                  <a16:creationId xmlns:a16="http://schemas.microsoft.com/office/drawing/2014/main" id="{A7FF7C74-E227-4988-9D43-86C1507F2727}"/>
                </a:ext>
              </a:extLst>
            </p:cNvPr>
            <p:cNvSpPr/>
            <p:nvPr/>
          </p:nvSpPr>
          <p:spPr>
            <a:xfrm flipH="1">
              <a:off x="3974711" y="1899884"/>
              <a:ext cx="2074546" cy="878239"/>
            </a:xfrm>
            <a:prstGeom prst="snip1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2" name="出自【趣你的PPT】(微信:qunideppt)：最优质的PPT资源库">
              <a:extLst>
                <a:ext uri="{FF2B5EF4-FFF2-40B4-BE49-F238E27FC236}">
                  <a16:creationId xmlns:a16="http://schemas.microsoft.com/office/drawing/2014/main" id="{464FFCDD-EF18-4AA5-8A8E-A3A870023795}"/>
                </a:ext>
              </a:extLst>
            </p:cNvPr>
            <p:cNvSpPr/>
            <p:nvPr/>
          </p:nvSpPr>
          <p:spPr>
            <a:xfrm rot="3600000">
              <a:off x="4930161" y="2698694"/>
              <a:ext cx="163647" cy="141076"/>
            </a:xfrm>
            <a:prstGeom prst="triangle">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13" name="出自【趣你的PPT】(微信:qunideppt)：最优质的PPT资源库">
            <a:extLst>
              <a:ext uri="{FF2B5EF4-FFF2-40B4-BE49-F238E27FC236}">
                <a16:creationId xmlns:a16="http://schemas.microsoft.com/office/drawing/2014/main" id="{CCB23F55-B4AC-49E1-82CA-FB7081FFC64E}"/>
              </a:ext>
            </a:extLst>
          </p:cNvPr>
          <p:cNvSpPr/>
          <p:nvPr/>
        </p:nvSpPr>
        <p:spPr>
          <a:xfrm>
            <a:off x="4787102" y="6294997"/>
            <a:ext cx="2068529" cy="40667"/>
          </a:xfrm>
          <a:prstGeom prst="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4" name="出自【趣你的PPT】(微信:qunideppt)：最优质的PPT资源库">
            <a:extLst>
              <a:ext uri="{FF2B5EF4-FFF2-40B4-BE49-F238E27FC236}">
                <a16:creationId xmlns:a16="http://schemas.microsoft.com/office/drawing/2014/main" id="{74E6A3C1-8991-40C7-B883-37E0679D4EF3}"/>
              </a:ext>
            </a:extLst>
          </p:cNvPr>
          <p:cNvSpPr/>
          <p:nvPr/>
        </p:nvSpPr>
        <p:spPr>
          <a:xfrm>
            <a:off x="8023274" y="3616524"/>
            <a:ext cx="2068529" cy="2667343"/>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5" name="出自【趣你的PPT】(微信:qunideppt)：最优质的PPT资源库">
            <a:extLst>
              <a:ext uri="{FF2B5EF4-FFF2-40B4-BE49-F238E27FC236}">
                <a16:creationId xmlns:a16="http://schemas.microsoft.com/office/drawing/2014/main" id="{05DD5F25-7297-4DDF-9853-E2C1AD6A7F9B}"/>
              </a:ext>
            </a:extLst>
          </p:cNvPr>
          <p:cNvSpPr/>
          <p:nvPr/>
        </p:nvSpPr>
        <p:spPr>
          <a:xfrm>
            <a:off x="8023274" y="6298571"/>
            <a:ext cx="2068529" cy="40667"/>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18" name="Group 31出自【趣你的PPT】(微信:qunideppt)：最优质的PPT资源库">
            <a:extLst>
              <a:ext uri="{FF2B5EF4-FFF2-40B4-BE49-F238E27FC236}">
                <a16:creationId xmlns:a16="http://schemas.microsoft.com/office/drawing/2014/main" id="{6E962B2F-B1D5-4503-B3F6-BD3D26E534BE}"/>
              </a:ext>
            </a:extLst>
          </p:cNvPr>
          <p:cNvGrpSpPr/>
          <p:nvPr/>
        </p:nvGrpSpPr>
        <p:grpSpPr>
          <a:xfrm>
            <a:off x="8020265" y="2733401"/>
            <a:ext cx="2074546" cy="959449"/>
            <a:chOff x="6200453" y="1899884"/>
            <a:chExt cx="2074546" cy="959449"/>
          </a:xfrm>
          <a:solidFill>
            <a:srgbClr val="00AFF0"/>
          </a:solidFill>
        </p:grpSpPr>
        <p:sp>
          <p:nvSpPr>
            <p:cNvPr id="19" name="出自【趣你的PPT】(微信:qunideppt)：最优质的PPT资源库">
              <a:extLst>
                <a:ext uri="{FF2B5EF4-FFF2-40B4-BE49-F238E27FC236}">
                  <a16:creationId xmlns:a16="http://schemas.microsoft.com/office/drawing/2014/main" id="{F3A73297-BA8C-4198-AFC2-C86EFF963C6A}"/>
                </a:ext>
              </a:extLst>
            </p:cNvPr>
            <p:cNvSpPr/>
            <p:nvPr/>
          </p:nvSpPr>
          <p:spPr>
            <a:xfrm flipH="1">
              <a:off x="6200453"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20" name="出自【趣你的PPT】(微信:qunideppt)：最优质的PPT资源库">
              <a:extLst>
                <a:ext uri="{FF2B5EF4-FFF2-40B4-BE49-F238E27FC236}">
                  <a16:creationId xmlns:a16="http://schemas.microsoft.com/office/drawing/2014/main" id="{E153DC8A-F9D3-41F0-A090-5D454A981394}"/>
                </a:ext>
              </a:extLst>
            </p:cNvPr>
            <p:cNvSpPr/>
            <p:nvPr/>
          </p:nvSpPr>
          <p:spPr>
            <a:xfrm rot="3600000">
              <a:off x="7174191" y="2706972"/>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24" name="出自【趣你的PPT】(微信:qunideppt)：最优质的PPT资源库">
            <a:extLst>
              <a:ext uri="{FF2B5EF4-FFF2-40B4-BE49-F238E27FC236}">
                <a16:creationId xmlns:a16="http://schemas.microsoft.com/office/drawing/2014/main" id="{0CFCBA11-E7E0-4528-A085-87DC52E875B5}"/>
              </a:ext>
            </a:extLst>
          </p:cNvPr>
          <p:cNvSpPr txBox="1"/>
          <p:nvPr/>
        </p:nvSpPr>
        <p:spPr>
          <a:xfrm>
            <a:off x="1946480" y="2972384"/>
            <a:ext cx="1191942" cy="461665"/>
          </a:xfrm>
          <a:prstGeom prst="rect">
            <a:avLst/>
          </a:prstGeom>
          <a:noFill/>
        </p:spPr>
        <p:txBody>
          <a:bodyPr wrap="square" rtlCol="0">
            <a:spAutoFit/>
          </a:bodyPr>
          <a:lstStyle/>
          <a:p>
            <a:r>
              <a:rPr lang="en-US" altLang="zh-CN" sz="2400" b="1" dirty="0">
                <a:solidFill>
                  <a:prstClr val="white"/>
                </a:solidFill>
                <a:latin typeface="微软雅黑" panose="020B0503020204020204" pitchFamily="34" charset="-122"/>
                <a:ea typeface="微软雅黑" panose="020B0503020204020204" pitchFamily="34" charset="-122"/>
              </a:rPr>
              <a:t>TFIDF</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5" name="出自【趣你的PPT】(微信:qunideppt)：最优质的PPT资源库">
            <a:extLst>
              <a:ext uri="{FF2B5EF4-FFF2-40B4-BE49-F238E27FC236}">
                <a16:creationId xmlns:a16="http://schemas.microsoft.com/office/drawing/2014/main" id="{2C9581B2-E9C7-4ED2-A206-9117CF0DA377}"/>
              </a:ext>
            </a:extLst>
          </p:cNvPr>
          <p:cNvSpPr txBox="1"/>
          <p:nvPr/>
        </p:nvSpPr>
        <p:spPr>
          <a:xfrm>
            <a:off x="5327395" y="2948589"/>
            <a:ext cx="1191942" cy="461665"/>
          </a:xfrm>
          <a:prstGeom prst="rect">
            <a:avLst/>
          </a:prstGeom>
          <a:noFill/>
        </p:spPr>
        <p:txBody>
          <a:bodyPr wrap="square" rtlCol="0">
            <a:spAutoFit/>
          </a:bodyPr>
          <a:lstStyle/>
          <a:p>
            <a:r>
              <a:rPr lang="en-US" altLang="zh-CN" sz="2400" b="1" dirty="0">
                <a:solidFill>
                  <a:prstClr val="white"/>
                </a:solidFill>
                <a:latin typeface="微软雅黑" panose="020B0503020204020204" pitchFamily="34" charset="-122"/>
                <a:ea typeface="微软雅黑" panose="020B0503020204020204" pitchFamily="34" charset="-122"/>
              </a:rPr>
              <a:t>LDA</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出自【趣你的PPT】(微信:qunideppt)：最优质的PPT资源库">
            <a:extLst>
              <a:ext uri="{FF2B5EF4-FFF2-40B4-BE49-F238E27FC236}">
                <a16:creationId xmlns:a16="http://schemas.microsoft.com/office/drawing/2014/main" id="{4C98B9DA-6318-4E56-86D7-C78964B81C70}"/>
              </a:ext>
            </a:extLst>
          </p:cNvPr>
          <p:cNvSpPr txBox="1"/>
          <p:nvPr/>
        </p:nvSpPr>
        <p:spPr>
          <a:xfrm>
            <a:off x="8269852" y="2948590"/>
            <a:ext cx="1611948" cy="461665"/>
          </a:xfrm>
          <a:prstGeom prst="rect">
            <a:avLst/>
          </a:prstGeom>
          <a:noFill/>
        </p:spPr>
        <p:txBody>
          <a:bodyPr wrap="square" rtlCol="0">
            <a:spAutoFit/>
          </a:bodyPr>
          <a:lstStyle/>
          <a:p>
            <a:r>
              <a:rPr lang="en-US" altLang="zh-CN" sz="2400" b="1" dirty="0" err="1">
                <a:solidFill>
                  <a:prstClr val="white"/>
                </a:solidFill>
                <a:latin typeface="微软雅黑" panose="020B0503020204020204" pitchFamily="34" charset="-122"/>
                <a:ea typeface="微软雅黑" panose="020B0503020204020204" pitchFamily="34" charset="-122"/>
              </a:rPr>
              <a:t>TextRank</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7E8015EF-6B29-4F9D-B25F-89C7B37CDA11}"/>
              </a:ext>
            </a:extLst>
          </p:cNvPr>
          <p:cNvSpPr/>
          <p:nvPr/>
        </p:nvSpPr>
        <p:spPr>
          <a:xfrm>
            <a:off x="1497704" y="4366599"/>
            <a:ext cx="2068529" cy="1104533"/>
          </a:xfrm>
          <a:prstGeom prst="rect">
            <a:avLst/>
          </a:prstGeom>
        </p:spPr>
        <p:txBody>
          <a:bodyPr wrap="square">
            <a:spAutoFit/>
          </a:bodyPr>
          <a:lstStyle/>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低频词易获得较大权重</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关键词权重区分度不够</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依赖于语料库</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使用范围小</a:t>
            </a:r>
            <a:endParaRPr lang="zh-CN" altLang="en-US" sz="14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D183618C-7AD0-4740-BAC6-DDE3D8324E03}"/>
              </a:ext>
            </a:extLst>
          </p:cNvPr>
          <p:cNvSpPr/>
          <p:nvPr/>
        </p:nvSpPr>
        <p:spPr>
          <a:xfrm>
            <a:off x="4940438" y="4332328"/>
            <a:ext cx="1761856" cy="1363065"/>
          </a:xfrm>
          <a:prstGeom prst="rect">
            <a:avLst/>
          </a:prstGeom>
        </p:spPr>
        <p:txBody>
          <a:bodyPr wrap="square">
            <a:spAutoFit/>
          </a:bodyPr>
          <a:lstStyle/>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过分依赖于训练集的质量和规模，导致应用方面受到较大限制</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endParaRPr lang="zh-CN" altLang="en-US" sz="14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BA2A6A65-8E06-4E6F-BF7A-BA1916B8932E}"/>
              </a:ext>
            </a:extLst>
          </p:cNvPr>
          <p:cNvSpPr/>
          <p:nvPr/>
        </p:nvSpPr>
        <p:spPr>
          <a:xfrm>
            <a:off x="8194898" y="4335902"/>
            <a:ext cx="1761856" cy="1363065"/>
          </a:xfrm>
          <a:prstGeom prst="rect">
            <a:avLst/>
          </a:prstGeom>
        </p:spPr>
        <p:txBody>
          <a:bodyPr wrap="square">
            <a:spAutoFit/>
          </a:bodyPr>
          <a:lstStyle/>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基于图排序</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无监督</a:t>
            </a:r>
            <a:endParaRPr lang="en-US" altLang="zh-CN" sz="1400" dirty="0">
              <a:solidFill>
                <a:srgbClr val="404040"/>
              </a:solidFill>
              <a:latin typeface="微软雅黑" panose="020B0503020204020204" pitchFamily="34" charset="-122"/>
              <a:ea typeface="微软雅黑" panose="020B0503020204020204" pitchFamily="34" charset="-122"/>
            </a:endParaRPr>
          </a:p>
          <a:p>
            <a:pPr algn="ctr" defTabSz="866284">
              <a:lnSpc>
                <a:spcPct val="120000"/>
              </a:lnSpc>
              <a:defRPr/>
            </a:pPr>
            <a:r>
              <a:rPr lang="zh-CN" altLang="en-US" sz="1400" dirty="0">
                <a:solidFill>
                  <a:srgbClr val="404040"/>
                </a:solidFill>
                <a:latin typeface="微软雅黑" panose="020B0503020204020204" pitchFamily="34" charset="-122"/>
                <a:ea typeface="微软雅黑" panose="020B0503020204020204" pitchFamily="34" charset="-122"/>
              </a:rPr>
              <a:t>这个特性使得它可以很方便的应用到其他领域和语言中</a:t>
            </a:r>
            <a:endParaRPr lang="zh-CN" altLang="en-US" sz="1400" dirty="0">
              <a:solidFill>
                <a:schemeClr val="tx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08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文本摘要技术研究现状</a:t>
            </a:r>
          </a:p>
        </p:txBody>
      </p:sp>
      <p:sp>
        <p:nvSpPr>
          <p:cNvPr id="3" name="矩形 2">
            <a:extLst>
              <a:ext uri="{FF2B5EF4-FFF2-40B4-BE49-F238E27FC236}">
                <a16:creationId xmlns:a16="http://schemas.microsoft.com/office/drawing/2014/main" id="{0B879405-B1AD-4DF1-B409-4E8F6860C992}"/>
              </a:ext>
            </a:extLst>
          </p:cNvPr>
          <p:cNvSpPr/>
          <p:nvPr/>
        </p:nvSpPr>
        <p:spPr>
          <a:xfrm>
            <a:off x="742863" y="1126767"/>
            <a:ext cx="10433137" cy="2585700"/>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文本摘要技术从上世纪五十年代开始获得学者关注，几十年来出现了许多自动文本摘要技术。传统的自动文本摘要方法大多依据统计学方法，依据语料库构建。上世纪</a:t>
            </a:r>
            <a:r>
              <a:rPr lang="en-US" altLang="zh-CN" sz="1400" dirty="0">
                <a:solidFill>
                  <a:srgbClr val="404040"/>
                </a:solidFill>
                <a:latin typeface="微软雅黑" panose="020B0503020204020204" pitchFamily="34" charset="-122"/>
                <a:ea typeface="微软雅黑" panose="020B0503020204020204" pitchFamily="34" charset="-122"/>
              </a:rPr>
              <a:t>90</a:t>
            </a:r>
            <a:r>
              <a:rPr lang="zh-CN" altLang="en-US" sz="1400" dirty="0">
                <a:solidFill>
                  <a:srgbClr val="404040"/>
                </a:solidFill>
                <a:latin typeface="微软雅黑" panose="020B0503020204020204" pitchFamily="34" charset="-122"/>
                <a:ea typeface="微软雅黑" panose="020B0503020204020204" pitchFamily="34" charset="-122"/>
              </a:rPr>
              <a:t>年代，互联网技术的极速膨胀，带来了迫切的文本摘要技术的需求。新世纪机器学习、人工智能技术的蓬勃发展，也为文本摘要技术带来了许多新思路和方法。</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a:t>
            </a:r>
            <a:r>
              <a:rPr lang="en-US" altLang="zh-CN" sz="1400" dirty="0">
                <a:solidFill>
                  <a:srgbClr val="404040"/>
                </a:solidFill>
                <a:latin typeface="微软雅黑" panose="020B0503020204020204" pitchFamily="34" charset="-122"/>
                <a:ea typeface="微软雅黑" panose="020B0503020204020204" pitchFamily="34" charset="-122"/>
              </a:rPr>
              <a:t>80</a:t>
            </a:r>
            <a:r>
              <a:rPr lang="zh-CN" altLang="en-US" sz="1400" dirty="0">
                <a:solidFill>
                  <a:srgbClr val="404040"/>
                </a:solidFill>
                <a:latin typeface="微软雅黑" panose="020B0503020204020204" pitchFamily="34" charset="-122"/>
                <a:ea typeface="微软雅黑" panose="020B0503020204020204" pitchFamily="34" charset="-122"/>
              </a:rPr>
              <a:t>初，国内学者逐渐注意到文本摘要相关的研究。王永根开始了中文文本摘要技术的研究。</a:t>
            </a:r>
            <a:r>
              <a:rPr lang="en-US" altLang="zh-CN" sz="1400" dirty="0">
                <a:solidFill>
                  <a:srgbClr val="404040"/>
                </a:solidFill>
                <a:latin typeface="微软雅黑" panose="020B0503020204020204" pitchFamily="34" charset="-122"/>
                <a:ea typeface="微软雅黑" panose="020B0503020204020204" pitchFamily="34" charset="-122"/>
              </a:rPr>
              <a:t>90</a:t>
            </a:r>
            <a:r>
              <a:rPr lang="zh-CN" altLang="en-US" sz="1400" dirty="0">
                <a:solidFill>
                  <a:srgbClr val="404040"/>
                </a:solidFill>
                <a:latin typeface="微软雅黑" panose="020B0503020204020204" pitchFamily="34" charset="-122"/>
                <a:ea typeface="微软雅黑" panose="020B0503020204020204" pitchFamily="34" charset="-122"/>
              </a:rPr>
              <a:t>年代末，王开铸提出了基于理解文摘的文本摘要模型。在这之后，中文文本摘要技术的研究开始吸引越来越多的学者涌入。随着</a:t>
            </a:r>
            <a:r>
              <a:rPr lang="en-US" altLang="zh-CN" sz="1400" dirty="0">
                <a:solidFill>
                  <a:srgbClr val="404040"/>
                </a:solidFill>
                <a:latin typeface="微软雅黑" panose="020B0503020204020204" pitchFamily="34" charset="-122"/>
                <a:ea typeface="微软雅黑" panose="020B0503020204020204" pitchFamily="34" charset="-122"/>
              </a:rPr>
              <a:t>2004</a:t>
            </a:r>
            <a:r>
              <a:rPr lang="zh-CN" altLang="en-US" sz="1400" dirty="0">
                <a:solidFill>
                  <a:srgbClr val="404040"/>
                </a:solidFill>
                <a:latin typeface="微软雅黑" panose="020B0503020204020204" pitchFamily="34" charset="-122"/>
                <a:ea typeface="微软雅黑" panose="020B0503020204020204" pitchFamily="34" charset="-122"/>
              </a:rPr>
              <a:t>年图模型引入文本摘要领域，涌现了许多中文摘要解决方案</a:t>
            </a:r>
            <a:r>
              <a:rPr lang="en-US" altLang="zh-CN" sz="1400" dirty="0">
                <a:solidFill>
                  <a:srgbClr val="404040"/>
                </a:solidFill>
                <a:latin typeface="微软雅黑" panose="020B0503020204020204" pitchFamily="34" charset="-122"/>
                <a:ea typeface="微软雅黑" panose="020B0503020204020204" pitchFamily="34" charset="-122"/>
              </a:rPr>
              <a:t>[18]</a:t>
            </a:r>
            <a:r>
              <a:rPr lang="zh-CN" altLang="en-US" sz="1400" dirty="0">
                <a:solidFill>
                  <a:srgbClr val="404040"/>
                </a:solidFill>
                <a:latin typeface="微软雅黑" panose="020B0503020204020204" pitchFamily="34" charset="-122"/>
                <a:ea typeface="微软雅黑" panose="020B0503020204020204" pitchFamily="34" charset="-122"/>
              </a:rPr>
              <a:t>。</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a:t>
            </a:r>
            <a:endParaRPr lang="en-US" altLang="zh-CN" sz="1400" dirty="0">
              <a:solidFill>
                <a:srgbClr val="404040"/>
              </a:solidFill>
              <a:latin typeface="微软雅黑" panose="020B0503020204020204" pitchFamily="34" charset="-122"/>
              <a:ea typeface="微软雅黑" panose="020B0503020204020204" pitchFamily="34" charset="-122"/>
            </a:endParaRP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主流的文本检索技术大致可分为两种，有监督方法和无监督方法</a:t>
            </a:r>
            <a:r>
              <a:rPr lang="en-US" altLang="zh-CN" sz="1400" dirty="0">
                <a:solidFill>
                  <a:srgbClr val="404040"/>
                </a:solidFill>
                <a:latin typeface="微软雅黑" panose="020B0503020204020204" pitchFamily="34" charset="-122"/>
                <a:ea typeface="微软雅黑" panose="020B0503020204020204" pitchFamily="34" charset="-122"/>
              </a:rPr>
              <a:t>[19]</a:t>
            </a:r>
            <a:r>
              <a:rPr lang="zh-CN" altLang="en-US" sz="1400" dirty="0">
                <a:solidFill>
                  <a:srgbClr val="404040"/>
                </a:solidFill>
                <a:latin typeface="微软雅黑" panose="020B0503020204020204" pitchFamily="34" charset="-122"/>
                <a:ea typeface="微软雅黑" panose="020B0503020204020204" pitchFamily="34" charset="-122"/>
              </a:rPr>
              <a:t>。有监督的文本摘要方法大致有朴素贝叶斯、向量机方法等机器学习方法。</a:t>
            </a:r>
            <a:r>
              <a:rPr lang="zh-CN" altLang="en-US" sz="1400" dirty="0">
                <a:solidFill>
                  <a:schemeClr val="accent6"/>
                </a:solidFill>
                <a:latin typeface="微软雅黑" panose="020B0503020204020204" pitchFamily="34" charset="-122"/>
                <a:ea typeface="微软雅黑" panose="020B0503020204020204" pitchFamily="34" charset="-122"/>
              </a:rPr>
              <a:t>无监督</a:t>
            </a:r>
            <a:r>
              <a:rPr lang="zh-CN" altLang="en-US" sz="1400" dirty="0">
                <a:solidFill>
                  <a:srgbClr val="404040"/>
                </a:solidFill>
                <a:latin typeface="微软雅黑" panose="020B0503020204020204" pitchFamily="34" charset="-122"/>
                <a:ea typeface="微软雅黑" panose="020B0503020204020204" pitchFamily="34" charset="-122"/>
              </a:rPr>
              <a:t>的文本摘要方法有着更广泛的应用，</a:t>
            </a:r>
            <a:r>
              <a:rPr lang="en-US" altLang="zh-CN" sz="1400" dirty="0" err="1">
                <a:solidFill>
                  <a:srgbClr val="404040"/>
                </a:solidFill>
                <a:latin typeface="微软雅黑" panose="020B0503020204020204" pitchFamily="34" charset="-122"/>
                <a:ea typeface="微软雅黑" panose="020B0503020204020204" pitchFamily="34" charset="-122"/>
              </a:rPr>
              <a:t>TextRank</a:t>
            </a:r>
            <a:r>
              <a:rPr lang="zh-CN" altLang="en-US" sz="1400" dirty="0">
                <a:solidFill>
                  <a:srgbClr val="404040"/>
                </a:solidFill>
                <a:latin typeface="微软雅黑" panose="020B0503020204020204" pitchFamily="34" charset="-122"/>
                <a:ea typeface="微软雅黑" panose="020B0503020204020204" pitchFamily="34" charset="-122"/>
              </a:rPr>
              <a:t>以其简洁高效等特点广受青睐。</a:t>
            </a:r>
          </a:p>
        </p:txBody>
      </p:sp>
      <p:pic>
        <p:nvPicPr>
          <p:cNvPr id="4" name="图片 3">
            <a:extLst>
              <a:ext uri="{FF2B5EF4-FFF2-40B4-BE49-F238E27FC236}">
                <a16:creationId xmlns:a16="http://schemas.microsoft.com/office/drawing/2014/main" id="{3C4D9CEB-6FAA-47E2-8D8F-7FDBBEC283FE}"/>
              </a:ext>
            </a:extLst>
          </p:cNvPr>
          <p:cNvPicPr>
            <a:picLocks noChangeAspect="1"/>
          </p:cNvPicPr>
          <p:nvPr/>
        </p:nvPicPr>
        <p:blipFill rotWithShape="1">
          <a:blip r:embed="rId2"/>
          <a:srcRect t="13841" b="20056"/>
          <a:stretch/>
        </p:blipFill>
        <p:spPr>
          <a:xfrm>
            <a:off x="2087248" y="4057486"/>
            <a:ext cx="8017503" cy="1983807"/>
          </a:xfrm>
          <a:prstGeom prst="rect">
            <a:avLst/>
          </a:prstGeom>
        </p:spPr>
      </p:pic>
    </p:spTree>
    <p:extLst>
      <p:ext uri="{BB962C8B-B14F-4D97-AF65-F5344CB8AC3E}">
        <p14:creationId xmlns:p14="http://schemas.microsoft.com/office/powerpoint/2010/main" val="414852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本文中所用实验文本</a:t>
            </a:r>
          </a:p>
        </p:txBody>
      </p:sp>
      <p:sp>
        <p:nvSpPr>
          <p:cNvPr id="48" name="矩形 47">
            <a:extLst>
              <a:ext uri="{FF2B5EF4-FFF2-40B4-BE49-F238E27FC236}">
                <a16:creationId xmlns:a16="http://schemas.microsoft.com/office/drawing/2014/main" id="{7D1C67BD-B5FE-4D84-98C7-0FB85CE9A4E7}"/>
              </a:ext>
            </a:extLst>
          </p:cNvPr>
          <p:cNvSpPr/>
          <p:nvPr/>
        </p:nvSpPr>
        <p:spPr>
          <a:xfrm>
            <a:off x="969509" y="1925539"/>
            <a:ext cx="10065813" cy="2025546"/>
          </a:xfrm>
          <a:prstGeom prst="rect">
            <a:avLst/>
          </a:prstGeom>
        </p:spPr>
        <p:txBody>
          <a:bodyPr wrap="square" lIns="91433" tIns="45716" rIns="91433" bIns="45716">
            <a:spAutoFit/>
          </a:bodyPr>
          <a:lstStyle/>
          <a:p>
            <a:pPr>
              <a:lnSpc>
                <a:spcPct val="130000"/>
              </a:lnSpc>
            </a:pPr>
            <a:r>
              <a:rPr lang="zh-CN" altLang="en-US" sz="1400" dirty="0">
                <a:solidFill>
                  <a:schemeClr val="bg2">
                    <a:lumMod val="10000"/>
                  </a:schemeClr>
                </a:solidFill>
                <a:latin typeface="微软雅黑" panose="020B0503020204020204" pitchFamily="34" charset="-122"/>
                <a:ea typeface="微软雅黑" panose="020B0503020204020204" pitchFamily="34" charset="-122"/>
              </a:rPr>
              <a:t>       据俄罗斯卫星网</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8</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月</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11</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日发布美国</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国家利益</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杂志刊登的文章称，中国购买俄制苏</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-27</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第四代战机，为本国空军翻开了现代史的页章。从那时起，中国空军日益强大。中国空军长期以来落后于像美国这样的世界大国，从</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2008</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年起中国开始研制堪舆美国</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F-22</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猛禽战机和</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F-35</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闪电</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-II</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相媲美的第五代战机</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J-20</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和</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J-31</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，不仅用它们装备本国空军，而且还在国际市场销售。它让中国具有了远程打击的能力，能达到西太平洋的任何地点。</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J-31</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可能成为</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J-20</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的有力补充，是理想的战机，能在西太平洋切断重要地区。</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J-31</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升空后，完全能应对美国的</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F-35</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。这些战机能从根本上改变中国同美国以及同台湾地区冲突的走向。如果中国大陆通过台湾海峡进攻台湾</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解放军每年都要进行这方面的演练</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，因为拥有最先进的战机而具有的空中优势是解放军进攻取胜的关键因素。这无疑应当引起美国的不安，无论是从战略上，还是从战术上以及从机动性上，美国</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国家利益</a:t>
            </a:r>
            <a:r>
              <a:rPr lang="en-US" altLang="zh-CN" sz="1400" dirty="0">
                <a:solidFill>
                  <a:schemeClr val="bg2">
                    <a:lumMod val="1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10000"/>
                  </a:schemeClr>
                </a:solidFill>
                <a:latin typeface="微软雅黑" panose="020B0503020204020204" pitchFamily="34" charset="-122"/>
                <a:ea typeface="微软雅黑" panose="020B0503020204020204" pitchFamily="34" charset="-122"/>
              </a:rPr>
              <a:t>警告。</a:t>
            </a:r>
          </a:p>
        </p:txBody>
      </p:sp>
    </p:spTree>
    <p:extLst>
      <p:ext uri="{BB962C8B-B14F-4D97-AF65-F5344CB8AC3E}">
        <p14:creationId xmlns:p14="http://schemas.microsoft.com/office/powerpoint/2010/main" val="206332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en-US" altLang="zh-CN" b="1" dirty="0" err="1">
                <a:solidFill>
                  <a:schemeClr val="tx1">
                    <a:lumMod val="75000"/>
                  </a:schemeClr>
                </a:solidFill>
                <a:latin typeface="微软雅黑" panose="020B0503020204020204" pitchFamily="34" charset="-122"/>
                <a:ea typeface="微软雅黑" panose="020B0503020204020204" pitchFamily="34" charset="-122"/>
              </a:rPr>
              <a:t>TextRank</a:t>
            </a:r>
            <a:r>
              <a:rPr lang="zh-CN" altLang="en-US" b="1" dirty="0">
                <a:solidFill>
                  <a:schemeClr val="tx1">
                    <a:lumMod val="75000"/>
                  </a:schemeClr>
                </a:solidFill>
                <a:latin typeface="微软雅黑" panose="020B0503020204020204" pitchFamily="34" charset="-122"/>
                <a:ea typeface="微软雅黑" panose="020B0503020204020204" pitchFamily="34" charset="-122"/>
              </a:rPr>
              <a:t>算法</a:t>
            </a:r>
          </a:p>
        </p:txBody>
      </p:sp>
      <p:sp>
        <p:nvSpPr>
          <p:cNvPr id="3" name="矩形 2">
            <a:extLst>
              <a:ext uri="{FF2B5EF4-FFF2-40B4-BE49-F238E27FC236}">
                <a16:creationId xmlns:a16="http://schemas.microsoft.com/office/drawing/2014/main" id="{0B879405-B1AD-4DF1-B409-4E8F6860C992}"/>
              </a:ext>
            </a:extLst>
          </p:cNvPr>
          <p:cNvSpPr/>
          <p:nvPr/>
        </p:nvSpPr>
        <p:spPr>
          <a:xfrm>
            <a:off x="742863" y="1126767"/>
            <a:ext cx="10433137" cy="345086"/>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a:t>
            </a:r>
            <a:r>
              <a:rPr lang="en-US" altLang="zh-CN" sz="1400" dirty="0" err="1">
                <a:solidFill>
                  <a:srgbClr val="404040"/>
                </a:solidFill>
                <a:latin typeface="微软雅黑" panose="020B0503020204020204" pitchFamily="34" charset="-122"/>
                <a:ea typeface="微软雅黑" panose="020B0503020204020204" pitchFamily="34" charset="-122"/>
              </a:rPr>
              <a:t>TexRank</a:t>
            </a:r>
            <a:r>
              <a:rPr lang="zh-CN" altLang="en-US" sz="1400" dirty="0">
                <a:solidFill>
                  <a:srgbClr val="404040"/>
                </a:solidFill>
                <a:latin typeface="微软雅黑" panose="020B0503020204020204" pitchFamily="34" charset="-122"/>
                <a:ea typeface="微软雅黑" panose="020B0503020204020204" pitchFamily="34" charset="-122"/>
              </a:rPr>
              <a:t>算法根据</a:t>
            </a:r>
            <a:r>
              <a:rPr lang="en-US" altLang="zh-CN" sz="1400" dirty="0">
                <a:solidFill>
                  <a:srgbClr val="404040"/>
                </a:solidFill>
                <a:latin typeface="微软雅黑" panose="020B0503020204020204" pitchFamily="34" charset="-122"/>
                <a:ea typeface="微软雅黑" panose="020B0503020204020204" pitchFamily="34" charset="-122"/>
              </a:rPr>
              <a:t>PageRank</a:t>
            </a:r>
            <a:r>
              <a:rPr lang="zh-CN" altLang="en-US" sz="1400" dirty="0">
                <a:solidFill>
                  <a:srgbClr val="404040"/>
                </a:solidFill>
                <a:latin typeface="微软雅黑" panose="020B0503020204020204" pitchFamily="34" charset="-122"/>
                <a:ea typeface="微软雅黑" panose="020B0503020204020204" pitchFamily="34" charset="-122"/>
              </a:rPr>
              <a:t>算法改进而来，所以他们的运算思路是一致的，都是图迭代运算。</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5C9F426-1CAA-40E3-A116-FA96616913F2}"/>
                  </a:ext>
                </a:extLst>
              </p:cNvPr>
              <p:cNvSpPr/>
              <p:nvPr/>
            </p:nvSpPr>
            <p:spPr>
              <a:xfrm>
                <a:off x="2980197" y="1550045"/>
                <a:ext cx="4756880" cy="1022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𝑆</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𝑑</m:t>
                          </m:r>
                        </m:e>
                      </m:d>
                      <m:r>
                        <a:rPr lang="zh-CN" altLang="en-US" i="0">
                          <a:latin typeface="Cambria Math" panose="02040503050406030204" pitchFamily="18" charset="0"/>
                        </a:rPr>
                        <m:t>+ⅆ</m:t>
                      </m:r>
                      <m:nary>
                        <m:naryPr>
                          <m:chr m:val="∑"/>
                          <m:limLoc m:val="undOvr"/>
                          <m:grow m:val="on"/>
                          <m:supHide m:val="on"/>
                          <m:ctrlPr>
                            <a:rPr lang="zh-CN" altLang="en-US" i="1">
                              <a:latin typeface="Cambria Math" panose="02040503050406030204" pitchFamily="18" charset="0"/>
                            </a:rPr>
                          </m:ctrlPr>
                        </m:naryPr>
                        <m:sub>
                          <m:d>
                            <m:dPr>
                              <m:ctrlPr>
                                <a:rPr lang="zh-CN" altLang="en-US" i="1">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r>
                            <a:rPr lang="zh-CN" altLang="en-US" i="0">
                              <a:latin typeface="Cambria Math" panose="02040503050406030204" pitchFamily="18" charset="0"/>
                            </a:rPr>
                            <m:t>∈</m:t>
                          </m:r>
                          <m:r>
                            <a:rPr lang="zh-CN" altLang="en-US" i="1">
                              <a:latin typeface="Cambria Math" panose="02040503050406030204" pitchFamily="18" charset="0"/>
                            </a:rPr>
                            <m:t>𝜀</m:t>
                          </m:r>
                        </m:sub>
                        <m:sup/>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𝑗𝑖</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𝛴</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𝑜𝑢𝑡</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𝑗</m:t>
                                          </m:r>
                                        </m:sub>
                                      </m:sSub>
                                    </m:e>
                                  </m:d>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𝑗𝑘</m:t>
                                  </m:r>
                                </m:sub>
                              </m:sSub>
                            </m:den>
                          </m:f>
                          <m:r>
                            <a:rPr lang="zh-CN" altLang="en-US" i="1">
                              <a:latin typeface="Cambria Math" panose="02040503050406030204" pitchFamily="18" charset="0"/>
                            </a:rPr>
                            <m:t>𝑆</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𝑗</m:t>
                                  </m:r>
                                </m:sub>
                              </m:sSub>
                            </m:e>
                          </m:d>
                        </m:e>
                      </m:nary>
                    </m:oMath>
                  </m:oMathPara>
                </a14:m>
                <a:endParaRPr lang="zh-CN" altLang="en-US" dirty="0"/>
              </a:p>
            </p:txBody>
          </p:sp>
        </mc:Choice>
        <mc:Fallback xmlns="">
          <p:sp>
            <p:nvSpPr>
              <p:cNvPr id="6" name="矩形 5">
                <a:extLst>
                  <a:ext uri="{FF2B5EF4-FFF2-40B4-BE49-F238E27FC236}">
                    <a16:creationId xmlns:a16="http://schemas.microsoft.com/office/drawing/2014/main" id="{C5C9F426-1CAA-40E3-A116-FA96616913F2}"/>
                  </a:ext>
                </a:extLst>
              </p:cNvPr>
              <p:cNvSpPr>
                <a:spLocks noRot="1" noChangeAspect="1" noMove="1" noResize="1" noEditPoints="1" noAdjustHandles="1" noChangeArrowheads="1" noChangeShapeType="1" noTextEdit="1"/>
              </p:cNvSpPr>
              <p:nvPr/>
            </p:nvSpPr>
            <p:spPr>
              <a:xfrm>
                <a:off x="2980197" y="1550045"/>
                <a:ext cx="4756880" cy="1022524"/>
              </a:xfrm>
              <a:prstGeom prst="rect">
                <a:avLst/>
              </a:prstGeom>
              <a:blipFill>
                <a:blip r:embed="rId2"/>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151DAE15-E0FB-4E59-9F5E-0E43DC631B99}"/>
              </a:ext>
            </a:extLst>
          </p:cNvPr>
          <p:cNvSpPr/>
          <p:nvPr/>
        </p:nvSpPr>
        <p:spPr>
          <a:xfrm>
            <a:off x="742862" y="2834428"/>
            <a:ext cx="10433137" cy="625163"/>
          </a:xfrm>
          <a:prstGeom prst="rect">
            <a:avLst/>
          </a:prstGeom>
        </p:spPr>
        <p:txBody>
          <a:bodyPr wrap="square" lIns="91433" tIns="45716" rIns="91433" bIns="45716">
            <a:spAutoFit/>
          </a:bodyPr>
          <a:lstStyle/>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上图便是</a:t>
            </a:r>
            <a:r>
              <a:rPr lang="en-US" altLang="zh-CN" sz="1400" dirty="0" err="1">
                <a:solidFill>
                  <a:srgbClr val="404040"/>
                </a:solidFill>
                <a:latin typeface="微软雅黑" panose="020B0503020204020204" pitchFamily="34" charset="-122"/>
                <a:ea typeface="微软雅黑" panose="020B0503020204020204" pitchFamily="34" charset="-122"/>
              </a:rPr>
              <a:t>TextRank</a:t>
            </a:r>
            <a:r>
              <a:rPr lang="zh-CN" altLang="en-US" sz="1400" dirty="0">
                <a:solidFill>
                  <a:srgbClr val="404040"/>
                </a:solidFill>
                <a:latin typeface="微软雅黑" panose="020B0503020204020204" pitchFamily="34" charset="-122"/>
                <a:ea typeface="微软雅黑" panose="020B0503020204020204" pitchFamily="34" charset="-122"/>
              </a:rPr>
              <a:t>的迭代运算公式，阻尼系数一般设为</a:t>
            </a:r>
            <a:r>
              <a:rPr lang="en-US" altLang="zh-CN" sz="1400" dirty="0">
                <a:solidFill>
                  <a:srgbClr val="404040"/>
                </a:solidFill>
                <a:latin typeface="微软雅黑" panose="020B0503020204020204" pitchFamily="34" charset="-122"/>
                <a:ea typeface="微软雅黑" panose="020B0503020204020204" pitchFamily="34" charset="-122"/>
              </a:rPr>
              <a:t>0.85.</a:t>
            </a:r>
          </a:p>
          <a:p>
            <a:pPr>
              <a:lnSpc>
                <a:spcPct val="130000"/>
              </a:lnSpc>
            </a:pPr>
            <a:r>
              <a:rPr lang="zh-CN" altLang="en-US" sz="1400" dirty="0">
                <a:solidFill>
                  <a:srgbClr val="404040"/>
                </a:solidFill>
                <a:latin typeface="微软雅黑" panose="020B0503020204020204" pitchFamily="34" charset="-122"/>
                <a:ea typeface="微软雅黑" panose="020B0503020204020204" pitchFamily="34" charset="-122"/>
              </a:rPr>
              <a:t>       该公式表示</a:t>
            </a:r>
            <a:r>
              <a:rPr lang="zh-CN" altLang="en-US" sz="1400" dirty="0">
                <a:solidFill>
                  <a:schemeClr val="accent6"/>
                </a:solidFill>
                <a:latin typeface="微软雅黑" panose="020B0503020204020204" pitchFamily="34" charset="-122"/>
                <a:ea typeface="微软雅黑" panose="020B0503020204020204" pitchFamily="34" charset="-122"/>
              </a:rPr>
              <a:t>结点</a:t>
            </a:r>
            <a:r>
              <a:rPr lang="en-US" altLang="zh-CN" sz="1400" dirty="0" err="1">
                <a:solidFill>
                  <a:schemeClr val="accent6"/>
                </a:solidFill>
                <a:latin typeface="微软雅黑" panose="020B0503020204020204" pitchFamily="34" charset="-122"/>
                <a:ea typeface="微软雅黑" panose="020B0503020204020204" pitchFamily="34" charset="-122"/>
              </a:rPr>
              <a:t>i</a:t>
            </a:r>
            <a:r>
              <a:rPr lang="zh-CN" altLang="en-US" sz="1400" dirty="0">
                <a:solidFill>
                  <a:srgbClr val="404040"/>
                </a:solidFill>
                <a:latin typeface="微软雅黑" panose="020B0503020204020204" pitchFamily="34" charset="-122"/>
                <a:ea typeface="微软雅黑" panose="020B0503020204020204" pitchFamily="34" charset="-122"/>
              </a:rPr>
              <a:t>的权重取决于与在</a:t>
            </a:r>
            <a:r>
              <a:rPr lang="en-US" altLang="zh-CN" sz="1400" dirty="0" err="1">
                <a:solidFill>
                  <a:schemeClr val="accent6"/>
                </a:solidFill>
                <a:latin typeface="微软雅黑" panose="020B0503020204020204" pitchFamily="34" charset="-122"/>
                <a:ea typeface="微软雅黑" panose="020B0503020204020204" pitchFamily="34" charset="-122"/>
              </a:rPr>
              <a:t>i</a:t>
            </a:r>
            <a:r>
              <a:rPr lang="zh-CN" altLang="en-US" sz="1400" dirty="0">
                <a:solidFill>
                  <a:srgbClr val="404040"/>
                </a:solidFill>
                <a:latin typeface="微软雅黑" panose="020B0503020204020204" pitchFamily="34" charset="-122"/>
                <a:ea typeface="微软雅黑" panose="020B0503020204020204" pitchFamily="34" charset="-122"/>
              </a:rPr>
              <a:t>前面的各个</a:t>
            </a:r>
            <a:r>
              <a:rPr lang="zh-CN" altLang="en-US" sz="1400" dirty="0">
                <a:solidFill>
                  <a:schemeClr val="accent6"/>
                </a:solidFill>
                <a:latin typeface="微软雅黑" panose="020B0503020204020204" pitchFamily="34" charset="-122"/>
                <a:ea typeface="微软雅黑" panose="020B0503020204020204" pitchFamily="34" charset="-122"/>
              </a:rPr>
              <a:t>结点</a:t>
            </a:r>
            <a:r>
              <a:rPr lang="en-US" altLang="zh-CN" sz="1400" dirty="0">
                <a:solidFill>
                  <a:schemeClr val="accent6"/>
                </a:solidFill>
                <a:latin typeface="微软雅黑" panose="020B0503020204020204" pitchFamily="34" charset="-122"/>
                <a:ea typeface="微软雅黑" panose="020B0503020204020204" pitchFamily="34" charset="-122"/>
              </a:rPr>
              <a:t>j</a:t>
            </a:r>
            <a:r>
              <a:rPr lang="zh-CN" altLang="en-US" sz="1400" dirty="0">
                <a:solidFill>
                  <a:srgbClr val="404040"/>
                </a:solidFill>
                <a:latin typeface="微软雅黑" panose="020B0503020204020204" pitchFamily="34" charset="-122"/>
                <a:ea typeface="微软雅黑" panose="020B0503020204020204" pitchFamily="34" charset="-122"/>
              </a:rPr>
              <a:t>组成的</a:t>
            </a:r>
            <a:r>
              <a:rPr lang="en-US" altLang="zh-CN" sz="1400" dirty="0">
                <a:solidFill>
                  <a:srgbClr val="404040"/>
                </a:solidFill>
                <a:latin typeface="微软雅黑" panose="020B0503020204020204" pitchFamily="34" charset="-122"/>
                <a:ea typeface="微软雅黑" panose="020B0503020204020204" pitchFamily="34" charset="-122"/>
              </a:rPr>
              <a:t>(</a:t>
            </a:r>
            <a:r>
              <a:rPr lang="en-US" altLang="zh-CN" sz="1400" dirty="0" err="1">
                <a:solidFill>
                  <a:srgbClr val="404040"/>
                </a:solidFill>
                <a:latin typeface="微软雅黑" panose="020B0503020204020204" pitchFamily="34" charset="-122"/>
                <a:ea typeface="微软雅黑" panose="020B0503020204020204" pitchFamily="34" charset="-122"/>
              </a:rPr>
              <a:t>j,i</a:t>
            </a:r>
            <a:r>
              <a:rPr lang="en-US" altLang="zh-CN" sz="1400" dirty="0">
                <a:solidFill>
                  <a:srgbClr val="404040"/>
                </a:solidFill>
                <a:latin typeface="微软雅黑" panose="020B0503020204020204" pitchFamily="34" charset="-122"/>
                <a:ea typeface="微软雅黑" panose="020B0503020204020204" pitchFamily="34" charset="-122"/>
              </a:rPr>
              <a:t>)</a:t>
            </a:r>
            <a:r>
              <a:rPr lang="zh-CN" altLang="en-US" sz="1400" dirty="0">
                <a:solidFill>
                  <a:srgbClr val="404040"/>
                </a:solidFill>
                <a:latin typeface="微软雅黑" panose="020B0503020204020204" pitchFamily="34" charset="-122"/>
                <a:ea typeface="微软雅黑" panose="020B0503020204020204" pitchFamily="34" charset="-122"/>
              </a:rPr>
              <a:t>这条边的权重，以及</a:t>
            </a:r>
            <a:r>
              <a:rPr lang="en-US" altLang="zh-CN" sz="1400" dirty="0">
                <a:solidFill>
                  <a:schemeClr val="accent6"/>
                </a:solidFill>
                <a:latin typeface="微软雅黑" panose="020B0503020204020204" pitchFamily="34" charset="-122"/>
                <a:ea typeface="微软雅黑" panose="020B0503020204020204" pitchFamily="34" charset="-122"/>
              </a:rPr>
              <a:t>j</a:t>
            </a:r>
            <a:r>
              <a:rPr lang="zh-CN" altLang="en-US" sz="1400" dirty="0">
                <a:solidFill>
                  <a:srgbClr val="404040"/>
                </a:solidFill>
                <a:latin typeface="微软雅黑" panose="020B0503020204020204" pitchFamily="34" charset="-122"/>
                <a:ea typeface="微软雅黑" panose="020B0503020204020204" pitchFamily="34" charset="-122"/>
              </a:rPr>
              <a:t>这个点到其他其他边的权重之和。</a:t>
            </a:r>
          </a:p>
        </p:txBody>
      </p:sp>
      <p:pic>
        <p:nvPicPr>
          <p:cNvPr id="9218" name="Picture 2" descr="在这里插入图片描述">
            <a:extLst>
              <a:ext uri="{FF2B5EF4-FFF2-40B4-BE49-F238E27FC236}">
                <a16:creationId xmlns:a16="http://schemas.microsoft.com/office/drawing/2014/main" id="{42CF1145-21F7-41EE-9A0A-D10898808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994" y="3721450"/>
            <a:ext cx="3932658" cy="253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76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30887"/>
          </a:xfrm>
          <a:prstGeom prst="rect">
            <a:avLst/>
          </a:prstGeom>
        </p:spPr>
        <p:txBody>
          <a:bodyPr wrap="square" lIns="0" tIns="0" rIns="0" bIns="0">
            <a:spAutoFit/>
          </a:bodyPr>
          <a:lstStyle/>
          <a:p>
            <a:r>
              <a:rPr lang="zh-CN" altLang="en-US" sz="2800" dirty="0"/>
              <a:t>关键词提取技术的设计</a:t>
            </a:r>
            <a:endParaRPr lang="zh-CN" altLang="en-US" sz="28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408894"/>
          </a:xfrm>
          <a:prstGeom prst="rect">
            <a:avLst/>
          </a:prstGeom>
          <a:noFill/>
        </p:spPr>
        <p:txBody>
          <a:bodyPr wrap="square" lIns="0" tIns="0" rIns="0" bIns="0" rtlCol="0">
            <a:spAutoFit/>
          </a:bodyPr>
          <a:lstStyle/>
          <a:p>
            <a:pPr>
              <a:lnSpc>
                <a:spcPct val="150000"/>
              </a:lnSpc>
            </a:pPr>
            <a:r>
              <a:rPr lang="zh-CN" altLang="en-US" sz="933" dirty="0">
                <a:solidFill>
                  <a:schemeClr val="tx1">
                    <a:lumMod val="95000"/>
                    <a:lumOff val="5000"/>
                  </a:schemeClr>
                </a:solidFill>
                <a:latin typeface="+mn-ea"/>
                <a:cs typeface="+mn-ea"/>
                <a:sym typeface="Arial" panose="020B0604020202020204" pitchFamily="34" charset="0"/>
              </a:rPr>
              <a:t>请替换文字内容，修改文字内容，也可以直接复制你的内容到此。请替换文字内容，修改文字内容，也可以直接复制你的内容到此。</a:t>
            </a: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Tree>
    <p:extLst>
      <p:ext uri="{BB962C8B-B14F-4D97-AF65-F5344CB8AC3E}">
        <p14:creationId xmlns:p14="http://schemas.microsoft.com/office/powerpoint/2010/main" val="211519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1EE5E5-8801-470F-AF20-2A62B1050961}"/>
              </a:ext>
            </a:extLst>
          </p:cNvPr>
          <p:cNvSpPr/>
          <p:nvPr/>
        </p:nvSpPr>
        <p:spPr>
          <a:xfrm>
            <a:off x="742863" y="585505"/>
            <a:ext cx="4474669" cy="369324"/>
          </a:xfrm>
          <a:prstGeom prst="rect">
            <a:avLst/>
          </a:prstGeom>
        </p:spPr>
        <p:txBody>
          <a:bodyPr wrap="square" lIns="91433" tIns="45716" rIns="91433" bIns="45716">
            <a:spAutoFit/>
          </a:bodyPr>
          <a:lstStyle/>
          <a:p>
            <a:pPr algn="just"/>
            <a:r>
              <a:rPr lang="zh-CN" altLang="en-US" b="1" dirty="0">
                <a:solidFill>
                  <a:schemeClr val="tx1">
                    <a:lumMod val="75000"/>
                  </a:schemeClr>
                </a:solidFill>
                <a:latin typeface="微软雅黑" panose="020B0503020204020204" pitchFamily="34" charset="-122"/>
                <a:ea typeface="微软雅黑" panose="020B0503020204020204" pitchFamily="34" charset="-122"/>
              </a:rPr>
              <a:t>关键字提取技术总体架构图</a:t>
            </a:r>
          </a:p>
        </p:txBody>
      </p:sp>
      <p:grpSp>
        <p:nvGrpSpPr>
          <p:cNvPr id="20" name="组合 19">
            <a:extLst>
              <a:ext uri="{FF2B5EF4-FFF2-40B4-BE49-F238E27FC236}">
                <a16:creationId xmlns:a16="http://schemas.microsoft.com/office/drawing/2014/main" id="{E78E6471-318C-4178-BD33-E56E895A3905}"/>
              </a:ext>
            </a:extLst>
          </p:cNvPr>
          <p:cNvGrpSpPr/>
          <p:nvPr/>
        </p:nvGrpSpPr>
        <p:grpSpPr>
          <a:xfrm>
            <a:off x="1723493" y="1518186"/>
            <a:ext cx="8745014" cy="3416801"/>
            <a:chOff x="2861517" y="2215978"/>
            <a:chExt cx="5417510" cy="1622853"/>
          </a:xfrm>
        </p:grpSpPr>
        <p:sp>
          <p:nvSpPr>
            <p:cNvPr id="21" name="矩形 20">
              <a:extLst>
                <a:ext uri="{FF2B5EF4-FFF2-40B4-BE49-F238E27FC236}">
                  <a16:creationId xmlns:a16="http://schemas.microsoft.com/office/drawing/2014/main" id="{824BD985-3F0C-4005-B6F1-6D2C83BD69E3}"/>
                </a:ext>
              </a:extLst>
            </p:cNvPr>
            <p:cNvSpPr/>
            <p:nvPr/>
          </p:nvSpPr>
          <p:spPr>
            <a:xfrm>
              <a:off x="2861517" y="2215978"/>
              <a:ext cx="1452578" cy="16228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3600"/>
            </a:p>
          </p:txBody>
        </p:sp>
        <p:sp>
          <p:nvSpPr>
            <p:cNvPr id="22" name="标注: 下箭头 21">
              <a:extLst>
                <a:ext uri="{FF2B5EF4-FFF2-40B4-BE49-F238E27FC236}">
                  <a16:creationId xmlns:a16="http://schemas.microsoft.com/office/drawing/2014/main" id="{21FC8E15-E664-486F-861C-F17033A42DDD}"/>
                </a:ext>
              </a:extLst>
            </p:cNvPr>
            <p:cNvSpPr/>
            <p:nvPr/>
          </p:nvSpPr>
          <p:spPr>
            <a:xfrm>
              <a:off x="2994881" y="2469530"/>
              <a:ext cx="1248162" cy="812395"/>
            </a:xfrm>
            <a:prstGeom prst="down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a:p>
          </p:txBody>
        </p:sp>
        <p:sp>
          <p:nvSpPr>
            <p:cNvPr id="23" name="流程图: 预定义过程 22">
              <a:extLst>
                <a:ext uri="{FF2B5EF4-FFF2-40B4-BE49-F238E27FC236}">
                  <a16:creationId xmlns:a16="http://schemas.microsoft.com/office/drawing/2014/main" id="{C6C4BF0C-9E65-4597-A079-6071932ED5AB}"/>
                </a:ext>
              </a:extLst>
            </p:cNvPr>
            <p:cNvSpPr/>
            <p:nvPr/>
          </p:nvSpPr>
          <p:spPr>
            <a:xfrm>
              <a:off x="3053287" y="2547984"/>
              <a:ext cx="1137488" cy="327744"/>
            </a:xfrm>
            <a:prstGeom prst="flowChartPredefinedProcess">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待测文本</a:t>
              </a:r>
            </a:p>
          </p:txBody>
        </p:sp>
        <p:sp>
          <p:nvSpPr>
            <p:cNvPr id="24" name="流程图: 内部贮存 23">
              <a:extLst>
                <a:ext uri="{FF2B5EF4-FFF2-40B4-BE49-F238E27FC236}">
                  <a16:creationId xmlns:a16="http://schemas.microsoft.com/office/drawing/2014/main" id="{7153F7C3-6808-4F80-92E7-EB559C1BCD56}"/>
                </a:ext>
              </a:extLst>
            </p:cNvPr>
            <p:cNvSpPr/>
            <p:nvPr/>
          </p:nvSpPr>
          <p:spPr>
            <a:xfrm>
              <a:off x="3102482" y="3335043"/>
              <a:ext cx="1032961" cy="307580"/>
            </a:xfrm>
            <a:prstGeom prst="flowChartInternalStorag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有序词表</a:t>
              </a:r>
            </a:p>
          </p:txBody>
        </p:sp>
        <p:sp>
          <p:nvSpPr>
            <p:cNvPr id="25" name="文本框 24">
              <a:extLst>
                <a:ext uri="{FF2B5EF4-FFF2-40B4-BE49-F238E27FC236}">
                  <a16:creationId xmlns:a16="http://schemas.microsoft.com/office/drawing/2014/main" id="{C9E29EF2-500D-4571-964F-36B98530BDFC}"/>
                </a:ext>
              </a:extLst>
            </p:cNvPr>
            <p:cNvSpPr txBox="1"/>
            <p:nvPr/>
          </p:nvSpPr>
          <p:spPr>
            <a:xfrm>
              <a:off x="3280608" y="2257847"/>
              <a:ext cx="892955" cy="146183"/>
            </a:xfrm>
            <a:prstGeom prst="rect">
              <a:avLst/>
            </a:prstGeom>
            <a:noFill/>
          </p:spPr>
          <p:txBody>
            <a:bodyPr wrap="none" rtlCol="0">
              <a:spAutoFit/>
            </a:bodyPr>
            <a:lstStyle/>
            <a:p>
              <a:r>
                <a:rPr lang="zh-CN" altLang="en-US" sz="1400" dirty="0"/>
                <a:t>分词与去停用词</a:t>
              </a:r>
            </a:p>
          </p:txBody>
        </p:sp>
        <p:sp>
          <p:nvSpPr>
            <p:cNvPr id="26" name="箭头: 右 25">
              <a:extLst>
                <a:ext uri="{FF2B5EF4-FFF2-40B4-BE49-F238E27FC236}">
                  <a16:creationId xmlns:a16="http://schemas.microsoft.com/office/drawing/2014/main" id="{589A858D-9D41-4C6A-BCBC-2224F61F4A7F}"/>
                </a:ext>
              </a:extLst>
            </p:cNvPr>
            <p:cNvSpPr/>
            <p:nvPr/>
          </p:nvSpPr>
          <p:spPr>
            <a:xfrm>
              <a:off x="4376407" y="3250880"/>
              <a:ext cx="267464" cy="298422"/>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27" name="矩形: 圆角 26">
              <a:extLst>
                <a:ext uri="{FF2B5EF4-FFF2-40B4-BE49-F238E27FC236}">
                  <a16:creationId xmlns:a16="http://schemas.microsoft.com/office/drawing/2014/main" id="{2F42FCE2-ED3D-4DAA-B47F-FBCA721D5554}"/>
                </a:ext>
              </a:extLst>
            </p:cNvPr>
            <p:cNvSpPr/>
            <p:nvPr/>
          </p:nvSpPr>
          <p:spPr>
            <a:xfrm>
              <a:off x="4752544" y="2905258"/>
              <a:ext cx="1032961" cy="9335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dirty="0"/>
            </a:p>
          </p:txBody>
        </p:sp>
        <p:sp>
          <p:nvSpPr>
            <p:cNvPr id="28" name="矩形: 圆角 27">
              <a:extLst>
                <a:ext uri="{FF2B5EF4-FFF2-40B4-BE49-F238E27FC236}">
                  <a16:creationId xmlns:a16="http://schemas.microsoft.com/office/drawing/2014/main" id="{6F76DB82-C3FD-4B52-9F85-D1E9E2120119}"/>
                </a:ext>
              </a:extLst>
            </p:cNvPr>
            <p:cNvSpPr/>
            <p:nvPr/>
          </p:nvSpPr>
          <p:spPr>
            <a:xfrm>
              <a:off x="4835485" y="2968760"/>
              <a:ext cx="885396" cy="31692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划分词窗口</a:t>
              </a:r>
            </a:p>
          </p:txBody>
        </p:sp>
        <p:sp>
          <p:nvSpPr>
            <p:cNvPr id="29" name="矩形: 圆角 28">
              <a:extLst>
                <a:ext uri="{FF2B5EF4-FFF2-40B4-BE49-F238E27FC236}">
                  <a16:creationId xmlns:a16="http://schemas.microsoft.com/office/drawing/2014/main" id="{A9E65290-389E-4395-A2E3-A40220A42C22}"/>
                </a:ext>
              </a:extLst>
            </p:cNvPr>
            <p:cNvSpPr/>
            <p:nvPr/>
          </p:nvSpPr>
          <p:spPr>
            <a:xfrm>
              <a:off x="4835485" y="3435594"/>
              <a:ext cx="885396" cy="31692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构建图模型</a:t>
              </a:r>
            </a:p>
          </p:txBody>
        </p:sp>
        <p:sp>
          <p:nvSpPr>
            <p:cNvPr id="30" name="圆柱体 29">
              <a:extLst>
                <a:ext uri="{FF2B5EF4-FFF2-40B4-BE49-F238E27FC236}">
                  <a16:creationId xmlns:a16="http://schemas.microsoft.com/office/drawing/2014/main" id="{46988F4B-9521-4F49-B544-1EFE9F4B19A6}"/>
                </a:ext>
              </a:extLst>
            </p:cNvPr>
            <p:cNvSpPr/>
            <p:nvPr/>
          </p:nvSpPr>
          <p:spPr>
            <a:xfrm>
              <a:off x="6287547" y="2907882"/>
              <a:ext cx="885396" cy="928325"/>
            </a:xfrm>
            <a:prstGeom prst="can">
              <a:avLst>
                <a:gd name="adj" fmla="val 14773"/>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400"/>
            </a:p>
          </p:txBody>
        </p:sp>
        <p:sp>
          <p:nvSpPr>
            <p:cNvPr id="31" name="矩形: 圆角 30">
              <a:extLst>
                <a:ext uri="{FF2B5EF4-FFF2-40B4-BE49-F238E27FC236}">
                  <a16:creationId xmlns:a16="http://schemas.microsoft.com/office/drawing/2014/main" id="{4AAC80AF-B839-432B-966D-FD34B927965B}"/>
                </a:ext>
              </a:extLst>
            </p:cNvPr>
            <p:cNvSpPr/>
            <p:nvPr/>
          </p:nvSpPr>
          <p:spPr>
            <a:xfrm>
              <a:off x="6399758" y="3114856"/>
              <a:ext cx="660974" cy="26033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a:t>TextRank</a:t>
              </a:r>
              <a:r>
                <a:rPr lang="zh-CN" altLang="en-US" sz="1400"/>
                <a:t>迭代</a:t>
              </a:r>
              <a:endParaRPr lang="zh-CN" altLang="en-US" sz="1400" dirty="0"/>
            </a:p>
          </p:txBody>
        </p:sp>
        <p:sp>
          <p:nvSpPr>
            <p:cNvPr id="32" name="矩形: 圆角 31">
              <a:extLst>
                <a:ext uri="{FF2B5EF4-FFF2-40B4-BE49-F238E27FC236}">
                  <a16:creationId xmlns:a16="http://schemas.microsoft.com/office/drawing/2014/main" id="{7B2FD30F-5B3D-47D7-8185-834067F7DC9A}"/>
                </a:ext>
              </a:extLst>
            </p:cNvPr>
            <p:cNvSpPr/>
            <p:nvPr/>
          </p:nvSpPr>
          <p:spPr>
            <a:xfrm>
              <a:off x="6399758" y="3447144"/>
              <a:ext cx="660974" cy="260335"/>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排序</a:t>
              </a:r>
            </a:p>
          </p:txBody>
        </p:sp>
        <p:sp>
          <p:nvSpPr>
            <p:cNvPr id="33" name="箭头: 右 32">
              <a:extLst>
                <a:ext uri="{FF2B5EF4-FFF2-40B4-BE49-F238E27FC236}">
                  <a16:creationId xmlns:a16="http://schemas.microsoft.com/office/drawing/2014/main" id="{21E802BA-DD2A-4434-826C-41F8D6409D76}"/>
                </a:ext>
              </a:extLst>
            </p:cNvPr>
            <p:cNvSpPr/>
            <p:nvPr/>
          </p:nvSpPr>
          <p:spPr>
            <a:xfrm>
              <a:off x="5935897" y="3281926"/>
              <a:ext cx="267464" cy="298422"/>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sp>
          <p:nvSpPr>
            <p:cNvPr id="34" name="流程图: 资料带 33">
              <a:extLst>
                <a:ext uri="{FF2B5EF4-FFF2-40B4-BE49-F238E27FC236}">
                  <a16:creationId xmlns:a16="http://schemas.microsoft.com/office/drawing/2014/main" id="{E49DA0B1-63A0-4D35-9DBD-683DB105BDCC}"/>
                </a:ext>
              </a:extLst>
            </p:cNvPr>
            <p:cNvSpPr/>
            <p:nvPr/>
          </p:nvSpPr>
          <p:spPr>
            <a:xfrm>
              <a:off x="7498158" y="3126360"/>
              <a:ext cx="780869" cy="562710"/>
            </a:xfrm>
            <a:prstGeom prst="flowChartPunchedTap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a:t>关键词</a:t>
              </a:r>
            </a:p>
          </p:txBody>
        </p:sp>
        <p:sp>
          <p:nvSpPr>
            <p:cNvPr id="35" name="箭头: 右 34">
              <a:extLst>
                <a:ext uri="{FF2B5EF4-FFF2-40B4-BE49-F238E27FC236}">
                  <a16:creationId xmlns:a16="http://schemas.microsoft.com/office/drawing/2014/main" id="{EED6E8FF-46FD-4853-809A-FCE2BE54CFFC}"/>
                </a:ext>
              </a:extLst>
            </p:cNvPr>
            <p:cNvSpPr/>
            <p:nvPr/>
          </p:nvSpPr>
          <p:spPr>
            <a:xfrm>
              <a:off x="7201819" y="3278890"/>
              <a:ext cx="267464" cy="298422"/>
            </a:xfrm>
            <a:prstGeom prst="rightArrow">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a:p>
          </p:txBody>
        </p:sp>
      </p:grpSp>
    </p:spTree>
    <p:extLst>
      <p:ext uri="{BB962C8B-B14F-4D97-AF65-F5344CB8AC3E}">
        <p14:creationId xmlns:p14="http://schemas.microsoft.com/office/powerpoint/2010/main" val="4146294478"/>
      </p:ext>
    </p:extLst>
  </p:cSld>
  <p:clrMapOvr>
    <a:masterClrMapping/>
  </p:clrMapOvr>
</p:sld>
</file>

<file path=ppt/theme/theme1.xml><?xml version="1.0" encoding="utf-8"?>
<a:theme xmlns:a="http://schemas.openxmlformats.org/drawingml/2006/main" name="第一PPT，www.1ppt.com">
  <a:themeElements>
    <a:clrScheme name="自定义 2794">
      <a:dk1>
        <a:sysClr val="windowText" lastClr="000000"/>
      </a:dk1>
      <a:lt1>
        <a:sysClr val="window" lastClr="FFFFFF"/>
      </a:lt1>
      <a:dk2>
        <a:srgbClr val="44546A"/>
      </a:dk2>
      <a:lt2>
        <a:srgbClr val="E7E6E6"/>
      </a:lt2>
      <a:accent1>
        <a:srgbClr val="323F4F"/>
      </a:accent1>
      <a:accent2>
        <a:srgbClr val="C12525"/>
      </a:accent2>
      <a:accent3>
        <a:srgbClr val="323F4F"/>
      </a:accent3>
      <a:accent4>
        <a:srgbClr val="C12525"/>
      </a:accent4>
      <a:accent5>
        <a:srgbClr val="323F4F"/>
      </a:accent5>
      <a:accent6>
        <a:srgbClr val="C1252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TotalTime>
  <Words>3952</Words>
  <Application>Microsoft Office PowerPoint</Application>
  <PresentationFormat>宽屏</PresentationFormat>
  <Paragraphs>160</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微软雅黑</vt:lpstr>
      <vt:lpstr>Arial</vt:lpstr>
      <vt:lpstr>Calibri</vt:lpstr>
      <vt:lpstr>Cambria Math</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薛 志豪</cp:lastModifiedBy>
  <cp:revision>75</cp:revision>
  <dcterms:created xsi:type="dcterms:W3CDTF">2018-04-10T08:10:31Z</dcterms:created>
  <dcterms:modified xsi:type="dcterms:W3CDTF">2020-05-06T14:11:33Z</dcterms:modified>
</cp:coreProperties>
</file>