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24"/>
  </p:notesMasterIdLst>
  <p:handoutMasterIdLst>
    <p:handoutMasterId r:id="rId25"/>
  </p:handoutMasterIdLst>
  <p:sldIdLst>
    <p:sldId id="256" r:id="rId2"/>
    <p:sldId id="272" r:id="rId3"/>
    <p:sldId id="288" r:id="rId4"/>
    <p:sldId id="280" r:id="rId5"/>
    <p:sldId id="287" r:id="rId6"/>
    <p:sldId id="274" r:id="rId7"/>
    <p:sldId id="275" r:id="rId8"/>
    <p:sldId id="281" r:id="rId9"/>
    <p:sldId id="285" r:id="rId10"/>
    <p:sldId id="286" r:id="rId11"/>
    <p:sldId id="289" r:id="rId12"/>
    <p:sldId id="276" r:id="rId13"/>
    <p:sldId id="290" r:id="rId14"/>
    <p:sldId id="291" r:id="rId15"/>
    <p:sldId id="282" r:id="rId16"/>
    <p:sldId id="277" r:id="rId17"/>
    <p:sldId id="278" r:id="rId18"/>
    <p:sldId id="292" r:id="rId19"/>
    <p:sldId id="293" r:id="rId20"/>
    <p:sldId id="273" r:id="rId21"/>
    <p:sldId id="283" r:id="rId22"/>
    <p:sldId id="268" r:id="rId23"/>
  </p:sldIdLst>
  <p:sldSz cx="9144000" cy="5143500" type="screen16x9"/>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9F"/>
    <a:srgbClr val="72AB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9403" autoAdjust="0"/>
  </p:normalViewPr>
  <p:slideViewPr>
    <p:cSldViewPr snapToGrid="0" showGuides="1">
      <p:cViewPr varScale="1">
        <p:scale>
          <a:sx n="95" d="100"/>
          <a:sy n="95" d="100"/>
        </p:scale>
        <p:origin x="276" y="66"/>
      </p:cViewPr>
      <p:guideLst>
        <p:guide orient="horz" pos="1620"/>
        <p:guide pos="2880"/>
      </p:guideLst>
    </p:cSldViewPr>
  </p:slideViewPr>
  <p:outlineViewPr>
    <p:cViewPr>
      <p:scale>
        <a:sx n="33" d="100"/>
        <a:sy n="33" d="100"/>
      </p:scale>
      <p:origin x="0" y="-1584"/>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73" d="100"/>
          <a:sy n="73" d="100"/>
        </p:scale>
        <p:origin x="2160" y="8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3" name="Datumsplatzhalt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A989147A-E99F-426E-8428-4F7A2B762C1A}" type="datetimeFigureOut">
              <a:rPr lang="de-DE" sz="1000">
                <a:latin typeface="Arial" pitchFamily="34" charset="0"/>
                <a:cs typeface="Arial" pitchFamily="34" charset="0"/>
              </a:rPr>
              <a:pPr>
                <a:defRPr/>
              </a:pPr>
              <a:t>16.02.2018</a:t>
            </a:fld>
            <a:endParaRPr lang="de-DE" sz="1000" dirty="0">
              <a:latin typeface="Arial" pitchFamily="34" charset="0"/>
              <a:cs typeface="Arial" pitchFamily="34" charset="0"/>
            </a:endParaRPr>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de-DE" sz="1000" dirty="0">
              <a:latin typeface="Arial" pitchFamily="34" charset="0"/>
              <a:cs typeface="Arial" pitchFamily="34" charset="0"/>
            </a:endParaRPr>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FEB8BDD-D483-4F2A-8149-5CAA22251911}" type="slidenum">
              <a:rPr lang="de-DE" sz="1000">
                <a:latin typeface="Arial" pitchFamily="34" charset="0"/>
                <a:cs typeface="Arial" pitchFamily="34" charset="0"/>
              </a:rPr>
              <a:pPr>
                <a:defRPr/>
              </a:pPr>
              <a:t>‹Nr.›</a:t>
            </a:fld>
            <a:endParaRPr lang="de-DE" sz="1000" dirty="0">
              <a:latin typeface="Arial" pitchFamily="34" charset="0"/>
              <a:cs typeface="Arial" pitchFamily="34" charset="0"/>
            </a:endParaRPr>
          </a:p>
        </p:txBody>
      </p:sp>
    </p:spTree>
    <p:extLst>
      <p:ext uri="{BB962C8B-B14F-4D97-AF65-F5344CB8AC3E}">
        <p14:creationId xmlns:p14="http://schemas.microsoft.com/office/powerpoint/2010/main" val="41706278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dirty="0"/>
          </a:p>
        </p:txBody>
      </p:sp>
      <p:sp>
        <p:nvSpPr>
          <p:cNvPr id="3" name="Datumsplatzhalter 2"/>
          <p:cNvSpPr>
            <a:spLocks noGrp="1"/>
          </p:cNvSpPr>
          <p:nvPr>
            <p:ph type="dt" idx="1"/>
          </p:nvPr>
        </p:nvSpPr>
        <p:spPr>
          <a:xfrm>
            <a:off x="4021138" y="0"/>
            <a:ext cx="3076575" cy="512763"/>
          </a:xfrm>
          <a:prstGeom prst="rect">
            <a:avLst/>
          </a:prstGeom>
        </p:spPr>
        <p:txBody>
          <a:bodyPr vert="horz" lIns="91440" tIns="45720" rIns="91440" bIns="45720" rtlCol="0"/>
          <a:lstStyle>
            <a:lvl1pPr algn="r" eaLnBrk="1" fontAlgn="auto" hangingPunct="1">
              <a:spcBef>
                <a:spcPts val="0"/>
              </a:spcBef>
              <a:spcAft>
                <a:spcPts val="0"/>
              </a:spcAft>
              <a:defRPr sz="1000" smtClean="0">
                <a:latin typeface="+mn-lt"/>
              </a:defRPr>
            </a:lvl1pPr>
          </a:lstStyle>
          <a:p>
            <a:pPr>
              <a:defRPr/>
            </a:pPr>
            <a:fld id="{E619EF57-6584-4C28-9DE9-68C51C925951}" type="datetimeFigureOut">
              <a:rPr lang="de-DE" smtClean="0"/>
              <a:pPr>
                <a:defRPr/>
              </a:pPr>
              <a:t>16.02.2018</a:t>
            </a:fld>
            <a:endParaRPr lang="de-DE" dirty="0"/>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de-DE" noProof="0" dirty="0" smtClean="0"/>
              <a:t>Textmasterformat bearbeiten</a:t>
            </a:r>
          </a:p>
          <a:p>
            <a:pPr lvl="1"/>
            <a:r>
              <a:rPr lang="de-DE" noProof="0" dirty="0" smtClean="0"/>
              <a:t>Zweite Ebene</a:t>
            </a:r>
          </a:p>
          <a:p>
            <a:pPr lvl="2"/>
            <a:r>
              <a:rPr lang="de-DE" noProof="0" dirty="0" smtClean="0"/>
              <a:t>Dritte Ebene</a:t>
            </a:r>
          </a:p>
          <a:p>
            <a:pPr lvl="3"/>
            <a:r>
              <a:rPr lang="de-DE" noProof="0" dirty="0" smtClean="0"/>
              <a:t>Vierte Ebene</a:t>
            </a:r>
          </a:p>
          <a:p>
            <a:pPr lvl="4"/>
            <a:r>
              <a:rPr lang="de-DE" noProof="0" dirty="0" smtClean="0"/>
              <a:t>Fünfte Ebene</a:t>
            </a:r>
            <a:endParaRPr lang="de-DE" noProof="0" dirty="0"/>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cs typeface="Arial" pitchFamily="34" charset="0"/>
              </a:defRPr>
            </a:lvl1pPr>
          </a:lstStyle>
          <a:p>
            <a:pPr>
              <a:defRPr/>
            </a:pPr>
            <a:endParaRPr lang="de-DE" dirty="0"/>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eaLnBrk="1" fontAlgn="auto" hangingPunct="1">
              <a:spcBef>
                <a:spcPts val="0"/>
              </a:spcBef>
              <a:spcAft>
                <a:spcPts val="0"/>
              </a:spcAft>
              <a:defRPr sz="1000" smtClean="0">
                <a:latin typeface="Arial" pitchFamily="34" charset="0"/>
                <a:cs typeface="Arial" pitchFamily="34" charset="0"/>
              </a:defRPr>
            </a:lvl1pPr>
          </a:lstStyle>
          <a:p>
            <a:pPr>
              <a:defRPr/>
            </a:pPr>
            <a:fld id="{6DB79B9A-35EE-4156-AEAA-A71D25E1C590}" type="slidenum">
              <a:rPr lang="de-DE" smtClean="0"/>
              <a:pPr>
                <a:defRPr/>
              </a:pPr>
              <a:t>‹Nr.›</a:t>
            </a:fld>
            <a:endParaRPr lang="de-DE" dirty="0"/>
          </a:p>
        </p:txBody>
      </p:sp>
    </p:spTree>
    <p:extLst>
      <p:ext uri="{BB962C8B-B14F-4D97-AF65-F5344CB8AC3E}">
        <p14:creationId xmlns:p14="http://schemas.microsoft.com/office/powerpoint/2010/main" val="230410523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0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0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0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0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bildplatzhalter 1"/>
          <p:cNvSpPr>
            <a:spLocks noGrp="1" noRot="1" noChangeAspect="1" noTextEdit="1"/>
          </p:cNvSpPr>
          <p:nvPr>
            <p:ph type="sldImg"/>
          </p:nvPr>
        </p:nvSpPr>
        <p:spPr bwMode="auto">
          <a:xfrm>
            <a:off x="479425" y="1279525"/>
            <a:ext cx="6140450" cy="3454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izenplatzhalt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de-DE" altLang="de-DE" smtClean="0"/>
          </a:p>
        </p:txBody>
      </p:sp>
    </p:spTree>
    <p:extLst>
      <p:ext uri="{BB962C8B-B14F-4D97-AF65-F5344CB8AC3E}">
        <p14:creationId xmlns:p14="http://schemas.microsoft.com/office/powerpoint/2010/main" val="68206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The </a:t>
            </a:r>
            <a:r>
              <a:rPr lang="de-DE" baseline="0" dirty="0" err="1" smtClean="0"/>
              <a:t>formula</a:t>
            </a:r>
            <a:r>
              <a:rPr lang="de-DE" baseline="0" dirty="0" smtClean="0"/>
              <a:t> </a:t>
            </a:r>
            <a:r>
              <a:rPr lang="de-DE" baseline="0" dirty="0" err="1" smtClean="0"/>
              <a:t>works</a:t>
            </a:r>
            <a:r>
              <a:rPr lang="de-DE" baseline="0" dirty="0" smtClean="0"/>
              <a:t> </a:t>
            </a:r>
            <a:r>
              <a:rPr lang="de-DE" baseline="0" dirty="0" err="1" smtClean="0"/>
              <a:t>as</a:t>
            </a:r>
            <a:r>
              <a:rPr lang="de-DE" baseline="0" dirty="0" smtClean="0"/>
              <a:t> such:</a:t>
            </a:r>
          </a:p>
          <a:p>
            <a:r>
              <a:rPr lang="de-DE" baseline="0" dirty="0" err="1" smtClean="0"/>
              <a:t>Given</a:t>
            </a:r>
            <a:r>
              <a:rPr lang="de-DE" baseline="0" dirty="0" smtClean="0"/>
              <a:t> a </a:t>
            </a:r>
            <a:r>
              <a:rPr lang="de-DE" baseline="0" dirty="0" err="1" smtClean="0"/>
              <a:t>certain</a:t>
            </a:r>
            <a:r>
              <a:rPr lang="de-DE" baseline="0" dirty="0" smtClean="0"/>
              <a:t> </a:t>
            </a:r>
            <a:r>
              <a:rPr lang="de-DE" baseline="0" dirty="0" err="1" smtClean="0"/>
              <a:t>radiation</a:t>
            </a:r>
            <a:r>
              <a:rPr lang="de-DE" baseline="0" dirty="0" smtClean="0"/>
              <a:t>, </a:t>
            </a:r>
            <a:r>
              <a:rPr lang="de-DE" baseline="0" dirty="0" err="1" smtClean="0"/>
              <a:t>camera</a:t>
            </a:r>
            <a:r>
              <a:rPr lang="de-DE" baseline="0" dirty="0" smtClean="0"/>
              <a:t> </a:t>
            </a:r>
            <a:r>
              <a:rPr lang="de-DE" baseline="0" dirty="0" err="1" smtClean="0"/>
              <a:t>sensitivity</a:t>
            </a:r>
            <a:r>
              <a:rPr lang="de-DE" baseline="0" dirty="0" smtClean="0"/>
              <a:t> </a:t>
            </a:r>
            <a:r>
              <a:rPr lang="de-DE" baseline="0" dirty="0" err="1" smtClean="0"/>
              <a:t>and</a:t>
            </a:r>
            <a:r>
              <a:rPr lang="de-DE" baseline="0" dirty="0" smtClean="0"/>
              <a:t> </a:t>
            </a:r>
            <a:r>
              <a:rPr lang="de-DE" baseline="0" dirty="0" err="1" smtClean="0"/>
              <a:t>spectral</a:t>
            </a:r>
            <a:r>
              <a:rPr lang="de-DE" baseline="0" dirty="0" smtClean="0"/>
              <a:t> </a:t>
            </a:r>
            <a:r>
              <a:rPr lang="de-DE" baseline="0" dirty="0" err="1" smtClean="0"/>
              <a:t>reflectance</a:t>
            </a:r>
            <a:r>
              <a:rPr lang="de-DE" baseline="0" dirty="0" smtClean="0"/>
              <a:t>, </a:t>
            </a:r>
            <a:r>
              <a:rPr lang="de-DE" baseline="0" dirty="0" err="1" smtClean="0"/>
              <a:t>the</a:t>
            </a:r>
            <a:r>
              <a:rPr lang="de-DE" baseline="0" dirty="0" smtClean="0"/>
              <a:t> </a:t>
            </a:r>
            <a:r>
              <a:rPr lang="de-DE" baseline="0" dirty="0" err="1" smtClean="0"/>
              <a:t>tristimulus</a:t>
            </a:r>
            <a:r>
              <a:rPr lang="de-DE" baseline="0" dirty="0" smtClean="0"/>
              <a:t> </a:t>
            </a:r>
            <a:r>
              <a:rPr lang="de-DE" baseline="0" dirty="0" err="1" smtClean="0"/>
              <a:t>values</a:t>
            </a:r>
            <a:r>
              <a:rPr lang="de-DE" baseline="0" dirty="0" smtClean="0"/>
              <a:t> </a:t>
            </a:r>
            <a:r>
              <a:rPr lang="de-DE" baseline="0" dirty="0" err="1" smtClean="0"/>
              <a:t>are</a:t>
            </a:r>
            <a:r>
              <a:rPr lang="de-DE" baseline="0" dirty="0" smtClean="0"/>
              <a:t> </a:t>
            </a:r>
            <a:r>
              <a:rPr lang="de-DE" baseline="0" dirty="0" err="1" smtClean="0"/>
              <a:t>calculated</a:t>
            </a:r>
            <a:r>
              <a:rPr lang="de-DE" baseline="0" dirty="0" smtClean="0"/>
              <a:t>. </a:t>
            </a:r>
            <a:r>
              <a:rPr lang="de-DE" baseline="0" dirty="0" err="1" smtClean="0"/>
              <a:t>Since</a:t>
            </a:r>
            <a:r>
              <a:rPr lang="de-DE" baseline="0" dirty="0" smtClean="0"/>
              <a:t> </a:t>
            </a:r>
            <a:r>
              <a:rPr lang="de-DE" baseline="0" dirty="0" err="1" smtClean="0"/>
              <a:t>we</a:t>
            </a:r>
            <a:r>
              <a:rPr lang="de-DE" baseline="0" dirty="0" smtClean="0"/>
              <a:t> </a:t>
            </a:r>
            <a:r>
              <a:rPr lang="de-DE" baseline="0" dirty="0" err="1" smtClean="0"/>
              <a:t>are</a:t>
            </a:r>
            <a:r>
              <a:rPr lang="de-DE" baseline="0" dirty="0" smtClean="0"/>
              <a:t> </a:t>
            </a:r>
            <a:r>
              <a:rPr lang="de-DE" baseline="0" dirty="0" err="1" smtClean="0"/>
              <a:t>dealing</a:t>
            </a:r>
            <a:r>
              <a:rPr lang="de-DE" baseline="0" dirty="0" smtClean="0"/>
              <a:t> </a:t>
            </a:r>
            <a:r>
              <a:rPr lang="de-DE" baseline="0" dirty="0" err="1" smtClean="0"/>
              <a:t>with</a:t>
            </a:r>
            <a:r>
              <a:rPr lang="de-DE" baseline="0" dirty="0" smtClean="0"/>
              <a:t> an RGB </a:t>
            </a:r>
            <a:r>
              <a:rPr lang="de-DE" baseline="0" dirty="0" err="1" smtClean="0"/>
              <a:t>camera</a:t>
            </a:r>
            <a:r>
              <a:rPr lang="de-DE" baseline="0" dirty="0" smtClean="0"/>
              <a:t>, </a:t>
            </a:r>
            <a:r>
              <a:rPr lang="de-DE" baseline="0" dirty="0" err="1" smtClean="0"/>
              <a:t>there</a:t>
            </a:r>
            <a:r>
              <a:rPr lang="de-DE" baseline="0" dirty="0" smtClean="0"/>
              <a:t> </a:t>
            </a:r>
            <a:r>
              <a:rPr lang="de-DE" baseline="0" dirty="0" err="1" smtClean="0"/>
              <a:t>are</a:t>
            </a:r>
            <a:r>
              <a:rPr lang="de-DE" baseline="0" dirty="0" smtClean="0"/>
              <a:t> </a:t>
            </a:r>
            <a:r>
              <a:rPr lang="de-DE" baseline="0" dirty="0" err="1" smtClean="0"/>
              <a:t>only</a:t>
            </a:r>
            <a:r>
              <a:rPr lang="de-DE" baseline="0" dirty="0" smtClean="0"/>
              <a:t> 3 </a:t>
            </a:r>
            <a:r>
              <a:rPr lang="de-DE" baseline="0" dirty="0" err="1" smtClean="0"/>
              <a:t>channels</a:t>
            </a:r>
            <a:r>
              <a:rPr lang="de-DE" baseline="0" dirty="0" smtClean="0"/>
              <a:t>. </a:t>
            </a:r>
            <a:endParaRPr lang="de-DE" baseline="0" dirty="0" smtClean="0"/>
          </a:p>
          <a:p>
            <a:endParaRPr lang="de-DE" baseline="0" dirty="0" smtClean="0"/>
          </a:p>
          <a:p>
            <a:r>
              <a:rPr lang="de-DE" baseline="0" dirty="0" smtClean="0"/>
              <a:t>The </a:t>
            </a:r>
            <a:r>
              <a:rPr lang="de-DE" baseline="0" dirty="0" err="1" smtClean="0"/>
              <a:t>response</a:t>
            </a:r>
            <a:r>
              <a:rPr lang="de-DE" baseline="0" dirty="0" smtClean="0"/>
              <a:t> y </a:t>
            </a:r>
            <a:r>
              <a:rPr lang="de-DE" baseline="0" dirty="0" err="1" smtClean="0"/>
              <a:t>of</a:t>
            </a:r>
            <a:r>
              <a:rPr lang="de-DE" baseline="0" dirty="0" smtClean="0"/>
              <a:t> a </a:t>
            </a:r>
            <a:r>
              <a:rPr lang="de-DE" baseline="0" dirty="0" err="1" smtClean="0"/>
              <a:t>given</a:t>
            </a:r>
            <a:r>
              <a:rPr lang="de-DE" baseline="0" dirty="0" smtClean="0"/>
              <a:t> </a:t>
            </a:r>
            <a:r>
              <a:rPr lang="de-DE" baseline="0" dirty="0" err="1" smtClean="0"/>
              <a:t>channel</a:t>
            </a:r>
            <a:r>
              <a:rPr lang="de-DE" baseline="0" dirty="0" smtClean="0"/>
              <a:t>, </a:t>
            </a:r>
            <a:r>
              <a:rPr lang="de-DE" baseline="0" dirty="0" err="1" smtClean="0"/>
              <a:t>is</a:t>
            </a:r>
            <a:r>
              <a:rPr lang="de-DE" baseline="0" dirty="0" smtClean="0"/>
              <a:t> </a:t>
            </a:r>
            <a:r>
              <a:rPr lang="de-DE" baseline="0" dirty="0" err="1" smtClean="0"/>
              <a:t>represented</a:t>
            </a:r>
            <a:r>
              <a:rPr lang="de-DE" baseline="0" dirty="0" smtClean="0"/>
              <a:t> </a:t>
            </a:r>
            <a:r>
              <a:rPr lang="de-DE" baseline="0" dirty="0" err="1" smtClean="0"/>
              <a:t>as</a:t>
            </a:r>
            <a:r>
              <a:rPr lang="de-DE" baseline="0" dirty="0" smtClean="0"/>
              <a:t> such. </a:t>
            </a:r>
            <a:r>
              <a:rPr lang="de-DE" baseline="0" dirty="0" err="1" smtClean="0"/>
              <a:t>Having</a:t>
            </a:r>
            <a:r>
              <a:rPr lang="de-DE" baseline="0" dirty="0" smtClean="0"/>
              <a:t> </a:t>
            </a:r>
            <a:r>
              <a:rPr lang="de-DE" baseline="0" dirty="0" err="1" smtClean="0"/>
              <a:t>those</a:t>
            </a:r>
            <a:r>
              <a:rPr lang="de-DE" baseline="0" dirty="0" smtClean="0"/>
              <a:t> 3 </a:t>
            </a:r>
            <a:r>
              <a:rPr lang="de-DE" baseline="0" dirty="0" err="1" smtClean="0"/>
              <a:t>values</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possible</a:t>
            </a:r>
            <a:r>
              <a:rPr lang="de-DE" baseline="0" dirty="0" smtClean="0"/>
              <a:t> </a:t>
            </a:r>
            <a:r>
              <a:rPr lang="de-DE" baseline="0" dirty="0" err="1" smtClean="0"/>
              <a:t>to</a:t>
            </a:r>
            <a:r>
              <a:rPr lang="de-DE" baseline="0" dirty="0" smtClean="0"/>
              <a:t> </a:t>
            </a:r>
            <a:r>
              <a:rPr lang="de-DE" baseline="0" dirty="0" err="1" smtClean="0"/>
              <a:t>reconstruct</a:t>
            </a:r>
            <a:r>
              <a:rPr lang="de-DE" baseline="0" dirty="0" smtClean="0"/>
              <a:t> </a:t>
            </a:r>
            <a:r>
              <a:rPr lang="de-DE" baseline="0" dirty="0" err="1" smtClean="0"/>
              <a:t>the</a:t>
            </a:r>
            <a:r>
              <a:rPr lang="de-DE" baseline="0" dirty="0" smtClean="0"/>
              <a:t> </a:t>
            </a:r>
            <a:r>
              <a:rPr lang="de-DE" baseline="0" dirty="0" err="1" smtClean="0"/>
              <a:t>spectral</a:t>
            </a:r>
            <a:r>
              <a:rPr lang="de-DE" baseline="0" dirty="0" smtClean="0"/>
              <a:t> </a:t>
            </a:r>
            <a:r>
              <a:rPr lang="de-DE" baseline="0" dirty="0" err="1" smtClean="0"/>
              <a:t>reflectance</a:t>
            </a:r>
            <a:r>
              <a:rPr lang="de-DE" baseline="0" dirty="0" smtClean="0"/>
              <a:t> </a:t>
            </a:r>
            <a:r>
              <a:rPr lang="de-DE" baseline="0" dirty="0" err="1" smtClean="0"/>
              <a:t>and</a:t>
            </a:r>
            <a:r>
              <a:rPr lang="de-DE" baseline="0" dirty="0" smtClean="0"/>
              <a:t> </a:t>
            </a:r>
            <a:r>
              <a:rPr lang="de-DE" baseline="0" dirty="0" err="1" smtClean="0"/>
              <a:t>see</a:t>
            </a:r>
            <a:r>
              <a:rPr lang="de-DE" baseline="0" dirty="0" smtClean="0"/>
              <a:t> </a:t>
            </a:r>
            <a:r>
              <a:rPr lang="de-DE" baseline="0" dirty="0" err="1" smtClean="0"/>
              <a:t>how</a:t>
            </a:r>
            <a:r>
              <a:rPr lang="de-DE" baseline="0" dirty="0" smtClean="0"/>
              <a:t> </a:t>
            </a:r>
            <a:r>
              <a:rPr lang="de-DE" baseline="0" dirty="0" err="1" smtClean="0"/>
              <a:t>close</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curve</a:t>
            </a:r>
            <a:r>
              <a:rPr lang="de-DE" baseline="0" dirty="0" smtClean="0"/>
              <a:t>.</a:t>
            </a:r>
            <a:endParaRPr lang="de-DE" dirty="0"/>
          </a:p>
        </p:txBody>
      </p:sp>
    </p:spTree>
    <p:extLst>
      <p:ext uri="{BB962C8B-B14F-4D97-AF65-F5344CB8AC3E}">
        <p14:creationId xmlns:p14="http://schemas.microsoft.com/office/powerpoint/2010/main" val="154191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err="1" smtClean="0"/>
              <a:t>Having</a:t>
            </a:r>
            <a:r>
              <a:rPr lang="de-DE" baseline="0" dirty="0" smtClean="0"/>
              <a:t> </a:t>
            </a:r>
            <a:r>
              <a:rPr lang="de-DE" baseline="0" dirty="0" err="1" smtClean="0"/>
              <a:t>those</a:t>
            </a:r>
            <a:r>
              <a:rPr lang="de-DE" baseline="0" dirty="0" smtClean="0"/>
              <a:t> 3 </a:t>
            </a:r>
            <a:r>
              <a:rPr lang="de-DE" baseline="0" dirty="0" err="1" smtClean="0"/>
              <a:t>values</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possible</a:t>
            </a:r>
            <a:r>
              <a:rPr lang="de-DE" baseline="0" dirty="0" smtClean="0"/>
              <a:t> </a:t>
            </a:r>
            <a:r>
              <a:rPr lang="de-DE" baseline="0" dirty="0" err="1" smtClean="0"/>
              <a:t>to</a:t>
            </a:r>
            <a:r>
              <a:rPr lang="de-DE" baseline="0" dirty="0" smtClean="0"/>
              <a:t> </a:t>
            </a:r>
            <a:r>
              <a:rPr lang="de-DE" baseline="0" dirty="0" err="1" smtClean="0"/>
              <a:t>reconstruct</a:t>
            </a:r>
            <a:r>
              <a:rPr lang="de-DE" baseline="0" dirty="0" smtClean="0"/>
              <a:t> </a:t>
            </a:r>
            <a:r>
              <a:rPr lang="de-DE" baseline="0" dirty="0" err="1" smtClean="0"/>
              <a:t>the</a:t>
            </a:r>
            <a:r>
              <a:rPr lang="de-DE" baseline="0" dirty="0" smtClean="0"/>
              <a:t> </a:t>
            </a:r>
            <a:r>
              <a:rPr lang="de-DE" baseline="0" dirty="0" err="1" smtClean="0"/>
              <a:t>spectral</a:t>
            </a:r>
            <a:r>
              <a:rPr lang="de-DE" baseline="0" dirty="0" smtClean="0"/>
              <a:t> </a:t>
            </a:r>
            <a:r>
              <a:rPr lang="de-DE" baseline="0" dirty="0" err="1" smtClean="0"/>
              <a:t>reflectance</a:t>
            </a:r>
            <a:r>
              <a:rPr lang="de-DE" baseline="0" dirty="0" smtClean="0"/>
              <a:t> </a:t>
            </a:r>
            <a:r>
              <a:rPr lang="de-DE" baseline="0" dirty="0" err="1" smtClean="0"/>
              <a:t>and</a:t>
            </a:r>
            <a:r>
              <a:rPr lang="de-DE" baseline="0" dirty="0" smtClean="0"/>
              <a:t> </a:t>
            </a:r>
            <a:r>
              <a:rPr lang="de-DE" baseline="0" dirty="0" err="1" smtClean="0"/>
              <a:t>see</a:t>
            </a:r>
            <a:r>
              <a:rPr lang="de-DE" baseline="0" dirty="0" smtClean="0"/>
              <a:t> </a:t>
            </a:r>
            <a:r>
              <a:rPr lang="de-DE" baseline="0" dirty="0" err="1" smtClean="0"/>
              <a:t>how</a:t>
            </a:r>
            <a:r>
              <a:rPr lang="de-DE" baseline="0" dirty="0" smtClean="0"/>
              <a:t> </a:t>
            </a:r>
            <a:r>
              <a:rPr lang="de-DE" baseline="0" dirty="0" err="1" smtClean="0"/>
              <a:t>close</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curve</a:t>
            </a:r>
            <a:r>
              <a:rPr lang="de-DE" baseline="0" dirty="0" smtClean="0"/>
              <a:t>.</a:t>
            </a:r>
            <a:endParaRPr lang="de-DE" dirty="0"/>
          </a:p>
        </p:txBody>
      </p:sp>
    </p:spTree>
    <p:extLst>
      <p:ext uri="{BB962C8B-B14F-4D97-AF65-F5344CB8AC3E}">
        <p14:creationId xmlns:p14="http://schemas.microsoft.com/office/powerpoint/2010/main" val="3821733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After </a:t>
            </a:r>
            <a:r>
              <a:rPr lang="de-DE" dirty="0" err="1" smtClean="0"/>
              <a:t>having</a:t>
            </a:r>
            <a:r>
              <a:rPr lang="de-DE" baseline="0" dirty="0" smtClean="0"/>
              <a:t> </a:t>
            </a:r>
            <a:r>
              <a:rPr lang="de-DE" baseline="0" dirty="0" err="1" smtClean="0"/>
              <a:t>the</a:t>
            </a:r>
            <a:r>
              <a:rPr lang="de-DE" baseline="0" dirty="0" smtClean="0"/>
              <a:t> </a:t>
            </a:r>
            <a:r>
              <a:rPr lang="de-DE" baseline="0" dirty="0" err="1" smtClean="0"/>
              <a:t>measurements</a:t>
            </a:r>
            <a:r>
              <a:rPr lang="de-DE" baseline="0" dirty="0" smtClean="0"/>
              <a:t> </a:t>
            </a:r>
            <a:r>
              <a:rPr lang="de-DE" baseline="0" dirty="0" err="1" smtClean="0"/>
              <a:t>we</a:t>
            </a:r>
            <a:r>
              <a:rPr lang="de-DE" baseline="0" dirty="0" smtClean="0"/>
              <a:t> </a:t>
            </a:r>
            <a:r>
              <a:rPr lang="de-DE" baseline="0" dirty="0" err="1" smtClean="0"/>
              <a:t>can</a:t>
            </a:r>
            <a:r>
              <a:rPr lang="de-DE" baseline="0" dirty="0" smtClean="0"/>
              <a:t> </a:t>
            </a:r>
            <a:r>
              <a:rPr lang="de-DE" baseline="0" dirty="0" err="1" smtClean="0"/>
              <a:t>then</a:t>
            </a:r>
            <a:r>
              <a:rPr lang="de-DE" baseline="0" dirty="0" smtClean="0"/>
              <a:t> </a:t>
            </a:r>
            <a:r>
              <a:rPr lang="de-DE" baseline="0" dirty="0" err="1" smtClean="0"/>
              <a:t>reconstruct</a:t>
            </a:r>
            <a:r>
              <a:rPr lang="de-DE" baseline="0" dirty="0" smtClean="0"/>
              <a:t> </a:t>
            </a:r>
            <a:r>
              <a:rPr lang="de-DE" baseline="0" dirty="0" err="1" smtClean="0"/>
              <a:t>the</a:t>
            </a:r>
            <a:r>
              <a:rPr lang="de-DE" baseline="0" dirty="0" smtClean="0"/>
              <a:t> </a:t>
            </a:r>
            <a:r>
              <a:rPr lang="de-DE" baseline="0" dirty="0" err="1" smtClean="0"/>
              <a:t>spectral</a:t>
            </a:r>
            <a:r>
              <a:rPr lang="de-DE" baseline="0" dirty="0" smtClean="0"/>
              <a:t> </a:t>
            </a:r>
            <a:r>
              <a:rPr lang="de-DE" baseline="0" dirty="0" err="1" smtClean="0"/>
              <a:t>reflectance</a:t>
            </a:r>
            <a:r>
              <a:rPr lang="de-DE" baseline="0" dirty="0" smtClean="0"/>
              <a:t> </a:t>
            </a:r>
            <a:r>
              <a:rPr lang="de-DE" baseline="0" dirty="0" err="1" smtClean="0"/>
              <a:t>of</a:t>
            </a:r>
            <a:r>
              <a:rPr lang="de-DE" baseline="0" dirty="0" smtClean="0"/>
              <a:t> </a:t>
            </a:r>
            <a:r>
              <a:rPr lang="de-DE" baseline="0" dirty="0" err="1" smtClean="0"/>
              <a:t>given</a:t>
            </a:r>
            <a:r>
              <a:rPr lang="de-DE" baseline="0" dirty="0" smtClean="0"/>
              <a:t> </a:t>
            </a:r>
            <a:r>
              <a:rPr lang="de-DE" baseline="0" dirty="0" err="1" smtClean="0"/>
              <a:t>object</a:t>
            </a:r>
            <a:r>
              <a:rPr lang="de-DE" baseline="0" dirty="0" smtClean="0"/>
              <a:t>.</a:t>
            </a:r>
          </a:p>
          <a:p>
            <a:r>
              <a:rPr lang="de-DE" baseline="0" dirty="0" err="1" smtClean="0"/>
              <a:t>To</a:t>
            </a:r>
            <a:r>
              <a:rPr lang="de-DE" baseline="0" dirty="0" smtClean="0"/>
              <a:t> do so, 3 </a:t>
            </a:r>
            <a:r>
              <a:rPr lang="de-DE" baseline="0" dirty="0" err="1" smtClean="0"/>
              <a:t>estimation</a:t>
            </a:r>
            <a:r>
              <a:rPr lang="de-DE" baseline="0" dirty="0" smtClean="0"/>
              <a:t> </a:t>
            </a:r>
            <a:r>
              <a:rPr lang="de-DE" baseline="0" dirty="0" err="1" smtClean="0"/>
              <a:t>methods</a:t>
            </a:r>
            <a:r>
              <a:rPr lang="de-DE" baseline="0" dirty="0" smtClean="0"/>
              <a:t> </a:t>
            </a:r>
            <a:r>
              <a:rPr lang="de-DE" baseline="0" dirty="0" err="1" smtClean="0"/>
              <a:t>were</a:t>
            </a:r>
            <a:r>
              <a:rPr lang="de-DE" baseline="0" dirty="0" smtClean="0"/>
              <a:t> </a:t>
            </a:r>
            <a:r>
              <a:rPr lang="de-DE" baseline="0" dirty="0" err="1" smtClean="0"/>
              <a:t>used</a:t>
            </a:r>
            <a:r>
              <a:rPr lang="de-DE" baseline="0" dirty="0" smtClean="0"/>
              <a:t>, such </a:t>
            </a:r>
            <a:r>
              <a:rPr lang="de-DE" baseline="0" dirty="0" err="1" smtClean="0"/>
              <a:t>as</a:t>
            </a:r>
            <a:r>
              <a:rPr lang="de-DE" baseline="0" dirty="0" smtClean="0"/>
              <a:t> </a:t>
            </a:r>
            <a:r>
              <a:rPr lang="de-DE" baseline="0" dirty="0" err="1" smtClean="0"/>
              <a:t>wiener</a:t>
            </a:r>
            <a:r>
              <a:rPr lang="de-DE" baseline="0" dirty="0" smtClean="0"/>
              <a:t> </a:t>
            </a:r>
            <a:r>
              <a:rPr lang="de-DE" baseline="0" dirty="0" err="1" smtClean="0"/>
              <a:t>estimation</a:t>
            </a:r>
            <a:r>
              <a:rPr lang="de-DE" baseline="0" dirty="0" smtClean="0"/>
              <a:t>, linear </a:t>
            </a:r>
            <a:r>
              <a:rPr lang="de-DE" baseline="0" dirty="0" err="1" smtClean="0"/>
              <a:t>estimation</a:t>
            </a:r>
            <a:r>
              <a:rPr lang="de-DE" baseline="0" dirty="0" smtClean="0"/>
              <a:t> </a:t>
            </a:r>
            <a:r>
              <a:rPr lang="de-DE" baseline="0" dirty="0" err="1" smtClean="0"/>
              <a:t>and</a:t>
            </a:r>
            <a:r>
              <a:rPr lang="de-DE" baseline="0" dirty="0" smtClean="0"/>
              <a:t> </a:t>
            </a:r>
            <a:r>
              <a:rPr lang="de-DE" baseline="0" dirty="0" err="1" smtClean="0"/>
              <a:t>the</a:t>
            </a:r>
            <a:r>
              <a:rPr lang="de-DE" baseline="0" dirty="0" smtClean="0"/>
              <a:t> </a:t>
            </a:r>
            <a:r>
              <a:rPr lang="de-DE" baseline="0" dirty="0" err="1" smtClean="0"/>
              <a:t>principal</a:t>
            </a:r>
            <a:r>
              <a:rPr lang="de-DE" baseline="0" dirty="0" smtClean="0"/>
              <a:t> </a:t>
            </a:r>
            <a:r>
              <a:rPr lang="de-DE" baseline="0" dirty="0" err="1" smtClean="0"/>
              <a:t>eigenvectors</a:t>
            </a:r>
            <a:r>
              <a:rPr lang="de-DE" baseline="0" dirty="0" smtClean="0"/>
              <a:t>.</a:t>
            </a:r>
          </a:p>
          <a:p>
            <a:r>
              <a:rPr lang="de-DE" baseline="0" dirty="0" smtClean="0"/>
              <a:t>The </a:t>
            </a:r>
            <a:r>
              <a:rPr lang="de-DE" baseline="0" dirty="0" err="1" smtClean="0"/>
              <a:t>formula</a:t>
            </a:r>
            <a:r>
              <a:rPr lang="de-DE" baseline="0" dirty="0" smtClean="0"/>
              <a:t> </a:t>
            </a:r>
            <a:r>
              <a:rPr lang="de-DE" baseline="0" dirty="0" err="1" smtClean="0"/>
              <a:t>works</a:t>
            </a:r>
            <a:r>
              <a:rPr lang="de-DE" baseline="0" dirty="0" smtClean="0"/>
              <a:t> </a:t>
            </a:r>
            <a:r>
              <a:rPr lang="de-DE" baseline="0" dirty="0" err="1" smtClean="0"/>
              <a:t>as</a:t>
            </a:r>
            <a:r>
              <a:rPr lang="de-DE" baseline="0" dirty="0" smtClean="0"/>
              <a:t> such:</a:t>
            </a:r>
          </a:p>
          <a:p>
            <a:r>
              <a:rPr lang="de-DE" baseline="0" dirty="0" err="1" smtClean="0"/>
              <a:t>Given</a:t>
            </a:r>
            <a:r>
              <a:rPr lang="de-DE" baseline="0" dirty="0" smtClean="0"/>
              <a:t> a </a:t>
            </a:r>
            <a:r>
              <a:rPr lang="de-DE" baseline="0" dirty="0" err="1" smtClean="0"/>
              <a:t>certain</a:t>
            </a:r>
            <a:r>
              <a:rPr lang="de-DE" baseline="0" dirty="0" smtClean="0"/>
              <a:t> </a:t>
            </a:r>
            <a:r>
              <a:rPr lang="de-DE" baseline="0" dirty="0" err="1" smtClean="0"/>
              <a:t>radiation</a:t>
            </a:r>
            <a:r>
              <a:rPr lang="de-DE" baseline="0" dirty="0" smtClean="0"/>
              <a:t>, </a:t>
            </a:r>
            <a:r>
              <a:rPr lang="de-DE" baseline="0" dirty="0" err="1" smtClean="0"/>
              <a:t>camera</a:t>
            </a:r>
            <a:r>
              <a:rPr lang="de-DE" baseline="0" dirty="0" smtClean="0"/>
              <a:t> </a:t>
            </a:r>
            <a:r>
              <a:rPr lang="de-DE" baseline="0" dirty="0" err="1" smtClean="0"/>
              <a:t>sensitivity</a:t>
            </a:r>
            <a:r>
              <a:rPr lang="de-DE" baseline="0" dirty="0" smtClean="0"/>
              <a:t> </a:t>
            </a:r>
            <a:r>
              <a:rPr lang="de-DE" baseline="0" dirty="0" err="1" smtClean="0"/>
              <a:t>and</a:t>
            </a:r>
            <a:r>
              <a:rPr lang="de-DE" baseline="0" dirty="0" smtClean="0"/>
              <a:t> </a:t>
            </a:r>
            <a:r>
              <a:rPr lang="de-DE" baseline="0" dirty="0" err="1" smtClean="0"/>
              <a:t>spectral</a:t>
            </a:r>
            <a:r>
              <a:rPr lang="de-DE" baseline="0" dirty="0" smtClean="0"/>
              <a:t> </a:t>
            </a:r>
            <a:r>
              <a:rPr lang="de-DE" baseline="0" dirty="0" err="1" smtClean="0"/>
              <a:t>reflectance</a:t>
            </a:r>
            <a:r>
              <a:rPr lang="de-DE" baseline="0" dirty="0" smtClean="0"/>
              <a:t>, </a:t>
            </a:r>
            <a:r>
              <a:rPr lang="de-DE" baseline="0" dirty="0" err="1" smtClean="0"/>
              <a:t>the</a:t>
            </a:r>
            <a:r>
              <a:rPr lang="de-DE" baseline="0" dirty="0" smtClean="0"/>
              <a:t> </a:t>
            </a:r>
            <a:r>
              <a:rPr lang="de-DE" baseline="0" dirty="0" err="1" smtClean="0"/>
              <a:t>tristimulus</a:t>
            </a:r>
            <a:r>
              <a:rPr lang="de-DE" baseline="0" dirty="0" smtClean="0"/>
              <a:t> </a:t>
            </a:r>
            <a:r>
              <a:rPr lang="de-DE" baseline="0" dirty="0" err="1" smtClean="0"/>
              <a:t>values</a:t>
            </a:r>
            <a:r>
              <a:rPr lang="de-DE" baseline="0" dirty="0" smtClean="0"/>
              <a:t> </a:t>
            </a:r>
            <a:r>
              <a:rPr lang="de-DE" baseline="0" dirty="0" err="1" smtClean="0"/>
              <a:t>are</a:t>
            </a:r>
            <a:r>
              <a:rPr lang="de-DE" baseline="0" dirty="0" smtClean="0"/>
              <a:t> </a:t>
            </a:r>
            <a:r>
              <a:rPr lang="de-DE" baseline="0" dirty="0" err="1" smtClean="0"/>
              <a:t>calculated</a:t>
            </a:r>
            <a:r>
              <a:rPr lang="de-DE" baseline="0" dirty="0" smtClean="0"/>
              <a:t>. </a:t>
            </a:r>
            <a:r>
              <a:rPr lang="de-DE" baseline="0" dirty="0" err="1" smtClean="0"/>
              <a:t>Since</a:t>
            </a:r>
            <a:r>
              <a:rPr lang="de-DE" baseline="0" dirty="0" smtClean="0"/>
              <a:t> </a:t>
            </a:r>
            <a:r>
              <a:rPr lang="de-DE" baseline="0" dirty="0" err="1" smtClean="0"/>
              <a:t>we</a:t>
            </a:r>
            <a:r>
              <a:rPr lang="de-DE" baseline="0" dirty="0" smtClean="0"/>
              <a:t> </a:t>
            </a:r>
            <a:r>
              <a:rPr lang="de-DE" baseline="0" dirty="0" err="1" smtClean="0"/>
              <a:t>are</a:t>
            </a:r>
            <a:r>
              <a:rPr lang="de-DE" baseline="0" dirty="0" smtClean="0"/>
              <a:t> </a:t>
            </a:r>
            <a:r>
              <a:rPr lang="de-DE" baseline="0" dirty="0" err="1" smtClean="0"/>
              <a:t>dealing</a:t>
            </a:r>
            <a:r>
              <a:rPr lang="de-DE" baseline="0" dirty="0" smtClean="0"/>
              <a:t> </a:t>
            </a:r>
            <a:r>
              <a:rPr lang="de-DE" baseline="0" dirty="0" err="1" smtClean="0"/>
              <a:t>with</a:t>
            </a:r>
            <a:r>
              <a:rPr lang="de-DE" baseline="0" dirty="0" smtClean="0"/>
              <a:t> an RGB </a:t>
            </a:r>
            <a:r>
              <a:rPr lang="de-DE" baseline="0" dirty="0" err="1" smtClean="0"/>
              <a:t>camera</a:t>
            </a:r>
            <a:r>
              <a:rPr lang="de-DE" baseline="0" dirty="0" smtClean="0"/>
              <a:t>, </a:t>
            </a:r>
            <a:r>
              <a:rPr lang="de-DE" baseline="0" dirty="0" err="1" smtClean="0"/>
              <a:t>there</a:t>
            </a:r>
            <a:r>
              <a:rPr lang="de-DE" baseline="0" dirty="0" smtClean="0"/>
              <a:t> </a:t>
            </a:r>
            <a:r>
              <a:rPr lang="de-DE" baseline="0" dirty="0" err="1" smtClean="0"/>
              <a:t>are</a:t>
            </a:r>
            <a:r>
              <a:rPr lang="de-DE" baseline="0" dirty="0" smtClean="0"/>
              <a:t> </a:t>
            </a:r>
            <a:r>
              <a:rPr lang="de-DE" baseline="0" dirty="0" err="1" smtClean="0"/>
              <a:t>only</a:t>
            </a:r>
            <a:r>
              <a:rPr lang="de-DE" baseline="0" dirty="0" smtClean="0"/>
              <a:t> 3 </a:t>
            </a:r>
            <a:r>
              <a:rPr lang="de-DE" baseline="0" dirty="0" err="1" smtClean="0"/>
              <a:t>channels</a:t>
            </a:r>
            <a:r>
              <a:rPr lang="de-DE" baseline="0" dirty="0" smtClean="0"/>
              <a:t>. So </a:t>
            </a:r>
            <a:r>
              <a:rPr lang="de-DE" baseline="0" dirty="0" err="1" smtClean="0"/>
              <a:t>the</a:t>
            </a:r>
            <a:r>
              <a:rPr lang="de-DE" baseline="0" dirty="0" smtClean="0"/>
              <a:t> </a:t>
            </a:r>
            <a:r>
              <a:rPr lang="de-DE" baseline="0" dirty="0" err="1" smtClean="0"/>
              <a:t>response</a:t>
            </a:r>
            <a:r>
              <a:rPr lang="de-DE" baseline="0" dirty="0" smtClean="0"/>
              <a:t> y </a:t>
            </a:r>
            <a:r>
              <a:rPr lang="de-DE" baseline="0" dirty="0" err="1" smtClean="0"/>
              <a:t>of</a:t>
            </a:r>
            <a:r>
              <a:rPr lang="de-DE" baseline="0" dirty="0" smtClean="0"/>
              <a:t> a </a:t>
            </a:r>
            <a:r>
              <a:rPr lang="de-DE" baseline="0" dirty="0" err="1" smtClean="0"/>
              <a:t>given</a:t>
            </a:r>
            <a:r>
              <a:rPr lang="de-DE" baseline="0" dirty="0" smtClean="0"/>
              <a:t> </a:t>
            </a:r>
            <a:r>
              <a:rPr lang="de-DE" baseline="0" dirty="0" err="1" smtClean="0"/>
              <a:t>channel</a:t>
            </a:r>
            <a:r>
              <a:rPr lang="de-DE" baseline="0" dirty="0" smtClean="0"/>
              <a:t>, </a:t>
            </a:r>
            <a:r>
              <a:rPr lang="de-DE" baseline="0" dirty="0" err="1" smtClean="0"/>
              <a:t>is</a:t>
            </a:r>
            <a:r>
              <a:rPr lang="de-DE" baseline="0" dirty="0" smtClean="0"/>
              <a:t> </a:t>
            </a:r>
            <a:r>
              <a:rPr lang="de-DE" baseline="0" dirty="0" err="1" smtClean="0"/>
              <a:t>represented</a:t>
            </a:r>
            <a:r>
              <a:rPr lang="de-DE" baseline="0" dirty="0" smtClean="0"/>
              <a:t> </a:t>
            </a:r>
            <a:r>
              <a:rPr lang="de-DE" baseline="0" dirty="0" err="1" smtClean="0"/>
              <a:t>as</a:t>
            </a:r>
            <a:r>
              <a:rPr lang="de-DE" baseline="0" dirty="0" smtClean="0"/>
              <a:t> such. </a:t>
            </a:r>
            <a:r>
              <a:rPr lang="de-DE" baseline="0" dirty="0" err="1" smtClean="0"/>
              <a:t>Having</a:t>
            </a:r>
            <a:r>
              <a:rPr lang="de-DE" baseline="0" dirty="0" smtClean="0"/>
              <a:t> </a:t>
            </a:r>
            <a:r>
              <a:rPr lang="de-DE" baseline="0" dirty="0" err="1" smtClean="0"/>
              <a:t>those</a:t>
            </a:r>
            <a:r>
              <a:rPr lang="de-DE" baseline="0" dirty="0" smtClean="0"/>
              <a:t> 3 </a:t>
            </a:r>
            <a:r>
              <a:rPr lang="de-DE" baseline="0" dirty="0" err="1" smtClean="0"/>
              <a:t>values</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possible</a:t>
            </a:r>
            <a:r>
              <a:rPr lang="de-DE" baseline="0" dirty="0" smtClean="0"/>
              <a:t> </a:t>
            </a:r>
            <a:r>
              <a:rPr lang="de-DE" baseline="0" dirty="0" err="1" smtClean="0"/>
              <a:t>to</a:t>
            </a:r>
            <a:r>
              <a:rPr lang="de-DE" baseline="0" dirty="0" smtClean="0"/>
              <a:t> </a:t>
            </a:r>
            <a:r>
              <a:rPr lang="de-DE" baseline="0" dirty="0" err="1" smtClean="0"/>
              <a:t>reconstruct</a:t>
            </a:r>
            <a:r>
              <a:rPr lang="de-DE" baseline="0" dirty="0" smtClean="0"/>
              <a:t> </a:t>
            </a:r>
            <a:r>
              <a:rPr lang="de-DE" baseline="0" dirty="0" err="1" smtClean="0"/>
              <a:t>the</a:t>
            </a:r>
            <a:r>
              <a:rPr lang="de-DE" baseline="0" dirty="0" smtClean="0"/>
              <a:t> </a:t>
            </a:r>
            <a:r>
              <a:rPr lang="de-DE" baseline="0" dirty="0" err="1" smtClean="0"/>
              <a:t>spectral</a:t>
            </a:r>
            <a:r>
              <a:rPr lang="de-DE" baseline="0" dirty="0" smtClean="0"/>
              <a:t> </a:t>
            </a:r>
            <a:r>
              <a:rPr lang="de-DE" baseline="0" dirty="0" err="1" smtClean="0"/>
              <a:t>reflectance</a:t>
            </a:r>
            <a:r>
              <a:rPr lang="de-DE" baseline="0" dirty="0" smtClean="0"/>
              <a:t> </a:t>
            </a:r>
            <a:r>
              <a:rPr lang="de-DE" baseline="0" dirty="0" err="1" smtClean="0"/>
              <a:t>and</a:t>
            </a:r>
            <a:r>
              <a:rPr lang="de-DE" baseline="0" dirty="0" smtClean="0"/>
              <a:t> </a:t>
            </a:r>
            <a:r>
              <a:rPr lang="de-DE" baseline="0" dirty="0" err="1" smtClean="0"/>
              <a:t>see</a:t>
            </a:r>
            <a:r>
              <a:rPr lang="de-DE" baseline="0" dirty="0" smtClean="0"/>
              <a:t> </a:t>
            </a:r>
            <a:r>
              <a:rPr lang="de-DE" baseline="0" dirty="0" err="1" smtClean="0"/>
              <a:t>how</a:t>
            </a:r>
            <a:r>
              <a:rPr lang="de-DE" baseline="0" dirty="0" smtClean="0"/>
              <a:t> </a:t>
            </a:r>
            <a:r>
              <a:rPr lang="de-DE" baseline="0" dirty="0" err="1" smtClean="0"/>
              <a:t>close</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aseline="0" dirty="0" err="1" smtClean="0"/>
              <a:t>the</a:t>
            </a:r>
            <a:r>
              <a:rPr lang="de-DE" baseline="0" dirty="0" smtClean="0"/>
              <a:t> original </a:t>
            </a:r>
            <a:r>
              <a:rPr lang="de-DE" baseline="0" dirty="0" err="1" smtClean="0"/>
              <a:t>curve</a:t>
            </a:r>
            <a:r>
              <a:rPr lang="de-DE" baseline="0" dirty="0" smtClean="0"/>
              <a:t>.</a:t>
            </a:r>
            <a:endParaRPr lang="de-DE" dirty="0"/>
          </a:p>
        </p:txBody>
      </p:sp>
    </p:spTree>
    <p:extLst>
      <p:ext uri="{BB962C8B-B14F-4D97-AF65-F5344CB8AC3E}">
        <p14:creationId xmlns:p14="http://schemas.microsoft.com/office/powerpoint/2010/main" val="2333486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By</a:t>
            </a:r>
            <a:r>
              <a:rPr lang="de-DE" dirty="0" smtClean="0"/>
              <a:t> </a:t>
            </a:r>
            <a:r>
              <a:rPr lang="de-DE" dirty="0" err="1" smtClean="0"/>
              <a:t>reconstructing</a:t>
            </a:r>
            <a:r>
              <a:rPr lang="de-DE" baseline="0" dirty="0" smtClean="0"/>
              <a:t> </a:t>
            </a:r>
            <a:r>
              <a:rPr lang="de-DE" baseline="0" dirty="0" err="1" smtClean="0"/>
              <a:t>one</a:t>
            </a:r>
            <a:r>
              <a:rPr lang="de-DE" baseline="0" dirty="0" smtClean="0"/>
              <a:t> </a:t>
            </a:r>
            <a:r>
              <a:rPr lang="de-DE" baseline="0" dirty="0" err="1" smtClean="0"/>
              <a:t>of</a:t>
            </a:r>
            <a:r>
              <a:rPr lang="de-DE" baseline="0" dirty="0" smtClean="0"/>
              <a:t> </a:t>
            </a:r>
            <a:r>
              <a:rPr lang="de-DE" baseline="0" dirty="0" err="1" smtClean="0"/>
              <a:t>the</a:t>
            </a:r>
            <a:r>
              <a:rPr lang="de-DE" baseline="0" dirty="0" smtClean="0"/>
              <a:t> sample </a:t>
            </a:r>
            <a:r>
              <a:rPr lang="de-DE" baseline="0" dirty="0" err="1" smtClean="0"/>
              <a:t>objects</a:t>
            </a:r>
            <a:r>
              <a:rPr lang="de-DE" baseline="0" dirty="0" smtClean="0"/>
              <a:t>, </a:t>
            </a:r>
            <a:r>
              <a:rPr lang="de-DE" baseline="0" dirty="0" err="1" smtClean="0"/>
              <a:t>these</a:t>
            </a:r>
            <a:r>
              <a:rPr lang="de-DE" baseline="0" dirty="0" smtClean="0"/>
              <a:t> </a:t>
            </a:r>
            <a:r>
              <a:rPr lang="de-DE" baseline="0" dirty="0" err="1" smtClean="0"/>
              <a:t>were</a:t>
            </a:r>
            <a:r>
              <a:rPr lang="de-DE" baseline="0" dirty="0" smtClean="0"/>
              <a:t> </a:t>
            </a:r>
            <a:r>
              <a:rPr lang="de-DE" baseline="0" dirty="0" err="1" smtClean="0"/>
              <a:t>the</a:t>
            </a:r>
            <a:r>
              <a:rPr lang="de-DE" baseline="0" dirty="0" smtClean="0"/>
              <a:t> </a:t>
            </a:r>
            <a:r>
              <a:rPr lang="de-DE" baseline="0" dirty="0" err="1" smtClean="0"/>
              <a:t>first</a:t>
            </a:r>
            <a:r>
              <a:rPr lang="de-DE" baseline="0" dirty="0" smtClean="0"/>
              <a:t> </a:t>
            </a:r>
            <a:r>
              <a:rPr lang="de-DE" baseline="0" dirty="0" err="1" smtClean="0"/>
              <a:t>results</a:t>
            </a:r>
            <a:r>
              <a:rPr lang="de-DE" baseline="0" dirty="0" smtClean="0"/>
              <a:t>. As </a:t>
            </a:r>
            <a:r>
              <a:rPr lang="de-DE" baseline="0" dirty="0" err="1" smtClean="0"/>
              <a:t>we</a:t>
            </a:r>
            <a:r>
              <a:rPr lang="de-DE" baseline="0" dirty="0" smtClean="0"/>
              <a:t> </a:t>
            </a:r>
            <a:r>
              <a:rPr lang="de-DE" baseline="0" dirty="0" err="1" smtClean="0"/>
              <a:t>can</a:t>
            </a:r>
            <a:r>
              <a:rPr lang="de-DE" baseline="0" dirty="0" smtClean="0"/>
              <a:t> </a:t>
            </a:r>
            <a:r>
              <a:rPr lang="de-DE" baseline="0" dirty="0" err="1" smtClean="0"/>
              <a:t>see</a:t>
            </a:r>
            <a:r>
              <a:rPr lang="de-DE" baseline="0" dirty="0" smtClean="0"/>
              <a:t>, </a:t>
            </a:r>
            <a:r>
              <a:rPr lang="de-DE" baseline="0" dirty="0" err="1" smtClean="0"/>
              <a:t>visually</a:t>
            </a:r>
            <a:r>
              <a:rPr lang="de-DE" baseline="0" dirty="0" smtClean="0"/>
              <a:t> </a:t>
            </a:r>
            <a:r>
              <a:rPr lang="de-DE" baseline="0" dirty="0" err="1" smtClean="0"/>
              <a:t>they</a:t>
            </a:r>
            <a:r>
              <a:rPr lang="de-DE" baseline="0" dirty="0" smtClean="0"/>
              <a:t> </a:t>
            </a:r>
            <a:r>
              <a:rPr lang="de-DE" baseline="0" dirty="0" err="1" smtClean="0"/>
              <a:t>are</a:t>
            </a:r>
            <a:r>
              <a:rPr lang="de-DE" baseline="0" dirty="0" smtClean="0"/>
              <a:t> not </a:t>
            </a:r>
            <a:r>
              <a:rPr lang="de-DE" baseline="0" dirty="0" err="1" smtClean="0"/>
              <a:t>very</a:t>
            </a:r>
            <a:r>
              <a:rPr lang="de-DE" baseline="0" dirty="0" smtClean="0"/>
              <a:t> </a:t>
            </a:r>
            <a:r>
              <a:rPr lang="de-DE" baseline="0" dirty="0" err="1" smtClean="0"/>
              <a:t>accurate</a:t>
            </a:r>
            <a:r>
              <a:rPr lang="de-DE" baseline="0" dirty="0" smtClean="0"/>
              <a:t>, </a:t>
            </a:r>
            <a:r>
              <a:rPr lang="de-DE" baseline="0" dirty="0" err="1" smtClean="0"/>
              <a:t>besides</a:t>
            </a:r>
            <a:r>
              <a:rPr lang="de-DE" baseline="0" dirty="0" smtClean="0"/>
              <a:t> </a:t>
            </a:r>
            <a:r>
              <a:rPr lang="de-DE" baseline="0" dirty="0" err="1" smtClean="0"/>
              <a:t>the</a:t>
            </a:r>
            <a:r>
              <a:rPr lang="de-DE" baseline="0" dirty="0" smtClean="0"/>
              <a:t> linear </a:t>
            </a:r>
            <a:r>
              <a:rPr lang="de-DE" baseline="0" dirty="0" err="1" smtClean="0"/>
              <a:t>estimation</a:t>
            </a:r>
            <a:r>
              <a:rPr lang="de-DE" baseline="0" dirty="0" smtClean="0"/>
              <a:t>. </a:t>
            </a:r>
            <a:endParaRPr lang="de-DE" dirty="0"/>
          </a:p>
        </p:txBody>
      </p:sp>
    </p:spTree>
    <p:extLst>
      <p:ext uri="{BB962C8B-B14F-4D97-AF65-F5344CB8AC3E}">
        <p14:creationId xmlns:p14="http://schemas.microsoft.com/office/powerpoint/2010/main" val="1081251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Since</a:t>
            </a:r>
            <a:r>
              <a:rPr lang="de-DE" dirty="0" smtClean="0"/>
              <a:t> </a:t>
            </a:r>
            <a:r>
              <a:rPr lang="de-DE" dirty="0" err="1" smtClean="0"/>
              <a:t>one</a:t>
            </a:r>
            <a:r>
              <a:rPr lang="de-DE" dirty="0" smtClean="0"/>
              <a:t> </a:t>
            </a:r>
            <a:r>
              <a:rPr lang="de-DE" dirty="0" err="1" smtClean="0"/>
              <a:t>spectral</a:t>
            </a:r>
            <a:r>
              <a:rPr lang="de-DE" baseline="0" dirty="0" smtClean="0"/>
              <a:t> </a:t>
            </a:r>
            <a:r>
              <a:rPr lang="de-DE" baseline="0" dirty="0" err="1" smtClean="0"/>
              <a:t>reflectance</a:t>
            </a:r>
            <a:r>
              <a:rPr lang="de-DE" baseline="0" dirty="0" smtClean="0"/>
              <a:t> </a:t>
            </a:r>
            <a:r>
              <a:rPr lang="de-DE" baseline="0" dirty="0" err="1" smtClean="0"/>
              <a:t>is</a:t>
            </a:r>
            <a:r>
              <a:rPr lang="de-DE" baseline="0" dirty="0" smtClean="0"/>
              <a:t> not </a:t>
            </a:r>
            <a:r>
              <a:rPr lang="de-DE" baseline="0" dirty="0" err="1" smtClean="0"/>
              <a:t>enough</a:t>
            </a:r>
            <a:r>
              <a:rPr lang="de-DE" baseline="0" dirty="0" smtClean="0"/>
              <a:t> </a:t>
            </a:r>
            <a:r>
              <a:rPr lang="de-DE" baseline="0" dirty="0" err="1" smtClean="0"/>
              <a:t>to</a:t>
            </a:r>
            <a:r>
              <a:rPr lang="de-DE" baseline="0" dirty="0" smtClean="0"/>
              <a:t> </a:t>
            </a:r>
            <a:r>
              <a:rPr lang="de-DE" baseline="0" dirty="0" err="1" smtClean="0"/>
              <a:t>evaluate</a:t>
            </a:r>
            <a:r>
              <a:rPr lang="de-DE" baseline="0" dirty="0" smtClean="0"/>
              <a:t> </a:t>
            </a:r>
            <a:r>
              <a:rPr lang="de-DE" baseline="0" dirty="0" err="1" smtClean="0"/>
              <a:t>the</a:t>
            </a:r>
            <a:r>
              <a:rPr lang="de-DE" baseline="0" dirty="0" smtClean="0"/>
              <a:t> </a:t>
            </a:r>
            <a:r>
              <a:rPr lang="de-DE" baseline="0" dirty="0" err="1" smtClean="0"/>
              <a:t>reconstruction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same, 2 </a:t>
            </a:r>
            <a:r>
              <a:rPr lang="de-DE" baseline="0" dirty="0" err="1" smtClean="0"/>
              <a:t>methods</a:t>
            </a:r>
            <a:r>
              <a:rPr lang="de-DE" baseline="0" dirty="0" smtClean="0"/>
              <a:t> </a:t>
            </a:r>
            <a:r>
              <a:rPr lang="de-DE" baseline="0" dirty="0" err="1" smtClean="0"/>
              <a:t>were</a:t>
            </a:r>
            <a:r>
              <a:rPr lang="de-DE" baseline="0" dirty="0" smtClean="0"/>
              <a:t> </a:t>
            </a:r>
            <a:r>
              <a:rPr lang="de-DE" baseline="0" dirty="0" err="1" smtClean="0"/>
              <a:t>applied</a:t>
            </a:r>
            <a:r>
              <a:rPr lang="de-DE" baseline="0" dirty="0" smtClean="0"/>
              <a:t> </a:t>
            </a:r>
            <a:r>
              <a:rPr lang="de-DE" baseline="0" dirty="0" err="1" smtClean="0"/>
              <a:t>to</a:t>
            </a:r>
            <a:r>
              <a:rPr lang="de-DE" baseline="0" dirty="0" smtClean="0"/>
              <a:t> </a:t>
            </a:r>
            <a:r>
              <a:rPr lang="de-DE" baseline="0" dirty="0" err="1" smtClean="0"/>
              <a:t>compare</a:t>
            </a:r>
            <a:r>
              <a:rPr lang="de-DE" baseline="0" dirty="0" smtClean="0"/>
              <a:t> </a:t>
            </a:r>
            <a:r>
              <a:rPr lang="de-DE" baseline="0" dirty="0" err="1" smtClean="0"/>
              <a:t>the</a:t>
            </a:r>
            <a:r>
              <a:rPr lang="de-DE" baseline="0" dirty="0" smtClean="0"/>
              <a:t> </a:t>
            </a:r>
            <a:r>
              <a:rPr lang="de-DE" baseline="0" dirty="0" err="1" smtClean="0"/>
              <a:t>reconstructions</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original </a:t>
            </a:r>
            <a:r>
              <a:rPr lang="de-DE" baseline="0" dirty="0" err="1" smtClean="0"/>
              <a:t>curves</a:t>
            </a:r>
            <a:r>
              <a:rPr lang="de-DE" baseline="0" dirty="0" smtClean="0"/>
              <a:t>.</a:t>
            </a:r>
          </a:p>
          <a:p>
            <a:r>
              <a:rPr lang="de-DE" baseline="0" dirty="0" smtClean="0"/>
              <a:t>The </a:t>
            </a:r>
            <a:r>
              <a:rPr lang="de-DE" baseline="0" dirty="0" err="1" smtClean="0"/>
              <a:t>spectral</a:t>
            </a:r>
            <a:r>
              <a:rPr lang="de-DE" baseline="0" dirty="0" smtClean="0"/>
              <a:t> </a:t>
            </a:r>
            <a:r>
              <a:rPr lang="de-DE" baseline="0" dirty="0" err="1" smtClean="0"/>
              <a:t>root</a:t>
            </a:r>
            <a:r>
              <a:rPr lang="de-DE" baseline="0" dirty="0" smtClean="0"/>
              <a:t> </a:t>
            </a:r>
            <a:r>
              <a:rPr lang="de-DE" baseline="0" dirty="0" err="1" smtClean="0"/>
              <a:t>mean</a:t>
            </a:r>
            <a:r>
              <a:rPr lang="de-DE" baseline="0" dirty="0" smtClean="0"/>
              <a:t> </a:t>
            </a:r>
            <a:r>
              <a:rPr lang="de-DE" baseline="0" dirty="0" err="1" smtClean="0"/>
              <a:t>square</a:t>
            </a:r>
            <a:r>
              <a:rPr lang="de-DE" baseline="0" dirty="0" smtClean="0"/>
              <a:t> </a:t>
            </a:r>
            <a:r>
              <a:rPr lang="de-DE" baseline="0" dirty="0" err="1" smtClean="0"/>
              <a:t>error</a:t>
            </a:r>
            <a:r>
              <a:rPr lang="de-DE" baseline="0" dirty="0" smtClean="0"/>
              <a:t> </a:t>
            </a:r>
            <a:r>
              <a:rPr lang="de-DE" baseline="0" dirty="0" err="1" smtClean="0"/>
              <a:t>is</a:t>
            </a:r>
            <a:r>
              <a:rPr lang="de-DE" baseline="0" dirty="0" smtClean="0"/>
              <a:t> </a:t>
            </a:r>
            <a:r>
              <a:rPr lang="de-DE" baseline="0" dirty="0" err="1" smtClean="0"/>
              <a:t>one</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methods</a:t>
            </a:r>
            <a:r>
              <a:rPr lang="de-DE" baseline="0" dirty="0" smtClean="0"/>
              <a:t> </a:t>
            </a:r>
            <a:r>
              <a:rPr lang="de-DE" baseline="0" dirty="0" err="1" smtClean="0"/>
              <a:t>of</a:t>
            </a:r>
            <a:r>
              <a:rPr lang="de-DE" baseline="0" dirty="0" smtClean="0"/>
              <a:t> </a:t>
            </a:r>
            <a:r>
              <a:rPr lang="de-DE" baseline="0" dirty="0" err="1" smtClean="0"/>
              <a:t>comparison</a:t>
            </a:r>
            <a:r>
              <a:rPr lang="de-DE" baseline="0" dirty="0" smtClean="0"/>
              <a:t>.</a:t>
            </a:r>
          </a:p>
          <a:p>
            <a:endParaRPr lang="de-DE" baseline="0" dirty="0" smtClean="0"/>
          </a:p>
          <a:p>
            <a:r>
              <a:rPr lang="de-DE" dirty="0" err="1" smtClean="0"/>
              <a:t>To</a:t>
            </a:r>
            <a:r>
              <a:rPr lang="de-DE" dirty="0" smtClean="0"/>
              <a:t> </a:t>
            </a:r>
            <a:r>
              <a:rPr lang="de-DE" dirty="0" err="1" smtClean="0"/>
              <a:t>compare</a:t>
            </a:r>
            <a:r>
              <a:rPr lang="de-DE" dirty="0" smtClean="0"/>
              <a:t> </a:t>
            </a:r>
            <a:r>
              <a:rPr lang="de-DE" dirty="0" err="1" smtClean="0"/>
              <a:t>the</a:t>
            </a:r>
            <a:r>
              <a:rPr lang="de-DE" dirty="0" smtClean="0"/>
              <a:t> </a:t>
            </a:r>
            <a:r>
              <a:rPr lang="de-DE" dirty="0" err="1" smtClean="0"/>
              <a:t>actual</a:t>
            </a:r>
            <a:r>
              <a:rPr lang="de-DE" dirty="0" smtClean="0"/>
              <a:t> </a:t>
            </a:r>
            <a:r>
              <a:rPr lang="de-DE" dirty="0" err="1" smtClean="0"/>
              <a:t>color</a:t>
            </a:r>
            <a:r>
              <a:rPr lang="de-DE" dirty="0" smtClean="0"/>
              <a:t> </a:t>
            </a:r>
            <a:r>
              <a:rPr lang="de-DE" dirty="0" err="1" smtClean="0"/>
              <a:t>difference</a:t>
            </a:r>
            <a:r>
              <a:rPr lang="de-DE" dirty="0" smtClean="0"/>
              <a:t>, CIEDE2000 was </a:t>
            </a:r>
            <a:r>
              <a:rPr lang="de-DE" dirty="0" err="1" smtClean="0"/>
              <a:t>used</a:t>
            </a:r>
            <a:r>
              <a:rPr lang="de-DE" dirty="0" smtClean="0"/>
              <a:t>. This</a:t>
            </a:r>
            <a:r>
              <a:rPr lang="de-DE" baseline="0" dirty="0" smtClean="0"/>
              <a:t> </a:t>
            </a:r>
            <a:r>
              <a:rPr lang="de-DE" baseline="0" dirty="0" err="1" smtClean="0"/>
              <a:t>method</a:t>
            </a:r>
            <a:r>
              <a:rPr lang="de-DE" baseline="0" dirty="0" smtClean="0"/>
              <a:t> </a:t>
            </a:r>
            <a:r>
              <a:rPr lang="de-DE" baseline="0" dirty="0" err="1" smtClean="0"/>
              <a:t>evaluates</a:t>
            </a:r>
            <a:r>
              <a:rPr lang="de-DE" baseline="0" dirty="0" smtClean="0"/>
              <a:t> </a:t>
            </a:r>
            <a:r>
              <a:rPr lang="de-DE" baseline="0" dirty="0" err="1" smtClean="0"/>
              <a:t>the</a:t>
            </a:r>
            <a:r>
              <a:rPr lang="de-DE" baseline="0" dirty="0" smtClean="0"/>
              <a:t> </a:t>
            </a:r>
            <a:r>
              <a:rPr lang="de-DE" baseline="0" dirty="0" err="1" smtClean="0"/>
              <a:t>perception</a:t>
            </a:r>
            <a:r>
              <a:rPr lang="de-DE" baseline="0" dirty="0" smtClean="0"/>
              <a:t> </a:t>
            </a:r>
            <a:r>
              <a:rPr lang="de-DE" baseline="0" dirty="0" err="1" smtClean="0"/>
              <a:t>of</a:t>
            </a:r>
            <a:r>
              <a:rPr lang="de-DE" baseline="0" dirty="0" smtClean="0"/>
              <a:t> </a:t>
            </a:r>
            <a:r>
              <a:rPr lang="de-DE" baseline="0" dirty="0" err="1" smtClean="0"/>
              <a:t>two</a:t>
            </a:r>
            <a:r>
              <a:rPr lang="de-DE" baseline="0" dirty="0" smtClean="0"/>
              <a:t> </a:t>
            </a:r>
            <a:r>
              <a:rPr lang="de-DE" baseline="0" dirty="0" err="1" smtClean="0"/>
              <a:t>colors</a:t>
            </a:r>
            <a:r>
              <a:rPr lang="de-DE" baseline="0" dirty="0" smtClean="0"/>
              <a:t>, </a:t>
            </a:r>
            <a:r>
              <a:rPr lang="de-DE" baseline="0" dirty="0" err="1" smtClean="0"/>
              <a:t>to</a:t>
            </a:r>
            <a:r>
              <a:rPr lang="de-DE" baseline="0" dirty="0" smtClean="0"/>
              <a:t> </a:t>
            </a:r>
            <a:r>
              <a:rPr lang="de-DE" baseline="0" dirty="0" err="1" smtClean="0"/>
              <a:t>see</a:t>
            </a:r>
            <a:r>
              <a:rPr lang="de-DE" baseline="0" dirty="0" smtClean="0"/>
              <a:t> </a:t>
            </a:r>
            <a:r>
              <a:rPr lang="de-DE" baseline="0" dirty="0" err="1" smtClean="0"/>
              <a:t>how</a:t>
            </a:r>
            <a:r>
              <a:rPr lang="de-DE" baseline="0" dirty="0" smtClean="0"/>
              <a:t> </a:t>
            </a:r>
            <a:r>
              <a:rPr lang="de-DE" baseline="0" dirty="0" err="1" smtClean="0"/>
              <a:t>close</a:t>
            </a:r>
            <a:r>
              <a:rPr lang="de-DE" baseline="0" dirty="0" smtClean="0"/>
              <a:t> </a:t>
            </a:r>
            <a:r>
              <a:rPr lang="de-DE" baseline="0" dirty="0" err="1" smtClean="0"/>
              <a:t>they</a:t>
            </a:r>
            <a:r>
              <a:rPr lang="de-DE" baseline="0" dirty="0" smtClean="0"/>
              <a:t> </a:t>
            </a:r>
            <a:r>
              <a:rPr lang="de-DE" baseline="0" dirty="0" err="1" smtClean="0"/>
              <a:t>are</a:t>
            </a:r>
            <a:r>
              <a:rPr lang="de-DE" baseline="0" dirty="0" smtClean="0"/>
              <a:t> </a:t>
            </a:r>
            <a:r>
              <a:rPr lang="de-DE" baseline="0" dirty="0" err="1" smtClean="0"/>
              <a:t>to</a:t>
            </a:r>
            <a:r>
              <a:rPr lang="de-DE" baseline="0" dirty="0" smtClean="0"/>
              <a:t> </a:t>
            </a:r>
            <a:r>
              <a:rPr lang="de-DE" baseline="0" dirty="0" err="1" smtClean="0"/>
              <a:t>eachother</a:t>
            </a:r>
            <a:r>
              <a:rPr lang="de-DE" baseline="0" dirty="0" smtClean="0"/>
              <a:t>. The </a:t>
            </a:r>
            <a:r>
              <a:rPr lang="de-DE" baseline="0" dirty="0" err="1" smtClean="0"/>
              <a:t>tristimulus</a:t>
            </a:r>
            <a:r>
              <a:rPr lang="de-DE" baseline="0" dirty="0" smtClean="0"/>
              <a:t> </a:t>
            </a:r>
            <a:r>
              <a:rPr lang="de-DE" baseline="0" dirty="0" err="1" smtClean="0"/>
              <a:t>values</a:t>
            </a:r>
            <a:r>
              <a:rPr lang="de-DE" baseline="0" dirty="0" smtClean="0"/>
              <a:t> </a:t>
            </a:r>
            <a:r>
              <a:rPr lang="de-DE" baseline="0" dirty="0" err="1" smtClean="0"/>
              <a:t>are</a:t>
            </a:r>
            <a:r>
              <a:rPr lang="de-DE" baseline="0" dirty="0" smtClean="0"/>
              <a:t> </a:t>
            </a:r>
            <a:r>
              <a:rPr lang="de-DE" baseline="0" dirty="0" err="1" smtClean="0"/>
              <a:t>converted</a:t>
            </a:r>
            <a:r>
              <a:rPr lang="de-DE" baseline="0" dirty="0" smtClean="0"/>
              <a:t> </a:t>
            </a:r>
            <a:r>
              <a:rPr lang="de-DE" baseline="0" dirty="0" err="1" smtClean="0"/>
              <a:t>into</a:t>
            </a:r>
            <a:r>
              <a:rPr lang="de-DE" baseline="0" dirty="0" smtClean="0"/>
              <a:t> </a:t>
            </a:r>
            <a:r>
              <a:rPr lang="de-DE" baseline="0" dirty="0" err="1" smtClean="0"/>
              <a:t>the</a:t>
            </a:r>
            <a:r>
              <a:rPr lang="de-DE" baseline="0" dirty="0" smtClean="0"/>
              <a:t> CIELAB </a:t>
            </a:r>
            <a:r>
              <a:rPr lang="de-DE" baseline="0" dirty="0" err="1" smtClean="0"/>
              <a:t>color</a:t>
            </a:r>
            <a:r>
              <a:rPr lang="de-DE" baseline="0" dirty="0" smtClean="0"/>
              <a:t> </a:t>
            </a:r>
            <a:r>
              <a:rPr lang="de-DE" baseline="0" dirty="0" err="1" smtClean="0"/>
              <a:t>space</a:t>
            </a:r>
            <a:r>
              <a:rPr lang="de-DE" baseline="0" dirty="0" smtClean="0"/>
              <a:t>, </a:t>
            </a:r>
            <a:r>
              <a:rPr lang="de-DE" baseline="0" dirty="0" err="1" smtClean="0"/>
              <a:t>that</a:t>
            </a:r>
            <a:r>
              <a:rPr lang="de-DE" baseline="0" dirty="0" smtClean="0"/>
              <a:t> </a:t>
            </a:r>
            <a:r>
              <a:rPr lang="de-DE" baseline="0" dirty="0" err="1" smtClean="0"/>
              <a:t>we</a:t>
            </a:r>
            <a:r>
              <a:rPr lang="de-DE" baseline="0" dirty="0" smtClean="0"/>
              <a:t> </a:t>
            </a:r>
            <a:r>
              <a:rPr lang="de-DE" baseline="0" dirty="0" err="1" smtClean="0"/>
              <a:t>see</a:t>
            </a:r>
            <a:r>
              <a:rPr lang="de-DE" baseline="0" dirty="0" smtClean="0"/>
              <a:t> </a:t>
            </a:r>
            <a:r>
              <a:rPr lang="de-DE" baseline="0" dirty="0" err="1" smtClean="0"/>
              <a:t>represented</a:t>
            </a:r>
            <a:r>
              <a:rPr lang="de-DE" baseline="0" dirty="0" smtClean="0"/>
              <a:t> </a:t>
            </a:r>
            <a:r>
              <a:rPr lang="de-DE" baseline="0" dirty="0" err="1" smtClean="0"/>
              <a:t>here</a:t>
            </a:r>
            <a:r>
              <a:rPr lang="de-DE" baseline="0" dirty="0" smtClean="0"/>
              <a:t>. </a:t>
            </a:r>
            <a:r>
              <a:rPr lang="de-DE" baseline="0" dirty="0" err="1" smtClean="0"/>
              <a:t>Comparing</a:t>
            </a:r>
            <a:r>
              <a:rPr lang="de-DE" baseline="0" dirty="0" smtClean="0"/>
              <a:t> </a:t>
            </a:r>
            <a:r>
              <a:rPr lang="de-DE" baseline="0" dirty="0" err="1" smtClean="0"/>
              <a:t>the</a:t>
            </a:r>
            <a:r>
              <a:rPr lang="de-DE" baseline="0" dirty="0" smtClean="0"/>
              <a:t> Lab </a:t>
            </a:r>
            <a:r>
              <a:rPr lang="de-DE" baseline="0" dirty="0" err="1" smtClean="0"/>
              <a:t>values</a:t>
            </a:r>
            <a:r>
              <a:rPr lang="de-DE" baseline="0" dirty="0" smtClean="0"/>
              <a:t> </a:t>
            </a:r>
            <a:r>
              <a:rPr lang="de-DE" baseline="0" dirty="0" err="1" smtClean="0"/>
              <a:t>of</a:t>
            </a:r>
            <a:r>
              <a:rPr lang="de-DE" baseline="0" dirty="0" smtClean="0"/>
              <a:t> </a:t>
            </a:r>
            <a:r>
              <a:rPr lang="de-DE" baseline="0" dirty="0" err="1" smtClean="0"/>
              <a:t>both</a:t>
            </a:r>
            <a:r>
              <a:rPr lang="de-DE" baseline="0" dirty="0" smtClean="0"/>
              <a:t>, </a:t>
            </a:r>
            <a:r>
              <a:rPr lang="de-DE" baseline="0" dirty="0" err="1" smtClean="0"/>
              <a:t>results</a:t>
            </a:r>
            <a:r>
              <a:rPr lang="de-DE" baseline="0" dirty="0" smtClean="0"/>
              <a:t> in a final </a:t>
            </a:r>
            <a:r>
              <a:rPr lang="de-DE" baseline="0" dirty="0" err="1" smtClean="0"/>
              <a:t>value</a:t>
            </a:r>
            <a:r>
              <a:rPr lang="de-DE" baseline="0" dirty="0" smtClean="0"/>
              <a:t>.</a:t>
            </a:r>
            <a:endParaRPr lang="de-DE" dirty="0"/>
          </a:p>
        </p:txBody>
      </p:sp>
    </p:spTree>
    <p:extLst>
      <p:ext uri="{BB962C8B-B14F-4D97-AF65-F5344CB8AC3E}">
        <p14:creationId xmlns:p14="http://schemas.microsoft.com/office/powerpoint/2010/main" val="22231470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Utilizing</a:t>
            </a:r>
            <a:r>
              <a:rPr lang="de-DE" baseline="0" dirty="0" smtClean="0"/>
              <a:t> </a:t>
            </a:r>
            <a:r>
              <a:rPr lang="de-DE" baseline="0" dirty="0" err="1" smtClean="0"/>
              <a:t>the</a:t>
            </a:r>
            <a:r>
              <a:rPr lang="de-DE" baseline="0" dirty="0" smtClean="0"/>
              <a:t> 1600 </a:t>
            </a:r>
            <a:r>
              <a:rPr lang="de-DE" baseline="0" dirty="0" err="1" smtClean="0"/>
              <a:t>object</a:t>
            </a:r>
            <a:r>
              <a:rPr lang="de-DE" baseline="0" dirty="0" smtClean="0"/>
              <a:t> </a:t>
            </a:r>
            <a:r>
              <a:rPr lang="de-DE" baseline="0" dirty="0" err="1" smtClean="0"/>
              <a:t>reflectances</a:t>
            </a:r>
            <a:r>
              <a:rPr lang="de-DE" baseline="0" dirty="0" smtClean="0"/>
              <a:t> </a:t>
            </a:r>
            <a:r>
              <a:rPr lang="de-DE" baseline="0" dirty="0" err="1" smtClean="0"/>
              <a:t>dataset</a:t>
            </a:r>
            <a:r>
              <a:rPr lang="de-DE" baseline="0" dirty="0" smtClean="0"/>
              <a:t>, </a:t>
            </a:r>
            <a:r>
              <a:rPr lang="de-DE" baseline="0" dirty="0" err="1" smtClean="0"/>
              <a:t>we</a:t>
            </a:r>
            <a:r>
              <a:rPr lang="de-DE" baseline="0" dirty="0" smtClean="0"/>
              <a:t> </a:t>
            </a:r>
            <a:r>
              <a:rPr lang="de-DE" baseline="0" dirty="0" err="1" smtClean="0"/>
              <a:t>are</a:t>
            </a:r>
            <a:r>
              <a:rPr lang="de-DE" baseline="0" dirty="0" smtClean="0"/>
              <a:t> </a:t>
            </a:r>
            <a:r>
              <a:rPr lang="de-DE" baseline="0" dirty="0" err="1" smtClean="0"/>
              <a:t>able</a:t>
            </a:r>
            <a:r>
              <a:rPr lang="de-DE" baseline="0" dirty="0" smtClean="0"/>
              <a:t> </a:t>
            </a:r>
            <a:r>
              <a:rPr lang="de-DE" baseline="0" dirty="0" err="1" smtClean="0"/>
              <a:t>to</a:t>
            </a:r>
            <a:r>
              <a:rPr lang="de-DE" baseline="0" dirty="0" smtClean="0"/>
              <a:t> </a:t>
            </a:r>
            <a:r>
              <a:rPr lang="de-DE" baseline="0" dirty="0" err="1" smtClean="0"/>
              <a:t>take</a:t>
            </a:r>
            <a:r>
              <a:rPr lang="de-DE" baseline="0" dirty="0" smtClean="0"/>
              <a:t> a </a:t>
            </a:r>
            <a:r>
              <a:rPr lang="de-DE" baseline="0" dirty="0" err="1" smtClean="0"/>
              <a:t>closer</a:t>
            </a:r>
            <a:r>
              <a:rPr lang="de-DE" baseline="0" dirty="0" smtClean="0"/>
              <a:t> </a:t>
            </a:r>
            <a:r>
              <a:rPr lang="de-DE" baseline="0" dirty="0" err="1" smtClean="0"/>
              <a:t>look</a:t>
            </a:r>
            <a:r>
              <a:rPr lang="de-DE" baseline="0" dirty="0" smtClean="0"/>
              <a:t> at </a:t>
            </a:r>
            <a:r>
              <a:rPr lang="de-DE" baseline="0" dirty="0" err="1" smtClean="0"/>
              <a:t>the</a:t>
            </a:r>
            <a:r>
              <a:rPr lang="de-DE" baseline="0" dirty="0" smtClean="0"/>
              <a:t> </a:t>
            </a:r>
            <a:r>
              <a:rPr lang="de-DE" baseline="0" dirty="0" err="1" smtClean="0"/>
              <a:t>results</a:t>
            </a:r>
            <a:r>
              <a:rPr lang="de-DE" baseline="0" dirty="0" smtClean="0"/>
              <a:t>. In </a:t>
            </a:r>
            <a:r>
              <a:rPr lang="de-DE" baseline="0" dirty="0" err="1" smtClean="0"/>
              <a:t>the</a:t>
            </a:r>
            <a:r>
              <a:rPr lang="de-DE" baseline="0" dirty="0" smtClean="0"/>
              <a:t> </a:t>
            </a:r>
            <a:r>
              <a:rPr lang="de-DE" baseline="0" dirty="0" err="1" smtClean="0"/>
              <a:t>right</a:t>
            </a:r>
            <a:r>
              <a:rPr lang="de-DE" baseline="0" dirty="0" smtClean="0"/>
              <a:t>, </a:t>
            </a:r>
            <a:r>
              <a:rPr lang="de-DE" baseline="0" dirty="0" err="1" smtClean="0"/>
              <a:t>we</a:t>
            </a:r>
            <a:r>
              <a:rPr lang="de-DE" baseline="0" dirty="0" smtClean="0"/>
              <a:t> </a:t>
            </a:r>
            <a:r>
              <a:rPr lang="de-DE" baseline="0" dirty="0" err="1" smtClean="0"/>
              <a:t>have</a:t>
            </a:r>
            <a:r>
              <a:rPr lang="de-DE" baseline="0" dirty="0" smtClean="0"/>
              <a:t> 2 </a:t>
            </a:r>
            <a:r>
              <a:rPr lang="de-DE" baseline="0" dirty="0" err="1" smtClean="0"/>
              <a:t>practical</a:t>
            </a:r>
            <a:r>
              <a:rPr lang="de-DE" baseline="0" dirty="0" smtClean="0"/>
              <a:t> </a:t>
            </a:r>
            <a:r>
              <a:rPr lang="de-DE" baseline="0" dirty="0" err="1" smtClean="0"/>
              <a:t>interpretations</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color</a:t>
            </a:r>
            <a:r>
              <a:rPr lang="de-DE" baseline="0" dirty="0" smtClean="0"/>
              <a:t> </a:t>
            </a:r>
            <a:r>
              <a:rPr lang="de-DE" baseline="0" dirty="0" err="1" smtClean="0"/>
              <a:t>difference</a:t>
            </a:r>
            <a:r>
              <a:rPr lang="de-DE" baseline="0" dirty="0" smtClean="0"/>
              <a:t>. </a:t>
            </a:r>
            <a:r>
              <a:rPr lang="de-DE" baseline="0" dirty="0" err="1" smtClean="0"/>
              <a:t>Calculating</a:t>
            </a:r>
            <a:r>
              <a:rPr lang="de-DE" baseline="0" dirty="0" smtClean="0"/>
              <a:t> </a:t>
            </a:r>
            <a:r>
              <a:rPr lang="de-DE" baseline="0" dirty="0" err="1" smtClean="0"/>
              <a:t>the</a:t>
            </a:r>
            <a:r>
              <a:rPr lang="de-DE" baseline="0" dirty="0" smtClean="0"/>
              <a:t> </a:t>
            </a:r>
            <a:r>
              <a:rPr lang="de-DE" baseline="0" dirty="0" err="1" smtClean="0"/>
              <a:t>mean</a:t>
            </a:r>
            <a:r>
              <a:rPr lang="de-DE" baseline="0" dirty="0" smtClean="0"/>
              <a:t>, </a:t>
            </a:r>
            <a:r>
              <a:rPr lang="de-DE" baseline="0" dirty="0" err="1" smtClean="0"/>
              <a:t>standard</a:t>
            </a:r>
            <a:r>
              <a:rPr lang="de-DE" baseline="0" dirty="0" smtClean="0"/>
              <a:t> </a:t>
            </a:r>
            <a:r>
              <a:rPr lang="de-DE" baseline="0" dirty="0" err="1" smtClean="0"/>
              <a:t>deviation</a:t>
            </a:r>
            <a:r>
              <a:rPr lang="de-DE" baseline="0" dirty="0" smtClean="0"/>
              <a:t> </a:t>
            </a:r>
            <a:r>
              <a:rPr lang="de-DE" baseline="0" dirty="0" err="1" smtClean="0"/>
              <a:t>and</a:t>
            </a:r>
            <a:r>
              <a:rPr lang="de-DE" baseline="0" dirty="0" smtClean="0"/>
              <a:t> </a:t>
            </a:r>
            <a:r>
              <a:rPr lang="de-DE" baseline="0" dirty="0" err="1" smtClean="0"/>
              <a:t>max</a:t>
            </a:r>
            <a:r>
              <a:rPr lang="de-DE" baseline="0" dirty="0" smtClean="0"/>
              <a:t> </a:t>
            </a:r>
            <a:r>
              <a:rPr lang="de-DE" baseline="0" dirty="0" err="1" smtClean="0"/>
              <a:t>value</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results</a:t>
            </a:r>
            <a:r>
              <a:rPr lang="de-DE" baseline="0" dirty="0" smtClean="0"/>
              <a:t>, </a:t>
            </a:r>
            <a:r>
              <a:rPr lang="de-DE" baseline="0" dirty="0" err="1" smtClean="0"/>
              <a:t>we</a:t>
            </a:r>
            <a:r>
              <a:rPr lang="de-DE" baseline="0" dirty="0" smtClean="0"/>
              <a:t> </a:t>
            </a:r>
            <a:r>
              <a:rPr lang="de-DE" baseline="0" dirty="0" err="1" smtClean="0"/>
              <a:t>can</a:t>
            </a:r>
            <a:r>
              <a:rPr lang="de-DE" baseline="0" dirty="0" smtClean="0"/>
              <a:t> </a:t>
            </a:r>
            <a:r>
              <a:rPr lang="de-DE" baseline="0" dirty="0" err="1" smtClean="0"/>
              <a:t>see</a:t>
            </a:r>
            <a:r>
              <a:rPr lang="de-DE" baseline="0" dirty="0" smtClean="0"/>
              <a:t> </a:t>
            </a:r>
            <a:r>
              <a:rPr lang="de-DE" baseline="0" dirty="0" err="1" smtClean="0"/>
              <a:t>that</a:t>
            </a:r>
            <a:r>
              <a:rPr lang="de-DE" baseline="0" dirty="0" smtClean="0"/>
              <a:t> </a:t>
            </a:r>
            <a:r>
              <a:rPr lang="de-DE" baseline="0" dirty="0" err="1" smtClean="0"/>
              <a:t>even</a:t>
            </a:r>
            <a:r>
              <a:rPr lang="de-DE" baseline="0" dirty="0" smtClean="0"/>
              <a:t> </a:t>
            </a:r>
            <a:r>
              <a:rPr lang="de-DE" baseline="0" dirty="0" err="1" smtClean="0"/>
              <a:t>tho</a:t>
            </a:r>
            <a:r>
              <a:rPr lang="de-DE" baseline="0" dirty="0" smtClean="0"/>
              <a:t> </a:t>
            </a:r>
            <a:r>
              <a:rPr lang="de-DE" baseline="0" dirty="0" err="1" smtClean="0"/>
              <a:t>the</a:t>
            </a:r>
            <a:r>
              <a:rPr lang="de-DE" baseline="0" dirty="0" smtClean="0"/>
              <a:t> </a:t>
            </a:r>
            <a:r>
              <a:rPr lang="de-DE" baseline="0" dirty="0" err="1" smtClean="0"/>
              <a:t>wiener</a:t>
            </a:r>
            <a:r>
              <a:rPr lang="de-DE" baseline="0" dirty="0" smtClean="0"/>
              <a:t> </a:t>
            </a:r>
            <a:r>
              <a:rPr lang="de-DE" baseline="0" dirty="0" err="1" smtClean="0"/>
              <a:t>estimation</a:t>
            </a:r>
            <a:r>
              <a:rPr lang="de-DE" baseline="0" dirty="0" smtClean="0"/>
              <a:t> </a:t>
            </a:r>
            <a:r>
              <a:rPr lang="de-DE" baseline="0" dirty="0" err="1" smtClean="0"/>
              <a:t>and</a:t>
            </a:r>
            <a:r>
              <a:rPr lang="de-DE" baseline="0" dirty="0" smtClean="0"/>
              <a:t> </a:t>
            </a:r>
            <a:r>
              <a:rPr lang="de-DE" baseline="0" dirty="0" err="1" smtClean="0"/>
              <a:t>the</a:t>
            </a:r>
            <a:r>
              <a:rPr lang="de-DE" baseline="0" dirty="0" smtClean="0"/>
              <a:t> </a:t>
            </a:r>
            <a:r>
              <a:rPr lang="de-DE" baseline="0" dirty="0" err="1" smtClean="0"/>
              <a:t>principal</a:t>
            </a:r>
            <a:r>
              <a:rPr lang="de-DE" baseline="0" dirty="0" smtClean="0"/>
              <a:t> </a:t>
            </a:r>
            <a:r>
              <a:rPr lang="de-DE" baseline="0" dirty="0" err="1" smtClean="0"/>
              <a:t>eigenvectors</a:t>
            </a:r>
            <a:r>
              <a:rPr lang="de-DE" baseline="0" dirty="0" smtClean="0"/>
              <a:t> </a:t>
            </a:r>
            <a:r>
              <a:rPr lang="de-DE" baseline="0" dirty="0" err="1" smtClean="0"/>
              <a:t>have</a:t>
            </a:r>
            <a:r>
              <a:rPr lang="de-DE" baseline="0" dirty="0" smtClean="0"/>
              <a:t> </a:t>
            </a:r>
            <a:r>
              <a:rPr lang="de-DE" baseline="0" dirty="0" err="1" smtClean="0"/>
              <a:t>satisfatory</a:t>
            </a:r>
            <a:r>
              <a:rPr lang="de-DE" baseline="0" dirty="0" smtClean="0"/>
              <a:t> </a:t>
            </a:r>
            <a:r>
              <a:rPr lang="de-DE" baseline="0" dirty="0" err="1" smtClean="0"/>
              <a:t>results</a:t>
            </a:r>
            <a:r>
              <a:rPr lang="de-DE" baseline="0" dirty="0" smtClean="0"/>
              <a:t>, </a:t>
            </a:r>
            <a:r>
              <a:rPr lang="de-DE" baseline="0" dirty="0" err="1" smtClean="0"/>
              <a:t>the</a:t>
            </a:r>
            <a:r>
              <a:rPr lang="de-DE" baseline="0" dirty="0" smtClean="0"/>
              <a:t> linear </a:t>
            </a:r>
            <a:r>
              <a:rPr lang="de-DE" baseline="0" dirty="0" err="1" smtClean="0"/>
              <a:t>estimation</a:t>
            </a:r>
            <a:r>
              <a:rPr lang="de-DE" baseline="0" dirty="0" smtClean="0"/>
              <a:t> </a:t>
            </a:r>
            <a:r>
              <a:rPr lang="de-DE" baseline="0" dirty="0" err="1" smtClean="0"/>
              <a:t>proved</a:t>
            </a:r>
            <a:r>
              <a:rPr lang="de-DE" baseline="0" dirty="0" smtClean="0"/>
              <a:t> </a:t>
            </a:r>
            <a:r>
              <a:rPr lang="de-DE" baseline="0" dirty="0" err="1" smtClean="0"/>
              <a:t>to</a:t>
            </a:r>
            <a:r>
              <a:rPr lang="de-DE" baseline="0" dirty="0" smtClean="0"/>
              <a:t> </a:t>
            </a:r>
            <a:r>
              <a:rPr lang="de-DE" baseline="0" dirty="0" err="1" smtClean="0"/>
              <a:t>have</a:t>
            </a:r>
            <a:r>
              <a:rPr lang="de-DE" baseline="0" dirty="0" smtClean="0"/>
              <a:t> </a:t>
            </a:r>
            <a:r>
              <a:rPr lang="de-DE" baseline="0" dirty="0" err="1" smtClean="0"/>
              <a:t>incredible</a:t>
            </a:r>
            <a:r>
              <a:rPr lang="de-DE" baseline="0" dirty="0" smtClean="0"/>
              <a:t> </a:t>
            </a:r>
            <a:r>
              <a:rPr lang="de-DE" baseline="0" dirty="0" err="1" smtClean="0"/>
              <a:t>results</a:t>
            </a:r>
            <a:r>
              <a:rPr lang="de-DE" baseline="0" dirty="0" smtClean="0"/>
              <a:t>.</a:t>
            </a:r>
            <a:endParaRPr lang="de-DE" dirty="0"/>
          </a:p>
        </p:txBody>
      </p:sp>
    </p:spTree>
    <p:extLst>
      <p:ext uri="{BB962C8B-B14F-4D97-AF65-F5344CB8AC3E}">
        <p14:creationId xmlns:p14="http://schemas.microsoft.com/office/powerpoint/2010/main" val="2341681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Utilizing</a:t>
            </a:r>
            <a:r>
              <a:rPr lang="de-DE" baseline="0" dirty="0" smtClean="0"/>
              <a:t> </a:t>
            </a:r>
            <a:r>
              <a:rPr lang="de-DE" baseline="0" dirty="0" err="1" smtClean="0"/>
              <a:t>the</a:t>
            </a:r>
            <a:r>
              <a:rPr lang="de-DE" baseline="0" dirty="0" smtClean="0"/>
              <a:t> 1600 </a:t>
            </a:r>
            <a:r>
              <a:rPr lang="de-DE" baseline="0" dirty="0" err="1" smtClean="0"/>
              <a:t>object</a:t>
            </a:r>
            <a:r>
              <a:rPr lang="de-DE" baseline="0" dirty="0" smtClean="0"/>
              <a:t> </a:t>
            </a:r>
            <a:r>
              <a:rPr lang="de-DE" baseline="0" dirty="0" err="1" smtClean="0"/>
              <a:t>reflectances</a:t>
            </a:r>
            <a:r>
              <a:rPr lang="de-DE" baseline="0" dirty="0" smtClean="0"/>
              <a:t> </a:t>
            </a:r>
            <a:r>
              <a:rPr lang="de-DE" baseline="0" dirty="0" err="1" smtClean="0"/>
              <a:t>dataset</a:t>
            </a:r>
            <a:r>
              <a:rPr lang="de-DE" baseline="0" dirty="0" smtClean="0"/>
              <a:t>, </a:t>
            </a:r>
            <a:r>
              <a:rPr lang="de-DE" baseline="0" dirty="0" err="1" smtClean="0"/>
              <a:t>we</a:t>
            </a:r>
            <a:r>
              <a:rPr lang="de-DE" baseline="0" dirty="0" smtClean="0"/>
              <a:t> </a:t>
            </a:r>
            <a:r>
              <a:rPr lang="de-DE" baseline="0" dirty="0" err="1" smtClean="0"/>
              <a:t>are</a:t>
            </a:r>
            <a:r>
              <a:rPr lang="de-DE" baseline="0" dirty="0" smtClean="0"/>
              <a:t> </a:t>
            </a:r>
            <a:r>
              <a:rPr lang="de-DE" baseline="0" dirty="0" err="1" smtClean="0"/>
              <a:t>able</a:t>
            </a:r>
            <a:r>
              <a:rPr lang="de-DE" baseline="0" dirty="0" smtClean="0"/>
              <a:t> </a:t>
            </a:r>
            <a:r>
              <a:rPr lang="de-DE" baseline="0" dirty="0" err="1" smtClean="0"/>
              <a:t>to</a:t>
            </a:r>
            <a:r>
              <a:rPr lang="de-DE" baseline="0" dirty="0" smtClean="0"/>
              <a:t> </a:t>
            </a:r>
            <a:r>
              <a:rPr lang="de-DE" baseline="0" dirty="0" err="1" smtClean="0"/>
              <a:t>take</a:t>
            </a:r>
            <a:r>
              <a:rPr lang="de-DE" baseline="0" dirty="0" smtClean="0"/>
              <a:t> a </a:t>
            </a:r>
            <a:r>
              <a:rPr lang="de-DE" baseline="0" dirty="0" err="1" smtClean="0"/>
              <a:t>closer</a:t>
            </a:r>
            <a:r>
              <a:rPr lang="de-DE" baseline="0" dirty="0" smtClean="0"/>
              <a:t> </a:t>
            </a:r>
            <a:r>
              <a:rPr lang="de-DE" baseline="0" dirty="0" err="1" smtClean="0"/>
              <a:t>look</a:t>
            </a:r>
            <a:r>
              <a:rPr lang="de-DE" baseline="0" dirty="0" smtClean="0"/>
              <a:t> at </a:t>
            </a:r>
            <a:r>
              <a:rPr lang="de-DE" baseline="0" dirty="0" err="1" smtClean="0"/>
              <a:t>the</a:t>
            </a:r>
            <a:r>
              <a:rPr lang="de-DE" baseline="0" dirty="0" smtClean="0"/>
              <a:t> </a:t>
            </a:r>
            <a:r>
              <a:rPr lang="de-DE" baseline="0" dirty="0" err="1" smtClean="0"/>
              <a:t>results</a:t>
            </a:r>
            <a:r>
              <a:rPr lang="de-DE" baseline="0" dirty="0" smtClean="0"/>
              <a:t>. In </a:t>
            </a:r>
            <a:r>
              <a:rPr lang="de-DE" baseline="0" dirty="0" err="1" smtClean="0"/>
              <a:t>the</a:t>
            </a:r>
            <a:r>
              <a:rPr lang="de-DE" baseline="0" dirty="0" smtClean="0"/>
              <a:t> </a:t>
            </a:r>
            <a:r>
              <a:rPr lang="de-DE" baseline="0" dirty="0" err="1" smtClean="0"/>
              <a:t>right</a:t>
            </a:r>
            <a:r>
              <a:rPr lang="de-DE" baseline="0" dirty="0" smtClean="0"/>
              <a:t>, </a:t>
            </a:r>
            <a:r>
              <a:rPr lang="de-DE" baseline="0" dirty="0" err="1" smtClean="0"/>
              <a:t>we</a:t>
            </a:r>
            <a:r>
              <a:rPr lang="de-DE" baseline="0" dirty="0" smtClean="0"/>
              <a:t> </a:t>
            </a:r>
            <a:r>
              <a:rPr lang="de-DE" baseline="0" dirty="0" err="1" smtClean="0"/>
              <a:t>have</a:t>
            </a:r>
            <a:r>
              <a:rPr lang="de-DE" baseline="0" dirty="0" smtClean="0"/>
              <a:t> 2 </a:t>
            </a:r>
            <a:r>
              <a:rPr lang="de-DE" baseline="0" dirty="0" err="1" smtClean="0"/>
              <a:t>practical</a:t>
            </a:r>
            <a:r>
              <a:rPr lang="de-DE" baseline="0" dirty="0" smtClean="0"/>
              <a:t> </a:t>
            </a:r>
            <a:r>
              <a:rPr lang="de-DE" baseline="0" dirty="0" err="1" smtClean="0"/>
              <a:t>interpretations</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color</a:t>
            </a:r>
            <a:r>
              <a:rPr lang="de-DE" baseline="0" dirty="0" smtClean="0"/>
              <a:t> </a:t>
            </a:r>
            <a:r>
              <a:rPr lang="de-DE" baseline="0" dirty="0" err="1" smtClean="0"/>
              <a:t>difference</a:t>
            </a:r>
            <a:r>
              <a:rPr lang="de-DE" baseline="0" dirty="0" smtClean="0"/>
              <a:t>. </a:t>
            </a:r>
            <a:r>
              <a:rPr lang="de-DE" baseline="0" dirty="0" err="1" smtClean="0"/>
              <a:t>Calculating</a:t>
            </a:r>
            <a:r>
              <a:rPr lang="de-DE" baseline="0" dirty="0" smtClean="0"/>
              <a:t> </a:t>
            </a:r>
            <a:r>
              <a:rPr lang="de-DE" baseline="0" dirty="0" err="1" smtClean="0"/>
              <a:t>the</a:t>
            </a:r>
            <a:r>
              <a:rPr lang="de-DE" baseline="0" dirty="0" smtClean="0"/>
              <a:t> </a:t>
            </a:r>
            <a:r>
              <a:rPr lang="de-DE" baseline="0" dirty="0" err="1" smtClean="0"/>
              <a:t>mean</a:t>
            </a:r>
            <a:r>
              <a:rPr lang="de-DE" baseline="0" dirty="0" smtClean="0"/>
              <a:t>, </a:t>
            </a:r>
            <a:r>
              <a:rPr lang="de-DE" baseline="0" dirty="0" err="1" smtClean="0"/>
              <a:t>standard</a:t>
            </a:r>
            <a:r>
              <a:rPr lang="de-DE" baseline="0" dirty="0" smtClean="0"/>
              <a:t> </a:t>
            </a:r>
            <a:r>
              <a:rPr lang="de-DE" baseline="0" dirty="0" err="1" smtClean="0"/>
              <a:t>deviation</a:t>
            </a:r>
            <a:r>
              <a:rPr lang="de-DE" baseline="0" dirty="0" smtClean="0"/>
              <a:t> </a:t>
            </a:r>
            <a:r>
              <a:rPr lang="de-DE" baseline="0" dirty="0" err="1" smtClean="0"/>
              <a:t>and</a:t>
            </a:r>
            <a:r>
              <a:rPr lang="de-DE" baseline="0" dirty="0" smtClean="0"/>
              <a:t> </a:t>
            </a:r>
            <a:r>
              <a:rPr lang="de-DE" baseline="0" dirty="0" err="1" smtClean="0"/>
              <a:t>max</a:t>
            </a:r>
            <a:r>
              <a:rPr lang="de-DE" baseline="0" dirty="0" smtClean="0"/>
              <a:t> </a:t>
            </a:r>
            <a:r>
              <a:rPr lang="de-DE" baseline="0" dirty="0" err="1" smtClean="0"/>
              <a:t>value</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results</a:t>
            </a:r>
            <a:r>
              <a:rPr lang="de-DE" baseline="0" dirty="0" smtClean="0"/>
              <a:t>, </a:t>
            </a:r>
            <a:r>
              <a:rPr lang="de-DE" baseline="0" dirty="0" err="1" smtClean="0"/>
              <a:t>we</a:t>
            </a:r>
            <a:r>
              <a:rPr lang="de-DE" baseline="0" dirty="0" smtClean="0"/>
              <a:t> </a:t>
            </a:r>
            <a:r>
              <a:rPr lang="de-DE" baseline="0" dirty="0" err="1" smtClean="0"/>
              <a:t>can</a:t>
            </a:r>
            <a:r>
              <a:rPr lang="de-DE" baseline="0" dirty="0" smtClean="0"/>
              <a:t> </a:t>
            </a:r>
            <a:r>
              <a:rPr lang="de-DE" baseline="0" dirty="0" err="1" smtClean="0"/>
              <a:t>see</a:t>
            </a:r>
            <a:r>
              <a:rPr lang="de-DE" baseline="0" dirty="0" smtClean="0"/>
              <a:t> </a:t>
            </a:r>
            <a:r>
              <a:rPr lang="de-DE" baseline="0" dirty="0" err="1" smtClean="0"/>
              <a:t>that</a:t>
            </a:r>
            <a:r>
              <a:rPr lang="de-DE" baseline="0" dirty="0" smtClean="0"/>
              <a:t> </a:t>
            </a:r>
            <a:r>
              <a:rPr lang="de-DE" baseline="0" dirty="0" err="1" smtClean="0"/>
              <a:t>even</a:t>
            </a:r>
            <a:r>
              <a:rPr lang="de-DE" baseline="0" dirty="0" smtClean="0"/>
              <a:t> </a:t>
            </a:r>
            <a:r>
              <a:rPr lang="de-DE" baseline="0" dirty="0" err="1" smtClean="0"/>
              <a:t>tho</a:t>
            </a:r>
            <a:r>
              <a:rPr lang="de-DE" baseline="0" dirty="0" smtClean="0"/>
              <a:t> </a:t>
            </a:r>
            <a:r>
              <a:rPr lang="de-DE" baseline="0" dirty="0" err="1" smtClean="0"/>
              <a:t>the</a:t>
            </a:r>
            <a:r>
              <a:rPr lang="de-DE" baseline="0" dirty="0" smtClean="0"/>
              <a:t> </a:t>
            </a:r>
            <a:r>
              <a:rPr lang="de-DE" baseline="0" dirty="0" err="1" smtClean="0"/>
              <a:t>wiener</a:t>
            </a:r>
            <a:r>
              <a:rPr lang="de-DE" baseline="0" dirty="0" smtClean="0"/>
              <a:t> </a:t>
            </a:r>
            <a:r>
              <a:rPr lang="de-DE" baseline="0" dirty="0" err="1" smtClean="0"/>
              <a:t>estimation</a:t>
            </a:r>
            <a:r>
              <a:rPr lang="de-DE" baseline="0" dirty="0" smtClean="0"/>
              <a:t> </a:t>
            </a:r>
            <a:r>
              <a:rPr lang="de-DE" baseline="0" dirty="0" err="1" smtClean="0"/>
              <a:t>and</a:t>
            </a:r>
            <a:r>
              <a:rPr lang="de-DE" baseline="0" dirty="0" smtClean="0"/>
              <a:t> </a:t>
            </a:r>
            <a:r>
              <a:rPr lang="de-DE" baseline="0" dirty="0" err="1" smtClean="0"/>
              <a:t>the</a:t>
            </a:r>
            <a:r>
              <a:rPr lang="de-DE" baseline="0" dirty="0" smtClean="0"/>
              <a:t> </a:t>
            </a:r>
            <a:r>
              <a:rPr lang="de-DE" baseline="0" dirty="0" err="1" smtClean="0"/>
              <a:t>principal</a:t>
            </a:r>
            <a:r>
              <a:rPr lang="de-DE" baseline="0" dirty="0" smtClean="0"/>
              <a:t> </a:t>
            </a:r>
            <a:r>
              <a:rPr lang="de-DE" baseline="0" dirty="0" err="1" smtClean="0"/>
              <a:t>eigenvectors</a:t>
            </a:r>
            <a:r>
              <a:rPr lang="de-DE" baseline="0" dirty="0" smtClean="0"/>
              <a:t> </a:t>
            </a:r>
            <a:r>
              <a:rPr lang="de-DE" baseline="0" dirty="0" err="1" smtClean="0"/>
              <a:t>have</a:t>
            </a:r>
            <a:r>
              <a:rPr lang="de-DE" baseline="0" dirty="0" smtClean="0"/>
              <a:t> </a:t>
            </a:r>
            <a:r>
              <a:rPr lang="de-DE" baseline="0" dirty="0" err="1" smtClean="0"/>
              <a:t>satisfatory</a:t>
            </a:r>
            <a:r>
              <a:rPr lang="de-DE" baseline="0" dirty="0" smtClean="0"/>
              <a:t> </a:t>
            </a:r>
            <a:r>
              <a:rPr lang="de-DE" baseline="0" dirty="0" err="1" smtClean="0"/>
              <a:t>results</a:t>
            </a:r>
            <a:r>
              <a:rPr lang="de-DE" baseline="0" dirty="0" smtClean="0"/>
              <a:t>, </a:t>
            </a:r>
            <a:r>
              <a:rPr lang="de-DE" baseline="0" dirty="0" err="1" smtClean="0"/>
              <a:t>the</a:t>
            </a:r>
            <a:r>
              <a:rPr lang="de-DE" baseline="0" dirty="0" smtClean="0"/>
              <a:t> linear </a:t>
            </a:r>
            <a:r>
              <a:rPr lang="de-DE" baseline="0" dirty="0" err="1" smtClean="0"/>
              <a:t>estimation</a:t>
            </a:r>
            <a:r>
              <a:rPr lang="de-DE" baseline="0" dirty="0" smtClean="0"/>
              <a:t> </a:t>
            </a:r>
            <a:r>
              <a:rPr lang="de-DE" baseline="0" dirty="0" err="1" smtClean="0"/>
              <a:t>proved</a:t>
            </a:r>
            <a:r>
              <a:rPr lang="de-DE" baseline="0" dirty="0" smtClean="0"/>
              <a:t> </a:t>
            </a:r>
            <a:r>
              <a:rPr lang="de-DE" baseline="0" dirty="0" err="1" smtClean="0"/>
              <a:t>to</a:t>
            </a:r>
            <a:r>
              <a:rPr lang="de-DE" baseline="0" dirty="0" smtClean="0"/>
              <a:t> </a:t>
            </a:r>
            <a:r>
              <a:rPr lang="de-DE" baseline="0" dirty="0" err="1" smtClean="0"/>
              <a:t>have</a:t>
            </a:r>
            <a:r>
              <a:rPr lang="de-DE" baseline="0" dirty="0" smtClean="0"/>
              <a:t> </a:t>
            </a:r>
            <a:r>
              <a:rPr lang="de-DE" baseline="0" dirty="0" err="1" smtClean="0"/>
              <a:t>incredible</a:t>
            </a:r>
            <a:r>
              <a:rPr lang="de-DE" baseline="0" dirty="0" smtClean="0"/>
              <a:t> </a:t>
            </a:r>
            <a:r>
              <a:rPr lang="de-DE" baseline="0" dirty="0" err="1" smtClean="0"/>
              <a:t>results</a:t>
            </a:r>
            <a:r>
              <a:rPr lang="de-DE" baseline="0" dirty="0" smtClean="0"/>
              <a:t>.</a:t>
            </a:r>
            <a:endParaRPr lang="de-DE" dirty="0"/>
          </a:p>
        </p:txBody>
      </p:sp>
    </p:spTree>
    <p:extLst>
      <p:ext uri="{BB962C8B-B14F-4D97-AF65-F5344CB8AC3E}">
        <p14:creationId xmlns:p14="http://schemas.microsoft.com/office/powerpoint/2010/main" val="1274845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So</a:t>
            </a:r>
            <a:r>
              <a:rPr lang="de-DE" baseline="0" dirty="0" smtClean="0"/>
              <a:t> in </a:t>
            </a:r>
            <a:r>
              <a:rPr lang="de-DE" baseline="0" dirty="0" err="1" smtClean="0"/>
              <a:t>this</a:t>
            </a:r>
            <a:r>
              <a:rPr lang="de-DE" baseline="0" dirty="0" smtClean="0"/>
              <a:t> </a:t>
            </a:r>
            <a:r>
              <a:rPr lang="de-DE" baseline="0" dirty="0" err="1" smtClean="0"/>
              <a:t>thesis</a:t>
            </a:r>
            <a:r>
              <a:rPr lang="de-DE" baseline="0" dirty="0" smtClean="0"/>
              <a:t> was </a:t>
            </a:r>
            <a:r>
              <a:rPr lang="de-DE" baseline="0" dirty="0" err="1" smtClean="0"/>
              <a:t>able</a:t>
            </a:r>
            <a:r>
              <a:rPr lang="de-DE" baseline="0" dirty="0" smtClean="0"/>
              <a:t> </a:t>
            </a:r>
            <a:r>
              <a:rPr lang="de-DE" baseline="0" dirty="0" err="1" smtClean="0"/>
              <a:t>to</a:t>
            </a:r>
            <a:r>
              <a:rPr lang="de-DE" baseline="0" dirty="0" smtClean="0"/>
              <a:t> </a:t>
            </a:r>
            <a:r>
              <a:rPr lang="de-DE" baseline="0" dirty="0" err="1" smtClean="0"/>
              <a:t>explore</a:t>
            </a:r>
            <a:r>
              <a:rPr lang="de-DE" baseline="0" dirty="0" smtClean="0"/>
              <a:t> </a:t>
            </a:r>
            <a:r>
              <a:rPr lang="de-DE" baseline="0" dirty="0" err="1" smtClean="0"/>
              <a:t>android</a:t>
            </a:r>
            <a:r>
              <a:rPr lang="de-DE" baseline="0" dirty="0" smtClean="0"/>
              <a:t> </a:t>
            </a:r>
            <a:r>
              <a:rPr lang="de-DE" baseline="0" dirty="0" err="1" smtClean="0"/>
              <a:t>and</a:t>
            </a:r>
            <a:r>
              <a:rPr lang="de-DE" baseline="0" dirty="0" smtClean="0"/>
              <a:t> </a:t>
            </a:r>
            <a:r>
              <a:rPr lang="de-DE" baseline="0" dirty="0" err="1" smtClean="0"/>
              <a:t>smartphone</a:t>
            </a:r>
            <a:r>
              <a:rPr lang="de-DE" baseline="0" dirty="0" smtClean="0"/>
              <a:t> </a:t>
            </a:r>
            <a:r>
              <a:rPr lang="de-DE" baseline="0" dirty="0" err="1" smtClean="0"/>
              <a:t>limitations</a:t>
            </a:r>
            <a:r>
              <a:rPr lang="de-DE" baseline="0" dirty="0" smtClean="0"/>
              <a:t> </a:t>
            </a:r>
            <a:r>
              <a:rPr lang="de-DE" baseline="0" dirty="0" err="1" smtClean="0"/>
              <a:t>and</a:t>
            </a:r>
            <a:r>
              <a:rPr lang="de-DE" baseline="0" dirty="0" smtClean="0"/>
              <a:t> </a:t>
            </a:r>
            <a:r>
              <a:rPr lang="de-DE" baseline="0" dirty="0" err="1" smtClean="0"/>
              <a:t>how</a:t>
            </a:r>
            <a:r>
              <a:rPr lang="de-DE" baseline="0" dirty="0" smtClean="0"/>
              <a:t> </a:t>
            </a:r>
            <a:r>
              <a:rPr lang="de-DE" baseline="0" dirty="0" err="1" smtClean="0"/>
              <a:t>to</a:t>
            </a:r>
            <a:r>
              <a:rPr lang="de-DE" baseline="0" dirty="0" smtClean="0"/>
              <a:t> </a:t>
            </a:r>
            <a:r>
              <a:rPr lang="de-DE" baseline="0" dirty="0" err="1" smtClean="0"/>
              <a:t>use</a:t>
            </a:r>
            <a:r>
              <a:rPr lang="de-DE" baseline="0" dirty="0" smtClean="0"/>
              <a:t> </a:t>
            </a:r>
            <a:r>
              <a:rPr lang="de-DE" baseline="0" dirty="0" err="1" smtClean="0"/>
              <a:t>them</a:t>
            </a:r>
            <a:r>
              <a:rPr lang="de-DE" baseline="0" dirty="0" smtClean="0"/>
              <a:t> </a:t>
            </a:r>
            <a:r>
              <a:rPr lang="de-DE" baseline="0" dirty="0" err="1" smtClean="0"/>
              <a:t>for</a:t>
            </a:r>
            <a:r>
              <a:rPr lang="de-DE" baseline="0" dirty="0" smtClean="0"/>
              <a:t> </a:t>
            </a:r>
            <a:r>
              <a:rPr lang="de-DE" baseline="0" dirty="0" err="1" smtClean="0"/>
              <a:t>spectral</a:t>
            </a:r>
            <a:r>
              <a:rPr lang="de-DE" baseline="0" dirty="0" smtClean="0"/>
              <a:t> </a:t>
            </a:r>
            <a:r>
              <a:rPr lang="de-DE" baseline="0" dirty="0" err="1" smtClean="0"/>
              <a:t>reflectance</a:t>
            </a:r>
            <a:r>
              <a:rPr lang="de-DE" baseline="0" dirty="0" smtClean="0"/>
              <a:t> </a:t>
            </a:r>
            <a:r>
              <a:rPr lang="de-DE" baseline="0" dirty="0" err="1" smtClean="0"/>
              <a:t>reconstruction</a:t>
            </a:r>
            <a:r>
              <a:rPr lang="de-DE" baseline="0" dirty="0" smtClean="0"/>
              <a:t>. </a:t>
            </a:r>
            <a:r>
              <a:rPr lang="de-DE" baseline="0" dirty="0" err="1" smtClean="0"/>
              <a:t>There</a:t>
            </a:r>
            <a:r>
              <a:rPr lang="de-DE" baseline="0" dirty="0" smtClean="0"/>
              <a:t> was a </a:t>
            </a:r>
            <a:r>
              <a:rPr lang="de-DE" baseline="0" dirty="0" err="1" smtClean="0"/>
              <a:t>small</a:t>
            </a:r>
            <a:r>
              <a:rPr lang="de-DE" baseline="0" dirty="0" smtClean="0"/>
              <a:t> </a:t>
            </a:r>
            <a:r>
              <a:rPr lang="de-DE" baseline="0" dirty="0" err="1" smtClean="0"/>
              <a:t>error</a:t>
            </a:r>
            <a:r>
              <a:rPr lang="de-DE" baseline="0" dirty="0" smtClean="0"/>
              <a:t> on </a:t>
            </a:r>
            <a:r>
              <a:rPr lang="de-DE" baseline="0" dirty="0" err="1" smtClean="0"/>
              <a:t>the</a:t>
            </a:r>
            <a:r>
              <a:rPr lang="de-DE" baseline="0" dirty="0" smtClean="0"/>
              <a:t> </a:t>
            </a:r>
            <a:r>
              <a:rPr lang="de-DE" baseline="0" dirty="0" err="1" smtClean="0"/>
              <a:t>screen</a:t>
            </a:r>
            <a:r>
              <a:rPr lang="de-DE" baseline="0" dirty="0" smtClean="0"/>
              <a:t> </a:t>
            </a:r>
            <a:r>
              <a:rPr lang="de-DE" baseline="0" dirty="0" err="1" smtClean="0"/>
              <a:t>color</a:t>
            </a:r>
            <a:r>
              <a:rPr lang="de-DE" baseline="0" dirty="0" smtClean="0"/>
              <a:t> </a:t>
            </a:r>
            <a:r>
              <a:rPr lang="de-DE" baseline="0" dirty="0" err="1" smtClean="0"/>
              <a:t>measurement</a:t>
            </a:r>
            <a:r>
              <a:rPr lang="de-DE" baseline="0" dirty="0" smtClean="0"/>
              <a:t>, </a:t>
            </a:r>
            <a:r>
              <a:rPr lang="de-DE" baseline="0" dirty="0" err="1" smtClean="0"/>
              <a:t>which</a:t>
            </a:r>
            <a:r>
              <a:rPr lang="de-DE" baseline="0" dirty="0" smtClean="0"/>
              <a:t> </a:t>
            </a:r>
            <a:r>
              <a:rPr lang="de-DE" baseline="0" dirty="0" err="1" smtClean="0"/>
              <a:t>could</a:t>
            </a:r>
            <a:r>
              <a:rPr lang="de-DE" baseline="0" dirty="0" smtClean="0"/>
              <a:t> bring </a:t>
            </a:r>
            <a:r>
              <a:rPr lang="de-DE" baseline="0" dirty="0" err="1" smtClean="0"/>
              <a:t>better</a:t>
            </a:r>
            <a:r>
              <a:rPr lang="de-DE" baseline="0" dirty="0" smtClean="0"/>
              <a:t> </a:t>
            </a:r>
            <a:r>
              <a:rPr lang="de-DE" baseline="0" dirty="0" err="1" smtClean="0"/>
              <a:t>results</a:t>
            </a:r>
            <a:r>
              <a:rPr lang="de-DE" baseline="0" dirty="0" smtClean="0"/>
              <a:t> </a:t>
            </a:r>
            <a:r>
              <a:rPr lang="de-DE" baseline="0" dirty="0" err="1" smtClean="0"/>
              <a:t>had</a:t>
            </a:r>
            <a:r>
              <a:rPr lang="de-DE" baseline="0" dirty="0" smtClean="0"/>
              <a:t> </a:t>
            </a:r>
            <a:r>
              <a:rPr lang="de-DE" baseline="0" dirty="0" err="1" smtClean="0"/>
              <a:t>it</a:t>
            </a:r>
            <a:r>
              <a:rPr lang="de-DE" baseline="0" dirty="0" smtClean="0"/>
              <a:t> not </a:t>
            </a:r>
            <a:r>
              <a:rPr lang="de-DE" baseline="0" dirty="0" err="1" smtClean="0"/>
              <a:t>been</a:t>
            </a:r>
            <a:r>
              <a:rPr lang="de-DE" baseline="0" dirty="0" smtClean="0"/>
              <a:t> </a:t>
            </a:r>
            <a:r>
              <a:rPr lang="de-DE" baseline="0" dirty="0" err="1" smtClean="0"/>
              <a:t>there</a:t>
            </a:r>
            <a:r>
              <a:rPr lang="de-DE" baseline="0" dirty="0" smtClean="0"/>
              <a:t>. </a:t>
            </a:r>
            <a:r>
              <a:rPr lang="de-DE" baseline="0" dirty="0" err="1" smtClean="0"/>
              <a:t>We</a:t>
            </a:r>
            <a:r>
              <a:rPr lang="de-DE" baseline="0" dirty="0" smtClean="0"/>
              <a:t> </a:t>
            </a:r>
            <a:r>
              <a:rPr lang="de-DE" baseline="0" dirty="0" err="1" smtClean="0"/>
              <a:t>have</a:t>
            </a:r>
            <a:r>
              <a:rPr lang="de-DE" baseline="0" dirty="0" smtClean="0"/>
              <a:t> </a:t>
            </a:r>
            <a:r>
              <a:rPr lang="de-DE" baseline="0" dirty="0" err="1" smtClean="0"/>
              <a:t>to</a:t>
            </a:r>
            <a:r>
              <a:rPr lang="de-DE" baseline="0" dirty="0" smtClean="0"/>
              <a:t> </a:t>
            </a:r>
            <a:r>
              <a:rPr lang="de-DE" baseline="0" dirty="0" err="1" smtClean="0"/>
              <a:t>consider</a:t>
            </a:r>
            <a:r>
              <a:rPr lang="de-DE" baseline="0" dirty="0" smtClean="0"/>
              <a:t> </a:t>
            </a:r>
            <a:r>
              <a:rPr lang="de-DE" baseline="0" dirty="0" err="1" smtClean="0"/>
              <a:t>that</a:t>
            </a:r>
            <a:r>
              <a:rPr lang="de-DE" baseline="0" dirty="0" smtClean="0"/>
              <a:t> </a:t>
            </a:r>
            <a:r>
              <a:rPr lang="de-DE" baseline="0" dirty="0" err="1" smtClean="0"/>
              <a:t>this</a:t>
            </a:r>
            <a:r>
              <a:rPr lang="de-DE" baseline="0" dirty="0" smtClean="0"/>
              <a:t> </a:t>
            </a:r>
            <a:r>
              <a:rPr lang="de-DE" baseline="0" dirty="0" err="1" smtClean="0"/>
              <a:t>is</a:t>
            </a:r>
            <a:r>
              <a:rPr lang="de-DE" baseline="0" dirty="0" smtClean="0"/>
              <a:t> in a </a:t>
            </a:r>
            <a:r>
              <a:rPr lang="de-DE" baseline="0" dirty="0" err="1" smtClean="0"/>
              <a:t>very</a:t>
            </a:r>
            <a:r>
              <a:rPr lang="de-DE" baseline="0" dirty="0" smtClean="0"/>
              <a:t> </a:t>
            </a:r>
            <a:r>
              <a:rPr lang="de-DE" baseline="0" dirty="0" err="1" smtClean="0"/>
              <a:t>small</a:t>
            </a:r>
            <a:r>
              <a:rPr lang="de-DE" baseline="0" dirty="0" smtClean="0"/>
              <a:t> </a:t>
            </a:r>
            <a:r>
              <a:rPr lang="de-DE" baseline="0" dirty="0" err="1" smtClean="0"/>
              <a:t>scale</a:t>
            </a:r>
            <a:r>
              <a:rPr lang="de-DE" baseline="0" dirty="0" smtClean="0"/>
              <a:t> </a:t>
            </a:r>
            <a:r>
              <a:rPr lang="de-DE" baseline="0" dirty="0" err="1" smtClean="0"/>
              <a:t>and</a:t>
            </a:r>
            <a:r>
              <a:rPr lang="de-DE" baseline="0" dirty="0" smtClean="0"/>
              <a:t> </a:t>
            </a:r>
            <a:r>
              <a:rPr lang="de-DE" baseline="0" dirty="0" err="1" smtClean="0"/>
              <a:t>that</a:t>
            </a:r>
            <a:r>
              <a:rPr lang="de-DE" baseline="0" dirty="0" smtClean="0"/>
              <a:t> </a:t>
            </a:r>
            <a:r>
              <a:rPr lang="de-DE" baseline="0" dirty="0" err="1" smtClean="0"/>
              <a:t>we</a:t>
            </a:r>
            <a:r>
              <a:rPr lang="de-DE" baseline="0" dirty="0" smtClean="0"/>
              <a:t> </a:t>
            </a:r>
            <a:r>
              <a:rPr lang="de-DE" baseline="0" dirty="0" err="1" smtClean="0"/>
              <a:t>are</a:t>
            </a:r>
            <a:r>
              <a:rPr lang="de-DE" baseline="0" dirty="0" smtClean="0"/>
              <a:t> </a:t>
            </a:r>
            <a:r>
              <a:rPr lang="de-DE" baseline="0" dirty="0" err="1" smtClean="0"/>
              <a:t>trying</a:t>
            </a:r>
            <a:r>
              <a:rPr lang="de-DE" baseline="0" dirty="0" smtClean="0"/>
              <a:t> </a:t>
            </a:r>
            <a:r>
              <a:rPr lang="de-DE" baseline="0" dirty="0" err="1" smtClean="0"/>
              <a:t>to</a:t>
            </a:r>
            <a:r>
              <a:rPr lang="de-DE" baseline="0" dirty="0" smtClean="0"/>
              <a:t> </a:t>
            </a:r>
            <a:r>
              <a:rPr lang="de-DE" baseline="0" dirty="0" err="1" smtClean="0"/>
              <a:t>replicate</a:t>
            </a:r>
            <a:r>
              <a:rPr lang="de-DE" baseline="0" dirty="0" smtClean="0"/>
              <a:t> </a:t>
            </a:r>
            <a:r>
              <a:rPr lang="de-DE" baseline="0" dirty="0" err="1" smtClean="0"/>
              <a:t>what</a:t>
            </a:r>
            <a:r>
              <a:rPr lang="de-DE" baseline="0" dirty="0" smtClean="0"/>
              <a:t> expensive </a:t>
            </a:r>
            <a:r>
              <a:rPr lang="de-DE" baseline="0" dirty="0" err="1" smtClean="0"/>
              <a:t>and</a:t>
            </a:r>
            <a:r>
              <a:rPr lang="de-DE" baseline="0" dirty="0" smtClean="0"/>
              <a:t> professional </a:t>
            </a:r>
            <a:r>
              <a:rPr lang="de-DE" baseline="0" dirty="0" err="1" smtClean="0"/>
              <a:t>devices</a:t>
            </a:r>
            <a:r>
              <a:rPr lang="de-DE" baseline="0" dirty="0" smtClean="0"/>
              <a:t> do, so </a:t>
            </a:r>
            <a:r>
              <a:rPr lang="de-DE" baseline="0" dirty="0" err="1" smtClean="0"/>
              <a:t>for</a:t>
            </a:r>
            <a:r>
              <a:rPr lang="de-DE" baseline="0" dirty="0" smtClean="0"/>
              <a:t> </a:t>
            </a:r>
            <a:r>
              <a:rPr lang="de-DE" baseline="0" dirty="0" err="1" smtClean="0"/>
              <a:t>it</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as</a:t>
            </a:r>
            <a:r>
              <a:rPr lang="de-DE" baseline="0" dirty="0" smtClean="0"/>
              <a:t> </a:t>
            </a:r>
            <a:r>
              <a:rPr lang="de-DE" baseline="0" dirty="0" err="1" smtClean="0"/>
              <a:t>accurate</a:t>
            </a:r>
            <a:r>
              <a:rPr lang="de-DE" baseline="0" dirty="0" smtClean="0"/>
              <a:t> </a:t>
            </a:r>
            <a:r>
              <a:rPr lang="de-DE" baseline="0" dirty="0" err="1" smtClean="0"/>
              <a:t>as</a:t>
            </a:r>
            <a:r>
              <a:rPr lang="de-DE" baseline="0" dirty="0" smtClean="0"/>
              <a:t> a </a:t>
            </a:r>
            <a:r>
              <a:rPr lang="de-DE" baseline="0" dirty="0" err="1" smtClean="0"/>
              <a:t>spectrophotometer</a:t>
            </a:r>
            <a:r>
              <a:rPr lang="de-DE" baseline="0" dirty="0" smtClean="0"/>
              <a:t>, in </a:t>
            </a:r>
            <a:r>
              <a:rPr lang="de-DE" baseline="0" dirty="0" err="1" smtClean="0"/>
              <a:t>the</a:t>
            </a:r>
            <a:r>
              <a:rPr lang="de-DE" baseline="0" dirty="0" smtClean="0"/>
              <a:t> </a:t>
            </a:r>
            <a:r>
              <a:rPr lang="de-DE" baseline="0" dirty="0" err="1" smtClean="0"/>
              <a:t>future</a:t>
            </a:r>
            <a:r>
              <a:rPr lang="de-DE" baseline="0" dirty="0" smtClean="0"/>
              <a:t>, </a:t>
            </a:r>
            <a:r>
              <a:rPr lang="de-DE" baseline="0" dirty="0" err="1" smtClean="0"/>
              <a:t>is</a:t>
            </a:r>
            <a:r>
              <a:rPr lang="de-DE" baseline="0" dirty="0" smtClean="0"/>
              <a:t> a </a:t>
            </a:r>
            <a:r>
              <a:rPr lang="de-DE" baseline="0" dirty="0" err="1" smtClean="0"/>
              <a:t>long</a:t>
            </a:r>
            <a:r>
              <a:rPr lang="de-DE" baseline="0" dirty="0" smtClean="0"/>
              <a:t> </a:t>
            </a:r>
            <a:r>
              <a:rPr lang="de-DE" baseline="0" dirty="0" err="1" smtClean="0"/>
              <a:t>shot</a:t>
            </a:r>
            <a:r>
              <a:rPr lang="de-DE" baseline="0" dirty="0" smtClean="0"/>
              <a:t>. </a:t>
            </a:r>
            <a:r>
              <a:rPr lang="de-DE" baseline="0" dirty="0" err="1" smtClean="0"/>
              <a:t>From</a:t>
            </a:r>
            <a:r>
              <a:rPr lang="de-DE" baseline="0" dirty="0" smtClean="0"/>
              <a:t> </a:t>
            </a:r>
            <a:r>
              <a:rPr lang="de-DE" baseline="0" dirty="0" err="1" smtClean="0"/>
              <a:t>the</a:t>
            </a:r>
            <a:r>
              <a:rPr lang="de-DE" baseline="0" dirty="0" smtClean="0"/>
              <a:t> </a:t>
            </a:r>
            <a:r>
              <a:rPr lang="de-DE" baseline="0" dirty="0" err="1" smtClean="0"/>
              <a:t>spectral</a:t>
            </a:r>
            <a:r>
              <a:rPr lang="de-DE" baseline="0" dirty="0" smtClean="0"/>
              <a:t> </a:t>
            </a:r>
            <a:r>
              <a:rPr lang="de-DE" baseline="0" dirty="0" err="1" smtClean="0"/>
              <a:t>estimation</a:t>
            </a:r>
            <a:r>
              <a:rPr lang="de-DE" baseline="0" dirty="0" smtClean="0"/>
              <a:t> </a:t>
            </a:r>
            <a:r>
              <a:rPr lang="de-DE" baseline="0" dirty="0" err="1" smtClean="0"/>
              <a:t>methods</a:t>
            </a:r>
            <a:r>
              <a:rPr lang="de-DE" baseline="0" dirty="0" smtClean="0"/>
              <a:t>, </a:t>
            </a:r>
            <a:r>
              <a:rPr lang="de-DE" baseline="0" dirty="0" err="1" smtClean="0"/>
              <a:t>the</a:t>
            </a:r>
            <a:r>
              <a:rPr lang="de-DE" baseline="0" dirty="0" smtClean="0"/>
              <a:t> linear </a:t>
            </a:r>
            <a:r>
              <a:rPr lang="de-DE" baseline="0" dirty="0" err="1" smtClean="0"/>
              <a:t>estimation</a:t>
            </a:r>
            <a:r>
              <a:rPr lang="de-DE" baseline="0" dirty="0" smtClean="0"/>
              <a:t> </a:t>
            </a:r>
            <a:r>
              <a:rPr lang="de-DE" baseline="0" dirty="0" err="1" smtClean="0"/>
              <a:t>proved</a:t>
            </a:r>
            <a:r>
              <a:rPr lang="de-DE" baseline="0" dirty="0" smtClean="0"/>
              <a:t> </a:t>
            </a:r>
            <a:r>
              <a:rPr lang="de-DE" baseline="0" dirty="0" err="1" smtClean="0"/>
              <a:t>to</a:t>
            </a:r>
            <a:r>
              <a:rPr lang="de-DE" baseline="0" dirty="0" smtClean="0"/>
              <a:t> </a:t>
            </a:r>
            <a:r>
              <a:rPr lang="de-DE" baseline="0" dirty="0" err="1" smtClean="0"/>
              <a:t>have</a:t>
            </a:r>
            <a:r>
              <a:rPr lang="de-DE" baseline="0" dirty="0" smtClean="0"/>
              <a:t> </a:t>
            </a:r>
            <a:r>
              <a:rPr lang="de-DE" baseline="0" dirty="0" err="1" smtClean="0"/>
              <a:t>very</a:t>
            </a:r>
            <a:r>
              <a:rPr lang="de-DE" baseline="0" dirty="0" smtClean="0"/>
              <a:t> promising </a:t>
            </a:r>
            <a:r>
              <a:rPr lang="de-DE" baseline="0" dirty="0" err="1" smtClean="0"/>
              <a:t>results</a:t>
            </a:r>
            <a:r>
              <a:rPr lang="de-DE" baseline="0" dirty="0" smtClean="0"/>
              <a:t>, </a:t>
            </a:r>
            <a:r>
              <a:rPr lang="de-DE" baseline="0" dirty="0" err="1" smtClean="0"/>
              <a:t>even</a:t>
            </a:r>
            <a:r>
              <a:rPr lang="de-DE" baseline="0" dirty="0" smtClean="0"/>
              <a:t> </a:t>
            </a:r>
            <a:r>
              <a:rPr lang="de-DE" baseline="0" dirty="0" err="1" smtClean="0"/>
              <a:t>tho</a:t>
            </a:r>
            <a:r>
              <a:rPr lang="de-DE" baseline="0" dirty="0" smtClean="0"/>
              <a:t> </a:t>
            </a:r>
            <a:r>
              <a:rPr lang="de-DE" baseline="0" dirty="0" err="1" smtClean="0"/>
              <a:t>it</a:t>
            </a:r>
            <a:r>
              <a:rPr lang="de-DE" baseline="0" dirty="0" smtClean="0"/>
              <a:t> </a:t>
            </a:r>
            <a:r>
              <a:rPr lang="de-DE" baseline="0" dirty="0" err="1" smtClean="0"/>
              <a:t>is</a:t>
            </a:r>
            <a:r>
              <a:rPr lang="de-DE" baseline="0" dirty="0" smtClean="0"/>
              <a:t> </a:t>
            </a:r>
            <a:r>
              <a:rPr lang="de-DE" baseline="0" dirty="0" err="1" smtClean="0"/>
              <a:t>only</a:t>
            </a:r>
            <a:r>
              <a:rPr lang="de-DE" baseline="0" dirty="0" smtClean="0"/>
              <a:t> a </a:t>
            </a:r>
            <a:r>
              <a:rPr lang="de-DE" baseline="0" dirty="0" err="1" smtClean="0"/>
              <a:t>simulation</a:t>
            </a:r>
            <a:r>
              <a:rPr lang="de-DE" baseline="0" dirty="0" smtClean="0"/>
              <a:t>, </a:t>
            </a:r>
            <a:r>
              <a:rPr lang="de-DE" baseline="0" dirty="0" err="1" smtClean="0"/>
              <a:t>with</a:t>
            </a:r>
            <a:r>
              <a:rPr lang="de-DE" baseline="0" dirty="0" smtClean="0"/>
              <a:t> </a:t>
            </a:r>
            <a:r>
              <a:rPr lang="de-DE" baseline="0" dirty="0" err="1" smtClean="0"/>
              <a:t>premeasured</a:t>
            </a:r>
            <a:r>
              <a:rPr lang="de-DE" baseline="0" dirty="0" smtClean="0"/>
              <a:t> </a:t>
            </a:r>
            <a:r>
              <a:rPr lang="de-DE" baseline="0" dirty="0" err="1" smtClean="0"/>
              <a:t>datasets</a:t>
            </a:r>
            <a:r>
              <a:rPr lang="de-DE" baseline="0" dirty="0" smtClean="0"/>
              <a:t>.</a:t>
            </a:r>
            <a:endParaRPr lang="de-DE" dirty="0"/>
          </a:p>
        </p:txBody>
      </p:sp>
    </p:spTree>
    <p:extLst>
      <p:ext uri="{BB962C8B-B14F-4D97-AF65-F5344CB8AC3E}">
        <p14:creationId xmlns:p14="http://schemas.microsoft.com/office/powerpoint/2010/main" val="3591042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As </a:t>
            </a:r>
            <a:r>
              <a:rPr lang="de-DE" dirty="0" err="1" smtClean="0"/>
              <a:t>future</a:t>
            </a:r>
            <a:r>
              <a:rPr lang="de-DE" dirty="0" smtClean="0"/>
              <a:t> </a:t>
            </a:r>
            <a:r>
              <a:rPr lang="de-DE" dirty="0" err="1" smtClean="0"/>
              <a:t>work</a:t>
            </a:r>
            <a:r>
              <a:rPr lang="de-DE" dirty="0" smtClean="0"/>
              <a:t>, </a:t>
            </a:r>
            <a:r>
              <a:rPr lang="de-DE" dirty="0" err="1" smtClean="0"/>
              <a:t>it</a:t>
            </a:r>
            <a:r>
              <a:rPr lang="de-DE" dirty="0" smtClean="0"/>
              <a:t> </a:t>
            </a:r>
            <a:r>
              <a:rPr lang="de-DE" dirty="0" err="1" smtClean="0"/>
              <a:t>would</a:t>
            </a:r>
            <a:r>
              <a:rPr lang="de-DE" dirty="0" smtClean="0"/>
              <a:t> </a:t>
            </a:r>
            <a:r>
              <a:rPr lang="de-DE" dirty="0" err="1" smtClean="0"/>
              <a:t>be</a:t>
            </a:r>
            <a:r>
              <a:rPr lang="de-DE" dirty="0" smtClean="0"/>
              <a:t> </a:t>
            </a:r>
            <a:r>
              <a:rPr lang="de-DE" dirty="0" err="1" smtClean="0"/>
              <a:t>interesting</a:t>
            </a:r>
            <a:r>
              <a:rPr lang="de-DE" dirty="0" smtClean="0"/>
              <a:t> </a:t>
            </a:r>
            <a:r>
              <a:rPr lang="de-DE" dirty="0" err="1" smtClean="0"/>
              <a:t>to</a:t>
            </a:r>
            <a:r>
              <a:rPr lang="de-DE" dirty="0" smtClean="0"/>
              <a:t> do</a:t>
            </a:r>
            <a:r>
              <a:rPr lang="de-DE" baseline="0" dirty="0" smtClean="0"/>
              <a:t> a </a:t>
            </a:r>
            <a:r>
              <a:rPr lang="de-DE" baseline="0" dirty="0" err="1" smtClean="0"/>
              <a:t>camera</a:t>
            </a:r>
            <a:r>
              <a:rPr lang="de-DE" baseline="0" dirty="0" smtClean="0"/>
              <a:t> </a:t>
            </a:r>
            <a:r>
              <a:rPr lang="de-DE" baseline="0" dirty="0" err="1" smtClean="0"/>
              <a:t>calibration</a:t>
            </a:r>
            <a:r>
              <a:rPr lang="de-DE" baseline="0" dirty="0" smtClean="0"/>
              <a:t>, </a:t>
            </a:r>
            <a:r>
              <a:rPr lang="de-DE" baseline="0" dirty="0" err="1" smtClean="0"/>
              <a:t>where</a:t>
            </a:r>
            <a:r>
              <a:rPr lang="de-DE" baseline="0" dirty="0" smtClean="0"/>
              <a:t> </a:t>
            </a:r>
            <a:r>
              <a:rPr lang="de-DE" baseline="0" dirty="0" err="1" smtClean="0"/>
              <a:t>the</a:t>
            </a:r>
            <a:r>
              <a:rPr lang="de-DE" baseline="0" dirty="0" smtClean="0"/>
              <a:t> </a:t>
            </a:r>
            <a:r>
              <a:rPr lang="de-DE" baseline="0" dirty="0" err="1" smtClean="0"/>
              <a:t>camera</a:t>
            </a:r>
            <a:r>
              <a:rPr lang="de-DE" baseline="0" dirty="0" smtClean="0"/>
              <a:t> </a:t>
            </a:r>
            <a:r>
              <a:rPr lang="de-DE" baseline="0" dirty="0" err="1" smtClean="0"/>
              <a:t>sensitivity</a:t>
            </a:r>
            <a:r>
              <a:rPr lang="de-DE" baseline="0" dirty="0" smtClean="0"/>
              <a:t> also </a:t>
            </a:r>
            <a:r>
              <a:rPr lang="de-DE" baseline="0" dirty="0" err="1" smtClean="0"/>
              <a:t>belongs</a:t>
            </a:r>
            <a:r>
              <a:rPr lang="de-DE" baseline="0" dirty="0" smtClean="0"/>
              <a:t> </a:t>
            </a:r>
            <a:r>
              <a:rPr lang="de-DE" baseline="0" dirty="0" err="1" smtClean="0"/>
              <a:t>to</a:t>
            </a:r>
            <a:r>
              <a:rPr lang="de-DE" baseline="0" dirty="0" smtClean="0"/>
              <a:t> </a:t>
            </a:r>
            <a:r>
              <a:rPr lang="de-DE" baseline="0" dirty="0" err="1" smtClean="0"/>
              <a:t>the</a:t>
            </a:r>
            <a:r>
              <a:rPr lang="de-DE" baseline="0" dirty="0" smtClean="0"/>
              <a:t> </a:t>
            </a:r>
            <a:r>
              <a:rPr lang="de-DE" baseline="0" dirty="0" err="1" smtClean="0"/>
              <a:t>smartphone</a:t>
            </a:r>
            <a:r>
              <a:rPr lang="de-DE" baseline="0" dirty="0" smtClean="0"/>
              <a:t>, </a:t>
            </a:r>
            <a:r>
              <a:rPr lang="de-DE" baseline="0" dirty="0" err="1" smtClean="0"/>
              <a:t>measure</a:t>
            </a:r>
            <a:r>
              <a:rPr lang="de-DE" baseline="0" dirty="0" smtClean="0"/>
              <a:t> </a:t>
            </a:r>
            <a:r>
              <a:rPr lang="de-DE" baseline="0" dirty="0" err="1" smtClean="0"/>
              <a:t>the</a:t>
            </a:r>
            <a:r>
              <a:rPr lang="de-DE" baseline="0" dirty="0" smtClean="0"/>
              <a:t> </a:t>
            </a:r>
            <a:r>
              <a:rPr lang="de-DE" baseline="0" dirty="0" err="1" smtClean="0"/>
              <a:t>results</a:t>
            </a:r>
            <a:r>
              <a:rPr lang="de-DE" baseline="0" dirty="0" smtClean="0"/>
              <a:t> </a:t>
            </a:r>
            <a:r>
              <a:rPr lang="de-DE" baseline="0" dirty="0" err="1" smtClean="0"/>
              <a:t>and</a:t>
            </a:r>
            <a:r>
              <a:rPr lang="de-DE" baseline="0" dirty="0" smtClean="0"/>
              <a:t> </a:t>
            </a:r>
            <a:r>
              <a:rPr lang="de-DE" baseline="0" dirty="0" err="1" smtClean="0"/>
              <a:t>apply</a:t>
            </a:r>
            <a:r>
              <a:rPr lang="de-DE" baseline="0" dirty="0" smtClean="0"/>
              <a:t> </a:t>
            </a:r>
            <a:r>
              <a:rPr lang="de-DE" baseline="0" dirty="0" err="1" smtClean="0"/>
              <a:t>it</a:t>
            </a:r>
            <a:r>
              <a:rPr lang="de-DE" baseline="0" dirty="0" smtClean="0"/>
              <a:t> </a:t>
            </a:r>
            <a:r>
              <a:rPr lang="de-DE" baseline="0" dirty="0" err="1" smtClean="0"/>
              <a:t>together</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a:t>
            </a:r>
            <a:r>
              <a:rPr lang="de-DE" baseline="0" dirty="0" err="1" smtClean="0"/>
              <a:t>screen</a:t>
            </a:r>
            <a:r>
              <a:rPr lang="de-DE" baseline="0" dirty="0" smtClean="0"/>
              <a:t> </a:t>
            </a:r>
            <a:r>
              <a:rPr lang="de-DE" baseline="0" dirty="0" err="1" smtClean="0"/>
              <a:t>as</a:t>
            </a:r>
            <a:r>
              <a:rPr lang="de-DE" baseline="0" dirty="0" smtClean="0"/>
              <a:t> an </a:t>
            </a:r>
            <a:r>
              <a:rPr lang="de-DE" baseline="0" dirty="0" err="1" smtClean="0"/>
              <a:t>illuminant</a:t>
            </a:r>
            <a:r>
              <a:rPr lang="de-DE" baseline="0" dirty="0" smtClean="0"/>
              <a:t>. </a:t>
            </a:r>
            <a:r>
              <a:rPr lang="de-DE" baseline="0" dirty="0" err="1" smtClean="0"/>
              <a:t>Having</a:t>
            </a:r>
            <a:r>
              <a:rPr lang="de-DE" baseline="0" dirty="0" smtClean="0"/>
              <a:t> </a:t>
            </a:r>
            <a:r>
              <a:rPr lang="de-DE" baseline="0" dirty="0" err="1" smtClean="0"/>
              <a:t>the</a:t>
            </a:r>
            <a:r>
              <a:rPr lang="de-DE" baseline="0" dirty="0" smtClean="0"/>
              <a:t> </a:t>
            </a:r>
            <a:r>
              <a:rPr lang="de-DE" baseline="0" dirty="0" err="1" smtClean="0"/>
              <a:t>results</a:t>
            </a:r>
            <a:r>
              <a:rPr lang="de-DE" baseline="0" dirty="0" smtClean="0"/>
              <a:t> </a:t>
            </a:r>
            <a:r>
              <a:rPr lang="de-DE" baseline="0" dirty="0" err="1" smtClean="0"/>
              <a:t>proved</a:t>
            </a:r>
            <a:r>
              <a:rPr lang="de-DE" baseline="0" dirty="0" smtClean="0"/>
              <a:t> positive, </a:t>
            </a:r>
            <a:r>
              <a:rPr lang="de-DE" baseline="0" dirty="0" err="1" smtClean="0"/>
              <a:t>start</a:t>
            </a:r>
            <a:r>
              <a:rPr lang="de-DE" baseline="0" dirty="0" smtClean="0"/>
              <a:t> </a:t>
            </a:r>
            <a:r>
              <a:rPr lang="de-DE" baseline="0" dirty="0" err="1" smtClean="0"/>
              <a:t>measuring</a:t>
            </a:r>
            <a:r>
              <a:rPr lang="de-DE" baseline="0" dirty="0" smtClean="0"/>
              <a:t> </a:t>
            </a:r>
            <a:r>
              <a:rPr lang="de-DE" baseline="0" dirty="0" err="1" smtClean="0"/>
              <a:t>the</a:t>
            </a:r>
            <a:r>
              <a:rPr lang="de-DE" baseline="0" dirty="0" smtClean="0"/>
              <a:t> </a:t>
            </a:r>
            <a:r>
              <a:rPr lang="de-DE" baseline="0" dirty="0" err="1" smtClean="0"/>
              <a:t>spectral</a:t>
            </a:r>
            <a:r>
              <a:rPr lang="de-DE" baseline="0" dirty="0" smtClean="0"/>
              <a:t> </a:t>
            </a:r>
            <a:r>
              <a:rPr lang="de-DE" baseline="0" dirty="0" err="1" smtClean="0"/>
              <a:t>reflectance</a:t>
            </a:r>
            <a:r>
              <a:rPr lang="de-DE" baseline="0" dirty="0" smtClean="0"/>
              <a:t> </a:t>
            </a:r>
            <a:r>
              <a:rPr lang="de-DE" baseline="0" dirty="0" err="1" smtClean="0"/>
              <a:t>by</a:t>
            </a:r>
            <a:r>
              <a:rPr lang="de-DE" baseline="0" dirty="0" smtClean="0"/>
              <a:t> </a:t>
            </a:r>
            <a:r>
              <a:rPr lang="de-DE" baseline="0" dirty="0" err="1" smtClean="0"/>
              <a:t>taking</a:t>
            </a:r>
            <a:r>
              <a:rPr lang="de-DE" baseline="0" dirty="0" smtClean="0"/>
              <a:t> a </a:t>
            </a:r>
            <a:r>
              <a:rPr lang="de-DE" baseline="0" dirty="0" err="1" smtClean="0"/>
              <a:t>picture</a:t>
            </a:r>
            <a:r>
              <a:rPr lang="de-DE" baseline="0" dirty="0" smtClean="0"/>
              <a:t> </a:t>
            </a:r>
            <a:r>
              <a:rPr lang="de-DE" baseline="0" dirty="0" err="1" smtClean="0"/>
              <a:t>of</a:t>
            </a:r>
            <a:r>
              <a:rPr lang="de-DE" baseline="0" dirty="0" smtClean="0"/>
              <a:t> a real </a:t>
            </a:r>
            <a:r>
              <a:rPr lang="de-DE" baseline="0" dirty="0" err="1" smtClean="0"/>
              <a:t>object</a:t>
            </a:r>
            <a:r>
              <a:rPr lang="de-DE" baseline="0" dirty="0" smtClean="0"/>
              <a:t>, </a:t>
            </a:r>
            <a:r>
              <a:rPr lang="de-DE" baseline="0" dirty="0" err="1" smtClean="0"/>
              <a:t>instead</a:t>
            </a:r>
            <a:r>
              <a:rPr lang="de-DE" baseline="0" dirty="0" smtClean="0"/>
              <a:t> </a:t>
            </a:r>
            <a:r>
              <a:rPr lang="de-DE" baseline="0" dirty="0" err="1" smtClean="0"/>
              <a:t>of</a:t>
            </a:r>
            <a:r>
              <a:rPr lang="de-DE" baseline="0" dirty="0" smtClean="0"/>
              <a:t> </a:t>
            </a:r>
            <a:r>
              <a:rPr lang="de-DE" baseline="0" dirty="0" err="1" smtClean="0"/>
              <a:t>simulating</a:t>
            </a:r>
            <a:r>
              <a:rPr lang="de-DE" baseline="0" dirty="0" smtClean="0"/>
              <a:t> </a:t>
            </a:r>
            <a:r>
              <a:rPr lang="de-DE" baseline="0" dirty="0" err="1" smtClean="0"/>
              <a:t>one</a:t>
            </a:r>
            <a:r>
              <a:rPr lang="de-DE" baseline="0" dirty="0" smtClean="0"/>
              <a:t>.</a:t>
            </a:r>
          </a:p>
          <a:p>
            <a:r>
              <a:rPr lang="de-DE" dirty="0" err="1" smtClean="0"/>
              <a:t>It</a:t>
            </a:r>
            <a:r>
              <a:rPr lang="de-DE" dirty="0" smtClean="0"/>
              <a:t> </a:t>
            </a:r>
            <a:r>
              <a:rPr lang="de-DE" dirty="0" err="1" smtClean="0"/>
              <a:t>would</a:t>
            </a:r>
            <a:r>
              <a:rPr lang="de-DE" dirty="0" smtClean="0"/>
              <a:t> also </a:t>
            </a:r>
            <a:r>
              <a:rPr lang="de-DE" dirty="0" err="1" smtClean="0"/>
              <a:t>be</a:t>
            </a:r>
            <a:r>
              <a:rPr lang="de-DE" dirty="0" smtClean="0"/>
              <a:t> </a:t>
            </a:r>
            <a:r>
              <a:rPr lang="de-DE" dirty="0" err="1" smtClean="0"/>
              <a:t>interesting</a:t>
            </a:r>
            <a:r>
              <a:rPr lang="de-DE" dirty="0" smtClean="0"/>
              <a:t> </a:t>
            </a:r>
            <a:r>
              <a:rPr lang="de-DE" dirty="0" err="1" smtClean="0"/>
              <a:t>to</a:t>
            </a:r>
            <a:r>
              <a:rPr lang="de-DE" dirty="0" smtClean="0"/>
              <a:t> </a:t>
            </a:r>
            <a:r>
              <a:rPr lang="de-DE" dirty="0" err="1" smtClean="0"/>
              <a:t>see</a:t>
            </a:r>
            <a:r>
              <a:rPr lang="de-DE" dirty="0" smtClean="0"/>
              <a:t> </a:t>
            </a:r>
            <a:r>
              <a:rPr lang="de-DE" dirty="0" err="1" smtClean="0"/>
              <a:t>the</a:t>
            </a:r>
            <a:r>
              <a:rPr lang="de-DE" dirty="0" smtClean="0"/>
              <a:t> </a:t>
            </a:r>
            <a:r>
              <a:rPr lang="de-DE" dirty="0" err="1" smtClean="0"/>
              <a:t>difference</a:t>
            </a:r>
            <a:r>
              <a:rPr lang="de-DE" dirty="0" smtClean="0"/>
              <a:t> </a:t>
            </a:r>
            <a:r>
              <a:rPr lang="de-DE" dirty="0" err="1" smtClean="0"/>
              <a:t>between</a:t>
            </a:r>
            <a:r>
              <a:rPr lang="de-DE" dirty="0" smtClean="0"/>
              <a:t> different </a:t>
            </a:r>
            <a:r>
              <a:rPr lang="de-DE" dirty="0" err="1" smtClean="0"/>
              <a:t>smartphones</a:t>
            </a:r>
            <a:r>
              <a:rPr lang="de-DE" dirty="0" smtClean="0"/>
              <a:t> </a:t>
            </a:r>
            <a:r>
              <a:rPr lang="de-DE" dirty="0" err="1" smtClean="0"/>
              <a:t>and</a:t>
            </a:r>
            <a:r>
              <a:rPr lang="de-DE" dirty="0" smtClean="0"/>
              <a:t> </a:t>
            </a:r>
            <a:r>
              <a:rPr lang="de-DE" dirty="0" err="1" smtClean="0"/>
              <a:t>if</a:t>
            </a:r>
            <a:r>
              <a:rPr lang="de-DE" dirty="0" smtClean="0"/>
              <a:t> </a:t>
            </a:r>
            <a:r>
              <a:rPr lang="de-DE" dirty="0" err="1" smtClean="0"/>
              <a:t>it</a:t>
            </a:r>
            <a:r>
              <a:rPr lang="de-DE" dirty="0" smtClean="0"/>
              <a:t> </a:t>
            </a:r>
            <a:r>
              <a:rPr lang="de-DE" dirty="0" err="1" smtClean="0"/>
              <a:t>is</a:t>
            </a:r>
            <a:r>
              <a:rPr lang="de-DE" dirty="0" smtClean="0"/>
              <a:t> </a:t>
            </a:r>
            <a:r>
              <a:rPr lang="de-DE" dirty="0" err="1" smtClean="0"/>
              <a:t>justifiable</a:t>
            </a:r>
            <a:r>
              <a:rPr lang="de-DE" dirty="0" smtClean="0"/>
              <a:t> </a:t>
            </a:r>
            <a:r>
              <a:rPr lang="de-DE" dirty="0" err="1" smtClean="0"/>
              <a:t>to</a:t>
            </a:r>
            <a:r>
              <a:rPr lang="de-DE" dirty="0" smtClean="0"/>
              <a:t> </a:t>
            </a:r>
            <a:r>
              <a:rPr lang="de-DE" dirty="0" err="1" smtClean="0"/>
              <a:t>invest</a:t>
            </a:r>
            <a:r>
              <a:rPr lang="de-DE" baseline="0" dirty="0" smtClean="0"/>
              <a:t> </a:t>
            </a:r>
            <a:r>
              <a:rPr lang="de-DE" baseline="0" dirty="0" err="1" smtClean="0"/>
              <a:t>for</a:t>
            </a:r>
            <a:r>
              <a:rPr lang="de-DE" baseline="0" dirty="0" smtClean="0"/>
              <a:t> </a:t>
            </a:r>
            <a:r>
              <a:rPr lang="de-DE" baseline="0" dirty="0" err="1" smtClean="0"/>
              <a:t>this</a:t>
            </a:r>
            <a:r>
              <a:rPr lang="de-DE" baseline="0" dirty="0" smtClean="0"/>
              <a:t> </a:t>
            </a:r>
            <a:r>
              <a:rPr lang="de-DE" baseline="0" dirty="0" err="1" smtClean="0"/>
              <a:t>purpose</a:t>
            </a:r>
            <a:r>
              <a:rPr lang="de-DE" baseline="0" smtClean="0"/>
              <a:t>. </a:t>
            </a:r>
            <a:endParaRPr lang="de-DE" dirty="0"/>
          </a:p>
        </p:txBody>
      </p:sp>
    </p:spTree>
    <p:extLst>
      <p:ext uri="{BB962C8B-B14F-4D97-AF65-F5344CB8AC3E}">
        <p14:creationId xmlns:p14="http://schemas.microsoft.com/office/powerpoint/2010/main" val="83513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Spectrophotometry</a:t>
            </a:r>
            <a:r>
              <a:rPr lang="de-DE" dirty="0" smtClean="0"/>
              <a:t> – </a:t>
            </a:r>
            <a:r>
              <a:rPr lang="de-DE" dirty="0" err="1" smtClean="0"/>
              <a:t>study</a:t>
            </a:r>
            <a:r>
              <a:rPr lang="de-DE" dirty="0" smtClean="0"/>
              <a:t> </a:t>
            </a:r>
            <a:r>
              <a:rPr lang="de-DE" dirty="0" err="1" smtClean="0"/>
              <a:t>of</a:t>
            </a:r>
            <a:r>
              <a:rPr lang="de-DE" baseline="0" dirty="0" smtClean="0"/>
              <a:t> </a:t>
            </a:r>
            <a:r>
              <a:rPr lang="de-DE" baseline="0" dirty="0" err="1" smtClean="0"/>
              <a:t>the</a:t>
            </a:r>
            <a:r>
              <a:rPr lang="de-DE" baseline="0" dirty="0" smtClean="0"/>
              <a:t> </a:t>
            </a:r>
            <a:r>
              <a:rPr lang="de-DE" baseline="0" dirty="0" err="1" smtClean="0"/>
              <a:t>electromagnetic</a:t>
            </a:r>
            <a:r>
              <a:rPr lang="de-DE" baseline="0" dirty="0" smtClean="0"/>
              <a:t> </a:t>
            </a:r>
            <a:r>
              <a:rPr lang="de-DE" baseline="0" dirty="0" err="1" smtClean="0"/>
              <a:t>spectrum</a:t>
            </a:r>
            <a:endParaRPr lang="de-DE" baseline="0" dirty="0" smtClean="0"/>
          </a:p>
          <a:p>
            <a:r>
              <a:rPr lang="de-DE" baseline="0" dirty="0" err="1" smtClean="0"/>
              <a:t>Spectrophotometer</a:t>
            </a:r>
            <a:r>
              <a:rPr lang="de-DE" baseline="0" dirty="0" smtClean="0"/>
              <a:t> – </a:t>
            </a:r>
            <a:r>
              <a:rPr lang="de-DE" baseline="0" dirty="0" err="1" smtClean="0"/>
              <a:t>measures</a:t>
            </a:r>
            <a:r>
              <a:rPr lang="de-DE" baseline="0" dirty="0" smtClean="0"/>
              <a:t> </a:t>
            </a:r>
            <a:r>
              <a:rPr lang="de-DE" baseline="0" dirty="0" err="1" smtClean="0"/>
              <a:t>the</a:t>
            </a:r>
            <a:r>
              <a:rPr lang="de-DE" baseline="0" dirty="0" smtClean="0"/>
              <a:t> </a:t>
            </a:r>
            <a:r>
              <a:rPr lang="de-DE" baseline="0" dirty="0" err="1" smtClean="0"/>
              <a:t>amount</a:t>
            </a:r>
            <a:r>
              <a:rPr lang="de-DE" baseline="0" dirty="0" smtClean="0"/>
              <a:t> </a:t>
            </a:r>
            <a:r>
              <a:rPr lang="de-DE" baseline="0" dirty="0" err="1" smtClean="0"/>
              <a:t>of</a:t>
            </a:r>
            <a:r>
              <a:rPr lang="de-DE" baseline="0" dirty="0" smtClean="0"/>
              <a:t> light </a:t>
            </a:r>
            <a:r>
              <a:rPr lang="de-DE" baseline="0" dirty="0" err="1" smtClean="0"/>
              <a:t>reflected</a:t>
            </a:r>
            <a:r>
              <a:rPr lang="de-DE" baseline="0" dirty="0" smtClean="0"/>
              <a:t>/</a:t>
            </a:r>
            <a:r>
              <a:rPr lang="de-DE" baseline="0" dirty="0" err="1" smtClean="0"/>
              <a:t>absorbed</a:t>
            </a:r>
            <a:r>
              <a:rPr lang="de-DE" baseline="0" dirty="0" smtClean="0"/>
              <a:t> </a:t>
            </a:r>
            <a:r>
              <a:rPr lang="de-DE" baseline="0" dirty="0" err="1" smtClean="0"/>
              <a:t>by</a:t>
            </a:r>
            <a:r>
              <a:rPr lang="de-DE" baseline="0" dirty="0" smtClean="0"/>
              <a:t> a sample </a:t>
            </a:r>
            <a:r>
              <a:rPr lang="de-DE" baseline="0" dirty="0" err="1" smtClean="0"/>
              <a:t>object</a:t>
            </a:r>
            <a:endParaRPr lang="de-DE" baseline="0" dirty="0" smtClean="0"/>
          </a:p>
          <a:p>
            <a:r>
              <a:rPr lang="de-DE" baseline="0" dirty="0" smtClean="0"/>
              <a:t>------</a:t>
            </a:r>
          </a:p>
          <a:p>
            <a:r>
              <a:rPr lang="de-DE" baseline="0" dirty="0" err="1" smtClean="0"/>
              <a:t>It</a:t>
            </a:r>
            <a:r>
              <a:rPr lang="de-DE" baseline="0" dirty="0" smtClean="0"/>
              <a:t> </a:t>
            </a:r>
            <a:r>
              <a:rPr lang="de-DE" baseline="0" dirty="0" err="1" smtClean="0"/>
              <a:t>is</a:t>
            </a:r>
            <a:r>
              <a:rPr lang="de-DE" baseline="0" dirty="0" smtClean="0"/>
              <a:t> </a:t>
            </a:r>
            <a:r>
              <a:rPr lang="de-DE" baseline="0" dirty="0" err="1" smtClean="0"/>
              <a:t>composed</a:t>
            </a:r>
            <a:r>
              <a:rPr lang="de-DE" baseline="0" dirty="0" smtClean="0"/>
              <a:t> </a:t>
            </a:r>
            <a:r>
              <a:rPr lang="de-DE" baseline="0" dirty="0" err="1" smtClean="0"/>
              <a:t>by</a:t>
            </a:r>
            <a:r>
              <a:rPr lang="de-DE" baseline="0" dirty="0" smtClean="0"/>
              <a:t> a </a:t>
            </a:r>
            <a:r>
              <a:rPr lang="de-DE" baseline="0" dirty="0" err="1" smtClean="0"/>
              <a:t>surface</a:t>
            </a:r>
            <a:r>
              <a:rPr lang="de-DE" baseline="0" dirty="0" smtClean="0"/>
              <a:t>, </a:t>
            </a:r>
            <a:r>
              <a:rPr lang="de-DE" baseline="0" dirty="0" err="1" smtClean="0"/>
              <a:t>illuminant</a:t>
            </a:r>
            <a:r>
              <a:rPr lang="de-DE" baseline="0" dirty="0" smtClean="0"/>
              <a:t> </a:t>
            </a:r>
            <a:r>
              <a:rPr lang="de-DE" baseline="0" dirty="0" err="1" smtClean="0"/>
              <a:t>and</a:t>
            </a:r>
            <a:r>
              <a:rPr lang="de-DE" baseline="0" dirty="0" smtClean="0"/>
              <a:t> </a:t>
            </a:r>
            <a:r>
              <a:rPr lang="de-DE" baseline="0" dirty="0" err="1" smtClean="0"/>
              <a:t>camera</a:t>
            </a:r>
            <a:endParaRPr lang="de-DE" baseline="0" dirty="0" smtClean="0"/>
          </a:p>
          <a:p>
            <a:r>
              <a:rPr lang="de-DE" baseline="0" dirty="0" smtClean="0"/>
              <a:t>Radiation </a:t>
            </a:r>
            <a:r>
              <a:rPr lang="de-DE" baseline="0" dirty="0" err="1" smtClean="0"/>
              <a:t>is</a:t>
            </a:r>
            <a:r>
              <a:rPr lang="de-DE" baseline="0" dirty="0" smtClean="0"/>
              <a:t> </a:t>
            </a:r>
            <a:r>
              <a:rPr lang="de-DE" baseline="0" dirty="0" err="1" smtClean="0"/>
              <a:t>incident</a:t>
            </a:r>
            <a:r>
              <a:rPr lang="de-DE" baseline="0" dirty="0" smtClean="0"/>
              <a:t> </a:t>
            </a:r>
            <a:r>
              <a:rPr lang="de-DE" baseline="0" dirty="0" err="1" smtClean="0"/>
              <a:t>into</a:t>
            </a:r>
            <a:r>
              <a:rPr lang="de-DE" baseline="0" dirty="0" smtClean="0"/>
              <a:t> </a:t>
            </a:r>
            <a:r>
              <a:rPr lang="de-DE" baseline="0" dirty="0" err="1" smtClean="0"/>
              <a:t>the</a:t>
            </a:r>
            <a:r>
              <a:rPr lang="de-DE" baseline="0" dirty="0" smtClean="0"/>
              <a:t> </a:t>
            </a:r>
            <a:r>
              <a:rPr lang="de-DE" baseline="0" dirty="0" err="1" smtClean="0"/>
              <a:t>object</a:t>
            </a:r>
            <a:r>
              <a:rPr lang="de-DE" baseline="0" dirty="0" smtClean="0"/>
              <a:t>, </a:t>
            </a:r>
            <a:r>
              <a:rPr lang="de-DE" baseline="0" dirty="0" err="1" smtClean="0"/>
              <a:t>which</a:t>
            </a:r>
            <a:r>
              <a:rPr lang="de-DE" baseline="0" dirty="0" smtClean="0"/>
              <a:t> </a:t>
            </a:r>
            <a:r>
              <a:rPr lang="de-DE" baseline="0" dirty="0" err="1" smtClean="0"/>
              <a:t>reflects</a:t>
            </a:r>
            <a:r>
              <a:rPr lang="de-DE" baseline="0" dirty="0" smtClean="0"/>
              <a:t>/</a:t>
            </a:r>
            <a:r>
              <a:rPr lang="de-DE" baseline="0" dirty="0" err="1" smtClean="0"/>
              <a:t>absorbs</a:t>
            </a:r>
            <a:r>
              <a:rPr lang="de-DE" baseline="0" dirty="0" smtClean="0"/>
              <a:t> </a:t>
            </a:r>
            <a:r>
              <a:rPr lang="de-DE" baseline="0" dirty="0" err="1" smtClean="0"/>
              <a:t>said</a:t>
            </a:r>
            <a:r>
              <a:rPr lang="de-DE" baseline="0" dirty="0" smtClean="0"/>
              <a:t> </a:t>
            </a:r>
            <a:r>
              <a:rPr lang="de-DE" baseline="0" dirty="0" err="1" smtClean="0"/>
              <a:t>radiation</a:t>
            </a:r>
            <a:r>
              <a:rPr lang="de-DE" baseline="0" dirty="0" smtClean="0"/>
              <a:t> </a:t>
            </a:r>
            <a:r>
              <a:rPr lang="de-DE" baseline="0" dirty="0" err="1" smtClean="0"/>
              <a:t>and</a:t>
            </a:r>
            <a:r>
              <a:rPr lang="de-DE" baseline="0" dirty="0" smtClean="0"/>
              <a:t> a </a:t>
            </a:r>
            <a:r>
              <a:rPr lang="de-DE" baseline="0" dirty="0" err="1" smtClean="0"/>
              <a:t>camera</a:t>
            </a:r>
            <a:r>
              <a:rPr lang="de-DE" baseline="0" dirty="0" smtClean="0"/>
              <a:t> </a:t>
            </a:r>
            <a:r>
              <a:rPr lang="de-DE" baseline="0" dirty="0" err="1" smtClean="0"/>
              <a:t>takes</a:t>
            </a:r>
            <a:r>
              <a:rPr lang="de-DE" baseline="0" dirty="0" smtClean="0"/>
              <a:t> a </a:t>
            </a:r>
            <a:r>
              <a:rPr lang="de-DE" baseline="0" dirty="0" err="1" smtClean="0"/>
              <a:t>picture</a:t>
            </a:r>
            <a:r>
              <a:rPr lang="de-DE" baseline="0" dirty="0" smtClean="0"/>
              <a:t> </a:t>
            </a:r>
            <a:r>
              <a:rPr lang="de-DE" baseline="0" dirty="0" err="1" smtClean="0"/>
              <a:t>of</a:t>
            </a:r>
            <a:r>
              <a:rPr lang="de-DE" baseline="0" dirty="0" smtClean="0"/>
              <a:t> </a:t>
            </a:r>
            <a:r>
              <a:rPr lang="de-DE" baseline="0" dirty="0" err="1" smtClean="0"/>
              <a:t>it</a:t>
            </a:r>
            <a:endParaRPr lang="de-DE" dirty="0"/>
          </a:p>
        </p:txBody>
      </p:sp>
    </p:spTree>
    <p:extLst>
      <p:ext uri="{BB962C8B-B14F-4D97-AF65-F5344CB8AC3E}">
        <p14:creationId xmlns:p14="http://schemas.microsoft.com/office/powerpoint/2010/main" val="25320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Spectrophotometry</a:t>
            </a:r>
            <a:r>
              <a:rPr lang="de-DE" dirty="0" smtClean="0"/>
              <a:t> – </a:t>
            </a:r>
            <a:r>
              <a:rPr lang="de-DE" dirty="0" err="1" smtClean="0"/>
              <a:t>study</a:t>
            </a:r>
            <a:r>
              <a:rPr lang="de-DE" dirty="0" smtClean="0"/>
              <a:t> </a:t>
            </a:r>
            <a:r>
              <a:rPr lang="de-DE" dirty="0" err="1" smtClean="0"/>
              <a:t>of</a:t>
            </a:r>
            <a:r>
              <a:rPr lang="de-DE" baseline="0" dirty="0" smtClean="0"/>
              <a:t> </a:t>
            </a:r>
            <a:r>
              <a:rPr lang="de-DE" baseline="0" dirty="0" err="1" smtClean="0"/>
              <a:t>the</a:t>
            </a:r>
            <a:r>
              <a:rPr lang="de-DE" baseline="0" dirty="0" smtClean="0"/>
              <a:t> </a:t>
            </a:r>
            <a:r>
              <a:rPr lang="de-DE" baseline="0" dirty="0" err="1" smtClean="0"/>
              <a:t>electromagnetic</a:t>
            </a:r>
            <a:r>
              <a:rPr lang="de-DE" baseline="0" dirty="0" smtClean="0"/>
              <a:t> </a:t>
            </a:r>
            <a:r>
              <a:rPr lang="de-DE" baseline="0" dirty="0" err="1" smtClean="0"/>
              <a:t>spectrum</a:t>
            </a:r>
            <a:endParaRPr lang="de-DE" baseline="0" dirty="0" smtClean="0"/>
          </a:p>
          <a:p>
            <a:r>
              <a:rPr lang="de-DE" baseline="0" dirty="0" err="1" smtClean="0"/>
              <a:t>Spectrophotometer</a:t>
            </a:r>
            <a:r>
              <a:rPr lang="de-DE" baseline="0" dirty="0" smtClean="0"/>
              <a:t> – </a:t>
            </a:r>
            <a:r>
              <a:rPr lang="de-DE" baseline="0" dirty="0" err="1" smtClean="0"/>
              <a:t>measures</a:t>
            </a:r>
            <a:r>
              <a:rPr lang="de-DE" baseline="0" dirty="0" smtClean="0"/>
              <a:t> </a:t>
            </a:r>
            <a:r>
              <a:rPr lang="de-DE" baseline="0" dirty="0" err="1" smtClean="0"/>
              <a:t>the</a:t>
            </a:r>
            <a:r>
              <a:rPr lang="de-DE" baseline="0" dirty="0" smtClean="0"/>
              <a:t> </a:t>
            </a:r>
            <a:r>
              <a:rPr lang="de-DE" baseline="0" dirty="0" err="1" smtClean="0"/>
              <a:t>amount</a:t>
            </a:r>
            <a:r>
              <a:rPr lang="de-DE" baseline="0" dirty="0" smtClean="0"/>
              <a:t> </a:t>
            </a:r>
            <a:r>
              <a:rPr lang="de-DE" baseline="0" dirty="0" err="1" smtClean="0"/>
              <a:t>of</a:t>
            </a:r>
            <a:r>
              <a:rPr lang="de-DE" baseline="0" dirty="0" smtClean="0"/>
              <a:t> light </a:t>
            </a:r>
            <a:r>
              <a:rPr lang="de-DE" baseline="0" dirty="0" err="1" smtClean="0"/>
              <a:t>reflected</a:t>
            </a:r>
            <a:r>
              <a:rPr lang="de-DE" baseline="0" dirty="0" smtClean="0"/>
              <a:t>/</a:t>
            </a:r>
            <a:r>
              <a:rPr lang="de-DE" baseline="0" dirty="0" err="1" smtClean="0"/>
              <a:t>absorbed</a:t>
            </a:r>
            <a:r>
              <a:rPr lang="de-DE" baseline="0" dirty="0" smtClean="0"/>
              <a:t> </a:t>
            </a:r>
            <a:r>
              <a:rPr lang="de-DE" baseline="0" dirty="0" err="1" smtClean="0"/>
              <a:t>by</a:t>
            </a:r>
            <a:r>
              <a:rPr lang="de-DE" baseline="0" dirty="0" smtClean="0"/>
              <a:t> a sample </a:t>
            </a:r>
            <a:r>
              <a:rPr lang="de-DE" baseline="0" dirty="0" err="1" smtClean="0"/>
              <a:t>object</a:t>
            </a:r>
            <a:endParaRPr lang="de-DE" baseline="0" dirty="0" smtClean="0"/>
          </a:p>
          <a:p>
            <a:r>
              <a:rPr lang="de-DE" baseline="0" dirty="0" smtClean="0"/>
              <a:t>------</a:t>
            </a:r>
          </a:p>
          <a:p>
            <a:r>
              <a:rPr lang="de-DE" baseline="0" dirty="0" err="1" smtClean="0"/>
              <a:t>It</a:t>
            </a:r>
            <a:r>
              <a:rPr lang="de-DE" baseline="0" dirty="0" smtClean="0"/>
              <a:t> </a:t>
            </a:r>
            <a:r>
              <a:rPr lang="de-DE" baseline="0" dirty="0" err="1" smtClean="0"/>
              <a:t>is</a:t>
            </a:r>
            <a:r>
              <a:rPr lang="de-DE" baseline="0" dirty="0" smtClean="0"/>
              <a:t> </a:t>
            </a:r>
            <a:r>
              <a:rPr lang="de-DE" baseline="0" dirty="0" err="1" smtClean="0"/>
              <a:t>composed</a:t>
            </a:r>
            <a:r>
              <a:rPr lang="de-DE" baseline="0" dirty="0" smtClean="0"/>
              <a:t> </a:t>
            </a:r>
            <a:r>
              <a:rPr lang="de-DE" baseline="0" dirty="0" err="1" smtClean="0"/>
              <a:t>by</a:t>
            </a:r>
            <a:r>
              <a:rPr lang="de-DE" baseline="0" dirty="0" smtClean="0"/>
              <a:t> a </a:t>
            </a:r>
            <a:r>
              <a:rPr lang="de-DE" baseline="0" dirty="0" err="1" smtClean="0"/>
              <a:t>surface</a:t>
            </a:r>
            <a:r>
              <a:rPr lang="de-DE" baseline="0" dirty="0" smtClean="0"/>
              <a:t>, </a:t>
            </a:r>
            <a:r>
              <a:rPr lang="de-DE" baseline="0" dirty="0" err="1" smtClean="0"/>
              <a:t>illuminant</a:t>
            </a:r>
            <a:r>
              <a:rPr lang="de-DE" baseline="0" dirty="0" smtClean="0"/>
              <a:t> </a:t>
            </a:r>
            <a:r>
              <a:rPr lang="de-DE" baseline="0" dirty="0" err="1" smtClean="0"/>
              <a:t>and</a:t>
            </a:r>
            <a:r>
              <a:rPr lang="de-DE" baseline="0" dirty="0" smtClean="0"/>
              <a:t> </a:t>
            </a:r>
            <a:r>
              <a:rPr lang="de-DE" baseline="0" dirty="0" err="1" smtClean="0"/>
              <a:t>camera</a:t>
            </a:r>
            <a:endParaRPr lang="de-DE" baseline="0" dirty="0" smtClean="0"/>
          </a:p>
          <a:p>
            <a:r>
              <a:rPr lang="de-DE" baseline="0" dirty="0" smtClean="0"/>
              <a:t>Radiation </a:t>
            </a:r>
            <a:r>
              <a:rPr lang="de-DE" baseline="0" dirty="0" err="1" smtClean="0"/>
              <a:t>is</a:t>
            </a:r>
            <a:r>
              <a:rPr lang="de-DE" baseline="0" dirty="0" smtClean="0"/>
              <a:t> </a:t>
            </a:r>
            <a:r>
              <a:rPr lang="de-DE" baseline="0" dirty="0" err="1" smtClean="0"/>
              <a:t>incident</a:t>
            </a:r>
            <a:r>
              <a:rPr lang="de-DE" baseline="0" dirty="0" smtClean="0"/>
              <a:t> </a:t>
            </a:r>
            <a:r>
              <a:rPr lang="de-DE" baseline="0" dirty="0" err="1" smtClean="0"/>
              <a:t>into</a:t>
            </a:r>
            <a:r>
              <a:rPr lang="de-DE" baseline="0" dirty="0" smtClean="0"/>
              <a:t> </a:t>
            </a:r>
            <a:r>
              <a:rPr lang="de-DE" baseline="0" dirty="0" err="1" smtClean="0"/>
              <a:t>the</a:t>
            </a:r>
            <a:r>
              <a:rPr lang="de-DE" baseline="0" dirty="0" smtClean="0"/>
              <a:t> </a:t>
            </a:r>
            <a:r>
              <a:rPr lang="de-DE" baseline="0" dirty="0" err="1" smtClean="0"/>
              <a:t>object</a:t>
            </a:r>
            <a:r>
              <a:rPr lang="de-DE" baseline="0" dirty="0" smtClean="0"/>
              <a:t>, </a:t>
            </a:r>
            <a:r>
              <a:rPr lang="de-DE" baseline="0" dirty="0" err="1" smtClean="0"/>
              <a:t>which</a:t>
            </a:r>
            <a:r>
              <a:rPr lang="de-DE" baseline="0" dirty="0" smtClean="0"/>
              <a:t> </a:t>
            </a:r>
            <a:r>
              <a:rPr lang="de-DE" baseline="0" dirty="0" err="1" smtClean="0"/>
              <a:t>reflects</a:t>
            </a:r>
            <a:r>
              <a:rPr lang="de-DE" baseline="0" dirty="0" smtClean="0"/>
              <a:t>/</a:t>
            </a:r>
            <a:r>
              <a:rPr lang="de-DE" baseline="0" dirty="0" err="1" smtClean="0"/>
              <a:t>absorbs</a:t>
            </a:r>
            <a:r>
              <a:rPr lang="de-DE" baseline="0" dirty="0" smtClean="0"/>
              <a:t> </a:t>
            </a:r>
            <a:r>
              <a:rPr lang="de-DE" baseline="0" dirty="0" err="1" smtClean="0"/>
              <a:t>said</a:t>
            </a:r>
            <a:r>
              <a:rPr lang="de-DE" baseline="0" dirty="0" smtClean="0"/>
              <a:t> </a:t>
            </a:r>
            <a:r>
              <a:rPr lang="de-DE" baseline="0" dirty="0" err="1" smtClean="0"/>
              <a:t>radiation</a:t>
            </a:r>
            <a:r>
              <a:rPr lang="de-DE" baseline="0" dirty="0" smtClean="0"/>
              <a:t> </a:t>
            </a:r>
            <a:r>
              <a:rPr lang="de-DE" baseline="0" dirty="0" err="1" smtClean="0"/>
              <a:t>and</a:t>
            </a:r>
            <a:r>
              <a:rPr lang="de-DE" baseline="0" dirty="0" smtClean="0"/>
              <a:t> a </a:t>
            </a:r>
            <a:r>
              <a:rPr lang="de-DE" baseline="0" dirty="0" err="1" smtClean="0"/>
              <a:t>camera</a:t>
            </a:r>
            <a:r>
              <a:rPr lang="de-DE" baseline="0" dirty="0" smtClean="0"/>
              <a:t> </a:t>
            </a:r>
            <a:r>
              <a:rPr lang="de-DE" baseline="0" dirty="0" err="1" smtClean="0"/>
              <a:t>takes</a:t>
            </a:r>
            <a:r>
              <a:rPr lang="de-DE" baseline="0" dirty="0" smtClean="0"/>
              <a:t> a </a:t>
            </a:r>
            <a:r>
              <a:rPr lang="de-DE" baseline="0" dirty="0" err="1" smtClean="0"/>
              <a:t>picture</a:t>
            </a:r>
            <a:r>
              <a:rPr lang="de-DE" baseline="0" dirty="0" smtClean="0"/>
              <a:t> </a:t>
            </a:r>
            <a:r>
              <a:rPr lang="de-DE" baseline="0" dirty="0" err="1" smtClean="0"/>
              <a:t>of</a:t>
            </a:r>
            <a:r>
              <a:rPr lang="de-DE" baseline="0" dirty="0" smtClean="0"/>
              <a:t> </a:t>
            </a:r>
            <a:r>
              <a:rPr lang="de-DE" baseline="0" dirty="0" err="1" smtClean="0"/>
              <a:t>it</a:t>
            </a:r>
            <a:endParaRPr lang="de-DE" dirty="0"/>
          </a:p>
        </p:txBody>
      </p:sp>
    </p:spTree>
    <p:extLst>
      <p:ext uri="{BB962C8B-B14F-4D97-AF65-F5344CB8AC3E}">
        <p14:creationId xmlns:p14="http://schemas.microsoft.com/office/powerpoint/2010/main" val="942006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Usability – </a:t>
            </a:r>
            <a:r>
              <a:rPr lang="de-DE" dirty="0" err="1" smtClean="0"/>
              <a:t>Object</a:t>
            </a:r>
            <a:r>
              <a:rPr lang="de-DE" baseline="0" dirty="0" smtClean="0"/>
              <a:t> </a:t>
            </a:r>
            <a:r>
              <a:rPr lang="de-DE" baseline="0" dirty="0" err="1" smtClean="0"/>
              <a:t>reflectance</a:t>
            </a:r>
            <a:r>
              <a:rPr lang="de-DE" baseline="0" dirty="0" smtClean="0"/>
              <a:t> </a:t>
            </a:r>
            <a:r>
              <a:rPr lang="de-DE" baseline="0" dirty="0" err="1" smtClean="0"/>
              <a:t>is</a:t>
            </a:r>
            <a:r>
              <a:rPr lang="de-DE" baseline="0" dirty="0" smtClean="0"/>
              <a:t> </a:t>
            </a:r>
            <a:r>
              <a:rPr lang="de-DE" baseline="0" dirty="0" err="1" smtClean="0"/>
              <a:t>widely</a:t>
            </a:r>
            <a:r>
              <a:rPr lang="de-DE" baseline="0" dirty="0" smtClean="0"/>
              <a:t> </a:t>
            </a:r>
            <a:r>
              <a:rPr lang="de-DE" baseline="0" dirty="0" err="1" smtClean="0"/>
              <a:t>used</a:t>
            </a:r>
            <a:r>
              <a:rPr lang="de-DE" baseline="0" dirty="0" smtClean="0"/>
              <a:t> in different </a:t>
            </a:r>
            <a:r>
              <a:rPr lang="de-DE" baseline="0" dirty="0" err="1" smtClean="0"/>
              <a:t>study</a:t>
            </a:r>
            <a:r>
              <a:rPr lang="de-DE" baseline="0" dirty="0" smtClean="0"/>
              <a:t> </a:t>
            </a:r>
            <a:r>
              <a:rPr lang="de-DE" baseline="0" dirty="0" err="1" smtClean="0"/>
              <a:t>fields</a:t>
            </a:r>
            <a:r>
              <a:rPr lang="de-DE" baseline="0" dirty="0" smtClean="0"/>
              <a:t>, such </a:t>
            </a:r>
            <a:r>
              <a:rPr lang="de-DE" baseline="0" dirty="0" err="1" smtClean="0"/>
              <a:t>as</a:t>
            </a:r>
            <a:r>
              <a:rPr lang="de-DE" baseline="0" dirty="0" smtClean="0"/>
              <a:t> </a:t>
            </a:r>
            <a:r>
              <a:rPr lang="de-DE" baseline="0" dirty="0" err="1" smtClean="0"/>
              <a:t>medicine</a:t>
            </a:r>
            <a:r>
              <a:rPr lang="de-DE" baseline="0" dirty="0" smtClean="0"/>
              <a:t>, </a:t>
            </a:r>
            <a:r>
              <a:rPr lang="de-DE" baseline="0" dirty="0" err="1" smtClean="0"/>
              <a:t>industrial</a:t>
            </a:r>
            <a:r>
              <a:rPr lang="de-DE" baseline="0" dirty="0" smtClean="0"/>
              <a:t> </a:t>
            </a:r>
            <a:r>
              <a:rPr lang="de-DE" baseline="0" dirty="0" err="1" smtClean="0"/>
              <a:t>quality</a:t>
            </a:r>
            <a:r>
              <a:rPr lang="de-DE" baseline="0" dirty="0" smtClean="0"/>
              <a:t> </a:t>
            </a:r>
            <a:r>
              <a:rPr lang="de-DE" baseline="0" dirty="0" err="1" smtClean="0"/>
              <a:t>or</a:t>
            </a:r>
            <a:r>
              <a:rPr lang="de-DE" baseline="0" dirty="0" smtClean="0"/>
              <a:t> </a:t>
            </a:r>
            <a:r>
              <a:rPr lang="de-DE" baseline="0" dirty="0" err="1" smtClean="0"/>
              <a:t>agriculture</a:t>
            </a:r>
            <a:endParaRPr lang="de-DE" baseline="0" dirty="0" smtClean="0"/>
          </a:p>
          <a:p>
            <a:r>
              <a:rPr lang="de-DE" baseline="0" dirty="0" smtClean="0"/>
              <a:t>----</a:t>
            </a:r>
          </a:p>
          <a:p>
            <a:r>
              <a:rPr lang="de-DE" baseline="0" dirty="0" smtClean="0"/>
              <a:t>Picture – </a:t>
            </a:r>
            <a:r>
              <a:rPr lang="de-DE" baseline="0" dirty="0" err="1" smtClean="0"/>
              <a:t>example</a:t>
            </a:r>
            <a:r>
              <a:rPr lang="de-DE" baseline="0" dirty="0" smtClean="0"/>
              <a:t> on </a:t>
            </a:r>
            <a:r>
              <a:rPr lang="de-DE" baseline="0" dirty="0" err="1" smtClean="0"/>
              <a:t>usability</a:t>
            </a:r>
            <a:r>
              <a:rPr lang="de-DE" baseline="0" dirty="0" smtClean="0"/>
              <a:t> </a:t>
            </a:r>
            <a:r>
              <a:rPr lang="de-DE" baseline="0" dirty="0" err="1" smtClean="0"/>
              <a:t>for</a:t>
            </a:r>
            <a:r>
              <a:rPr lang="de-DE" baseline="0" dirty="0" smtClean="0"/>
              <a:t> </a:t>
            </a:r>
            <a:r>
              <a:rPr lang="de-DE" baseline="0" dirty="0" err="1" smtClean="0"/>
              <a:t>healthiness</a:t>
            </a:r>
            <a:r>
              <a:rPr lang="de-DE" baseline="0" dirty="0" smtClean="0"/>
              <a:t>/</a:t>
            </a:r>
            <a:r>
              <a:rPr lang="de-DE" baseline="0" dirty="0" err="1" smtClean="0"/>
              <a:t>life</a:t>
            </a:r>
            <a:r>
              <a:rPr lang="de-DE" baseline="0" dirty="0" smtClean="0"/>
              <a:t> </a:t>
            </a:r>
            <a:r>
              <a:rPr lang="de-DE" baseline="0" dirty="0" err="1" smtClean="0"/>
              <a:t>spawn</a:t>
            </a:r>
            <a:r>
              <a:rPr lang="de-DE" baseline="0" dirty="0" smtClean="0"/>
              <a:t> </a:t>
            </a:r>
            <a:r>
              <a:rPr lang="de-DE" baseline="0" dirty="0" err="1" smtClean="0"/>
              <a:t>of</a:t>
            </a:r>
            <a:r>
              <a:rPr lang="de-DE" baseline="0" dirty="0" smtClean="0"/>
              <a:t> </a:t>
            </a:r>
            <a:r>
              <a:rPr lang="de-DE" baseline="0" dirty="0" err="1" smtClean="0"/>
              <a:t>plants</a:t>
            </a:r>
            <a:endParaRPr lang="de-DE" baseline="0" dirty="0" smtClean="0"/>
          </a:p>
          <a:p>
            <a:r>
              <a:rPr lang="de-DE" dirty="0" smtClean="0"/>
              <a:t>----</a:t>
            </a:r>
          </a:p>
          <a:p>
            <a:r>
              <a:rPr lang="de-DE" dirty="0" smtClean="0"/>
              <a:t>Standard</a:t>
            </a:r>
            <a:r>
              <a:rPr lang="de-DE" baseline="0" dirty="0" smtClean="0"/>
              <a:t> </a:t>
            </a:r>
            <a:r>
              <a:rPr lang="de-DE" baseline="0" dirty="0" err="1" smtClean="0"/>
              <a:t>hardware</a:t>
            </a:r>
            <a:r>
              <a:rPr lang="de-DE" baseline="0" dirty="0" smtClean="0"/>
              <a:t> </a:t>
            </a:r>
            <a:r>
              <a:rPr lang="de-DE" baseline="0" dirty="0" err="1" smtClean="0"/>
              <a:t>as</a:t>
            </a:r>
            <a:r>
              <a:rPr lang="de-DE" baseline="0" dirty="0" smtClean="0"/>
              <a:t> </a:t>
            </a:r>
            <a:r>
              <a:rPr lang="de-DE" baseline="0" dirty="0" err="1" smtClean="0"/>
              <a:t>used</a:t>
            </a:r>
            <a:r>
              <a:rPr lang="de-DE" baseline="0" dirty="0" smtClean="0"/>
              <a:t> in </a:t>
            </a:r>
            <a:r>
              <a:rPr lang="de-DE" baseline="0" dirty="0" err="1" smtClean="0"/>
              <a:t>smartphones</a:t>
            </a:r>
            <a:r>
              <a:rPr lang="de-DE" baseline="0" dirty="0" smtClean="0"/>
              <a:t> – Expensive </a:t>
            </a:r>
            <a:r>
              <a:rPr lang="de-DE" baseline="0" dirty="0" err="1" smtClean="0"/>
              <a:t>hardware</a:t>
            </a:r>
            <a:r>
              <a:rPr lang="de-DE" baseline="0" dirty="0" smtClean="0"/>
              <a:t> </a:t>
            </a:r>
            <a:r>
              <a:rPr lang="de-DE" baseline="0" dirty="0" err="1" smtClean="0"/>
              <a:t>is</a:t>
            </a:r>
            <a:r>
              <a:rPr lang="de-DE" baseline="0" dirty="0" smtClean="0"/>
              <a:t> </a:t>
            </a:r>
            <a:r>
              <a:rPr lang="de-DE" baseline="0" dirty="0" err="1" smtClean="0"/>
              <a:t>used</a:t>
            </a:r>
            <a:r>
              <a:rPr lang="de-DE" baseline="0" dirty="0" smtClean="0"/>
              <a:t> </a:t>
            </a:r>
            <a:r>
              <a:rPr lang="de-DE" baseline="0" dirty="0" err="1" smtClean="0"/>
              <a:t>right</a:t>
            </a:r>
            <a:r>
              <a:rPr lang="de-DE" baseline="0" dirty="0" smtClean="0"/>
              <a:t> </a:t>
            </a:r>
            <a:r>
              <a:rPr lang="de-DE" baseline="0" dirty="0" err="1" smtClean="0"/>
              <a:t>now</a:t>
            </a:r>
            <a:r>
              <a:rPr lang="de-DE" baseline="0" dirty="0" smtClean="0"/>
              <a:t>, </a:t>
            </a:r>
            <a:r>
              <a:rPr lang="de-DE" baseline="0" dirty="0" err="1" smtClean="0"/>
              <a:t>what</a:t>
            </a:r>
            <a:r>
              <a:rPr lang="de-DE" baseline="0" dirty="0" smtClean="0"/>
              <a:t> </a:t>
            </a:r>
            <a:r>
              <a:rPr lang="de-DE" baseline="0" dirty="0" err="1" smtClean="0"/>
              <a:t>would</a:t>
            </a:r>
            <a:r>
              <a:rPr lang="de-DE" baseline="0" dirty="0" smtClean="0"/>
              <a:t> </a:t>
            </a:r>
            <a:r>
              <a:rPr lang="de-DE" baseline="0" dirty="0" err="1" smtClean="0"/>
              <a:t>change</a:t>
            </a:r>
            <a:r>
              <a:rPr lang="de-DE" baseline="0" dirty="0" smtClean="0"/>
              <a:t> </a:t>
            </a:r>
            <a:r>
              <a:rPr lang="de-DE" baseline="0" dirty="0" err="1" smtClean="0"/>
              <a:t>if</a:t>
            </a:r>
            <a:r>
              <a:rPr lang="de-DE" baseline="0" dirty="0" smtClean="0"/>
              <a:t> </a:t>
            </a:r>
            <a:r>
              <a:rPr lang="de-DE" baseline="0" dirty="0" err="1" smtClean="0"/>
              <a:t>we</a:t>
            </a:r>
            <a:r>
              <a:rPr lang="de-DE" baseline="0" dirty="0" smtClean="0"/>
              <a:t> </a:t>
            </a:r>
            <a:r>
              <a:rPr lang="de-DE" baseline="0" dirty="0" err="1" smtClean="0"/>
              <a:t>had</a:t>
            </a:r>
            <a:r>
              <a:rPr lang="de-DE" baseline="0" dirty="0" smtClean="0"/>
              <a:t> </a:t>
            </a:r>
            <a:r>
              <a:rPr lang="de-DE" baseline="0" dirty="0" err="1" smtClean="0"/>
              <a:t>it</a:t>
            </a:r>
            <a:r>
              <a:rPr lang="de-DE" baseline="0" dirty="0" smtClean="0"/>
              <a:t> in </a:t>
            </a:r>
            <a:r>
              <a:rPr lang="de-DE" baseline="0" dirty="0" err="1" smtClean="0"/>
              <a:t>the</a:t>
            </a:r>
            <a:r>
              <a:rPr lang="de-DE" baseline="0" dirty="0" smtClean="0"/>
              <a:t> </a:t>
            </a:r>
            <a:r>
              <a:rPr lang="de-DE" baseline="0" dirty="0" err="1" smtClean="0"/>
              <a:t>palm</a:t>
            </a:r>
            <a:r>
              <a:rPr lang="de-DE" baseline="0" dirty="0" smtClean="0"/>
              <a:t> </a:t>
            </a:r>
            <a:r>
              <a:rPr lang="de-DE" baseline="0" dirty="0" err="1" smtClean="0"/>
              <a:t>of</a:t>
            </a:r>
            <a:r>
              <a:rPr lang="de-DE" baseline="0" dirty="0" smtClean="0"/>
              <a:t> </a:t>
            </a:r>
            <a:r>
              <a:rPr lang="de-DE" baseline="0" dirty="0" err="1" smtClean="0"/>
              <a:t>our</a:t>
            </a:r>
            <a:r>
              <a:rPr lang="de-DE" baseline="0" dirty="0" smtClean="0"/>
              <a:t> </a:t>
            </a:r>
            <a:r>
              <a:rPr lang="de-DE" baseline="0" dirty="0" err="1" smtClean="0"/>
              <a:t>hand</a:t>
            </a:r>
            <a:r>
              <a:rPr lang="de-DE" baseline="0" dirty="0" smtClean="0"/>
              <a:t>? </a:t>
            </a:r>
            <a:r>
              <a:rPr lang="de-DE" baseline="0" dirty="0" err="1" smtClean="0"/>
              <a:t>How</a:t>
            </a:r>
            <a:r>
              <a:rPr lang="de-DE" baseline="0" dirty="0" smtClean="0"/>
              <a:t> </a:t>
            </a:r>
            <a:r>
              <a:rPr lang="de-DE" baseline="0" dirty="0" err="1" smtClean="0"/>
              <a:t>accurate</a:t>
            </a:r>
            <a:r>
              <a:rPr lang="de-DE" baseline="0" dirty="0" smtClean="0"/>
              <a:t> </a:t>
            </a:r>
            <a:r>
              <a:rPr lang="de-DE" baseline="0" dirty="0" err="1" smtClean="0"/>
              <a:t>can</a:t>
            </a:r>
            <a:r>
              <a:rPr lang="de-DE" baseline="0" dirty="0" smtClean="0"/>
              <a:t> </a:t>
            </a:r>
            <a:r>
              <a:rPr lang="de-DE" baseline="0" dirty="0" err="1" smtClean="0"/>
              <a:t>it</a:t>
            </a:r>
            <a:r>
              <a:rPr lang="de-DE" baseline="0" dirty="0" smtClean="0"/>
              <a:t> </a:t>
            </a:r>
            <a:r>
              <a:rPr lang="de-DE" baseline="0" dirty="0" err="1" smtClean="0"/>
              <a:t>be</a:t>
            </a:r>
            <a:r>
              <a:rPr lang="de-DE" baseline="0" dirty="0" smtClean="0"/>
              <a:t>?</a:t>
            </a:r>
          </a:p>
          <a:p>
            <a:r>
              <a:rPr lang="de-DE" baseline="0" dirty="0" smtClean="0"/>
              <a:t>Smartphone </a:t>
            </a:r>
            <a:r>
              <a:rPr lang="de-DE" baseline="0" dirty="0" err="1" smtClean="0"/>
              <a:t>manipulation</a:t>
            </a:r>
            <a:r>
              <a:rPr lang="de-DE" baseline="0" dirty="0" smtClean="0"/>
              <a:t> – </a:t>
            </a:r>
            <a:r>
              <a:rPr lang="de-DE" baseline="0" dirty="0" err="1" smtClean="0"/>
              <a:t>How</a:t>
            </a:r>
            <a:r>
              <a:rPr lang="de-DE" baseline="0" dirty="0" smtClean="0"/>
              <a:t> </a:t>
            </a:r>
            <a:r>
              <a:rPr lang="de-DE" baseline="0" dirty="0" err="1" smtClean="0"/>
              <a:t>can</a:t>
            </a:r>
            <a:r>
              <a:rPr lang="de-DE" baseline="0" dirty="0" smtClean="0"/>
              <a:t> </a:t>
            </a:r>
            <a:r>
              <a:rPr lang="de-DE" baseline="0" dirty="0" err="1" smtClean="0"/>
              <a:t>we</a:t>
            </a:r>
            <a:r>
              <a:rPr lang="de-DE" baseline="0" dirty="0" smtClean="0"/>
              <a:t> </a:t>
            </a:r>
            <a:r>
              <a:rPr lang="de-DE" baseline="0" dirty="0" err="1" smtClean="0"/>
              <a:t>use</a:t>
            </a:r>
            <a:r>
              <a:rPr lang="de-DE" baseline="0" dirty="0" smtClean="0"/>
              <a:t> </a:t>
            </a:r>
            <a:r>
              <a:rPr lang="de-DE" baseline="0" dirty="0" err="1" smtClean="0"/>
              <a:t>the</a:t>
            </a:r>
            <a:r>
              <a:rPr lang="de-DE" baseline="0" dirty="0" smtClean="0"/>
              <a:t> </a:t>
            </a:r>
            <a:r>
              <a:rPr lang="de-DE" baseline="0" dirty="0" err="1" smtClean="0"/>
              <a:t>smartphone</a:t>
            </a:r>
            <a:r>
              <a:rPr lang="de-DE" baseline="0" dirty="0" smtClean="0"/>
              <a:t>? As </a:t>
            </a:r>
            <a:r>
              <a:rPr lang="de-DE" baseline="0" dirty="0" err="1" smtClean="0"/>
              <a:t>illuminant</a:t>
            </a:r>
            <a:r>
              <a:rPr lang="de-DE" baseline="0" dirty="0" smtClean="0"/>
              <a:t>/</a:t>
            </a:r>
            <a:r>
              <a:rPr lang="de-DE" baseline="0" dirty="0" err="1" smtClean="0"/>
              <a:t>camera</a:t>
            </a:r>
            <a:endParaRPr lang="de-DE" baseline="0" dirty="0" smtClean="0"/>
          </a:p>
          <a:p>
            <a:r>
              <a:rPr lang="de-DE" baseline="0" dirty="0" err="1" smtClean="0"/>
              <a:t>Measurements</a:t>
            </a:r>
            <a:r>
              <a:rPr lang="de-DE" baseline="0" dirty="0" smtClean="0"/>
              <a:t> </a:t>
            </a:r>
            <a:r>
              <a:rPr lang="de-DE" baseline="0" dirty="0" err="1" smtClean="0"/>
              <a:t>and</a:t>
            </a:r>
            <a:r>
              <a:rPr lang="de-DE" baseline="0" dirty="0" smtClean="0"/>
              <a:t> </a:t>
            </a:r>
            <a:r>
              <a:rPr lang="de-DE" baseline="0" dirty="0" err="1" smtClean="0"/>
              <a:t>calibration</a:t>
            </a:r>
            <a:r>
              <a:rPr lang="de-DE" baseline="0" dirty="0" smtClean="0"/>
              <a:t> – The </a:t>
            </a:r>
            <a:r>
              <a:rPr lang="de-DE" baseline="0" dirty="0" err="1" smtClean="0"/>
              <a:t>color</a:t>
            </a:r>
            <a:r>
              <a:rPr lang="de-DE" baseline="0" dirty="0" smtClean="0"/>
              <a:t> </a:t>
            </a:r>
            <a:r>
              <a:rPr lang="de-DE" baseline="0" dirty="0" err="1" smtClean="0"/>
              <a:t>output</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screen</a:t>
            </a:r>
            <a:r>
              <a:rPr lang="de-DE" baseline="0" dirty="0" smtClean="0"/>
              <a:t> </a:t>
            </a:r>
            <a:r>
              <a:rPr lang="de-DE" baseline="0" dirty="0" err="1" smtClean="0"/>
              <a:t>needs</a:t>
            </a:r>
            <a:r>
              <a:rPr lang="de-DE" baseline="0" dirty="0" smtClean="0"/>
              <a:t> </a:t>
            </a:r>
            <a:r>
              <a:rPr lang="de-DE" baseline="0" dirty="0" err="1" smtClean="0"/>
              <a:t>calibration</a:t>
            </a:r>
            <a:r>
              <a:rPr lang="de-DE" baseline="0" dirty="0" smtClean="0"/>
              <a:t>. </a:t>
            </a:r>
            <a:r>
              <a:rPr lang="de-DE" baseline="0" dirty="0" err="1" smtClean="0"/>
              <a:t>What</a:t>
            </a:r>
            <a:r>
              <a:rPr lang="de-DE" baseline="0" dirty="0" smtClean="0"/>
              <a:t> </a:t>
            </a:r>
            <a:r>
              <a:rPr lang="de-DE" baseline="0" dirty="0" err="1" smtClean="0"/>
              <a:t>color</a:t>
            </a:r>
            <a:r>
              <a:rPr lang="de-DE" baseline="0" dirty="0" smtClean="0"/>
              <a:t> </a:t>
            </a:r>
            <a:r>
              <a:rPr lang="de-DE" baseline="0" dirty="0" err="1" smtClean="0"/>
              <a:t>is</a:t>
            </a:r>
            <a:r>
              <a:rPr lang="de-DE" baseline="0" dirty="0" smtClean="0"/>
              <a:t> </a:t>
            </a:r>
            <a:r>
              <a:rPr lang="de-DE" baseline="0" dirty="0" err="1" smtClean="0"/>
              <a:t>comming</a:t>
            </a:r>
            <a:r>
              <a:rPr lang="de-DE" baseline="0" dirty="0" smtClean="0"/>
              <a:t> out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screen</a:t>
            </a:r>
            <a:r>
              <a:rPr lang="de-DE" baseline="0" dirty="0" smtClean="0"/>
              <a:t>?</a:t>
            </a:r>
          </a:p>
          <a:p>
            <a:r>
              <a:rPr lang="de-DE" baseline="0" dirty="0" err="1" smtClean="0"/>
              <a:t>Reconstruction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O.R. – </a:t>
            </a:r>
            <a:r>
              <a:rPr lang="de-DE" baseline="0" dirty="0" err="1" smtClean="0"/>
              <a:t>How</a:t>
            </a:r>
            <a:r>
              <a:rPr lang="de-DE" baseline="0" dirty="0" smtClean="0"/>
              <a:t> </a:t>
            </a:r>
            <a:r>
              <a:rPr lang="de-DE" baseline="0" dirty="0" err="1" smtClean="0"/>
              <a:t>good</a:t>
            </a:r>
            <a:r>
              <a:rPr lang="de-DE" baseline="0" dirty="0" smtClean="0"/>
              <a:t> </a:t>
            </a:r>
            <a:r>
              <a:rPr lang="de-DE" baseline="0" dirty="0" err="1" smtClean="0"/>
              <a:t>is</a:t>
            </a:r>
            <a:r>
              <a:rPr lang="de-DE" baseline="0" dirty="0" smtClean="0"/>
              <a:t> </a:t>
            </a:r>
            <a:r>
              <a:rPr lang="de-DE" baseline="0" dirty="0" err="1" smtClean="0"/>
              <a:t>it</a:t>
            </a:r>
            <a:r>
              <a:rPr lang="de-DE" baseline="0" dirty="0" smtClean="0"/>
              <a:t>? Can </a:t>
            </a:r>
            <a:r>
              <a:rPr lang="de-DE" baseline="0" dirty="0" err="1" smtClean="0"/>
              <a:t>it</a:t>
            </a:r>
            <a:r>
              <a:rPr lang="de-DE" baseline="0" dirty="0" smtClean="0"/>
              <a:t> </a:t>
            </a:r>
            <a:r>
              <a:rPr lang="de-DE" baseline="0" dirty="0" err="1" smtClean="0"/>
              <a:t>be</a:t>
            </a:r>
            <a:r>
              <a:rPr lang="de-DE" baseline="0" dirty="0" smtClean="0"/>
              <a:t> </a:t>
            </a:r>
            <a:r>
              <a:rPr lang="de-DE" baseline="0" dirty="0" err="1" smtClean="0"/>
              <a:t>used</a:t>
            </a:r>
            <a:r>
              <a:rPr lang="de-DE" baseline="0" dirty="0" smtClean="0"/>
              <a:t>? </a:t>
            </a:r>
            <a:r>
              <a:rPr lang="de-DE" baseline="0" dirty="0" err="1" smtClean="0"/>
              <a:t>Which</a:t>
            </a:r>
            <a:r>
              <a:rPr lang="de-DE" baseline="0" dirty="0" smtClean="0"/>
              <a:t> </a:t>
            </a:r>
            <a:r>
              <a:rPr lang="de-DE" baseline="0" dirty="0" err="1" smtClean="0"/>
              <a:t>method</a:t>
            </a:r>
            <a:r>
              <a:rPr lang="de-DE" baseline="0" dirty="0" smtClean="0"/>
              <a:t> </a:t>
            </a:r>
            <a:r>
              <a:rPr lang="de-DE" baseline="0" dirty="0" err="1" smtClean="0"/>
              <a:t>works</a:t>
            </a:r>
            <a:r>
              <a:rPr lang="de-DE" baseline="0" dirty="0" smtClean="0"/>
              <a:t> </a:t>
            </a:r>
            <a:r>
              <a:rPr lang="de-DE" baseline="0" dirty="0" err="1" smtClean="0"/>
              <a:t>best</a:t>
            </a:r>
            <a:r>
              <a:rPr lang="de-DE" baseline="0" dirty="0" smtClean="0"/>
              <a:t>?</a:t>
            </a:r>
            <a:endParaRPr lang="de-DE" dirty="0"/>
          </a:p>
        </p:txBody>
      </p:sp>
    </p:spTree>
    <p:extLst>
      <p:ext uri="{BB962C8B-B14F-4D97-AF65-F5344CB8AC3E}">
        <p14:creationId xmlns:p14="http://schemas.microsoft.com/office/powerpoint/2010/main" val="80748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Basic </a:t>
            </a:r>
            <a:r>
              <a:rPr lang="de-DE" dirty="0" err="1" smtClean="0"/>
              <a:t>functions</a:t>
            </a:r>
            <a:r>
              <a:rPr lang="de-DE" baseline="0" dirty="0" smtClean="0"/>
              <a:t> – </a:t>
            </a:r>
            <a:r>
              <a:rPr lang="de-DE" baseline="0" dirty="0" err="1" smtClean="0"/>
              <a:t>the</a:t>
            </a:r>
            <a:r>
              <a:rPr lang="de-DE" baseline="0" dirty="0" smtClean="0"/>
              <a:t> </a:t>
            </a:r>
            <a:r>
              <a:rPr lang="de-DE" baseline="0" dirty="0" err="1" smtClean="0"/>
              <a:t>basic</a:t>
            </a:r>
            <a:r>
              <a:rPr lang="de-DE" baseline="0" dirty="0" smtClean="0"/>
              <a:t> </a:t>
            </a:r>
            <a:r>
              <a:rPr lang="de-DE" baseline="0" dirty="0" err="1" smtClean="0"/>
              <a:t>function</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app</a:t>
            </a:r>
            <a:r>
              <a:rPr lang="de-DE" baseline="0" dirty="0" smtClean="0"/>
              <a:t> </a:t>
            </a:r>
            <a:r>
              <a:rPr lang="de-DE" baseline="0" dirty="0" err="1" smtClean="0"/>
              <a:t>is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able</a:t>
            </a:r>
            <a:r>
              <a:rPr lang="de-DE" baseline="0" dirty="0" smtClean="0"/>
              <a:t> </a:t>
            </a:r>
            <a:r>
              <a:rPr lang="de-DE" baseline="0" dirty="0" err="1" smtClean="0"/>
              <a:t>to</a:t>
            </a:r>
            <a:r>
              <a:rPr lang="de-DE" baseline="0" dirty="0" smtClean="0"/>
              <a:t> </a:t>
            </a:r>
            <a:r>
              <a:rPr lang="de-DE" baseline="0" dirty="0" err="1" smtClean="0"/>
              <a:t>serve</a:t>
            </a:r>
            <a:r>
              <a:rPr lang="de-DE" baseline="0" dirty="0" smtClean="0"/>
              <a:t> </a:t>
            </a:r>
            <a:r>
              <a:rPr lang="de-DE" baseline="0" dirty="0" err="1" smtClean="0"/>
              <a:t>as</a:t>
            </a:r>
            <a:r>
              <a:rPr lang="de-DE" baseline="0" dirty="0" smtClean="0"/>
              <a:t> </a:t>
            </a:r>
            <a:r>
              <a:rPr lang="de-DE" baseline="0" dirty="0" err="1" smtClean="0"/>
              <a:t>the</a:t>
            </a:r>
            <a:r>
              <a:rPr lang="de-DE" baseline="0" dirty="0" smtClean="0"/>
              <a:t> </a:t>
            </a:r>
            <a:r>
              <a:rPr lang="de-DE" baseline="0" dirty="0" err="1" smtClean="0"/>
              <a:t>illuminant</a:t>
            </a:r>
            <a:r>
              <a:rPr lang="de-DE" baseline="0" dirty="0" smtClean="0"/>
              <a:t> </a:t>
            </a:r>
            <a:r>
              <a:rPr lang="de-DE" baseline="0" dirty="0" err="1" smtClean="0"/>
              <a:t>and</a:t>
            </a:r>
            <a:r>
              <a:rPr lang="de-DE" baseline="0" dirty="0" smtClean="0"/>
              <a:t> </a:t>
            </a:r>
            <a:r>
              <a:rPr lang="de-DE" baseline="0" dirty="0" err="1" smtClean="0"/>
              <a:t>be</a:t>
            </a:r>
            <a:r>
              <a:rPr lang="de-DE" baseline="0" dirty="0" smtClean="0"/>
              <a:t> </a:t>
            </a:r>
            <a:r>
              <a:rPr lang="de-DE" baseline="0" dirty="0" err="1" smtClean="0"/>
              <a:t>able</a:t>
            </a:r>
            <a:r>
              <a:rPr lang="de-DE" baseline="0" dirty="0" smtClean="0"/>
              <a:t> </a:t>
            </a:r>
            <a:r>
              <a:rPr lang="de-DE" baseline="0" dirty="0" err="1" smtClean="0"/>
              <a:t>to</a:t>
            </a:r>
            <a:r>
              <a:rPr lang="de-DE" baseline="0" dirty="0" smtClean="0"/>
              <a:t> </a:t>
            </a:r>
            <a:r>
              <a:rPr lang="de-DE" baseline="0" dirty="0" err="1" smtClean="0"/>
              <a:t>change</a:t>
            </a:r>
            <a:r>
              <a:rPr lang="de-DE" baseline="0" dirty="0" smtClean="0"/>
              <a:t> </a:t>
            </a:r>
            <a:r>
              <a:rPr lang="de-DE" baseline="0" dirty="0" err="1" smtClean="0"/>
              <a:t>between</a:t>
            </a:r>
            <a:r>
              <a:rPr lang="de-DE" baseline="0" dirty="0" smtClean="0"/>
              <a:t> </a:t>
            </a:r>
            <a:r>
              <a:rPr lang="de-DE" baseline="0" dirty="0" err="1" smtClean="0"/>
              <a:t>the</a:t>
            </a:r>
            <a:r>
              <a:rPr lang="de-DE" baseline="0" dirty="0" smtClean="0"/>
              <a:t> </a:t>
            </a:r>
            <a:r>
              <a:rPr lang="de-DE" baseline="0" dirty="0" err="1" smtClean="0"/>
              <a:t>defined</a:t>
            </a:r>
            <a:r>
              <a:rPr lang="de-DE" baseline="0" dirty="0" smtClean="0"/>
              <a:t> </a:t>
            </a:r>
            <a:r>
              <a:rPr lang="de-DE" baseline="0" dirty="0" err="1" smtClean="0"/>
              <a:t>colors</a:t>
            </a:r>
            <a:r>
              <a:rPr lang="de-DE" baseline="0" dirty="0" smtClean="0"/>
              <a:t>.</a:t>
            </a:r>
          </a:p>
          <a:p>
            <a:r>
              <a:rPr lang="de-DE" baseline="0" dirty="0" err="1" smtClean="0"/>
              <a:t>We</a:t>
            </a:r>
            <a:r>
              <a:rPr lang="de-DE" baseline="0" dirty="0" smtClean="0"/>
              <a:t> </a:t>
            </a:r>
            <a:r>
              <a:rPr lang="de-DE" baseline="0" dirty="0" err="1" smtClean="0"/>
              <a:t>can</a:t>
            </a:r>
            <a:r>
              <a:rPr lang="de-DE" baseline="0" dirty="0" smtClean="0"/>
              <a:t> do so, </a:t>
            </a:r>
            <a:r>
              <a:rPr lang="de-DE" baseline="0" dirty="0" err="1" smtClean="0"/>
              <a:t>manually</a:t>
            </a:r>
            <a:r>
              <a:rPr lang="de-DE" baseline="0" dirty="0" smtClean="0"/>
              <a:t> </a:t>
            </a:r>
            <a:r>
              <a:rPr lang="de-DE" baseline="0" dirty="0" err="1" smtClean="0"/>
              <a:t>or</a:t>
            </a:r>
            <a:r>
              <a:rPr lang="de-DE" baseline="0" dirty="0" smtClean="0"/>
              <a:t> </a:t>
            </a:r>
            <a:r>
              <a:rPr lang="de-DE" baseline="0" dirty="0" err="1" smtClean="0"/>
              <a:t>remotely</a:t>
            </a:r>
            <a:r>
              <a:rPr lang="de-DE" baseline="0" dirty="0" smtClean="0"/>
              <a:t>, </a:t>
            </a:r>
            <a:r>
              <a:rPr lang="de-DE" baseline="0" dirty="0" err="1" smtClean="0"/>
              <a:t>for</a:t>
            </a:r>
            <a:r>
              <a:rPr lang="de-DE" baseline="0" dirty="0" smtClean="0"/>
              <a:t> </a:t>
            </a:r>
            <a:r>
              <a:rPr lang="de-DE" baseline="0" dirty="0" err="1" smtClean="0"/>
              <a:t>calibration</a:t>
            </a:r>
            <a:r>
              <a:rPr lang="de-DE" baseline="0" dirty="0" smtClean="0"/>
              <a:t> </a:t>
            </a:r>
            <a:r>
              <a:rPr lang="de-DE" baseline="0" dirty="0" err="1" smtClean="0"/>
              <a:t>purposes</a:t>
            </a:r>
            <a:r>
              <a:rPr lang="de-DE" baseline="0" dirty="0" smtClean="0"/>
              <a:t>. </a:t>
            </a:r>
            <a:r>
              <a:rPr lang="de-DE" baseline="0" dirty="0" err="1" smtClean="0"/>
              <a:t>Manually</a:t>
            </a:r>
            <a:r>
              <a:rPr lang="de-DE" baseline="0" dirty="0" smtClean="0"/>
              <a:t>, </a:t>
            </a:r>
            <a:r>
              <a:rPr lang="de-DE" baseline="0" dirty="0" err="1" smtClean="0"/>
              <a:t>the</a:t>
            </a:r>
            <a:r>
              <a:rPr lang="de-DE" baseline="0" dirty="0" smtClean="0"/>
              <a:t> </a:t>
            </a:r>
            <a:r>
              <a:rPr lang="de-DE" baseline="0" dirty="0" err="1" smtClean="0"/>
              <a:t>color</a:t>
            </a:r>
            <a:r>
              <a:rPr lang="de-DE" baseline="0" dirty="0" smtClean="0"/>
              <a:t> </a:t>
            </a:r>
            <a:r>
              <a:rPr lang="de-DE" baseline="0" dirty="0" err="1" smtClean="0"/>
              <a:t>is</a:t>
            </a:r>
            <a:r>
              <a:rPr lang="de-DE" baseline="0" dirty="0" smtClean="0"/>
              <a:t> </a:t>
            </a:r>
            <a:r>
              <a:rPr lang="de-DE" baseline="0" dirty="0" err="1" smtClean="0"/>
              <a:t>changed</a:t>
            </a:r>
            <a:r>
              <a:rPr lang="de-DE" baseline="0" dirty="0" smtClean="0"/>
              <a:t> </a:t>
            </a:r>
            <a:r>
              <a:rPr lang="de-DE" baseline="0" dirty="0" err="1" smtClean="0"/>
              <a:t>by</a:t>
            </a:r>
            <a:r>
              <a:rPr lang="de-DE" baseline="0" dirty="0" smtClean="0"/>
              <a:t> </a:t>
            </a:r>
            <a:r>
              <a:rPr lang="de-DE" baseline="0" dirty="0" err="1" smtClean="0"/>
              <a:t>pressing</a:t>
            </a:r>
            <a:r>
              <a:rPr lang="de-DE" baseline="0" dirty="0" smtClean="0"/>
              <a:t> </a:t>
            </a:r>
            <a:r>
              <a:rPr lang="de-DE" baseline="0" dirty="0" err="1" smtClean="0"/>
              <a:t>the</a:t>
            </a:r>
            <a:r>
              <a:rPr lang="de-DE" baseline="0" dirty="0" smtClean="0"/>
              <a:t> </a:t>
            </a:r>
            <a:r>
              <a:rPr lang="de-DE" baseline="0" dirty="0" err="1" smtClean="0"/>
              <a:t>volume</a:t>
            </a:r>
            <a:r>
              <a:rPr lang="de-DE" baseline="0" dirty="0" smtClean="0"/>
              <a:t> UP </a:t>
            </a:r>
            <a:r>
              <a:rPr lang="de-DE" baseline="0" dirty="0" err="1" smtClean="0"/>
              <a:t>button</a:t>
            </a:r>
            <a:r>
              <a:rPr lang="de-DE" baseline="0" dirty="0" smtClean="0"/>
              <a:t> </a:t>
            </a:r>
            <a:r>
              <a:rPr lang="de-DE" baseline="0" dirty="0" err="1" smtClean="0"/>
              <a:t>and</a:t>
            </a:r>
            <a:r>
              <a:rPr lang="de-DE" baseline="0" dirty="0" smtClean="0"/>
              <a:t> </a:t>
            </a:r>
            <a:r>
              <a:rPr lang="de-DE" baseline="0" dirty="0" err="1" smtClean="0"/>
              <a:t>the</a:t>
            </a:r>
            <a:r>
              <a:rPr lang="de-DE" baseline="0" dirty="0" smtClean="0"/>
              <a:t> </a:t>
            </a:r>
            <a:r>
              <a:rPr lang="de-DE" baseline="0" dirty="0" err="1" smtClean="0"/>
              <a:t>picture</a:t>
            </a:r>
            <a:r>
              <a:rPr lang="de-DE" baseline="0" dirty="0" smtClean="0"/>
              <a:t> </a:t>
            </a:r>
            <a:r>
              <a:rPr lang="de-DE" baseline="0" dirty="0" err="1" smtClean="0"/>
              <a:t>is</a:t>
            </a:r>
            <a:r>
              <a:rPr lang="de-DE" baseline="0" dirty="0" smtClean="0"/>
              <a:t> </a:t>
            </a:r>
            <a:r>
              <a:rPr lang="de-DE" baseline="0" dirty="0" err="1" smtClean="0"/>
              <a:t>taken</a:t>
            </a:r>
            <a:r>
              <a:rPr lang="de-DE" baseline="0" dirty="0" smtClean="0"/>
              <a:t> </a:t>
            </a:r>
            <a:r>
              <a:rPr lang="de-DE" baseline="0" dirty="0" err="1" smtClean="0"/>
              <a:t>with</a:t>
            </a:r>
            <a:r>
              <a:rPr lang="de-DE" baseline="0" dirty="0" smtClean="0"/>
              <a:t> </a:t>
            </a:r>
            <a:r>
              <a:rPr lang="de-DE" baseline="0" dirty="0" err="1" smtClean="0"/>
              <a:t>volume</a:t>
            </a:r>
            <a:r>
              <a:rPr lang="de-DE" baseline="0" dirty="0" smtClean="0"/>
              <a:t> DOWN </a:t>
            </a:r>
            <a:r>
              <a:rPr lang="de-DE" baseline="0" dirty="0" err="1" smtClean="0"/>
              <a:t>button</a:t>
            </a:r>
            <a:r>
              <a:rPr lang="de-DE" baseline="0" dirty="0" smtClean="0"/>
              <a:t>. The </a:t>
            </a:r>
            <a:r>
              <a:rPr lang="de-DE" baseline="0" dirty="0" err="1" smtClean="0"/>
              <a:t>reason</a:t>
            </a:r>
            <a:r>
              <a:rPr lang="de-DE" baseline="0" dirty="0" smtClean="0"/>
              <a:t> </a:t>
            </a:r>
            <a:r>
              <a:rPr lang="de-DE" baseline="0" dirty="0" err="1" smtClean="0"/>
              <a:t>for</a:t>
            </a:r>
            <a:r>
              <a:rPr lang="de-DE" baseline="0" dirty="0" smtClean="0"/>
              <a:t> </a:t>
            </a:r>
            <a:r>
              <a:rPr lang="de-DE" baseline="0" dirty="0" err="1" smtClean="0"/>
              <a:t>this</a:t>
            </a:r>
            <a:r>
              <a:rPr lang="de-DE" baseline="0" dirty="0" smtClean="0"/>
              <a:t> </a:t>
            </a:r>
            <a:r>
              <a:rPr lang="de-DE" baseline="0" dirty="0" err="1" smtClean="0"/>
              <a:t>being</a:t>
            </a:r>
            <a:r>
              <a:rPr lang="de-DE" baseline="0" dirty="0" smtClean="0"/>
              <a:t> </a:t>
            </a:r>
            <a:r>
              <a:rPr lang="de-DE" baseline="0" dirty="0" err="1" smtClean="0"/>
              <a:t>as</a:t>
            </a:r>
            <a:r>
              <a:rPr lang="de-DE" baseline="0" dirty="0" smtClean="0"/>
              <a:t> such </a:t>
            </a:r>
            <a:r>
              <a:rPr lang="de-DE" baseline="0" dirty="0" err="1" smtClean="0"/>
              <a:t>is</a:t>
            </a:r>
            <a:r>
              <a:rPr lang="de-DE" baseline="0" dirty="0" smtClean="0"/>
              <a:t> </a:t>
            </a:r>
            <a:r>
              <a:rPr lang="de-DE" baseline="0" dirty="0" err="1" smtClean="0"/>
              <a:t>to</a:t>
            </a:r>
            <a:r>
              <a:rPr lang="de-DE" baseline="0" dirty="0" smtClean="0"/>
              <a:t>, in a real </a:t>
            </a:r>
            <a:r>
              <a:rPr lang="de-DE" baseline="0" dirty="0" err="1" smtClean="0"/>
              <a:t>scanning</a:t>
            </a:r>
            <a:r>
              <a:rPr lang="de-DE" baseline="0" dirty="0" smtClean="0"/>
              <a:t>, </a:t>
            </a:r>
            <a:r>
              <a:rPr lang="de-DE" baseline="0" dirty="0" err="1" smtClean="0"/>
              <a:t>be</a:t>
            </a:r>
            <a:r>
              <a:rPr lang="de-DE" baseline="0" dirty="0" smtClean="0"/>
              <a:t> </a:t>
            </a:r>
            <a:r>
              <a:rPr lang="de-DE" baseline="0" dirty="0" err="1" smtClean="0"/>
              <a:t>able</a:t>
            </a:r>
            <a:r>
              <a:rPr lang="de-DE" baseline="0" dirty="0" smtClean="0"/>
              <a:t> </a:t>
            </a:r>
            <a:r>
              <a:rPr lang="de-DE" baseline="0" dirty="0" err="1" smtClean="0"/>
              <a:t>to</a:t>
            </a:r>
            <a:r>
              <a:rPr lang="de-DE" baseline="0" dirty="0" smtClean="0"/>
              <a:t> </a:t>
            </a:r>
            <a:r>
              <a:rPr lang="de-DE" baseline="0" dirty="0" err="1" smtClean="0"/>
              <a:t>have</a:t>
            </a:r>
            <a:r>
              <a:rPr lang="de-DE" baseline="0" dirty="0" smtClean="0"/>
              <a:t> minimal </a:t>
            </a:r>
            <a:r>
              <a:rPr lang="de-DE" baseline="0" dirty="0" err="1" smtClean="0"/>
              <a:t>interaction</a:t>
            </a:r>
            <a:r>
              <a:rPr lang="de-DE" baseline="0" dirty="0" smtClean="0"/>
              <a:t> </a:t>
            </a:r>
            <a:r>
              <a:rPr lang="de-DE" baseline="0" dirty="0" err="1" smtClean="0"/>
              <a:t>with</a:t>
            </a:r>
            <a:r>
              <a:rPr lang="de-DE" baseline="0" dirty="0" smtClean="0"/>
              <a:t> </a:t>
            </a:r>
            <a:r>
              <a:rPr lang="de-DE" baseline="0" dirty="0" err="1" smtClean="0"/>
              <a:t>the</a:t>
            </a:r>
            <a:r>
              <a:rPr lang="de-DE" baseline="0" dirty="0" smtClean="0"/>
              <a:t> </a:t>
            </a:r>
            <a:r>
              <a:rPr lang="de-DE" baseline="0" dirty="0" err="1" smtClean="0"/>
              <a:t>screen</a:t>
            </a:r>
            <a:r>
              <a:rPr lang="de-DE" baseline="0" dirty="0" smtClean="0"/>
              <a:t>.</a:t>
            </a:r>
            <a:endParaRPr lang="de-DE" dirty="0"/>
          </a:p>
        </p:txBody>
      </p:sp>
    </p:spTree>
    <p:extLst>
      <p:ext uri="{BB962C8B-B14F-4D97-AF65-F5344CB8AC3E}">
        <p14:creationId xmlns:p14="http://schemas.microsoft.com/office/powerpoint/2010/main" val="4144136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The </a:t>
            </a:r>
            <a:r>
              <a:rPr lang="de-DE" dirty="0" err="1" smtClean="0"/>
              <a:t>calibration</a:t>
            </a:r>
            <a:r>
              <a:rPr lang="de-DE" baseline="0" dirty="0" smtClean="0"/>
              <a:t> </a:t>
            </a:r>
            <a:r>
              <a:rPr lang="de-DE" baseline="0" dirty="0" err="1" smtClean="0"/>
              <a:t>process</a:t>
            </a:r>
            <a:r>
              <a:rPr lang="de-DE" baseline="0" dirty="0" smtClean="0"/>
              <a:t> </a:t>
            </a:r>
            <a:r>
              <a:rPr lang="de-DE" baseline="0" dirty="0" err="1" smtClean="0"/>
              <a:t>to</a:t>
            </a:r>
            <a:r>
              <a:rPr lang="de-DE" baseline="0" dirty="0" smtClean="0"/>
              <a:t> </a:t>
            </a:r>
            <a:r>
              <a:rPr lang="de-DE" baseline="0" dirty="0" err="1" smtClean="0"/>
              <a:t>evaluate</a:t>
            </a:r>
            <a:r>
              <a:rPr lang="de-DE" baseline="0" dirty="0" smtClean="0"/>
              <a:t> </a:t>
            </a:r>
            <a:r>
              <a:rPr lang="de-DE" baseline="0" dirty="0" err="1" smtClean="0"/>
              <a:t>the</a:t>
            </a:r>
            <a:r>
              <a:rPr lang="de-DE" baseline="0" dirty="0" smtClean="0"/>
              <a:t> </a:t>
            </a:r>
            <a:r>
              <a:rPr lang="de-DE" baseline="0" dirty="0" err="1" smtClean="0"/>
              <a:t>output</a:t>
            </a:r>
            <a:r>
              <a:rPr lang="de-DE" baseline="0" dirty="0" smtClean="0"/>
              <a:t> </a:t>
            </a:r>
            <a:r>
              <a:rPr lang="de-DE" baseline="0" dirty="0" err="1" smtClean="0"/>
              <a:t>color</a:t>
            </a:r>
            <a:r>
              <a:rPr lang="de-DE" baseline="0" dirty="0" smtClean="0"/>
              <a:t> </a:t>
            </a:r>
            <a:r>
              <a:rPr lang="de-DE" baseline="0" dirty="0" err="1" smtClean="0"/>
              <a:t>is</a:t>
            </a:r>
            <a:r>
              <a:rPr lang="de-DE" baseline="0" dirty="0" smtClean="0"/>
              <a:t> </a:t>
            </a:r>
            <a:r>
              <a:rPr lang="de-DE" baseline="0" dirty="0" err="1" smtClean="0"/>
              <a:t>done</a:t>
            </a:r>
            <a:r>
              <a:rPr lang="de-DE" baseline="0" dirty="0" smtClean="0"/>
              <a:t> </a:t>
            </a:r>
            <a:r>
              <a:rPr lang="de-DE" baseline="0" dirty="0" err="1" smtClean="0"/>
              <a:t>using</a:t>
            </a:r>
            <a:r>
              <a:rPr lang="de-DE" baseline="0" dirty="0" smtClean="0"/>
              <a:t> a </a:t>
            </a:r>
            <a:r>
              <a:rPr lang="de-DE" baseline="0" dirty="0" err="1" smtClean="0"/>
              <a:t>spectroradiometer</a:t>
            </a:r>
            <a:r>
              <a:rPr lang="de-DE" baseline="0" dirty="0" smtClean="0"/>
              <a:t>. The </a:t>
            </a:r>
            <a:r>
              <a:rPr lang="de-DE" baseline="0" dirty="0" err="1" smtClean="0"/>
              <a:t>computer</a:t>
            </a:r>
            <a:r>
              <a:rPr lang="de-DE" baseline="0" dirty="0" smtClean="0"/>
              <a:t> </a:t>
            </a:r>
            <a:r>
              <a:rPr lang="de-DE" baseline="0" dirty="0" err="1" smtClean="0"/>
              <a:t>acts</a:t>
            </a:r>
            <a:r>
              <a:rPr lang="de-DE" baseline="0" dirty="0" smtClean="0"/>
              <a:t> </a:t>
            </a:r>
            <a:r>
              <a:rPr lang="de-DE" baseline="0" dirty="0" err="1" smtClean="0"/>
              <a:t>as</a:t>
            </a:r>
            <a:r>
              <a:rPr lang="de-DE" baseline="0" dirty="0" smtClean="0"/>
              <a:t> host </a:t>
            </a:r>
            <a:r>
              <a:rPr lang="de-DE" baseline="0" dirty="0" err="1" smtClean="0"/>
              <a:t>and</a:t>
            </a:r>
            <a:r>
              <a:rPr lang="de-DE" baseline="0" dirty="0" smtClean="0"/>
              <a:t> </a:t>
            </a:r>
            <a:r>
              <a:rPr lang="de-DE" baseline="0" dirty="0" err="1" smtClean="0"/>
              <a:t>serves</a:t>
            </a:r>
            <a:r>
              <a:rPr lang="de-DE" baseline="0" dirty="0" smtClean="0"/>
              <a:t> </a:t>
            </a:r>
            <a:r>
              <a:rPr lang="de-DE" baseline="0" dirty="0" err="1" smtClean="0"/>
              <a:t>as</a:t>
            </a:r>
            <a:r>
              <a:rPr lang="de-DE" baseline="0" dirty="0" smtClean="0"/>
              <a:t> </a:t>
            </a:r>
            <a:r>
              <a:rPr lang="de-DE" baseline="0" dirty="0" err="1" smtClean="0"/>
              <a:t>middle</a:t>
            </a:r>
            <a:r>
              <a:rPr lang="de-DE" baseline="0" dirty="0" smtClean="0"/>
              <a:t> man in </a:t>
            </a:r>
            <a:r>
              <a:rPr lang="de-DE" baseline="0" dirty="0" err="1" smtClean="0"/>
              <a:t>the</a:t>
            </a:r>
            <a:r>
              <a:rPr lang="de-DE" baseline="0" dirty="0" smtClean="0"/>
              <a:t> </a:t>
            </a:r>
            <a:r>
              <a:rPr lang="de-DE" baseline="0" dirty="0" err="1" smtClean="0"/>
              <a:t>communication</a:t>
            </a:r>
            <a:r>
              <a:rPr lang="de-DE" baseline="0" dirty="0" smtClean="0"/>
              <a:t> </a:t>
            </a:r>
            <a:r>
              <a:rPr lang="de-DE" baseline="0" dirty="0" err="1" smtClean="0"/>
              <a:t>between</a:t>
            </a:r>
            <a:r>
              <a:rPr lang="de-DE" baseline="0" dirty="0" smtClean="0"/>
              <a:t> </a:t>
            </a:r>
            <a:r>
              <a:rPr lang="de-DE" baseline="0" dirty="0" err="1" smtClean="0"/>
              <a:t>changing</a:t>
            </a:r>
            <a:r>
              <a:rPr lang="de-DE" baseline="0" dirty="0" smtClean="0"/>
              <a:t> </a:t>
            </a:r>
            <a:r>
              <a:rPr lang="de-DE" baseline="0" dirty="0" err="1" smtClean="0"/>
              <a:t>color</a:t>
            </a:r>
            <a:r>
              <a:rPr lang="de-DE" baseline="0" dirty="0" smtClean="0"/>
              <a:t> </a:t>
            </a:r>
            <a:r>
              <a:rPr lang="de-DE" baseline="0" dirty="0" err="1" smtClean="0"/>
              <a:t>of</a:t>
            </a:r>
            <a:r>
              <a:rPr lang="de-DE" baseline="0" dirty="0" smtClean="0"/>
              <a:t> </a:t>
            </a:r>
            <a:r>
              <a:rPr lang="de-DE" baseline="0" dirty="0" err="1" smtClean="0"/>
              <a:t>the</a:t>
            </a:r>
            <a:r>
              <a:rPr lang="de-DE" baseline="0" dirty="0" smtClean="0"/>
              <a:t> </a:t>
            </a:r>
            <a:r>
              <a:rPr lang="de-DE" baseline="0" dirty="0" err="1" smtClean="0"/>
              <a:t>screen</a:t>
            </a:r>
            <a:r>
              <a:rPr lang="de-DE" baseline="0" dirty="0" smtClean="0"/>
              <a:t> </a:t>
            </a:r>
            <a:r>
              <a:rPr lang="de-DE" baseline="0" dirty="0" err="1" smtClean="0"/>
              <a:t>and</a:t>
            </a:r>
            <a:r>
              <a:rPr lang="de-DE" baseline="0" dirty="0" smtClean="0"/>
              <a:t> a </a:t>
            </a:r>
            <a:r>
              <a:rPr lang="de-DE" baseline="0" dirty="0" err="1" smtClean="0"/>
              <a:t>measurement</a:t>
            </a:r>
            <a:r>
              <a:rPr lang="de-DE" baseline="0" dirty="0" smtClean="0"/>
              <a:t> </a:t>
            </a:r>
            <a:r>
              <a:rPr lang="de-DE" baseline="0" dirty="0" err="1" smtClean="0"/>
              <a:t>being</a:t>
            </a:r>
            <a:r>
              <a:rPr lang="de-DE" baseline="0" dirty="0" smtClean="0"/>
              <a:t> </a:t>
            </a:r>
            <a:r>
              <a:rPr lang="de-DE" baseline="0" dirty="0" err="1" smtClean="0"/>
              <a:t>taken</a:t>
            </a:r>
            <a:r>
              <a:rPr lang="de-DE" baseline="0" dirty="0" smtClean="0"/>
              <a:t>.</a:t>
            </a:r>
          </a:p>
          <a:p>
            <a:r>
              <a:rPr lang="de-DE" baseline="0" dirty="0" smtClean="0"/>
              <a:t>The </a:t>
            </a:r>
            <a:r>
              <a:rPr lang="de-DE" baseline="0" dirty="0" err="1" smtClean="0"/>
              <a:t>measurements</a:t>
            </a:r>
            <a:r>
              <a:rPr lang="de-DE" baseline="0" dirty="0" smtClean="0"/>
              <a:t> </a:t>
            </a:r>
            <a:r>
              <a:rPr lang="de-DE" baseline="0" dirty="0" err="1" smtClean="0"/>
              <a:t>were</a:t>
            </a:r>
            <a:r>
              <a:rPr lang="de-DE" baseline="0" dirty="0" smtClean="0"/>
              <a:t> </a:t>
            </a:r>
            <a:r>
              <a:rPr lang="de-DE" baseline="0" dirty="0" err="1" smtClean="0"/>
              <a:t>taken</a:t>
            </a:r>
            <a:r>
              <a:rPr lang="de-DE" baseline="0" dirty="0" smtClean="0"/>
              <a:t> in a </a:t>
            </a:r>
            <a:r>
              <a:rPr lang="de-DE" baseline="0" dirty="0" err="1" smtClean="0"/>
              <a:t>dark</a:t>
            </a:r>
            <a:r>
              <a:rPr lang="de-DE" baseline="0" dirty="0" smtClean="0"/>
              <a:t> </a:t>
            </a:r>
            <a:r>
              <a:rPr lang="de-DE" baseline="0" dirty="0" err="1" smtClean="0"/>
              <a:t>room</a:t>
            </a:r>
            <a:r>
              <a:rPr lang="de-DE" baseline="0" dirty="0" smtClean="0"/>
              <a:t>, </a:t>
            </a:r>
            <a:r>
              <a:rPr lang="de-DE" baseline="0" dirty="0" err="1" smtClean="0"/>
              <a:t>with</a:t>
            </a:r>
            <a:r>
              <a:rPr lang="de-DE" baseline="0" dirty="0" smtClean="0"/>
              <a:t> minimal human </a:t>
            </a:r>
            <a:r>
              <a:rPr lang="de-DE" baseline="0" dirty="0" err="1" smtClean="0"/>
              <a:t>interference</a:t>
            </a:r>
            <a:r>
              <a:rPr lang="de-DE" baseline="0" dirty="0" smtClean="0"/>
              <a:t>, so </a:t>
            </a:r>
            <a:r>
              <a:rPr lang="de-DE" baseline="0" dirty="0" err="1" smtClean="0"/>
              <a:t>it</a:t>
            </a:r>
            <a:r>
              <a:rPr lang="de-DE" baseline="0" dirty="0" smtClean="0"/>
              <a:t> </a:t>
            </a:r>
            <a:r>
              <a:rPr lang="de-DE" baseline="0" dirty="0" err="1" smtClean="0"/>
              <a:t>would</a:t>
            </a:r>
            <a:r>
              <a:rPr lang="de-DE" baseline="0" dirty="0" smtClean="0"/>
              <a:t> </a:t>
            </a:r>
            <a:r>
              <a:rPr lang="de-DE" baseline="0" dirty="0" err="1" smtClean="0"/>
              <a:t>affect</a:t>
            </a:r>
            <a:r>
              <a:rPr lang="de-DE" baseline="0" dirty="0" smtClean="0"/>
              <a:t> </a:t>
            </a:r>
            <a:r>
              <a:rPr lang="de-DE" baseline="0" dirty="0" err="1" smtClean="0"/>
              <a:t>the</a:t>
            </a:r>
            <a:r>
              <a:rPr lang="de-DE" baseline="0" dirty="0" smtClean="0"/>
              <a:t> </a:t>
            </a:r>
            <a:r>
              <a:rPr lang="de-DE" baseline="0" dirty="0" err="1" smtClean="0"/>
              <a:t>measurement</a:t>
            </a:r>
            <a:r>
              <a:rPr lang="de-DE" baseline="0" dirty="0" smtClean="0"/>
              <a:t> </a:t>
            </a:r>
            <a:r>
              <a:rPr lang="de-DE" baseline="0" dirty="0" err="1" smtClean="0"/>
              <a:t>as</a:t>
            </a:r>
            <a:r>
              <a:rPr lang="de-DE" baseline="0" dirty="0" smtClean="0"/>
              <a:t> minimal </a:t>
            </a:r>
            <a:r>
              <a:rPr lang="de-DE" baseline="0" dirty="0" err="1" smtClean="0"/>
              <a:t>as</a:t>
            </a:r>
            <a:r>
              <a:rPr lang="de-DE" baseline="0" dirty="0" smtClean="0"/>
              <a:t> </a:t>
            </a:r>
            <a:r>
              <a:rPr lang="de-DE" baseline="0" dirty="0" err="1" smtClean="0"/>
              <a:t>possible</a:t>
            </a:r>
            <a:r>
              <a:rPr lang="de-DE" baseline="0" dirty="0" smtClean="0"/>
              <a:t>.</a:t>
            </a:r>
          </a:p>
          <a:p>
            <a:r>
              <a:rPr lang="de-DE" baseline="0" dirty="0" err="1" smtClean="0"/>
              <a:t>We</a:t>
            </a:r>
            <a:r>
              <a:rPr lang="de-DE" baseline="0" dirty="0" smtClean="0"/>
              <a:t> </a:t>
            </a:r>
            <a:r>
              <a:rPr lang="de-DE" baseline="0" dirty="0" err="1" smtClean="0"/>
              <a:t>chose</a:t>
            </a:r>
            <a:r>
              <a:rPr lang="de-DE" baseline="0" dirty="0" smtClean="0"/>
              <a:t> </a:t>
            </a:r>
            <a:r>
              <a:rPr lang="de-DE" baseline="0" dirty="0" err="1" smtClean="0"/>
              <a:t>the</a:t>
            </a:r>
            <a:r>
              <a:rPr lang="de-DE" baseline="0" dirty="0" smtClean="0"/>
              <a:t> </a:t>
            </a:r>
            <a:r>
              <a:rPr lang="de-DE" baseline="0" dirty="0" err="1" smtClean="0"/>
              <a:t>colors</a:t>
            </a:r>
            <a:r>
              <a:rPr lang="de-DE" baseline="0" dirty="0" smtClean="0"/>
              <a:t> </a:t>
            </a:r>
            <a:r>
              <a:rPr lang="de-DE" baseline="0" dirty="0" err="1" smtClean="0"/>
              <a:t>to</a:t>
            </a:r>
            <a:r>
              <a:rPr lang="de-DE" baseline="0" dirty="0" smtClean="0"/>
              <a:t> </a:t>
            </a:r>
            <a:r>
              <a:rPr lang="de-DE" baseline="0" dirty="0" err="1" smtClean="0"/>
              <a:t>be</a:t>
            </a:r>
            <a:r>
              <a:rPr lang="de-DE" baseline="0" dirty="0" smtClean="0"/>
              <a:t> </a:t>
            </a:r>
            <a:r>
              <a:rPr lang="de-DE" baseline="0" dirty="0" err="1" smtClean="0"/>
              <a:t>measured</a:t>
            </a:r>
            <a:r>
              <a:rPr lang="de-DE" baseline="0" dirty="0" smtClean="0"/>
              <a:t>, </a:t>
            </a:r>
            <a:endParaRPr lang="de-DE" dirty="0"/>
          </a:p>
        </p:txBody>
      </p:sp>
    </p:spTree>
    <p:extLst>
      <p:ext uri="{BB962C8B-B14F-4D97-AF65-F5344CB8AC3E}">
        <p14:creationId xmlns:p14="http://schemas.microsoft.com/office/powerpoint/2010/main" val="3627326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Here</a:t>
            </a:r>
            <a:r>
              <a:rPr lang="de-DE" dirty="0" smtClean="0"/>
              <a:t> </a:t>
            </a:r>
            <a:r>
              <a:rPr lang="de-DE" dirty="0" err="1" smtClean="0"/>
              <a:t>we</a:t>
            </a:r>
            <a:r>
              <a:rPr lang="de-DE" baseline="0" dirty="0" smtClean="0"/>
              <a:t> </a:t>
            </a:r>
            <a:r>
              <a:rPr lang="de-DE" baseline="0" dirty="0" err="1" smtClean="0"/>
              <a:t>can</a:t>
            </a:r>
            <a:r>
              <a:rPr lang="de-DE" baseline="0" dirty="0" smtClean="0"/>
              <a:t> </a:t>
            </a:r>
            <a:r>
              <a:rPr lang="de-DE" baseline="0" dirty="0" err="1" smtClean="0"/>
              <a:t>see</a:t>
            </a:r>
            <a:r>
              <a:rPr lang="de-DE" baseline="0" dirty="0" smtClean="0"/>
              <a:t> </a:t>
            </a:r>
            <a:r>
              <a:rPr lang="de-DE" baseline="0" dirty="0" err="1" smtClean="0"/>
              <a:t>that</a:t>
            </a:r>
            <a:r>
              <a:rPr lang="de-DE" baseline="0" dirty="0" smtClean="0"/>
              <a:t> </a:t>
            </a:r>
            <a:r>
              <a:rPr lang="de-DE" baseline="0" dirty="0" err="1" smtClean="0"/>
              <a:t>error</a:t>
            </a:r>
            <a:r>
              <a:rPr lang="de-DE" baseline="0" dirty="0" smtClean="0"/>
              <a:t> in 3 different </a:t>
            </a:r>
            <a:r>
              <a:rPr lang="de-DE" baseline="0" dirty="0" err="1" smtClean="0"/>
              <a:t>measurements</a:t>
            </a:r>
            <a:r>
              <a:rPr lang="de-DE" baseline="0" dirty="0" smtClean="0"/>
              <a:t>: ff0000</a:t>
            </a:r>
            <a:endParaRPr lang="de-DE" dirty="0"/>
          </a:p>
        </p:txBody>
      </p:sp>
    </p:spTree>
    <p:extLst>
      <p:ext uri="{BB962C8B-B14F-4D97-AF65-F5344CB8AC3E}">
        <p14:creationId xmlns:p14="http://schemas.microsoft.com/office/powerpoint/2010/main" val="91390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Here</a:t>
            </a:r>
            <a:r>
              <a:rPr lang="de-DE" dirty="0" smtClean="0"/>
              <a:t> </a:t>
            </a:r>
            <a:r>
              <a:rPr lang="de-DE" dirty="0" err="1" smtClean="0"/>
              <a:t>we</a:t>
            </a:r>
            <a:r>
              <a:rPr lang="de-DE" baseline="0" dirty="0" smtClean="0"/>
              <a:t> </a:t>
            </a:r>
            <a:r>
              <a:rPr lang="de-DE" baseline="0" dirty="0" err="1" smtClean="0"/>
              <a:t>can</a:t>
            </a:r>
            <a:r>
              <a:rPr lang="de-DE" baseline="0" dirty="0" smtClean="0"/>
              <a:t> </a:t>
            </a:r>
            <a:r>
              <a:rPr lang="de-DE" baseline="0" dirty="0" err="1" smtClean="0"/>
              <a:t>see</a:t>
            </a:r>
            <a:r>
              <a:rPr lang="de-DE" baseline="0" dirty="0" smtClean="0"/>
              <a:t> </a:t>
            </a:r>
            <a:r>
              <a:rPr lang="de-DE" baseline="0" dirty="0" err="1" smtClean="0"/>
              <a:t>that</a:t>
            </a:r>
            <a:r>
              <a:rPr lang="de-DE" baseline="0" dirty="0" smtClean="0"/>
              <a:t> </a:t>
            </a:r>
            <a:r>
              <a:rPr lang="de-DE" baseline="0" dirty="0" err="1" smtClean="0"/>
              <a:t>error</a:t>
            </a:r>
            <a:r>
              <a:rPr lang="de-DE" baseline="0" dirty="0" smtClean="0"/>
              <a:t> in 3 different </a:t>
            </a:r>
            <a:r>
              <a:rPr lang="de-DE" baseline="0" dirty="0" err="1" smtClean="0"/>
              <a:t>measurements</a:t>
            </a:r>
            <a:r>
              <a:rPr lang="de-DE" baseline="0" dirty="0" smtClean="0"/>
              <a:t>: ffff00, 790000</a:t>
            </a:r>
            <a:endParaRPr lang="de-DE" dirty="0"/>
          </a:p>
        </p:txBody>
      </p:sp>
    </p:spTree>
    <p:extLst>
      <p:ext uri="{BB962C8B-B14F-4D97-AF65-F5344CB8AC3E}">
        <p14:creationId xmlns:p14="http://schemas.microsoft.com/office/powerpoint/2010/main" val="257835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Here</a:t>
            </a:r>
            <a:r>
              <a:rPr lang="de-DE" dirty="0" smtClean="0"/>
              <a:t> </a:t>
            </a:r>
            <a:r>
              <a:rPr lang="de-DE" dirty="0" err="1" smtClean="0"/>
              <a:t>we</a:t>
            </a:r>
            <a:r>
              <a:rPr lang="de-DE" baseline="0" dirty="0" smtClean="0"/>
              <a:t> </a:t>
            </a:r>
            <a:r>
              <a:rPr lang="de-DE" baseline="0" dirty="0" err="1" smtClean="0"/>
              <a:t>can</a:t>
            </a:r>
            <a:r>
              <a:rPr lang="de-DE" baseline="0" dirty="0" smtClean="0"/>
              <a:t> </a:t>
            </a:r>
            <a:r>
              <a:rPr lang="de-DE" baseline="0" dirty="0" err="1" smtClean="0"/>
              <a:t>see</a:t>
            </a:r>
            <a:r>
              <a:rPr lang="de-DE" baseline="0" dirty="0" smtClean="0"/>
              <a:t> </a:t>
            </a:r>
            <a:r>
              <a:rPr lang="de-DE" baseline="0" dirty="0" err="1" smtClean="0"/>
              <a:t>that</a:t>
            </a:r>
            <a:r>
              <a:rPr lang="de-DE" baseline="0" dirty="0" smtClean="0"/>
              <a:t> </a:t>
            </a:r>
            <a:r>
              <a:rPr lang="de-DE" baseline="0" dirty="0" err="1" smtClean="0"/>
              <a:t>error</a:t>
            </a:r>
            <a:r>
              <a:rPr lang="de-DE" baseline="0" dirty="0" smtClean="0"/>
              <a:t> in 3 different </a:t>
            </a:r>
            <a:r>
              <a:rPr lang="de-DE" baseline="0" dirty="0" err="1" smtClean="0"/>
              <a:t>measurements</a:t>
            </a:r>
            <a:r>
              <a:rPr lang="de-DE" baseline="0" dirty="0" smtClean="0"/>
              <a:t>: 790000</a:t>
            </a:r>
            <a:endParaRPr lang="de-DE" dirty="0"/>
          </a:p>
        </p:txBody>
      </p:sp>
    </p:spTree>
    <p:extLst>
      <p:ext uri="{BB962C8B-B14F-4D97-AF65-F5344CB8AC3E}">
        <p14:creationId xmlns:p14="http://schemas.microsoft.com/office/powerpoint/2010/main" val="198780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_1/3_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9144000" cy="17347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smtClean="0"/>
              <a:t>Titelmasterformat durch Klicken bearbeiten</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pic>
        <p:nvPicPr>
          <p:cNvPr id="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840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_Tex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25"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smtClean="0"/>
              <a:t>Formatvorlagen des Textmasters bearbeiten</a:t>
            </a:r>
          </a:p>
        </p:txBody>
      </p:sp>
      <p:sp>
        <p:nvSpPr>
          <p:cNvPr id="6"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14" name="Textplatzhalter 11"/>
          <p:cNvSpPr>
            <a:spLocks noGrp="1"/>
          </p:cNvSpPr>
          <p:nvPr>
            <p:ph type="body" sz="quarter" idx="14"/>
          </p:nvPr>
        </p:nvSpPr>
        <p:spPr>
          <a:xfrm>
            <a:off x="287339" y="1263600"/>
            <a:ext cx="5648325" cy="2989466"/>
          </a:xfrm>
          <a:prstGeom prst="rect">
            <a:avLst/>
          </a:prstGeom>
        </p:spPr>
        <p:txBody>
          <a:bodyPr lIns="0" tIns="0" rIns="0" bIns="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p:txBody>
      </p:sp>
      <p:sp>
        <p:nvSpPr>
          <p:cNvPr id="8" name="Bildplatzhalter 7"/>
          <p:cNvSpPr>
            <a:spLocks noGrp="1"/>
          </p:cNvSpPr>
          <p:nvPr>
            <p:ph type="pic" sz="quarter" idx="15"/>
          </p:nvPr>
        </p:nvSpPr>
        <p:spPr>
          <a:xfrm>
            <a:off x="6069013" y="1264444"/>
            <a:ext cx="2787650" cy="2699147"/>
          </a:xfrm>
          <a:prstGeom prst="rect">
            <a:avLst/>
          </a:prstGeom>
        </p:spPr>
        <p:txBody>
          <a:bodyPr/>
          <a:lstStyle/>
          <a:p>
            <a:r>
              <a:rPr lang="de-DE" smtClean="0"/>
              <a:t>Bild durch Klicken auf Symbol hinzufügen</a:t>
            </a:r>
            <a:endParaRPr lang="de-DE"/>
          </a:p>
        </p:txBody>
      </p:sp>
    </p:spTree>
    <p:extLst>
      <p:ext uri="{BB962C8B-B14F-4D97-AF65-F5344CB8AC3E}">
        <p14:creationId xmlns:p14="http://schemas.microsoft.com/office/powerpoint/2010/main" val="35608350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_Bild">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4" name="Footer Placeholder 4"/>
          <p:cNvSpPr>
            <a:spLocks noGrp="1"/>
          </p:cNvSpPr>
          <p:nvPr>
            <p:ph type="ftr" sz="quarter" idx="10"/>
          </p:nvPr>
        </p:nvSpPr>
        <p:spPr/>
        <p:txBody>
          <a:bodyPr/>
          <a:lstStyle>
            <a:lvl1pPr algn="l">
              <a:defRPr sz="900" dirty="0">
                <a:solidFill>
                  <a:schemeClr val="tx2"/>
                </a:solidFill>
              </a:defRPr>
            </a:lvl1pPr>
          </a:lstStyle>
          <a:p>
            <a:pPr>
              <a:defRPr/>
            </a:pPr>
            <a:endParaRPr lang="de-DE"/>
          </a:p>
        </p:txBody>
      </p:sp>
      <p:sp>
        <p:nvSpPr>
          <p:cNvPr id="10" name="Textplatzhalter 9"/>
          <p:cNvSpPr>
            <a:spLocks noGrp="1"/>
          </p:cNvSpPr>
          <p:nvPr>
            <p:ph type="body" sz="quarter" idx="13" hasCustomPrompt="1"/>
          </p:nvPr>
        </p:nvSpPr>
        <p:spPr>
          <a:xfrm>
            <a:off x="287339" y="4019550"/>
            <a:ext cx="8559667" cy="374650"/>
          </a:xfrm>
          <a:prstGeom prst="rect">
            <a:avLst/>
          </a:prstGeom>
        </p:spPr>
        <p:txBody>
          <a:bodyPr>
            <a:normAutofit/>
          </a:bodyPr>
          <a:lstStyle>
            <a:lvl1pPr marL="0" indent="0" algn="r">
              <a:buNone/>
              <a:defRPr sz="900"/>
            </a:lvl1pPr>
          </a:lstStyle>
          <a:p>
            <a:pPr lvl="0"/>
            <a:r>
              <a:rPr lang="de-DE" dirty="0" smtClean="0"/>
              <a:t>Bildtitel oder ggf. Beschreibung</a:t>
            </a:r>
          </a:p>
        </p:txBody>
      </p:sp>
      <p:sp>
        <p:nvSpPr>
          <p:cNvPr id="6" name="Bildplatzhalter 5"/>
          <p:cNvSpPr>
            <a:spLocks noGrp="1"/>
          </p:cNvSpPr>
          <p:nvPr>
            <p:ph type="pic" sz="quarter" idx="14"/>
          </p:nvPr>
        </p:nvSpPr>
        <p:spPr>
          <a:xfrm>
            <a:off x="287339" y="864394"/>
            <a:ext cx="8569325" cy="3045619"/>
          </a:xfrm>
          <a:prstGeom prst="rect">
            <a:avLst/>
          </a:prstGeom>
        </p:spPr>
        <p:txBody>
          <a:bodyPr/>
          <a:lstStyle/>
          <a:p>
            <a:r>
              <a:rPr lang="de-DE" smtClean="0"/>
              <a:t>Bild durch Klicken auf Symbol hinzufügen</a:t>
            </a:r>
            <a:endParaRPr lang="de-DE"/>
          </a:p>
        </p:txBody>
      </p:sp>
    </p:spTree>
    <p:extLst>
      <p:ext uri="{BB962C8B-B14F-4D97-AF65-F5344CB8AC3E}">
        <p14:creationId xmlns:p14="http://schemas.microsoft.com/office/powerpoint/2010/main" val="203063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12"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smtClean="0"/>
              <a:t>Formatvorlagen des Textmasters bearbeiten</a:t>
            </a:r>
          </a:p>
        </p:txBody>
      </p:sp>
      <p:sp>
        <p:nvSpPr>
          <p:cNvPr id="5" name="Footer Placeholder 4"/>
          <p:cNvSpPr>
            <a:spLocks noGrp="1"/>
          </p:cNvSpPr>
          <p:nvPr>
            <p:ph type="ftr" sz="quarter" idx="12"/>
          </p:nvPr>
        </p:nvSpPr>
        <p:spPr/>
        <p:txBody>
          <a:bodyPr/>
          <a:lstStyle>
            <a:lvl1pPr algn="l">
              <a:defRPr sz="900" dirty="0">
                <a:solidFill>
                  <a:schemeClr val="tx2"/>
                </a:solidFill>
              </a:defRPr>
            </a:lvl1pPr>
          </a:lstStyle>
          <a:p>
            <a:pPr>
              <a:defRPr/>
            </a:pPr>
            <a:endParaRPr lang="de-DE"/>
          </a:p>
        </p:txBody>
      </p:sp>
      <p:sp>
        <p:nvSpPr>
          <p:cNvPr id="9" name="Diagrammplatzhalter 8"/>
          <p:cNvSpPr>
            <a:spLocks noGrp="1"/>
          </p:cNvSpPr>
          <p:nvPr>
            <p:ph type="chart" sz="quarter" idx="13"/>
          </p:nvPr>
        </p:nvSpPr>
        <p:spPr>
          <a:xfrm>
            <a:off x="287339" y="1263600"/>
            <a:ext cx="8569325" cy="2724150"/>
          </a:xfrm>
          <a:prstGeom prst="rect">
            <a:avLst/>
          </a:prstGeom>
        </p:spPr>
        <p:txBody>
          <a:bodyPr lIns="0" tIns="0" rIns="0" bIns="0"/>
          <a:lstStyle/>
          <a:p>
            <a:r>
              <a:rPr lang="de-DE" smtClean="0"/>
              <a:t>Diagramm durch Klicken auf Symbol hinzufügen</a:t>
            </a:r>
            <a:endParaRPr lang="de-DE"/>
          </a:p>
        </p:txBody>
      </p:sp>
    </p:spTree>
    <p:extLst>
      <p:ext uri="{BB962C8B-B14F-4D97-AF65-F5344CB8AC3E}">
        <p14:creationId xmlns:p14="http://schemas.microsoft.com/office/powerpoint/2010/main" val="682848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287339"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287339" y="1865710"/>
            <a:ext cx="8569325" cy="809625"/>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dirty="0" smtClean="0"/>
              <a:t>Vielen Dank</a:t>
            </a:r>
            <a:br>
              <a:rPr lang="de-DE" dirty="0" smtClean="0"/>
            </a:br>
            <a:r>
              <a:rPr lang="de-DE" dirty="0" smtClean="0"/>
              <a:t>für Ihre Aufmerksamkeit</a:t>
            </a:r>
            <a:endParaRPr lang="en-US" dirty="0"/>
          </a:p>
        </p:txBody>
      </p:sp>
      <p:sp>
        <p:nvSpPr>
          <p:cNvPr id="9" name="Textplatzhalter 24"/>
          <p:cNvSpPr>
            <a:spLocks noGrp="1"/>
          </p:cNvSpPr>
          <p:nvPr>
            <p:ph type="body" sz="quarter" idx="11"/>
          </p:nvPr>
        </p:nvSpPr>
        <p:spPr>
          <a:xfrm>
            <a:off x="288000" y="2991600"/>
            <a:ext cx="8569325" cy="1242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smtClean="0"/>
              <a:t>Formatvorlagen des Textmasters bearbeiten</a:t>
            </a:r>
          </a:p>
        </p:txBody>
      </p:sp>
      <p:pic>
        <p:nvPicPr>
          <p:cNvPr id="15" name="Logosystematik englisch" hidden="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7100" y="4534460"/>
            <a:ext cx="3495600" cy="610156"/>
          </a:xfrm>
          <a:prstGeom prst="rect">
            <a:avLst/>
          </a:prstGeom>
        </p:spPr>
      </p:pic>
      <p:pic>
        <p:nvPicPr>
          <p:cNvPr id="10"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9836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el_1/3_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4" name="Rechteck 3"/>
          <p:cNvSpPr/>
          <p:nvPr userDrawn="1"/>
        </p:nvSpPr>
        <p:spPr>
          <a:xfrm>
            <a:off x="0" y="0"/>
            <a:ext cx="9144000" cy="17347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endParaRPr>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smtClean="0"/>
              <a:t>Titelmasterformat durch Klicken bearbeiten</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pic>
        <p:nvPicPr>
          <p:cNvPr id="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84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el_2/3_RWTH-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35532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smtClean="0"/>
              <a:t>Titelmasterformat durch Klicken bearbeiten</a:t>
            </a:r>
            <a:endParaRPr lang="en-US" dirty="0"/>
          </a:p>
        </p:txBody>
      </p:sp>
      <p:sp>
        <p:nvSpPr>
          <p:cNvPr id="11" name="Subtitle 2"/>
          <p:cNvSpPr>
            <a:spLocks noGrp="1"/>
          </p:cNvSpPr>
          <p:nvPr>
            <p:ph type="subTitle" idx="1"/>
          </p:nvPr>
        </p:nvSpPr>
        <p:spPr>
          <a:xfrm>
            <a:off x="288000" y="3923100"/>
            <a:ext cx="8568000" cy="609610"/>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15" name="Textfeld 14"/>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20" name="Bildplatzhalter 9"/>
          <p:cNvPicPr>
            <a:picLocks noChangeAspect="1"/>
          </p:cNvPicPr>
          <p:nvPr userDrawn="1"/>
        </p:nvPicPr>
        <p:blipFill>
          <a:blip r:embed="rId2" cstate="print">
            <a:extLst>
              <a:ext uri="{28A0092B-C50C-407E-A947-70E740481C1C}">
                <a14:useLocalDpi xmlns:a14="http://schemas.microsoft.com/office/drawing/2010/main" val="0"/>
              </a:ext>
            </a:extLst>
          </a:blip>
          <a:srcRect t="12808" b="12808"/>
          <a:stretch>
            <a:fillRect/>
          </a:stretch>
        </p:blipFill>
        <p:spPr bwMode="auto">
          <a:xfrm>
            <a:off x="0" y="0"/>
            <a:ext cx="9144000" cy="340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830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25"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smtClean="0"/>
              <a:t>Formatvorlagen des Textmasters bearbeiten</a:t>
            </a:r>
          </a:p>
        </p:txBody>
      </p:sp>
      <p:sp>
        <p:nvSpPr>
          <p:cNvPr id="5" name="Footer Placeholder 4"/>
          <p:cNvSpPr>
            <a:spLocks noGrp="1"/>
          </p:cNvSpPr>
          <p:nvPr>
            <p:ph type="ftr" sz="quarter" idx="12"/>
          </p:nvPr>
        </p:nvSpPr>
        <p:spPr/>
        <p:txBody>
          <a:bodyPr/>
          <a:lstStyle>
            <a:lvl1pPr>
              <a:defRPr/>
            </a:lvl1pPr>
          </a:lstStyle>
          <a:p>
            <a:pPr>
              <a:defRPr/>
            </a:pPr>
            <a:endParaRPr lang="de-DE"/>
          </a:p>
        </p:txBody>
      </p:sp>
      <p:sp>
        <p:nvSpPr>
          <p:cNvPr id="12" name="Textplatzhalter 11"/>
          <p:cNvSpPr>
            <a:spLocks noGrp="1"/>
          </p:cNvSpPr>
          <p:nvPr>
            <p:ph type="body" sz="quarter" idx="13"/>
          </p:nvPr>
        </p:nvSpPr>
        <p:spPr>
          <a:xfrm>
            <a:off x="287339" y="1263600"/>
            <a:ext cx="8569325" cy="2395538"/>
          </a:xfrm>
          <a:prstGeom prst="rect">
            <a:avLst/>
          </a:prstGeom>
        </p:spPr>
        <p:txBody>
          <a:bodyPr lIns="0" tIns="0" rIns="0" bIns="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p:txBody>
      </p:sp>
    </p:spTree>
    <p:extLst>
      <p:ext uri="{BB962C8B-B14F-4D97-AF65-F5344CB8AC3E}">
        <p14:creationId xmlns:p14="http://schemas.microsoft.com/office/powerpoint/2010/main" val="381497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_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cxnSp>
        <p:nvCxnSpPr>
          <p:cNvPr id="13" name="Gerader Verbinder 12"/>
          <p:cNvCxnSpPr/>
          <p:nvPr userDrawn="1"/>
        </p:nvCxnSpPr>
        <p:spPr>
          <a:xfrm>
            <a:off x="287339"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userDrawn="1"/>
        </p:nvSpPr>
        <p:spPr>
          <a:xfrm>
            <a:off x="287339" y="1865710"/>
            <a:ext cx="8569325" cy="809625"/>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dirty="0" smtClean="0"/>
              <a:t>Vielen Dank</a:t>
            </a:r>
            <a:br>
              <a:rPr lang="de-DE" dirty="0" smtClean="0"/>
            </a:br>
            <a:r>
              <a:rPr lang="de-DE" dirty="0" smtClean="0"/>
              <a:t>für Ihre Aufmerksamkeit</a:t>
            </a:r>
            <a:endParaRPr lang="en-US" dirty="0"/>
          </a:p>
        </p:txBody>
      </p:sp>
      <p:sp>
        <p:nvSpPr>
          <p:cNvPr id="9" name="Textplatzhalter 24"/>
          <p:cNvSpPr>
            <a:spLocks noGrp="1"/>
          </p:cNvSpPr>
          <p:nvPr>
            <p:ph type="body" sz="quarter" idx="11"/>
          </p:nvPr>
        </p:nvSpPr>
        <p:spPr>
          <a:xfrm>
            <a:off x="288000" y="2991600"/>
            <a:ext cx="8569325" cy="1242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smtClean="0"/>
              <a:t>Formatvorlagen des Textmasters bearbeiten</a:t>
            </a:r>
          </a:p>
        </p:txBody>
      </p:sp>
      <p:pic>
        <p:nvPicPr>
          <p:cNvPr id="15" name="Logosystematik englisch" hidden="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7100" y="4534460"/>
            <a:ext cx="3495600" cy="610156"/>
          </a:xfrm>
          <a:prstGeom prst="rect">
            <a:avLst/>
          </a:prstGeom>
        </p:spPr>
      </p:pic>
      <p:pic>
        <p:nvPicPr>
          <p:cNvPr id="10"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9836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_1/3_RWTH-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smtClean="0"/>
              <a:t>Titelmasterformat durch Klicken bearbeiten</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8" name="Textfeld 7"/>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12" name="Bildplatzhalter 34"/>
          <p:cNvPicPr>
            <a:picLocks noChangeAspect="1"/>
          </p:cNvPicPr>
          <p:nvPr userDrawn="1"/>
        </p:nvPicPr>
        <p:blipFill rotWithShape="1">
          <a:blip r:embed="rId2" cstate="print">
            <a:extLst>
              <a:ext uri="{28A0092B-C50C-407E-A947-70E740481C1C}">
                <a14:useLocalDpi xmlns:a14="http://schemas.microsoft.com/office/drawing/2010/main" val="0"/>
              </a:ext>
            </a:extLst>
          </a:blip>
          <a:srcRect t="31098" b="31098"/>
          <a:stretch/>
        </p:blipFill>
        <p:spPr>
          <a:xfrm>
            <a:off x="0" y="0"/>
            <a:ext cx="9144000" cy="1727597"/>
          </a:xfrm>
          <a:prstGeom prst="rect">
            <a:avLst/>
          </a:prstGeom>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35304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_1/3_Bi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5"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smtClean="0"/>
              <a:t>Titelmasterformat durch Klicken bearbeiten</a:t>
            </a:r>
            <a:endParaRPr lang="en-US" dirty="0"/>
          </a:p>
        </p:txBody>
      </p:sp>
      <p:sp>
        <p:nvSpPr>
          <p:cNvPr id="6"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8" name="Textfeld 7"/>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4" name="Bildplatzhalter 3"/>
          <p:cNvSpPr>
            <a:spLocks noGrp="1"/>
          </p:cNvSpPr>
          <p:nvPr>
            <p:ph type="pic" sz="quarter" idx="11"/>
          </p:nvPr>
        </p:nvSpPr>
        <p:spPr>
          <a:xfrm>
            <a:off x="0" y="0"/>
            <a:ext cx="9144000" cy="1727597"/>
          </a:xfrm>
          <a:prstGeom prst="rect">
            <a:avLst/>
          </a:prstGeom>
        </p:spPr>
        <p:txBody>
          <a:bodyPr/>
          <a:lstStyle/>
          <a:p>
            <a:r>
              <a:rPr lang="de-DE" smtClean="0"/>
              <a:t>Bild durch Klicken auf Symbol hinzufügen</a:t>
            </a:r>
            <a:endParaRPr lang="de-DE"/>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34723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_2/3_RWTH-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35532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smtClean="0"/>
              <a:t>Titelmasterformat durch Klicken bearbeiten</a:t>
            </a:r>
            <a:endParaRPr lang="en-US" dirty="0"/>
          </a:p>
        </p:txBody>
      </p:sp>
      <p:sp>
        <p:nvSpPr>
          <p:cNvPr id="11" name="Subtitle 2"/>
          <p:cNvSpPr>
            <a:spLocks noGrp="1"/>
          </p:cNvSpPr>
          <p:nvPr>
            <p:ph type="subTitle" idx="1"/>
          </p:nvPr>
        </p:nvSpPr>
        <p:spPr>
          <a:xfrm>
            <a:off x="288000" y="3923100"/>
            <a:ext cx="8568000" cy="609610"/>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15" name="Textfeld 14"/>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pic>
        <p:nvPicPr>
          <p:cNvPr id="20" name="Bildplatzhalter 9"/>
          <p:cNvPicPr>
            <a:picLocks noChangeAspect="1"/>
          </p:cNvPicPr>
          <p:nvPr userDrawn="1"/>
        </p:nvPicPr>
        <p:blipFill>
          <a:blip r:embed="rId2" cstate="print">
            <a:extLst>
              <a:ext uri="{28A0092B-C50C-407E-A947-70E740481C1C}">
                <a14:useLocalDpi xmlns:a14="http://schemas.microsoft.com/office/drawing/2010/main" val="0"/>
              </a:ext>
            </a:extLst>
          </a:blip>
          <a:srcRect t="12808" b="12808"/>
          <a:stretch>
            <a:fillRect/>
          </a:stretch>
        </p:blipFill>
        <p:spPr bwMode="auto">
          <a:xfrm>
            <a:off x="0" y="0"/>
            <a:ext cx="9144000" cy="340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08304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_2/3 Bild">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10" name="Title 1"/>
          <p:cNvSpPr>
            <a:spLocks noGrp="1"/>
          </p:cNvSpPr>
          <p:nvPr>
            <p:ph type="ctrTitle"/>
          </p:nvPr>
        </p:nvSpPr>
        <p:spPr>
          <a:xfrm>
            <a:off x="288000" y="35532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smtClean="0"/>
              <a:t>Titelmasterformat durch Klicken bearbeiten</a:t>
            </a:r>
            <a:endParaRPr lang="en-US" dirty="0"/>
          </a:p>
        </p:txBody>
      </p:sp>
      <p:sp>
        <p:nvSpPr>
          <p:cNvPr id="11" name="Subtitle 2"/>
          <p:cNvSpPr>
            <a:spLocks noGrp="1"/>
          </p:cNvSpPr>
          <p:nvPr>
            <p:ph type="subTitle" idx="1"/>
          </p:nvPr>
        </p:nvSpPr>
        <p:spPr>
          <a:xfrm>
            <a:off x="288000" y="3923100"/>
            <a:ext cx="8568000" cy="609610"/>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15" name="Textfeld 14"/>
          <p:cNvSpPr txBox="1"/>
          <p:nvPr userDrawn="1"/>
        </p:nvSpPr>
        <p:spPr>
          <a:xfrm>
            <a:off x="9258073" y="405343"/>
            <a:ext cx="1641475" cy="1169551"/>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4" name="Bildplatzhalter 3"/>
          <p:cNvSpPr>
            <a:spLocks noGrp="1"/>
          </p:cNvSpPr>
          <p:nvPr>
            <p:ph type="pic" sz="quarter" idx="11"/>
          </p:nvPr>
        </p:nvSpPr>
        <p:spPr>
          <a:xfrm>
            <a:off x="0" y="0"/>
            <a:ext cx="9144000" cy="3401616"/>
          </a:xfrm>
          <a:prstGeom prst="rect">
            <a:avLst/>
          </a:prstGeom>
        </p:spPr>
        <p:txBody>
          <a:bodyPr/>
          <a:lstStyle/>
          <a:p>
            <a:r>
              <a:rPr lang="de-DE" smtClean="0"/>
              <a:t>Bild durch Klicken auf Symbol hinzufügen</a:t>
            </a:r>
            <a:endParaRPr lang="de-DE"/>
          </a:p>
        </p:txBody>
      </p: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31803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7"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smtClean="0"/>
              <a:t>Titelmasterformat durch Klicken bearbeiten</a:t>
            </a:r>
            <a:endParaRPr lang="en-US" dirty="0"/>
          </a:p>
        </p:txBody>
      </p:sp>
      <p:sp>
        <p:nvSpPr>
          <p:cNvPr id="12" name="Subtitle 2"/>
          <p:cNvSpPr>
            <a:spLocks noGrp="1"/>
          </p:cNvSpPr>
          <p:nvPr>
            <p:ph type="subTitle" idx="1"/>
          </p:nvPr>
        </p:nvSpPr>
        <p:spPr>
          <a:xfrm>
            <a:off x="288000" y="2235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cxnSp>
        <p:nvCxnSpPr>
          <p:cNvPr id="13" name="Gerader Verbinder 12"/>
          <p:cNvCxnSpPr/>
          <p:nvPr userDrawn="1"/>
        </p:nvCxnSpPr>
        <p:spPr>
          <a:xfrm>
            <a:off x="287339"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4461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pPr>
              <a:defRPr/>
            </a:pPr>
            <a:endParaRPr lang="de-DE" dirty="0"/>
          </a:p>
        </p:txBody>
      </p:sp>
      <p:sp>
        <p:nvSpPr>
          <p:cNvPr id="8" name="Title 1"/>
          <p:cNvSpPr>
            <a:spLocks noGrp="1"/>
          </p:cNvSpPr>
          <p:nvPr>
            <p:ph type="ctrTitle"/>
          </p:nvPr>
        </p:nvSpPr>
        <p:spPr>
          <a:xfrm>
            <a:off x="288000" y="1865700"/>
            <a:ext cx="8568000" cy="405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de-DE" smtClean="0"/>
              <a:t>Titelmasterformat durch Klicken bearbeiten</a:t>
            </a:r>
            <a:endParaRPr lang="en-US" dirty="0"/>
          </a:p>
        </p:txBody>
      </p:sp>
      <p:sp>
        <p:nvSpPr>
          <p:cNvPr id="9" name="Subtitle 2"/>
          <p:cNvSpPr>
            <a:spLocks noGrp="1"/>
          </p:cNvSpPr>
          <p:nvPr>
            <p:ph type="subTitle" idx="1"/>
          </p:nvPr>
        </p:nvSpPr>
        <p:spPr>
          <a:xfrm>
            <a:off x="288000" y="2397600"/>
            <a:ext cx="8568000" cy="124182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cxnSp>
        <p:nvCxnSpPr>
          <p:cNvPr id="10" name="Gerader Verbinder 9"/>
          <p:cNvCxnSpPr/>
          <p:nvPr userDrawn="1"/>
        </p:nvCxnSpPr>
        <p:spPr>
          <a:xfrm>
            <a:off x="287339" y="2277666"/>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5003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25" name="Textplatzhalter 24"/>
          <p:cNvSpPr>
            <a:spLocks noGrp="1"/>
          </p:cNvSpPr>
          <p:nvPr>
            <p:ph type="body" sz="quarter" idx="11"/>
          </p:nvPr>
        </p:nvSpPr>
        <p:spPr>
          <a:xfrm>
            <a:off x="288000" y="864000"/>
            <a:ext cx="8569325" cy="189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smtClean="0"/>
              <a:t>Formatvorlagen des Textmasters bearbeiten</a:t>
            </a:r>
          </a:p>
        </p:txBody>
      </p:sp>
      <p:sp>
        <p:nvSpPr>
          <p:cNvPr id="5" name="Footer Placeholder 4"/>
          <p:cNvSpPr>
            <a:spLocks noGrp="1"/>
          </p:cNvSpPr>
          <p:nvPr>
            <p:ph type="ftr" sz="quarter" idx="12"/>
          </p:nvPr>
        </p:nvSpPr>
        <p:spPr/>
        <p:txBody>
          <a:bodyPr/>
          <a:lstStyle>
            <a:lvl1pPr>
              <a:defRPr/>
            </a:lvl1pPr>
          </a:lstStyle>
          <a:p>
            <a:pPr>
              <a:defRPr/>
            </a:pPr>
            <a:endParaRPr lang="de-DE"/>
          </a:p>
        </p:txBody>
      </p:sp>
      <p:sp>
        <p:nvSpPr>
          <p:cNvPr id="12" name="Textplatzhalter 11"/>
          <p:cNvSpPr>
            <a:spLocks noGrp="1"/>
          </p:cNvSpPr>
          <p:nvPr>
            <p:ph type="body" sz="quarter" idx="13"/>
          </p:nvPr>
        </p:nvSpPr>
        <p:spPr>
          <a:xfrm>
            <a:off x="287339" y="1263600"/>
            <a:ext cx="8569325" cy="2395538"/>
          </a:xfrm>
          <a:prstGeom prst="rect">
            <a:avLst/>
          </a:prstGeom>
        </p:spPr>
        <p:txBody>
          <a:bodyPr lIns="0" tIns="0" rIns="0" bIns="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p:txBody>
      </p:sp>
    </p:spTree>
    <p:extLst>
      <p:ext uri="{BB962C8B-B14F-4D97-AF65-F5344CB8AC3E}">
        <p14:creationId xmlns:p14="http://schemas.microsoft.com/office/powerpoint/2010/main" val="38149701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288000" y="151200"/>
            <a:ext cx="8568000" cy="407700"/>
          </a:xfrm>
          <a:prstGeom prst="rect">
            <a:avLst/>
          </a:prstGeom>
        </p:spPr>
        <p:txBody>
          <a:bodyPr lIns="0" tIns="0" rIns="0" bIns="0" anchor="b" anchorCtr="0"/>
          <a:lstStyle>
            <a:lvl1pPr algn="l">
              <a:defRPr sz="2000" b="1">
                <a:solidFill>
                  <a:schemeClr val="tx2"/>
                </a:solidFill>
              </a:defRPr>
            </a:lvl1pPr>
          </a:lstStyle>
          <a:p>
            <a:r>
              <a:rPr lang="de-DE" smtClean="0"/>
              <a:t>Titelmasterformat durch Klicken bearbeiten</a:t>
            </a:r>
            <a:endParaRPr lang="en-US" dirty="0"/>
          </a:p>
        </p:txBody>
      </p:sp>
      <p:sp>
        <p:nvSpPr>
          <p:cNvPr id="3" name="Content Placeholder 2"/>
          <p:cNvSpPr>
            <a:spLocks noGrp="1"/>
          </p:cNvSpPr>
          <p:nvPr>
            <p:ph idx="1"/>
          </p:nvPr>
        </p:nvSpPr>
        <p:spPr>
          <a:xfrm>
            <a:off x="288000" y="864000"/>
            <a:ext cx="8568000" cy="189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de-DE" smtClean="0"/>
              <a:t>Formatvorlagen des Textmasters bearbeiten</a:t>
            </a:r>
          </a:p>
        </p:txBody>
      </p:sp>
      <p:sp>
        <p:nvSpPr>
          <p:cNvPr id="5" name="Footer Placeholder 4"/>
          <p:cNvSpPr>
            <a:spLocks noGrp="1"/>
          </p:cNvSpPr>
          <p:nvPr>
            <p:ph type="ftr" sz="quarter" idx="11"/>
          </p:nvPr>
        </p:nvSpPr>
        <p:spPr/>
        <p:txBody>
          <a:bodyPr/>
          <a:lstStyle>
            <a:lvl1pPr>
              <a:defRPr/>
            </a:lvl1pPr>
          </a:lstStyle>
          <a:p>
            <a:pPr>
              <a:defRPr/>
            </a:pPr>
            <a:endParaRPr lang="de-DE"/>
          </a:p>
        </p:txBody>
      </p:sp>
      <p:sp>
        <p:nvSpPr>
          <p:cNvPr id="7" name="Textplatzhalter 6"/>
          <p:cNvSpPr>
            <a:spLocks noGrp="1"/>
          </p:cNvSpPr>
          <p:nvPr>
            <p:ph type="body" sz="quarter" idx="12"/>
          </p:nvPr>
        </p:nvSpPr>
        <p:spPr>
          <a:xfrm>
            <a:off x="287339" y="1263601"/>
            <a:ext cx="8569325" cy="2813447"/>
          </a:xfrm>
          <a:prstGeom prst="rect">
            <a:avLst/>
          </a:prstGeom>
        </p:spPr>
        <p:txBody>
          <a:bodyPr lIns="0" tIns="0" rIns="0" bIns="0"/>
          <a:lstStyle>
            <a:lvl1pPr marL="0" indent="0">
              <a:buFontTx/>
              <a:buNone/>
              <a:defRPr/>
            </a:lvl1pPr>
          </a:lstStyle>
          <a:p>
            <a:pPr lvl="0"/>
            <a:r>
              <a:rPr lang="de-DE" smtClean="0"/>
              <a:t>Formatvorlagen des Textmasters bearbeiten</a:t>
            </a:r>
          </a:p>
        </p:txBody>
      </p:sp>
      <p:sp>
        <p:nvSpPr>
          <p:cNvPr id="9" name="Textfeld 8"/>
          <p:cNvSpPr txBox="1"/>
          <p:nvPr userDrawn="1"/>
        </p:nvSpPr>
        <p:spPr>
          <a:xfrm>
            <a:off x="-2246811" y="379810"/>
            <a:ext cx="2067423" cy="4708981"/>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10" name="Textfeld 9"/>
          <p:cNvSpPr txBox="1"/>
          <p:nvPr userDrawn="1"/>
        </p:nvSpPr>
        <p:spPr>
          <a:xfrm>
            <a:off x="9231087" y="379809"/>
            <a:ext cx="2067423" cy="5016758"/>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13012058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1123951" y="4670823"/>
            <a:ext cx="4251325" cy="472678"/>
          </a:xfrm>
          <a:prstGeom prst="rect">
            <a:avLst/>
          </a:prstGeom>
        </p:spPr>
        <p:txBody>
          <a:bodyPr lIns="0" tIns="0" rIns="0" bIns="0"/>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dirty="0" smtClean="0"/>
              <a:t>Titel der Präsentation  |  Name  |  Lehrstuhl für Bildverarbeitung  |  00.00.2014</a:t>
            </a:r>
          </a:p>
          <a:p>
            <a:pPr fontAlgn="auto">
              <a:spcBef>
                <a:spcPts val="0"/>
              </a:spcBef>
              <a:spcAft>
                <a:spcPts val="0"/>
              </a:spcAft>
              <a:defRPr/>
            </a:pPr>
            <a:endParaRPr lang="de-DE" dirty="0"/>
          </a:p>
        </p:txBody>
      </p:sp>
      <p:sp>
        <p:nvSpPr>
          <p:cNvPr id="10" name="Footer Placeholder 4"/>
          <p:cNvSpPr>
            <a:spLocks noGrp="1"/>
          </p:cNvSpPr>
          <p:nvPr>
            <p:ph type="ftr" sz="quarter" idx="3"/>
          </p:nvPr>
        </p:nvSpPr>
        <p:spPr>
          <a:xfrm>
            <a:off x="287339" y="4670823"/>
            <a:ext cx="731837" cy="297656"/>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pPr>
              <a:defRPr/>
            </a:pPr>
            <a:endParaRPr lang="de-DE"/>
          </a:p>
        </p:txBody>
      </p:sp>
      <p:cxnSp>
        <p:nvCxnSpPr>
          <p:cNvPr id="11" name="Gerader Verbinder 10"/>
          <p:cNvCxnSpPr/>
          <p:nvPr/>
        </p:nvCxnSpPr>
        <p:spPr>
          <a:xfrm>
            <a:off x="287339" y="610791"/>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287339" y="4530329"/>
            <a:ext cx="8569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918200" y="4639409"/>
            <a:ext cx="2927350" cy="38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5" r:id="rId1"/>
    <p:sldLayoutId id="2147483771" r:id="rId2"/>
    <p:sldLayoutId id="2147483766" r:id="rId3"/>
    <p:sldLayoutId id="2147483767" r:id="rId4"/>
    <p:sldLayoutId id="2147483772" r:id="rId5"/>
    <p:sldLayoutId id="2147483768" r:id="rId6"/>
    <p:sldLayoutId id="2147483769" r:id="rId7"/>
    <p:sldLayoutId id="2147483752" r:id="rId8"/>
    <p:sldLayoutId id="2147483753" r:id="rId9"/>
    <p:sldLayoutId id="2147483759" r:id="rId10"/>
    <p:sldLayoutId id="2147483760" r:id="rId11"/>
    <p:sldLayoutId id="2147483761" r:id="rId12"/>
    <p:sldLayoutId id="2147483770" r:id="rId13"/>
    <p:sldLayoutId id="2147483785" r:id="rId14"/>
    <p:sldLayoutId id="2147483786" r:id="rId15"/>
    <p:sldLayoutId id="2147483787" r:id="rId16"/>
    <p:sldLayoutId id="2147483788" r:id="rId17"/>
  </p:sldLayoutIdLst>
  <p:timing>
    <p:tnLst>
      <p:par>
        <p:cTn id="1" dur="indefinite" restart="never" nodeType="tmRoot"/>
      </p:par>
    </p:tnLst>
  </p:timing>
  <p:hf sldNum="0" hd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57" userDrawn="1">
          <p15:clr>
            <a:srgbClr val="F26B43"/>
          </p15:clr>
        </p15:guide>
        <p15:guide id="2" orient="horz" pos="2863" userDrawn="1">
          <p15:clr>
            <a:srgbClr val="F26B43"/>
          </p15:clr>
        </p15:guide>
        <p15:guide id="3" pos="181" userDrawn="1">
          <p15:clr>
            <a:srgbClr val="F26B43"/>
          </p15:clr>
        </p15:guide>
        <p15:guide id="4" pos="5579" userDrawn="1">
          <p15:clr>
            <a:srgbClr val="F26B43"/>
          </p15:clr>
        </p15:guide>
        <p15:guide id="5" pos="1950" userDrawn="1">
          <p15:clr>
            <a:srgbClr val="F26B43"/>
          </p15:clr>
        </p15:guide>
        <p15:guide id="6" pos="2064" userDrawn="1">
          <p15:clr>
            <a:srgbClr val="F26B43"/>
          </p15:clr>
        </p15:guide>
        <p15:guide id="7" pos="3696" userDrawn="1">
          <p15:clr>
            <a:srgbClr val="F26B43"/>
          </p15:clr>
        </p15:guide>
        <p15:guide id="8" pos="381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2.jp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ußzeilenplatzhalter 9"/>
          <p:cNvSpPr>
            <a:spLocks noGrp="1"/>
          </p:cNvSpPr>
          <p:nvPr>
            <p:ph type="ftr" sz="quarter" idx="10"/>
          </p:nvPr>
        </p:nvSpPr>
        <p:spPr/>
        <p:txBody>
          <a:bodyPr/>
          <a:lstStyle/>
          <a:p>
            <a:pPr>
              <a:defRPr/>
            </a:pPr>
            <a:r>
              <a:rPr lang="de-DE" smtClean="0"/>
              <a:t>1 von 14</a:t>
            </a:r>
            <a:endParaRPr lang="de-DE"/>
          </a:p>
        </p:txBody>
      </p:sp>
      <p:sp>
        <p:nvSpPr>
          <p:cNvPr id="2" name="Titel 1"/>
          <p:cNvSpPr>
            <a:spLocks noGrp="1"/>
          </p:cNvSpPr>
          <p:nvPr>
            <p:ph type="ctrTitle"/>
          </p:nvPr>
        </p:nvSpPr>
        <p:spPr/>
        <p:txBody>
          <a:bodyPr/>
          <a:lstStyle/>
          <a:p>
            <a:r>
              <a:rPr lang="de-DE" dirty="0" err="1" smtClean="0"/>
              <a:t>Spectral</a:t>
            </a:r>
            <a:r>
              <a:rPr lang="de-DE" dirty="0" smtClean="0"/>
              <a:t> </a:t>
            </a:r>
            <a:r>
              <a:rPr lang="de-DE" dirty="0" err="1" smtClean="0"/>
              <a:t>object</a:t>
            </a:r>
            <a:r>
              <a:rPr lang="de-DE" dirty="0" smtClean="0"/>
              <a:t> </a:t>
            </a:r>
            <a:r>
              <a:rPr lang="de-DE" dirty="0" err="1" smtClean="0"/>
              <a:t>reflectance</a:t>
            </a:r>
            <a:r>
              <a:rPr lang="de-DE" dirty="0" smtClean="0"/>
              <a:t> </a:t>
            </a:r>
            <a:r>
              <a:rPr lang="de-DE" dirty="0" err="1" smtClean="0"/>
              <a:t>estimation</a:t>
            </a:r>
            <a:r>
              <a:rPr lang="de-DE" dirty="0" smtClean="0"/>
              <a:t> </a:t>
            </a:r>
            <a:r>
              <a:rPr lang="de-DE" dirty="0" err="1" smtClean="0"/>
              <a:t>using</a:t>
            </a:r>
            <a:r>
              <a:rPr lang="de-DE" dirty="0" smtClean="0"/>
              <a:t> </a:t>
            </a:r>
            <a:r>
              <a:rPr lang="de-DE" dirty="0" err="1" smtClean="0"/>
              <a:t>smartphones</a:t>
            </a:r>
            <a:endParaRPr lang="de-DE" dirty="0"/>
          </a:p>
        </p:txBody>
      </p:sp>
      <p:sp>
        <p:nvSpPr>
          <p:cNvPr id="4"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5"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Implementation</a:t>
            </a:r>
            <a:endParaRPr lang="de-DE" dirty="0"/>
          </a:p>
        </p:txBody>
      </p:sp>
      <p:sp>
        <p:nvSpPr>
          <p:cNvPr id="7" name="Textplatzhalter 6"/>
          <p:cNvSpPr>
            <a:spLocks noGrp="1"/>
          </p:cNvSpPr>
          <p:nvPr>
            <p:ph type="body" sz="quarter" idx="11"/>
          </p:nvPr>
        </p:nvSpPr>
        <p:spPr/>
        <p:txBody>
          <a:bodyPr>
            <a:normAutofit fontScale="70000" lnSpcReduction="20000"/>
          </a:bodyPr>
          <a:lstStyle/>
          <a:p>
            <a:r>
              <a:rPr lang="de-DE" dirty="0" smtClean="0"/>
              <a:t>Screen </a:t>
            </a:r>
            <a:r>
              <a:rPr lang="de-DE" dirty="0" err="1" smtClean="0"/>
              <a:t>calibration</a:t>
            </a:r>
            <a:r>
              <a:rPr lang="de-DE" dirty="0" smtClean="0"/>
              <a:t> (2/2)</a:t>
            </a:r>
            <a:endParaRPr lang="de-DE" dirty="0"/>
          </a:p>
        </p:txBody>
      </p:sp>
      <p:sp>
        <p:nvSpPr>
          <p:cNvPr id="2" name="Fußzeilenplatzhalter 1"/>
          <p:cNvSpPr>
            <a:spLocks noGrp="1"/>
          </p:cNvSpPr>
          <p:nvPr>
            <p:ph type="ftr" sz="quarter" idx="12"/>
          </p:nvPr>
        </p:nvSpPr>
        <p:spPr/>
        <p:txBody>
          <a:bodyPr/>
          <a:lstStyle/>
          <a:p>
            <a:pPr>
              <a:defRPr/>
            </a:pPr>
            <a:endParaRPr lang="de-DE" dirty="0"/>
          </a:p>
        </p:txBody>
      </p:sp>
      <p:sp>
        <p:nvSpPr>
          <p:cNvPr id="8" name="Rechteck 7"/>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7</a:t>
            </a:r>
            <a:endParaRPr lang="de-DE" dirty="0"/>
          </a:p>
        </p:txBody>
      </p:sp>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746" y="1055720"/>
            <a:ext cx="6166126" cy="3468446"/>
          </a:xfrm>
          <a:prstGeom prst="rect">
            <a:avLst/>
          </a:prstGeom>
        </p:spPr>
      </p:pic>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0797" y="2237491"/>
            <a:ext cx="2275473" cy="1102182"/>
          </a:xfrm>
          <a:prstGeom prst="rect">
            <a:avLst/>
          </a:prstGeom>
        </p:spPr>
      </p:pic>
      <p:sp>
        <p:nvSpPr>
          <p:cNvPr id="3" name="Textfeld 2"/>
          <p:cNvSpPr txBox="1"/>
          <p:nvPr/>
        </p:nvSpPr>
        <p:spPr>
          <a:xfrm>
            <a:off x="719625" y="4294441"/>
            <a:ext cx="365919" cy="215444"/>
          </a:xfrm>
          <a:prstGeom prst="rect">
            <a:avLst/>
          </a:prstGeom>
          <a:solidFill>
            <a:schemeClr val="bg1"/>
          </a:solidFill>
          <a:ln>
            <a:noFill/>
          </a:ln>
        </p:spPr>
        <p:txBody>
          <a:bodyPr wrap="square" rtlCol="0">
            <a:spAutoFit/>
          </a:bodyPr>
          <a:lstStyle/>
          <a:p>
            <a:r>
              <a:rPr lang="de-DE" sz="800" dirty="0" smtClean="0"/>
              <a:t>380</a:t>
            </a:r>
            <a:endParaRPr lang="de-DE" sz="800" dirty="0"/>
          </a:p>
        </p:txBody>
      </p:sp>
      <p:sp>
        <p:nvSpPr>
          <p:cNvPr id="13" name="Textfeld 12"/>
          <p:cNvSpPr txBox="1"/>
          <p:nvPr/>
        </p:nvSpPr>
        <p:spPr>
          <a:xfrm>
            <a:off x="5986392" y="4294441"/>
            <a:ext cx="365919" cy="215444"/>
          </a:xfrm>
          <a:prstGeom prst="rect">
            <a:avLst/>
          </a:prstGeom>
          <a:solidFill>
            <a:schemeClr val="bg1"/>
          </a:solidFill>
          <a:ln>
            <a:noFill/>
          </a:ln>
        </p:spPr>
        <p:txBody>
          <a:bodyPr wrap="square" rtlCol="0">
            <a:spAutoFit/>
          </a:bodyPr>
          <a:lstStyle/>
          <a:p>
            <a:r>
              <a:rPr lang="de-DE" sz="800" dirty="0" smtClean="0"/>
              <a:t>780</a:t>
            </a:r>
            <a:endParaRPr lang="de-DE" sz="800" dirty="0"/>
          </a:p>
        </p:txBody>
      </p:sp>
      <p:sp>
        <p:nvSpPr>
          <p:cNvPr id="14" name="Textfeld 13"/>
          <p:cNvSpPr txBox="1"/>
          <p:nvPr/>
        </p:nvSpPr>
        <p:spPr>
          <a:xfrm>
            <a:off x="2893089" y="773834"/>
            <a:ext cx="949940" cy="369332"/>
          </a:xfrm>
          <a:prstGeom prst="rect">
            <a:avLst/>
          </a:prstGeom>
          <a:solidFill>
            <a:schemeClr val="bg1"/>
          </a:solidFill>
        </p:spPr>
        <p:txBody>
          <a:bodyPr wrap="none" rtlCol="0">
            <a:spAutoFit/>
          </a:bodyPr>
          <a:lstStyle/>
          <a:p>
            <a:r>
              <a:rPr lang="de-DE" dirty="0" smtClean="0"/>
              <a:t>#</a:t>
            </a:r>
            <a:r>
              <a:rPr lang="de-DE" dirty="0" smtClean="0">
                <a:solidFill>
                  <a:schemeClr val="accent6"/>
                </a:solidFill>
              </a:rPr>
              <a:t>ff</a:t>
            </a:r>
            <a:r>
              <a:rPr lang="de-DE" dirty="0" smtClean="0">
                <a:solidFill>
                  <a:schemeClr val="accent3"/>
                </a:solidFill>
              </a:rPr>
              <a:t>00</a:t>
            </a:r>
            <a:r>
              <a:rPr lang="de-DE" dirty="0" smtClean="0">
                <a:solidFill>
                  <a:schemeClr val="tx2"/>
                </a:solidFill>
              </a:rPr>
              <a:t>00</a:t>
            </a:r>
            <a:endParaRPr lang="de-DE" dirty="0">
              <a:solidFill>
                <a:schemeClr val="tx2"/>
              </a:solidFill>
            </a:endParaRPr>
          </a:p>
        </p:txBody>
      </p:sp>
      <p:sp>
        <p:nvSpPr>
          <p:cNvPr id="15"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6"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1553209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err="1" smtClean="0"/>
              <a:t>Spectral</a:t>
            </a:r>
            <a:r>
              <a:rPr lang="de-DE" dirty="0" smtClean="0"/>
              <a:t> </a:t>
            </a:r>
            <a:r>
              <a:rPr lang="de-DE" dirty="0" err="1" smtClean="0"/>
              <a:t>object</a:t>
            </a:r>
            <a:r>
              <a:rPr lang="de-DE" dirty="0" smtClean="0"/>
              <a:t> </a:t>
            </a:r>
            <a:r>
              <a:rPr lang="de-DE" dirty="0" err="1" smtClean="0"/>
              <a:t>reconstruction</a:t>
            </a:r>
            <a:r>
              <a:rPr lang="de-DE" dirty="0" smtClean="0"/>
              <a:t> in a </a:t>
            </a:r>
            <a:r>
              <a:rPr lang="de-DE" dirty="0" err="1" smtClean="0"/>
              <a:t>simulation</a:t>
            </a:r>
            <a:r>
              <a:rPr lang="de-DE" dirty="0" smtClean="0"/>
              <a:t> </a:t>
            </a:r>
            <a:r>
              <a:rPr lang="de-DE" dirty="0" err="1" smtClean="0"/>
              <a:t>framework</a:t>
            </a:r>
            <a:endParaRPr lang="de-DE" dirty="0"/>
          </a:p>
        </p:txBody>
      </p:sp>
      <p:sp>
        <p:nvSpPr>
          <p:cNvPr id="3"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4"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3430780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Spectral</a:t>
            </a:r>
            <a:r>
              <a:rPr lang="de-DE" dirty="0"/>
              <a:t> </a:t>
            </a:r>
            <a:r>
              <a:rPr lang="de-DE" dirty="0" err="1"/>
              <a:t>object</a:t>
            </a:r>
            <a:r>
              <a:rPr lang="de-DE" dirty="0"/>
              <a:t> </a:t>
            </a:r>
            <a:r>
              <a:rPr lang="de-DE" dirty="0" err="1"/>
              <a:t>reconstruction</a:t>
            </a:r>
            <a:r>
              <a:rPr lang="de-DE" dirty="0"/>
              <a:t> in a </a:t>
            </a:r>
            <a:r>
              <a:rPr lang="de-DE" dirty="0" err="1"/>
              <a:t>simulation</a:t>
            </a:r>
            <a:r>
              <a:rPr lang="de-DE" dirty="0"/>
              <a:t> </a:t>
            </a:r>
            <a:r>
              <a:rPr lang="de-DE" dirty="0" err="1"/>
              <a:t>framework</a:t>
            </a:r>
            <a:endParaRPr lang="de-DE" dirty="0"/>
          </a:p>
        </p:txBody>
      </p:sp>
      <p:sp>
        <p:nvSpPr>
          <p:cNvPr id="7" name="Textplatzhalter 6"/>
          <p:cNvSpPr>
            <a:spLocks noGrp="1"/>
          </p:cNvSpPr>
          <p:nvPr>
            <p:ph type="body" sz="quarter" idx="11"/>
          </p:nvPr>
        </p:nvSpPr>
        <p:spPr/>
        <p:txBody>
          <a:bodyPr>
            <a:normAutofit fontScale="70000" lnSpcReduction="20000"/>
          </a:bodyPr>
          <a:lstStyle/>
          <a:p>
            <a:r>
              <a:rPr lang="de-DE" dirty="0" err="1" smtClean="0"/>
              <a:t>Spectral</a:t>
            </a:r>
            <a:r>
              <a:rPr lang="de-DE" dirty="0" smtClean="0"/>
              <a:t> </a:t>
            </a:r>
            <a:r>
              <a:rPr lang="de-DE" dirty="0" err="1" smtClean="0"/>
              <a:t>object</a:t>
            </a:r>
            <a:r>
              <a:rPr lang="de-DE" dirty="0" smtClean="0"/>
              <a:t> </a:t>
            </a:r>
            <a:r>
              <a:rPr lang="de-DE" dirty="0" err="1" smtClean="0"/>
              <a:t>reconstruction</a:t>
            </a:r>
            <a:r>
              <a:rPr lang="de-DE" dirty="0" smtClean="0"/>
              <a:t> (1/3)</a:t>
            </a:r>
            <a:endParaRPr lang="de-DE" dirty="0"/>
          </a:p>
        </p:txBody>
      </p:sp>
      <p:sp>
        <p:nvSpPr>
          <p:cNvPr id="2" name="Fußzeilenplatzhalter 1"/>
          <p:cNvSpPr>
            <a:spLocks noGrp="1"/>
          </p:cNvSpPr>
          <p:nvPr>
            <p:ph type="ftr" sz="quarter" idx="12"/>
          </p:nvPr>
        </p:nvSpPr>
        <p:spPr/>
        <p:txBody>
          <a:bodyPr/>
          <a:lstStyle/>
          <a:p>
            <a:pPr>
              <a:defRPr/>
            </a:pPr>
            <a:endParaRPr lang="de-DE" dirty="0"/>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12" y="2355424"/>
            <a:ext cx="6505575" cy="1429851"/>
          </a:xfrm>
          <a:prstGeom prst="rect">
            <a:avLst/>
          </a:prstGeom>
        </p:spPr>
      </p:pic>
      <p:sp>
        <p:nvSpPr>
          <p:cNvPr id="9" name="Textplatzhalter 6"/>
          <p:cNvSpPr>
            <a:spLocks noGrp="1"/>
          </p:cNvSpPr>
          <p:nvPr>
            <p:ph type="body" sz="quarter" idx="11"/>
          </p:nvPr>
        </p:nvSpPr>
        <p:spPr>
          <a:xfrm rot="19436420">
            <a:off x="3195109" y="1825509"/>
            <a:ext cx="1953207" cy="284102"/>
          </a:xfrm>
        </p:spPr>
        <p:txBody>
          <a:bodyPr>
            <a:normAutofit fontScale="92500"/>
          </a:bodyPr>
          <a:lstStyle/>
          <a:p>
            <a:r>
              <a:rPr lang="de-DE" sz="1200" b="0" dirty="0" smtClean="0"/>
              <a:t>Smartphone </a:t>
            </a:r>
            <a:r>
              <a:rPr lang="de-DE" sz="1200" b="0" dirty="0" err="1" smtClean="0"/>
              <a:t>screen</a:t>
            </a:r>
            <a:r>
              <a:rPr lang="de-DE" sz="1200" b="0" dirty="0" smtClean="0"/>
              <a:t> – 21 </a:t>
            </a:r>
            <a:r>
              <a:rPr lang="de-DE" sz="1200" b="0" dirty="0" err="1" smtClean="0"/>
              <a:t>colors</a:t>
            </a:r>
            <a:endParaRPr lang="de-DE" sz="1200" b="0" dirty="0"/>
          </a:p>
        </p:txBody>
      </p:sp>
      <p:sp>
        <p:nvSpPr>
          <p:cNvPr id="10" name="Textplatzhalter 6"/>
          <p:cNvSpPr>
            <a:spLocks noGrp="1"/>
          </p:cNvSpPr>
          <p:nvPr>
            <p:ph type="body" sz="quarter" idx="11"/>
          </p:nvPr>
        </p:nvSpPr>
        <p:spPr>
          <a:xfrm rot="19436420">
            <a:off x="4565272" y="1711793"/>
            <a:ext cx="2322363" cy="257942"/>
          </a:xfrm>
        </p:spPr>
        <p:txBody>
          <a:bodyPr>
            <a:normAutofit/>
          </a:bodyPr>
          <a:lstStyle/>
          <a:p>
            <a:r>
              <a:rPr lang="de-DE" sz="1200" b="0" dirty="0" smtClean="0"/>
              <a:t>Standard RGB </a:t>
            </a:r>
            <a:r>
              <a:rPr lang="de-DE" sz="1200" b="0" dirty="0" err="1" smtClean="0"/>
              <a:t>camera</a:t>
            </a:r>
            <a:r>
              <a:rPr lang="de-DE" sz="1200" b="0" dirty="0" smtClean="0"/>
              <a:t> </a:t>
            </a:r>
            <a:r>
              <a:rPr lang="de-DE" sz="1200" b="0" dirty="0" err="1" smtClean="0"/>
              <a:t>sensitivity</a:t>
            </a:r>
            <a:endParaRPr lang="de-DE" sz="1200" b="0" dirty="0"/>
          </a:p>
        </p:txBody>
      </p:sp>
      <p:sp>
        <p:nvSpPr>
          <p:cNvPr id="11" name="Textplatzhalter 6"/>
          <p:cNvSpPr>
            <a:spLocks noGrp="1"/>
          </p:cNvSpPr>
          <p:nvPr>
            <p:ph type="body" sz="quarter" idx="11"/>
          </p:nvPr>
        </p:nvSpPr>
        <p:spPr>
          <a:xfrm rot="19436420">
            <a:off x="6089358" y="1795421"/>
            <a:ext cx="2320687" cy="271720"/>
          </a:xfrm>
        </p:spPr>
        <p:txBody>
          <a:bodyPr>
            <a:normAutofit fontScale="92500"/>
          </a:bodyPr>
          <a:lstStyle/>
          <a:p>
            <a:r>
              <a:rPr lang="de-DE" sz="1200" b="0" dirty="0" smtClean="0"/>
              <a:t>Sample </a:t>
            </a:r>
            <a:r>
              <a:rPr lang="de-DE" sz="1200" b="0" dirty="0" err="1" smtClean="0"/>
              <a:t>object</a:t>
            </a:r>
            <a:r>
              <a:rPr lang="de-DE" sz="1200" b="0" dirty="0" smtClean="0"/>
              <a:t> </a:t>
            </a:r>
            <a:r>
              <a:rPr lang="de-DE" sz="1200" b="0" dirty="0" err="1" smtClean="0"/>
              <a:t>spectral</a:t>
            </a:r>
            <a:r>
              <a:rPr lang="de-DE" sz="1200" b="0" dirty="0" smtClean="0"/>
              <a:t> </a:t>
            </a:r>
            <a:r>
              <a:rPr lang="de-DE" sz="1200" b="0" dirty="0" err="1" smtClean="0"/>
              <a:t>reflectance</a:t>
            </a:r>
            <a:endParaRPr lang="de-DE" sz="1200" b="0" dirty="0"/>
          </a:p>
        </p:txBody>
      </p:sp>
      <p:sp>
        <p:nvSpPr>
          <p:cNvPr id="14" name="Rechteck 13"/>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9</a:t>
            </a:r>
            <a:endParaRPr lang="de-DE" dirty="0"/>
          </a:p>
        </p:txBody>
      </p:sp>
      <p:sp>
        <p:nvSpPr>
          <p:cNvPr id="4" name="Rechteck 3"/>
          <p:cNvSpPr/>
          <p:nvPr/>
        </p:nvSpPr>
        <p:spPr>
          <a:xfrm>
            <a:off x="1123950" y="3248024"/>
            <a:ext cx="1809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5488328" y="3365066"/>
            <a:ext cx="1809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856004" y="3144644"/>
            <a:ext cx="716863" cy="769441"/>
          </a:xfrm>
          <a:prstGeom prst="rect">
            <a:avLst/>
          </a:prstGeom>
          <a:noFill/>
        </p:spPr>
        <p:txBody>
          <a:bodyPr wrap="none" rtlCol="0">
            <a:spAutoFit/>
          </a:bodyPr>
          <a:lstStyle/>
          <a:p>
            <a:r>
              <a:rPr lang="de-DE" sz="4400" dirty="0" smtClean="0"/>
              <a:t>( )</a:t>
            </a:r>
            <a:endParaRPr lang="de-DE" sz="4400" dirty="0"/>
          </a:p>
        </p:txBody>
      </p:sp>
      <p:sp>
        <p:nvSpPr>
          <p:cNvPr id="17" name="Textfeld 16"/>
          <p:cNvSpPr txBox="1"/>
          <p:nvPr/>
        </p:nvSpPr>
        <p:spPr>
          <a:xfrm>
            <a:off x="1083631" y="3208476"/>
            <a:ext cx="261610" cy="369332"/>
          </a:xfrm>
          <a:prstGeom prst="rect">
            <a:avLst/>
          </a:prstGeom>
          <a:noFill/>
        </p:spPr>
        <p:txBody>
          <a:bodyPr wrap="none" rtlCol="0">
            <a:spAutoFit/>
          </a:bodyPr>
          <a:lstStyle/>
          <a:p>
            <a:r>
              <a:rPr lang="de-DE" dirty="0" smtClean="0">
                <a:solidFill>
                  <a:schemeClr val="accent6"/>
                </a:solidFill>
              </a:rPr>
              <a:t>r</a:t>
            </a:r>
            <a:endParaRPr lang="de-DE" dirty="0">
              <a:solidFill>
                <a:schemeClr val="accent6"/>
              </a:solidFill>
            </a:endParaRPr>
          </a:p>
        </p:txBody>
      </p:sp>
      <p:sp>
        <p:nvSpPr>
          <p:cNvPr id="18" name="Textfeld 17"/>
          <p:cNvSpPr txBox="1"/>
          <p:nvPr/>
        </p:nvSpPr>
        <p:spPr>
          <a:xfrm>
            <a:off x="1057983" y="3366134"/>
            <a:ext cx="312906" cy="369332"/>
          </a:xfrm>
          <a:prstGeom prst="rect">
            <a:avLst/>
          </a:prstGeom>
          <a:noFill/>
        </p:spPr>
        <p:txBody>
          <a:bodyPr wrap="none" rtlCol="0">
            <a:spAutoFit/>
          </a:bodyPr>
          <a:lstStyle/>
          <a:p>
            <a:r>
              <a:rPr lang="de-DE" dirty="0" smtClean="0">
                <a:solidFill>
                  <a:schemeClr val="accent3"/>
                </a:solidFill>
              </a:rPr>
              <a:t>g</a:t>
            </a:r>
            <a:endParaRPr lang="de-DE" dirty="0">
              <a:solidFill>
                <a:schemeClr val="accent3"/>
              </a:solidFill>
            </a:endParaRPr>
          </a:p>
        </p:txBody>
      </p:sp>
      <p:sp>
        <p:nvSpPr>
          <p:cNvPr id="19" name="Textfeld 18"/>
          <p:cNvSpPr txBox="1"/>
          <p:nvPr/>
        </p:nvSpPr>
        <p:spPr>
          <a:xfrm>
            <a:off x="1057983" y="3585709"/>
            <a:ext cx="312906" cy="369332"/>
          </a:xfrm>
          <a:prstGeom prst="rect">
            <a:avLst/>
          </a:prstGeom>
          <a:noFill/>
        </p:spPr>
        <p:txBody>
          <a:bodyPr wrap="none" rtlCol="0">
            <a:spAutoFit/>
          </a:bodyPr>
          <a:lstStyle/>
          <a:p>
            <a:r>
              <a:rPr lang="de-DE" dirty="0" smtClean="0">
                <a:solidFill>
                  <a:schemeClr val="tx2"/>
                </a:solidFill>
              </a:rPr>
              <a:t>b</a:t>
            </a:r>
            <a:endParaRPr lang="de-DE" dirty="0">
              <a:solidFill>
                <a:schemeClr val="tx2"/>
              </a:solidFill>
            </a:endParaRPr>
          </a:p>
        </p:txBody>
      </p:sp>
      <p:sp>
        <p:nvSpPr>
          <p:cNvPr id="20" name="Rechteck 19"/>
          <p:cNvSpPr/>
          <p:nvPr/>
        </p:nvSpPr>
        <p:spPr>
          <a:xfrm>
            <a:off x="5505450" y="3304368"/>
            <a:ext cx="1809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p:cNvSpPr txBox="1"/>
          <p:nvPr/>
        </p:nvSpPr>
        <p:spPr>
          <a:xfrm>
            <a:off x="5237504" y="3200988"/>
            <a:ext cx="716863" cy="769441"/>
          </a:xfrm>
          <a:prstGeom prst="rect">
            <a:avLst/>
          </a:prstGeom>
          <a:noFill/>
        </p:spPr>
        <p:txBody>
          <a:bodyPr wrap="none" rtlCol="0">
            <a:spAutoFit/>
          </a:bodyPr>
          <a:lstStyle/>
          <a:p>
            <a:r>
              <a:rPr lang="de-DE" sz="4400" dirty="0" smtClean="0"/>
              <a:t>( )</a:t>
            </a:r>
            <a:endParaRPr lang="de-DE" sz="4400" dirty="0"/>
          </a:p>
        </p:txBody>
      </p:sp>
      <p:sp>
        <p:nvSpPr>
          <p:cNvPr id="22" name="Textfeld 21"/>
          <p:cNvSpPr txBox="1"/>
          <p:nvPr/>
        </p:nvSpPr>
        <p:spPr>
          <a:xfrm>
            <a:off x="5465131" y="3264820"/>
            <a:ext cx="261610" cy="369332"/>
          </a:xfrm>
          <a:prstGeom prst="rect">
            <a:avLst/>
          </a:prstGeom>
          <a:noFill/>
        </p:spPr>
        <p:txBody>
          <a:bodyPr wrap="none" rtlCol="0">
            <a:spAutoFit/>
          </a:bodyPr>
          <a:lstStyle/>
          <a:p>
            <a:r>
              <a:rPr lang="de-DE" dirty="0" smtClean="0">
                <a:solidFill>
                  <a:schemeClr val="accent6"/>
                </a:solidFill>
              </a:rPr>
              <a:t>r</a:t>
            </a:r>
            <a:endParaRPr lang="de-DE" dirty="0">
              <a:solidFill>
                <a:schemeClr val="accent6"/>
              </a:solidFill>
            </a:endParaRPr>
          </a:p>
        </p:txBody>
      </p:sp>
      <p:sp>
        <p:nvSpPr>
          <p:cNvPr id="23" name="Textfeld 22"/>
          <p:cNvSpPr txBox="1"/>
          <p:nvPr/>
        </p:nvSpPr>
        <p:spPr>
          <a:xfrm>
            <a:off x="5439483" y="3422478"/>
            <a:ext cx="312906" cy="369332"/>
          </a:xfrm>
          <a:prstGeom prst="rect">
            <a:avLst/>
          </a:prstGeom>
          <a:noFill/>
        </p:spPr>
        <p:txBody>
          <a:bodyPr wrap="none" rtlCol="0">
            <a:spAutoFit/>
          </a:bodyPr>
          <a:lstStyle/>
          <a:p>
            <a:r>
              <a:rPr lang="de-DE" dirty="0" smtClean="0">
                <a:solidFill>
                  <a:schemeClr val="accent3"/>
                </a:solidFill>
              </a:rPr>
              <a:t>g</a:t>
            </a:r>
            <a:endParaRPr lang="de-DE" dirty="0">
              <a:solidFill>
                <a:schemeClr val="accent3"/>
              </a:solidFill>
            </a:endParaRPr>
          </a:p>
        </p:txBody>
      </p:sp>
      <p:sp>
        <p:nvSpPr>
          <p:cNvPr id="24" name="Textfeld 23"/>
          <p:cNvSpPr txBox="1"/>
          <p:nvPr/>
        </p:nvSpPr>
        <p:spPr>
          <a:xfrm>
            <a:off x="5439483" y="3642053"/>
            <a:ext cx="312906" cy="369332"/>
          </a:xfrm>
          <a:prstGeom prst="rect">
            <a:avLst/>
          </a:prstGeom>
          <a:noFill/>
        </p:spPr>
        <p:txBody>
          <a:bodyPr wrap="none" rtlCol="0">
            <a:spAutoFit/>
          </a:bodyPr>
          <a:lstStyle/>
          <a:p>
            <a:r>
              <a:rPr lang="de-DE" dirty="0" smtClean="0">
                <a:solidFill>
                  <a:schemeClr val="tx2"/>
                </a:solidFill>
              </a:rPr>
              <a:t>b</a:t>
            </a:r>
            <a:endParaRPr lang="de-DE" dirty="0">
              <a:solidFill>
                <a:schemeClr val="tx2"/>
              </a:solidFill>
            </a:endParaRPr>
          </a:p>
        </p:txBody>
      </p:sp>
      <p:sp>
        <p:nvSpPr>
          <p:cNvPr id="25"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26"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2821557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Spectral</a:t>
            </a:r>
            <a:r>
              <a:rPr lang="de-DE" dirty="0"/>
              <a:t> </a:t>
            </a:r>
            <a:r>
              <a:rPr lang="de-DE" dirty="0" err="1"/>
              <a:t>object</a:t>
            </a:r>
            <a:r>
              <a:rPr lang="de-DE" dirty="0"/>
              <a:t> </a:t>
            </a:r>
            <a:r>
              <a:rPr lang="de-DE" dirty="0" err="1"/>
              <a:t>reconstruction</a:t>
            </a:r>
            <a:r>
              <a:rPr lang="de-DE" dirty="0"/>
              <a:t> in a </a:t>
            </a:r>
            <a:r>
              <a:rPr lang="de-DE" dirty="0" err="1"/>
              <a:t>simulation</a:t>
            </a:r>
            <a:r>
              <a:rPr lang="de-DE" dirty="0"/>
              <a:t> </a:t>
            </a:r>
            <a:r>
              <a:rPr lang="de-DE" dirty="0" err="1"/>
              <a:t>framework</a:t>
            </a:r>
            <a:endParaRPr lang="de-DE" dirty="0"/>
          </a:p>
        </p:txBody>
      </p:sp>
      <p:sp>
        <p:nvSpPr>
          <p:cNvPr id="7" name="Textplatzhalter 6"/>
          <p:cNvSpPr>
            <a:spLocks noGrp="1"/>
          </p:cNvSpPr>
          <p:nvPr>
            <p:ph type="body" sz="quarter" idx="11"/>
          </p:nvPr>
        </p:nvSpPr>
        <p:spPr/>
        <p:txBody>
          <a:bodyPr>
            <a:normAutofit fontScale="70000" lnSpcReduction="20000"/>
          </a:bodyPr>
          <a:lstStyle/>
          <a:p>
            <a:r>
              <a:rPr lang="de-DE" dirty="0" err="1" smtClean="0"/>
              <a:t>Spectral</a:t>
            </a:r>
            <a:r>
              <a:rPr lang="de-DE" dirty="0" smtClean="0"/>
              <a:t> </a:t>
            </a:r>
            <a:r>
              <a:rPr lang="de-DE" dirty="0" err="1" smtClean="0"/>
              <a:t>object</a:t>
            </a:r>
            <a:r>
              <a:rPr lang="de-DE" dirty="0" smtClean="0"/>
              <a:t> </a:t>
            </a:r>
            <a:r>
              <a:rPr lang="de-DE" dirty="0" err="1" smtClean="0"/>
              <a:t>reconstruction</a:t>
            </a:r>
            <a:r>
              <a:rPr lang="de-DE" dirty="0" smtClean="0"/>
              <a:t> (</a:t>
            </a:r>
            <a:r>
              <a:rPr lang="de-DE" dirty="0"/>
              <a:t>2</a:t>
            </a:r>
            <a:r>
              <a:rPr lang="de-DE" dirty="0" smtClean="0"/>
              <a:t>/3)</a:t>
            </a:r>
            <a:endParaRPr lang="de-DE" dirty="0"/>
          </a:p>
        </p:txBody>
      </p:sp>
      <p:sp>
        <p:nvSpPr>
          <p:cNvPr id="2" name="Fußzeilenplatzhalter 1"/>
          <p:cNvSpPr>
            <a:spLocks noGrp="1"/>
          </p:cNvSpPr>
          <p:nvPr>
            <p:ph type="ftr" sz="quarter" idx="12"/>
          </p:nvPr>
        </p:nvSpPr>
        <p:spPr/>
        <p:txBody>
          <a:bodyPr/>
          <a:lstStyle/>
          <a:p>
            <a:pPr>
              <a:defRPr/>
            </a:pPr>
            <a:endParaRPr lang="de-DE" dirty="0"/>
          </a:p>
        </p:txBody>
      </p:sp>
      <p:sp>
        <p:nvSpPr>
          <p:cNvPr id="14" name="Rechteck 13"/>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10</a:t>
            </a:r>
            <a:endParaRPr lang="de-DE" dirty="0"/>
          </a:p>
        </p:txBody>
      </p:sp>
      <p:sp>
        <p:nvSpPr>
          <p:cNvPr id="4" name="Rechteck 3"/>
          <p:cNvSpPr/>
          <p:nvPr/>
        </p:nvSpPr>
        <p:spPr>
          <a:xfrm>
            <a:off x="694922" y="1780857"/>
            <a:ext cx="1809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426976" y="1677477"/>
            <a:ext cx="716863" cy="769441"/>
          </a:xfrm>
          <a:prstGeom prst="rect">
            <a:avLst/>
          </a:prstGeom>
          <a:noFill/>
        </p:spPr>
        <p:txBody>
          <a:bodyPr wrap="none" rtlCol="0">
            <a:spAutoFit/>
          </a:bodyPr>
          <a:lstStyle/>
          <a:p>
            <a:r>
              <a:rPr lang="de-DE" sz="4400" dirty="0" smtClean="0"/>
              <a:t>( )</a:t>
            </a:r>
            <a:endParaRPr lang="de-DE" sz="4400" dirty="0"/>
          </a:p>
        </p:txBody>
      </p:sp>
      <p:sp>
        <p:nvSpPr>
          <p:cNvPr id="17" name="Textfeld 16"/>
          <p:cNvSpPr txBox="1"/>
          <p:nvPr/>
        </p:nvSpPr>
        <p:spPr>
          <a:xfrm>
            <a:off x="654603" y="1741309"/>
            <a:ext cx="261610" cy="369332"/>
          </a:xfrm>
          <a:prstGeom prst="rect">
            <a:avLst/>
          </a:prstGeom>
          <a:noFill/>
        </p:spPr>
        <p:txBody>
          <a:bodyPr wrap="none" rtlCol="0">
            <a:spAutoFit/>
          </a:bodyPr>
          <a:lstStyle/>
          <a:p>
            <a:r>
              <a:rPr lang="de-DE" dirty="0" smtClean="0">
                <a:solidFill>
                  <a:schemeClr val="accent6"/>
                </a:solidFill>
              </a:rPr>
              <a:t>r</a:t>
            </a:r>
            <a:endParaRPr lang="de-DE" dirty="0">
              <a:solidFill>
                <a:schemeClr val="accent6"/>
              </a:solidFill>
            </a:endParaRPr>
          </a:p>
        </p:txBody>
      </p:sp>
      <p:sp>
        <p:nvSpPr>
          <p:cNvPr id="18" name="Textfeld 17"/>
          <p:cNvSpPr txBox="1"/>
          <p:nvPr/>
        </p:nvSpPr>
        <p:spPr>
          <a:xfrm>
            <a:off x="628955" y="1898967"/>
            <a:ext cx="312906" cy="369332"/>
          </a:xfrm>
          <a:prstGeom prst="rect">
            <a:avLst/>
          </a:prstGeom>
          <a:noFill/>
        </p:spPr>
        <p:txBody>
          <a:bodyPr wrap="none" rtlCol="0">
            <a:spAutoFit/>
          </a:bodyPr>
          <a:lstStyle/>
          <a:p>
            <a:r>
              <a:rPr lang="de-DE" dirty="0" smtClean="0">
                <a:solidFill>
                  <a:schemeClr val="accent3"/>
                </a:solidFill>
              </a:rPr>
              <a:t>g</a:t>
            </a:r>
            <a:endParaRPr lang="de-DE" dirty="0">
              <a:solidFill>
                <a:schemeClr val="accent3"/>
              </a:solidFill>
            </a:endParaRPr>
          </a:p>
        </p:txBody>
      </p:sp>
      <p:sp>
        <p:nvSpPr>
          <p:cNvPr id="19" name="Textfeld 18"/>
          <p:cNvSpPr txBox="1"/>
          <p:nvPr/>
        </p:nvSpPr>
        <p:spPr>
          <a:xfrm>
            <a:off x="628955" y="2118542"/>
            <a:ext cx="312906" cy="369332"/>
          </a:xfrm>
          <a:prstGeom prst="rect">
            <a:avLst/>
          </a:prstGeom>
          <a:noFill/>
        </p:spPr>
        <p:txBody>
          <a:bodyPr wrap="none" rtlCol="0">
            <a:spAutoFit/>
          </a:bodyPr>
          <a:lstStyle/>
          <a:p>
            <a:r>
              <a:rPr lang="de-DE" dirty="0" smtClean="0">
                <a:solidFill>
                  <a:schemeClr val="tx2"/>
                </a:solidFill>
              </a:rPr>
              <a:t>b</a:t>
            </a:r>
            <a:endParaRPr lang="de-DE" dirty="0">
              <a:solidFill>
                <a:schemeClr val="tx2"/>
              </a:solidFill>
            </a:endParaRPr>
          </a:p>
        </p:txBody>
      </p:sp>
      <p:sp>
        <p:nvSpPr>
          <p:cNvPr id="25" name="Rechteck 24"/>
          <p:cNvSpPr/>
          <p:nvPr/>
        </p:nvSpPr>
        <p:spPr>
          <a:xfrm>
            <a:off x="1477752" y="1775590"/>
            <a:ext cx="1809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1209806" y="1672210"/>
            <a:ext cx="716863" cy="769441"/>
          </a:xfrm>
          <a:prstGeom prst="rect">
            <a:avLst/>
          </a:prstGeom>
          <a:noFill/>
        </p:spPr>
        <p:txBody>
          <a:bodyPr wrap="none" rtlCol="0">
            <a:spAutoFit/>
          </a:bodyPr>
          <a:lstStyle/>
          <a:p>
            <a:r>
              <a:rPr lang="de-DE" sz="4400" dirty="0" smtClean="0"/>
              <a:t>( )</a:t>
            </a:r>
            <a:endParaRPr lang="de-DE" sz="4400" dirty="0"/>
          </a:p>
        </p:txBody>
      </p:sp>
      <p:sp>
        <p:nvSpPr>
          <p:cNvPr id="27" name="Textfeld 26"/>
          <p:cNvSpPr txBox="1"/>
          <p:nvPr/>
        </p:nvSpPr>
        <p:spPr>
          <a:xfrm>
            <a:off x="1437433" y="1736042"/>
            <a:ext cx="261610" cy="369332"/>
          </a:xfrm>
          <a:prstGeom prst="rect">
            <a:avLst/>
          </a:prstGeom>
          <a:noFill/>
        </p:spPr>
        <p:txBody>
          <a:bodyPr wrap="none" rtlCol="0">
            <a:spAutoFit/>
          </a:bodyPr>
          <a:lstStyle/>
          <a:p>
            <a:r>
              <a:rPr lang="de-DE" dirty="0" smtClean="0">
                <a:solidFill>
                  <a:schemeClr val="accent6"/>
                </a:solidFill>
              </a:rPr>
              <a:t>r</a:t>
            </a:r>
            <a:endParaRPr lang="de-DE" dirty="0">
              <a:solidFill>
                <a:schemeClr val="accent6"/>
              </a:solidFill>
            </a:endParaRPr>
          </a:p>
        </p:txBody>
      </p:sp>
      <p:sp>
        <p:nvSpPr>
          <p:cNvPr id="28" name="Textfeld 27"/>
          <p:cNvSpPr txBox="1"/>
          <p:nvPr/>
        </p:nvSpPr>
        <p:spPr>
          <a:xfrm>
            <a:off x="1411785" y="1893700"/>
            <a:ext cx="312906" cy="369332"/>
          </a:xfrm>
          <a:prstGeom prst="rect">
            <a:avLst/>
          </a:prstGeom>
          <a:noFill/>
        </p:spPr>
        <p:txBody>
          <a:bodyPr wrap="none" rtlCol="0">
            <a:spAutoFit/>
          </a:bodyPr>
          <a:lstStyle/>
          <a:p>
            <a:r>
              <a:rPr lang="de-DE" dirty="0" smtClean="0">
                <a:solidFill>
                  <a:schemeClr val="accent3"/>
                </a:solidFill>
              </a:rPr>
              <a:t>g</a:t>
            </a:r>
            <a:endParaRPr lang="de-DE" dirty="0">
              <a:solidFill>
                <a:schemeClr val="accent3"/>
              </a:solidFill>
            </a:endParaRPr>
          </a:p>
        </p:txBody>
      </p:sp>
      <p:sp>
        <p:nvSpPr>
          <p:cNvPr id="29" name="Textfeld 28"/>
          <p:cNvSpPr txBox="1"/>
          <p:nvPr/>
        </p:nvSpPr>
        <p:spPr>
          <a:xfrm>
            <a:off x="1411785" y="2113275"/>
            <a:ext cx="312906" cy="369332"/>
          </a:xfrm>
          <a:prstGeom prst="rect">
            <a:avLst/>
          </a:prstGeom>
          <a:noFill/>
        </p:spPr>
        <p:txBody>
          <a:bodyPr wrap="none" rtlCol="0">
            <a:spAutoFit/>
          </a:bodyPr>
          <a:lstStyle/>
          <a:p>
            <a:r>
              <a:rPr lang="de-DE" dirty="0" smtClean="0">
                <a:solidFill>
                  <a:schemeClr val="tx2"/>
                </a:solidFill>
              </a:rPr>
              <a:t>b</a:t>
            </a:r>
            <a:endParaRPr lang="de-DE" dirty="0">
              <a:solidFill>
                <a:schemeClr val="tx2"/>
              </a:solidFill>
            </a:endParaRPr>
          </a:p>
        </p:txBody>
      </p:sp>
      <p:sp>
        <p:nvSpPr>
          <p:cNvPr id="30" name="Rechteck 29"/>
          <p:cNvSpPr/>
          <p:nvPr/>
        </p:nvSpPr>
        <p:spPr>
          <a:xfrm>
            <a:off x="2260582" y="1775590"/>
            <a:ext cx="1809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p:cNvSpPr txBox="1"/>
          <p:nvPr/>
        </p:nvSpPr>
        <p:spPr>
          <a:xfrm>
            <a:off x="1992636" y="1672210"/>
            <a:ext cx="716863" cy="769441"/>
          </a:xfrm>
          <a:prstGeom prst="rect">
            <a:avLst/>
          </a:prstGeom>
          <a:noFill/>
        </p:spPr>
        <p:txBody>
          <a:bodyPr wrap="none" rtlCol="0">
            <a:spAutoFit/>
          </a:bodyPr>
          <a:lstStyle/>
          <a:p>
            <a:r>
              <a:rPr lang="de-DE" sz="4400" dirty="0" smtClean="0"/>
              <a:t>( )</a:t>
            </a:r>
            <a:endParaRPr lang="de-DE" sz="4400" dirty="0"/>
          </a:p>
        </p:txBody>
      </p:sp>
      <p:sp>
        <p:nvSpPr>
          <p:cNvPr id="32" name="Textfeld 31"/>
          <p:cNvSpPr txBox="1"/>
          <p:nvPr/>
        </p:nvSpPr>
        <p:spPr>
          <a:xfrm>
            <a:off x="2220263" y="1736042"/>
            <a:ext cx="261610" cy="369332"/>
          </a:xfrm>
          <a:prstGeom prst="rect">
            <a:avLst/>
          </a:prstGeom>
          <a:noFill/>
        </p:spPr>
        <p:txBody>
          <a:bodyPr wrap="none" rtlCol="0">
            <a:spAutoFit/>
          </a:bodyPr>
          <a:lstStyle/>
          <a:p>
            <a:r>
              <a:rPr lang="de-DE" dirty="0" smtClean="0">
                <a:solidFill>
                  <a:schemeClr val="accent6"/>
                </a:solidFill>
              </a:rPr>
              <a:t>r</a:t>
            </a:r>
            <a:endParaRPr lang="de-DE" dirty="0">
              <a:solidFill>
                <a:schemeClr val="accent6"/>
              </a:solidFill>
            </a:endParaRPr>
          </a:p>
        </p:txBody>
      </p:sp>
      <p:sp>
        <p:nvSpPr>
          <p:cNvPr id="33" name="Textfeld 32"/>
          <p:cNvSpPr txBox="1"/>
          <p:nvPr/>
        </p:nvSpPr>
        <p:spPr>
          <a:xfrm>
            <a:off x="2194615" y="1893700"/>
            <a:ext cx="312906" cy="369332"/>
          </a:xfrm>
          <a:prstGeom prst="rect">
            <a:avLst/>
          </a:prstGeom>
          <a:noFill/>
        </p:spPr>
        <p:txBody>
          <a:bodyPr wrap="none" rtlCol="0">
            <a:spAutoFit/>
          </a:bodyPr>
          <a:lstStyle/>
          <a:p>
            <a:r>
              <a:rPr lang="de-DE" dirty="0" smtClean="0">
                <a:solidFill>
                  <a:schemeClr val="accent3"/>
                </a:solidFill>
              </a:rPr>
              <a:t>g</a:t>
            </a:r>
            <a:endParaRPr lang="de-DE" dirty="0">
              <a:solidFill>
                <a:schemeClr val="accent3"/>
              </a:solidFill>
            </a:endParaRPr>
          </a:p>
        </p:txBody>
      </p:sp>
      <p:sp>
        <p:nvSpPr>
          <p:cNvPr id="34" name="Textfeld 33"/>
          <p:cNvSpPr txBox="1"/>
          <p:nvPr/>
        </p:nvSpPr>
        <p:spPr>
          <a:xfrm>
            <a:off x="2194615" y="2113275"/>
            <a:ext cx="312906" cy="369332"/>
          </a:xfrm>
          <a:prstGeom prst="rect">
            <a:avLst/>
          </a:prstGeom>
          <a:noFill/>
        </p:spPr>
        <p:txBody>
          <a:bodyPr wrap="none" rtlCol="0">
            <a:spAutoFit/>
          </a:bodyPr>
          <a:lstStyle/>
          <a:p>
            <a:r>
              <a:rPr lang="de-DE" dirty="0" smtClean="0">
                <a:solidFill>
                  <a:schemeClr val="tx2"/>
                </a:solidFill>
              </a:rPr>
              <a:t>b</a:t>
            </a:r>
            <a:endParaRPr lang="de-DE" dirty="0">
              <a:solidFill>
                <a:schemeClr val="tx2"/>
              </a:solidFill>
            </a:endParaRPr>
          </a:p>
        </p:txBody>
      </p:sp>
      <p:sp>
        <p:nvSpPr>
          <p:cNvPr id="35" name="Textfeld 34"/>
          <p:cNvSpPr txBox="1"/>
          <p:nvPr/>
        </p:nvSpPr>
        <p:spPr>
          <a:xfrm>
            <a:off x="2836842" y="2094649"/>
            <a:ext cx="1866900" cy="369332"/>
          </a:xfrm>
          <a:prstGeom prst="rect">
            <a:avLst/>
          </a:prstGeom>
          <a:noFill/>
        </p:spPr>
        <p:txBody>
          <a:bodyPr wrap="square" rtlCol="0">
            <a:spAutoFit/>
          </a:bodyPr>
          <a:lstStyle/>
          <a:p>
            <a:r>
              <a:rPr lang="de-DE" dirty="0" smtClean="0"/>
              <a:t>...</a:t>
            </a:r>
            <a:endParaRPr lang="de-DE" dirty="0"/>
          </a:p>
        </p:txBody>
      </p:sp>
      <p:sp>
        <p:nvSpPr>
          <p:cNvPr id="36" name="Rechteck 35"/>
          <p:cNvSpPr/>
          <p:nvPr/>
        </p:nvSpPr>
        <p:spPr>
          <a:xfrm>
            <a:off x="3679807" y="1771672"/>
            <a:ext cx="1809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p:cNvSpPr txBox="1"/>
          <p:nvPr/>
        </p:nvSpPr>
        <p:spPr>
          <a:xfrm>
            <a:off x="3411861" y="1668292"/>
            <a:ext cx="716863" cy="769441"/>
          </a:xfrm>
          <a:prstGeom prst="rect">
            <a:avLst/>
          </a:prstGeom>
          <a:noFill/>
        </p:spPr>
        <p:txBody>
          <a:bodyPr wrap="none" rtlCol="0">
            <a:spAutoFit/>
          </a:bodyPr>
          <a:lstStyle/>
          <a:p>
            <a:r>
              <a:rPr lang="de-DE" sz="4400" dirty="0" smtClean="0"/>
              <a:t>( )</a:t>
            </a:r>
            <a:endParaRPr lang="de-DE" sz="4400" dirty="0"/>
          </a:p>
        </p:txBody>
      </p:sp>
      <p:sp>
        <p:nvSpPr>
          <p:cNvPr id="38" name="Textfeld 37"/>
          <p:cNvSpPr txBox="1"/>
          <p:nvPr/>
        </p:nvSpPr>
        <p:spPr>
          <a:xfrm>
            <a:off x="3639488" y="1732124"/>
            <a:ext cx="261610" cy="369332"/>
          </a:xfrm>
          <a:prstGeom prst="rect">
            <a:avLst/>
          </a:prstGeom>
          <a:noFill/>
        </p:spPr>
        <p:txBody>
          <a:bodyPr wrap="none" rtlCol="0">
            <a:spAutoFit/>
          </a:bodyPr>
          <a:lstStyle/>
          <a:p>
            <a:r>
              <a:rPr lang="de-DE" dirty="0" smtClean="0">
                <a:solidFill>
                  <a:schemeClr val="accent6"/>
                </a:solidFill>
              </a:rPr>
              <a:t>r</a:t>
            </a:r>
            <a:endParaRPr lang="de-DE" dirty="0">
              <a:solidFill>
                <a:schemeClr val="accent6"/>
              </a:solidFill>
            </a:endParaRPr>
          </a:p>
        </p:txBody>
      </p:sp>
      <p:sp>
        <p:nvSpPr>
          <p:cNvPr id="39" name="Textfeld 38"/>
          <p:cNvSpPr txBox="1"/>
          <p:nvPr/>
        </p:nvSpPr>
        <p:spPr>
          <a:xfrm>
            <a:off x="3613840" y="1889782"/>
            <a:ext cx="312906" cy="369332"/>
          </a:xfrm>
          <a:prstGeom prst="rect">
            <a:avLst/>
          </a:prstGeom>
          <a:noFill/>
        </p:spPr>
        <p:txBody>
          <a:bodyPr wrap="none" rtlCol="0">
            <a:spAutoFit/>
          </a:bodyPr>
          <a:lstStyle/>
          <a:p>
            <a:r>
              <a:rPr lang="de-DE" dirty="0" smtClean="0">
                <a:solidFill>
                  <a:schemeClr val="accent3"/>
                </a:solidFill>
              </a:rPr>
              <a:t>g</a:t>
            </a:r>
            <a:endParaRPr lang="de-DE" dirty="0">
              <a:solidFill>
                <a:schemeClr val="accent3"/>
              </a:solidFill>
            </a:endParaRPr>
          </a:p>
        </p:txBody>
      </p:sp>
      <p:sp>
        <p:nvSpPr>
          <p:cNvPr id="40" name="Textfeld 39"/>
          <p:cNvSpPr txBox="1"/>
          <p:nvPr/>
        </p:nvSpPr>
        <p:spPr>
          <a:xfrm>
            <a:off x="3613840" y="2109357"/>
            <a:ext cx="312906" cy="369332"/>
          </a:xfrm>
          <a:prstGeom prst="rect">
            <a:avLst/>
          </a:prstGeom>
          <a:noFill/>
        </p:spPr>
        <p:txBody>
          <a:bodyPr wrap="none" rtlCol="0">
            <a:spAutoFit/>
          </a:bodyPr>
          <a:lstStyle/>
          <a:p>
            <a:r>
              <a:rPr lang="de-DE" dirty="0" smtClean="0">
                <a:solidFill>
                  <a:schemeClr val="tx2"/>
                </a:solidFill>
              </a:rPr>
              <a:t>b</a:t>
            </a:r>
            <a:endParaRPr lang="de-DE" dirty="0">
              <a:solidFill>
                <a:schemeClr val="tx2"/>
              </a:solidFill>
            </a:endParaRPr>
          </a:p>
        </p:txBody>
      </p:sp>
      <p:sp>
        <p:nvSpPr>
          <p:cNvPr id="41" name="Textfeld 40"/>
          <p:cNvSpPr txBox="1"/>
          <p:nvPr/>
        </p:nvSpPr>
        <p:spPr>
          <a:xfrm>
            <a:off x="324820" y="2477868"/>
            <a:ext cx="916007" cy="307777"/>
          </a:xfrm>
          <a:prstGeom prst="rect">
            <a:avLst/>
          </a:prstGeom>
          <a:noFill/>
        </p:spPr>
        <p:txBody>
          <a:bodyPr wrap="square" rtlCol="0">
            <a:spAutoFit/>
          </a:bodyPr>
          <a:lstStyle/>
          <a:p>
            <a:r>
              <a:rPr lang="de-DE" sz="1400" dirty="0" smtClean="0"/>
              <a:t>Color #1</a:t>
            </a:r>
            <a:endParaRPr lang="de-DE" sz="1400" dirty="0"/>
          </a:p>
        </p:txBody>
      </p:sp>
      <p:sp>
        <p:nvSpPr>
          <p:cNvPr id="42" name="Textfeld 41"/>
          <p:cNvSpPr txBox="1"/>
          <p:nvPr/>
        </p:nvSpPr>
        <p:spPr>
          <a:xfrm>
            <a:off x="1110233" y="2477867"/>
            <a:ext cx="916007" cy="307777"/>
          </a:xfrm>
          <a:prstGeom prst="rect">
            <a:avLst/>
          </a:prstGeom>
          <a:noFill/>
        </p:spPr>
        <p:txBody>
          <a:bodyPr wrap="square" rtlCol="0">
            <a:spAutoFit/>
          </a:bodyPr>
          <a:lstStyle/>
          <a:p>
            <a:r>
              <a:rPr lang="de-DE" sz="1400" dirty="0" smtClean="0"/>
              <a:t>Color #2</a:t>
            </a:r>
            <a:endParaRPr lang="de-DE" sz="1400" dirty="0"/>
          </a:p>
        </p:txBody>
      </p:sp>
      <p:sp>
        <p:nvSpPr>
          <p:cNvPr id="43" name="Textfeld 42"/>
          <p:cNvSpPr txBox="1"/>
          <p:nvPr/>
        </p:nvSpPr>
        <p:spPr>
          <a:xfrm>
            <a:off x="1945930" y="2467334"/>
            <a:ext cx="916007" cy="307777"/>
          </a:xfrm>
          <a:prstGeom prst="rect">
            <a:avLst/>
          </a:prstGeom>
          <a:noFill/>
        </p:spPr>
        <p:txBody>
          <a:bodyPr wrap="square" rtlCol="0">
            <a:spAutoFit/>
          </a:bodyPr>
          <a:lstStyle/>
          <a:p>
            <a:r>
              <a:rPr lang="de-DE" sz="1400" dirty="0" smtClean="0"/>
              <a:t>Color #3</a:t>
            </a:r>
            <a:endParaRPr lang="de-DE" sz="1400" dirty="0"/>
          </a:p>
        </p:txBody>
      </p:sp>
      <p:sp>
        <p:nvSpPr>
          <p:cNvPr id="44" name="Textfeld 43"/>
          <p:cNvSpPr txBox="1"/>
          <p:nvPr/>
        </p:nvSpPr>
        <p:spPr>
          <a:xfrm>
            <a:off x="3331861" y="2459498"/>
            <a:ext cx="973439" cy="307777"/>
          </a:xfrm>
          <a:prstGeom prst="rect">
            <a:avLst/>
          </a:prstGeom>
          <a:noFill/>
        </p:spPr>
        <p:txBody>
          <a:bodyPr wrap="square" rtlCol="0">
            <a:spAutoFit/>
          </a:bodyPr>
          <a:lstStyle/>
          <a:p>
            <a:r>
              <a:rPr lang="de-DE" sz="1400" dirty="0" smtClean="0"/>
              <a:t>Color #21</a:t>
            </a:r>
            <a:endParaRPr lang="de-DE" sz="1400" dirty="0"/>
          </a:p>
        </p:txBody>
      </p:sp>
      <p:sp>
        <p:nvSpPr>
          <p:cNvPr id="45" name="Textfeld 44"/>
          <p:cNvSpPr txBox="1"/>
          <p:nvPr/>
        </p:nvSpPr>
        <p:spPr>
          <a:xfrm>
            <a:off x="286182" y="1219476"/>
            <a:ext cx="2022733" cy="369332"/>
          </a:xfrm>
          <a:prstGeom prst="rect">
            <a:avLst/>
          </a:prstGeom>
          <a:noFill/>
        </p:spPr>
        <p:txBody>
          <a:bodyPr wrap="none" rtlCol="0">
            <a:spAutoFit/>
          </a:bodyPr>
          <a:lstStyle/>
          <a:p>
            <a:r>
              <a:rPr lang="de-DE" dirty="0" err="1" smtClean="0"/>
              <a:t>Tristimulus</a:t>
            </a:r>
            <a:r>
              <a:rPr lang="de-DE" dirty="0" smtClean="0"/>
              <a:t> </a:t>
            </a:r>
            <a:r>
              <a:rPr lang="de-DE" dirty="0" err="1" smtClean="0"/>
              <a:t>values</a:t>
            </a:r>
            <a:endParaRPr lang="de-DE" dirty="0"/>
          </a:p>
        </p:txBody>
      </p:sp>
      <p:sp>
        <p:nvSpPr>
          <p:cNvPr id="51"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52"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3137290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Spectral</a:t>
            </a:r>
            <a:r>
              <a:rPr lang="de-DE" dirty="0"/>
              <a:t> </a:t>
            </a:r>
            <a:r>
              <a:rPr lang="de-DE" dirty="0" err="1"/>
              <a:t>object</a:t>
            </a:r>
            <a:r>
              <a:rPr lang="de-DE" dirty="0"/>
              <a:t> </a:t>
            </a:r>
            <a:r>
              <a:rPr lang="de-DE" dirty="0" err="1"/>
              <a:t>reconstruction</a:t>
            </a:r>
            <a:r>
              <a:rPr lang="de-DE" dirty="0"/>
              <a:t> in a </a:t>
            </a:r>
            <a:r>
              <a:rPr lang="de-DE" dirty="0" err="1"/>
              <a:t>simulation</a:t>
            </a:r>
            <a:r>
              <a:rPr lang="de-DE" dirty="0"/>
              <a:t> </a:t>
            </a:r>
            <a:r>
              <a:rPr lang="de-DE" dirty="0" err="1"/>
              <a:t>framework</a:t>
            </a:r>
            <a:endParaRPr lang="de-DE" dirty="0"/>
          </a:p>
        </p:txBody>
      </p:sp>
      <p:sp>
        <p:nvSpPr>
          <p:cNvPr id="7" name="Textplatzhalter 6"/>
          <p:cNvSpPr>
            <a:spLocks noGrp="1"/>
          </p:cNvSpPr>
          <p:nvPr>
            <p:ph type="body" sz="quarter" idx="11"/>
          </p:nvPr>
        </p:nvSpPr>
        <p:spPr/>
        <p:txBody>
          <a:bodyPr>
            <a:normAutofit fontScale="70000" lnSpcReduction="20000"/>
          </a:bodyPr>
          <a:lstStyle/>
          <a:p>
            <a:r>
              <a:rPr lang="de-DE" dirty="0" err="1" smtClean="0"/>
              <a:t>Spectral</a:t>
            </a:r>
            <a:r>
              <a:rPr lang="de-DE" dirty="0" smtClean="0"/>
              <a:t> </a:t>
            </a:r>
            <a:r>
              <a:rPr lang="de-DE" dirty="0" err="1" smtClean="0"/>
              <a:t>object</a:t>
            </a:r>
            <a:r>
              <a:rPr lang="de-DE" dirty="0" smtClean="0"/>
              <a:t> </a:t>
            </a:r>
            <a:r>
              <a:rPr lang="de-DE" dirty="0" err="1" smtClean="0"/>
              <a:t>reconstruction</a:t>
            </a:r>
            <a:r>
              <a:rPr lang="de-DE" dirty="0" smtClean="0"/>
              <a:t> (</a:t>
            </a:r>
            <a:r>
              <a:rPr lang="de-DE" dirty="0"/>
              <a:t>2</a:t>
            </a:r>
            <a:r>
              <a:rPr lang="de-DE" dirty="0" smtClean="0"/>
              <a:t>/3)</a:t>
            </a:r>
            <a:endParaRPr lang="de-DE" dirty="0"/>
          </a:p>
        </p:txBody>
      </p:sp>
      <p:sp>
        <p:nvSpPr>
          <p:cNvPr id="2" name="Fußzeilenplatzhalter 1"/>
          <p:cNvSpPr>
            <a:spLocks noGrp="1"/>
          </p:cNvSpPr>
          <p:nvPr>
            <p:ph type="ftr" sz="quarter" idx="12"/>
          </p:nvPr>
        </p:nvSpPr>
        <p:spPr/>
        <p:txBody>
          <a:bodyPr/>
          <a:lstStyle/>
          <a:p>
            <a:pPr>
              <a:defRPr/>
            </a:pPr>
            <a:endParaRPr lang="de-DE" dirty="0"/>
          </a:p>
        </p:txBody>
      </p:sp>
      <p:sp>
        <p:nvSpPr>
          <p:cNvPr id="14" name="Rechteck 13"/>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10</a:t>
            </a:r>
            <a:endParaRPr lang="de-DE" dirty="0"/>
          </a:p>
        </p:txBody>
      </p:sp>
      <p:sp>
        <p:nvSpPr>
          <p:cNvPr id="4" name="Rechteck 3"/>
          <p:cNvSpPr/>
          <p:nvPr/>
        </p:nvSpPr>
        <p:spPr>
          <a:xfrm>
            <a:off x="694922" y="1780857"/>
            <a:ext cx="1809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p:cNvSpPr txBox="1"/>
          <p:nvPr/>
        </p:nvSpPr>
        <p:spPr>
          <a:xfrm>
            <a:off x="426976" y="1677477"/>
            <a:ext cx="716863" cy="769441"/>
          </a:xfrm>
          <a:prstGeom prst="rect">
            <a:avLst/>
          </a:prstGeom>
          <a:noFill/>
        </p:spPr>
        <p:txBody>
          <a:bodyPr wrap="none" rtlCol="0">
            <a:spAutoFit/>
          </a:bodyPr>
          <a:lstStyle/>
          <a:p>
            <a:r>
              <a:rPr lang="de-DE" sz="4400" dirty="0" smtClean="0"/>
              <a:t>( )</a:t>
            </a:r>
            <a:endParaRPr lang="de-DE" sz="4400" dirty="0"/>
          </a:p>
        </p:txBody>
      </p:sp>
      <p:sp>
        <p:nvSpPr>
          <p:cNvPr id="17" name="Textfeld 16"/>
          <p:cNvSpPr txBox="1"/>
          <p:nvPr/>
        </p:nvSpPr>
        <p:spPr>
          <a:xfrm>
            <a:off x="654603" y="1741309"/>
            <a:ext cx="261610" cy="369332"/>
          </a:xfrm>
          <a:prstGeom prst="rect">
            <a:avLst/>
          </a:prstGeom>
          <a:noFill/>
        </p:spPr>
        <p:txBody>
          <a:bodyPr wrap="none" rtlCol="0">
            <a:spAutoFit/>
          </a:bodyPr>
          <a:lstStyle/>
          <a:p>
            <a:r>
              <a:rPr lang="de-DE" dirty="0" smtClean="0">
                <a:solidFill>
                  <a:schemeClr val="accent6"/>
                </a:solidFill>
              </a:rPr>
              <a:t>r</a:t>
            </a:r>
            <a:endParaRPr lang="de-DE" dirty="0">
              <a:solidFill>
                <a:schemeClr val="accent6"/>
              </a:solidFill>
            </a:endParaRPr>
          </a:p>
        </p:txBody>
      </p:sp>
      <p:sp>
        <p:nvSpPr>
          <p:cNvPr id="18" name="Textfeld 17"/>
          <p:cNvSpPr txBox="1"/>
          <p:nvPr/>
        </p:nvSpPr>
        <p:spPr>
          <a:xfrm>
            <a:off x="628955" y="1898967"/>
            <a:ext cx="312906" cy="369332"/>
          </a:xfrm>
          <a:prstGeom prst="rect">
            <a:avLst/>
          </a:prstGeom>
          <a:noFill/>
        </p:spPr>
        <p:txBody>
          <a:bodyPr wrap="none" rtlCol="0">
            <a:spAutoFit/>
          </a:bodyPr>
          <a:lstStyle/>
          <a:p>
            <a:r>
              <a:rPr lang="de-DE" dirty="0" smtClean="0">
                <a:solidFill>
                  <a:schemeClr val="accent3"/>
                </a:solidFill>
              </a:rPr>
              <a:t>g</a:t>
            </a:r>
            <a:endParaRPr lang="de-DE" dirty="0">
              <a:solidFill>
                <a:schemeClr val="accent3"/>
              </a:solidFill>
            </a:endParaRPr>
          </a:p>
        </p:txBody>
      </p:sp>
      <p:sp>
        <p:nvSpPr>
          <p:cNvPr id="19" name="Textfeld 18"/>
          <p:cNvSpPr txBox="1"/>
          <p:nvPr/>
        </p:nvSpPr>
        <p:spPr>
          <a:xfrm>
            <a:off x="628955" y="2118542"/>
            <a:ext cx="312906" cy="369332"/>
          </a:xfrm>
          <a:prstGeom prst="rect">
            <a:avLst/>
          </a:prstGeom>
          <a:noFill/>
        </p:spPr>
        <p:txBody>
          <a:bodyPr wrap="none" rtlCol="0">
            <a:spAutoFit/>
          </a:bodyPr>
          <a:lstStyle/>
          <a:p>
            <a:r>
              <a:rPr lang="de-DE" dirty="0" smtClean="0">
                <a:solidFill>
                  <a:schemeClr val="tx2"/>
                </a:solidFill>
              </a:rPr>
              <a:t>b</a:t>
            </a:r>
            <a:endParaRPr lang="de-DE" dirty="0">
              <a:solidFill>
                <a:schemeClr val="tx2"/>
              </a:solidFill>
            </a:endParaRPr>
          </a:p>
        </p:txBody>
      </p:sp>
      <p:sp>
        <p:nvSpPr>
          <p:cNvPr id="25" name="Rechteck 24"/>
          <p:cNvSpPr/>
          <p:nvPr/>
        </p:nvSpPr>
        <p:spPr>
          <a:xfrm>
            <a:off x="1477752" y="1775590"/>
            <a:ext cx="1809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1209806" y="1672210"/>
            <a:ext cx="716863" cy="769441"/>
          </a:xfrm>
          <a:prstGeom prst="rect">
            <a:avLst/>
          </a:prstGeom>
          <a:noFill/>
        </p:spPr>
        <p:txBody>
          <a:bodyPr wrap="none" rtlCol="0">
            <a:spAutoFit/>
          </a:bodyPr>
          <a:lstStyle/>
          <a:p>
            <a:r>
              <a:rPr lang="de-DE" sz="4400" dirty="0" smtClean="0"/>
              <a:t>( )</a:t>
            </a:r>
            <a:endParaRPr lang="de-DE" sz="4400" dirty="0"/>
          </a:p>
        </p:txBody>
      </p:sp>
      <p:sp>
        <p:nvSpPr>
          <p:cNvPr id="27" name="Textfeld 26"/>
          <p:cNvSpPr txBox="1"/>
          <p:nvPr/>
        </p:nvSpPr>
        <p:spPr>
          <a:xfrm>
            <a:off x="1437433" y="1736042"/>
            <a:ext cx="261610" cy="369332"/>
          </a:xfrm>
          <a:prstGeom prst="rect">
            <a:avLst/>
          </a:prstGeom>
          <a:noFill/>
        </p:spPr>
        <p:txBody>
          <a:bodyPr wrap="none" rtlCol="0">
            <a:spAutoFit/>
          </a:bodyPr>
          <a:lstStyle/>
          <a:p>
            <a:r>
              <a:rPr lang="de-DE" dirty="0" smtClean="0">
                <a:solidFill>
                  <a:schemeClr val="accent6"/>
                </a:solidFill>
              </a:rPr>
              <a:t>r</a:t>
            </a:r>
            <a:endParaRPr lang="de-DE" dirty="0">
              <a:solidFill>
                <a:schemeClr val="accent6"/>
              </a:solidFill>
            </a:endParaRPr>
          </a:p>
        </p:txBody>
      </p:sp>
      <p:sp>
        <p:nvSpPr>
          <p:cNvPr id="28" name="Textfeld 27"/>
          <p:cNvSpPr txBox="1"/>
          <p:nvPr/>
        </p:nvSpPr>
        <p:spPr>
          <a:xfrm>
            <a:off x="1411785" y="1893700"/>
            <a:ext cx="312906" cy="369332"/>
          </a:xfrm>
          <a:prstGeom prst="rect">
            <a:avLst/>
          </a:prstGeom>
          <a:noFill/>
        </p:spPr>
        <p:txBody>
          <a:bodyPr wrap="none" rtlCol="0">
            <a:spAutoFit/>
          </a:bodyPr>
          <a:lstStyle/>
          <a:p>
            <a:r>
              <a:rPr lang="de-DE" dirty="0" smtClean="0">
                <a:solidFill>
                  <a:schemeClr val="accent3"/>
                </a:solidFill>
              </a:rPr>
              <a:t>g</a:t>
            </a:r>
            <a:endParaRPr lang="de-DE" dirty="0">
              <a:solidFill>
                <a:schemeClr val="accent3"/>
              </a:solidFill>
            </a:endParaRPr>
          </a:p>
        </p:txBody>
      </p:sp>
      <p:sp>
        <p:nvSpPr>
          <p:cNvPr id="29" name="Textfeld 28"/>
          <p:cNvSpPr txBox="1"/>
          <p:nvPr/>
        </p:nvSpPr>
        <p:spPr>
          <a:xfrm>
            <a:off x="1411785" y="2113275"/>
            <a:ext cx="312906" cy="369332"/>
          </a:xfrm>
          <a:prstGeom prst="rect">
            <a:avLst/>
          </a:prstGeom>
          <a:noFill/>
        </p:spPr>
        <p:txBody>
          <a:bodyPr wrap="none" rtlCol="0">
            <a:spAutoFit/>
          </a:bodyPr>
          <a:lstStyle/>
          <a:p>
            <a:r>
              <a:rPr lang="de-DE" dirty="0" smtClean="0">
                <a:solidFill>
                  <a:schemeClr val="tx2"/>
                </a:solidFill>
              </a:rPr>
              <a:t>b</a:t>
            </a:r>
            <a:endParaRPr lang="de-DE" dirty="0">
              <a:solidFill>
                <a:schemeClr val="tx2"/>
              </a:solidFill>
            </a:endParaRPr>
          </a:p>
        </p:txBody>
      </p:sp>
      <p:sp>
        <p:nvSpPr>
          <p:cNvPr id="30" name="Rechteck 29"/>
          <p:cNvSpPr/>
          <p:nvPr/>
        </p:nvSpPr>
        <p:spPr>
          <a:xfrm>
            <a:off x="2260582" y="1775590"/>
            <a:ext cx="1809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feld 30"/>
          <p:cNvSpPr txBox="1"/>
          <p:nvPr/>
        </p:nvSpPr>
        <p:spPr>
          <a:xfrm>
            <a:off x="1992636" y="1672210"/>
            <a:ext cx="716863" cy="769441"/>
          </a:xfrm>
          <a:prstGeom prst="rect">
            <a:avLst/>
          </a:prstGeom>
          <a:noFill/>
        </p:spPr>
        <p:txBody>
          <a:bodyPr wrap="none" rtlCol="0">
            <a:spAutoFit/>
          </a:bodyPr>
          <a:lstStyle/>
          <a:p>
            <a:r>
              <a:rPr lang="de-DE" sz="4400" dirty="0" smtClean="0"/>
              <a:t>( )</a:t>
            </a:r>
            <a:endParaRPr lang="de-DE" sz="4400" dirty="0"/>
          </a:p>
        </p:txBody>
      </p:sp>
      <p:sp>
        <p:nvSpPr>
          <p:cNvPr id="32" name="Textfeld 31"/>
          <p:cNvSpPr txBox="1"/>
          <p:nvPr/>
        </p:nvSpPr>
        <p:spPr>
          <a:xfrm>
            <a:off x="2220263" y="1736042"/>
            <a:ext cx="261610" cy="369332"/>
          </a:xfrm>
          <a:prstGeom prst="rect">
            <a:avLst/>
          </a:prstGeom>
          <a:noFill/>
        </p:spPr>
        <p:txBody>
          <a:bodyPr wrap="none" rtlCol="0">
            <a:spAutoFit/>
          </a:bodyPr>
          <a:lstStyle/>
          <a:p>
            <a:r>
              <a:rPr lang="de-DE" dirty="0" smtClean="0">
                <a:solidFill>
                  <a:schemeClr val="accent6"/>
                </a:solidFill>
              </a:rPr>
              <a:t>r</a:t>
            </a:r>
            <a:endParaRPr lang="de-DE" dirty="0">
              <a:solidFill>
                <a:schemeClr val="accent6"/>
              </a:solidFill>
            </a:endParaRPr>
          </a:p>
        </p:txBody>
      </p:sp>
      <p:sp>
        <p:nvSpPr>
          <p:cNvPr id="33" name="Textfeld 32"/>
          <p:cNvSpPr txBox="1"/>
          <p:nvPr/>
        </p:nvSpPr>
        <p:spPr>
          <a:xfrm>
            <a:off x="2194615" y="1893700"/>
            <a:ext cx="312906" cy="369332"/>
          </a:xfrm>
          <a:prstGeom prst="rect">
            <a:avLst/>
          </a:prstGeom>
          <a:noFill/>
        </p:spPr>
        <p:txBody>
          <a:bodyPr wrap="none" rtlCol="0">
            <a:spAutoFit/>
          </a:bodyPr>
          <a:lstStyle/>
          <a:p>
            <a:r>
              <a:rPr lang="de-DE" dirty="0" smtClean="0">
                <a:solidFill>
                  <a:schemeClr val="accent3"/>
                </a:solidFill>
              </a:rPr>
              <a:t>g</a:t>
            </a:r>
            <a:endParaRPr lang="de-DE" dirty="0">
              <a:solidFill>
                <a:schemeClr val="accent3"/>
              </a:solidFill>
            </a:endParaRPr>
          </a:p>
        </p:txBody>
      </p:sp>
      <p:sp>
        <p:nvSpPr>
          <p:cNvPr id="34" name="Textfeld 33"/>
          <p:cNvSpPr txBox="1"/>
          <p:nvPr/>
        </p:nvSpPr>
        <p:spPr>
          <a:xfrm>
            <a:off x="2194615" y="2113275"/>
            <a:ext cx="312906" cy="369332"/>
          </a:xfrm>
          <a:prstGeom prst="rect">
            <a:avLst/>
          </a:prstGeom>
          <a:noFill/>
        </p:spPr>
        <p:txBody>
          <a:bodyPr wrap="none" rtlCol="0">
            <a:spAutoFit/>
          </a:bodyPr>
          <a:lstStyle/>
          <a:p>
            <a:r>
              <a:rPr lang="de-DE" dirty="0" smtClean="0">
                <a:solidFill>
                  <a:schemeClr val="tx2"/>
                </a:solidFill>
              </a:rPr>
              <a:t>b</a:t>
            </a:r>
            <a:endParaRPr lang="de-DE" dirty="0">
              <a:solidFill>
                <a:schemeClr val="tx2"/>
              </a:solidFill>
            </a:endParaRPr>
          </a:p>
        </p:txBody>
      </p:sp>
      <p:sp>
        <p:nvSpPr>
          <p:cNvPr id="35" name="Textfeld 34"/>
          <p:cNvSpPr txBox="1"/>
          <p:nvPr/>
        </p:nvSpPr>
        <p:spPr>
          <a:xfrm>
            <a:off x="2836842" y="2094649"/>
            <a:ext cx="1866900" cy="369332"/>
          </a:xfrm>
          <a:prstGeom prst="rect">
            <a:avLst/>
          </a:prstGeom>
          <a:noFill/>
        </p:spPr>
        <p:txBody>
          <a:bodyPr wrap="square" rtlCol="0">
            <a:spAutoFit/>
          </a:bodyPr>
          <a:lstStyle/>
          <a:p>
            <a:r>
              <a:rPr lang="de-DE" dirty="0" smtClean="0"/>
              <a:t>...</a:t>
            </a:r>
            <a:endParaRPr lang="de-DE" dirty="0"/>
          </a:p>
        </p:txBody>
      </p:sp>
      <p:sp>
        <p:nvSpPr>
          <p:cNvPr id="36" name="Rechteck 35"/>
          <p:cNvSpPr/>
          <p:nvPr/>
        </p:nvSpPr>
        <p:spPr>
          <a:xfrm>
            <a:off x="3679807" y="1771672"/>
            <a:ext cx="180975"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Textfeld 36"/>
          <p:cNvSpPr txBox="1"/>
          <p:nvPr/>
        </p:nvSpPr>
        <p:spPr>
          <a:xfrm>
            <a:off x="3411861" y="1668292"/>
            <a:ext cx="716863" cy="769441"/>
          </a:xfrm>
          <a:prstGeom prst="rect">
            <a:avLst/>
          </a:prstGeom>
          <a:noFill/>
        </p:spPr>
        <p:txBody>
          <a:bodyPr wrap="none" rtlCol="0">
            <a:spAutoFit/>
          </a:bodyPr>
          <a:lstStyle/>
          <a:p>
            <a:r>
              <a:rPr lang="de-DE" sz="4400" dirty="0" smtClean="0"/>
              <a:t>( )</a:t>
            </a:r>
            <a:endParaRPr lang="de-DE" sz="4400" dirty="0"/>
          </a:p>
        </p:txBody>
      </p:sp>
      <p:sp>
        <p:nvSpPr>
          <p:cNvPr id="38" name="Textfeld 37"/>
          <p:cNvSpPr txBox="1"/>
          <p:nvPr/>
        </p:nvSpPr>
        <p:spPr>
          <a:xfrm>
            <a:off x="3639488" y="1732124"/>
            <a:ext cx="261610" cy="369332"/>
          </a:xfrm>
          <a:prstGeom prst="rect">
            <a:avLst/>
          </a:prstGeom>
          <a:noFill/>
        </p:spPr>
        <p:txBody>
          <a:bodyPr wrap="none" rtlCol="0">
            <a:spAutoFit/>
          </a:bodyPr>
          <a:lstStyle/>
          <a:p>
            <a:r>
              <a:rPr lang="de-DE" dirty="0" smtClean="0">
                <a:solidFill>
                  <a:schemeClr val="accent6"/>
                </a:solidFill>
              </a:rPr>
              <a:t>r</a:t>
            </a:r>
            <a:endParaRPr lang="de-DE" dirty="0">
              <a:solidFill>
                <a:schemeClr val="accent6"/>
              </a:solidFill>
            </a:endParaRPr>
          </a:p>
        </p:txBody>
      </p:sp>
      <p:sp>
        <p:nvSpPr>
          <p:cNvPr id="39" name="Textfeld 38"/>
          <p:cNvSpPr txBox="1"/>
          <p:nvPr/>
        </p:nvSpPr>
        <p:spPr>
          <a:xfrm>
            <a:off x="3613840" y="1889782"/>
            <a:ext cx="312906" cy="369332"/>
          </a:xfrm>
          <a:prstGeom prst="rect">
            <a:avLst/>
          </a:prstGeom>
          <a:noFill/>
        </p:spPr>
        <p:txBody>
          <a:bodyPr wrap="none" rtlCol="0">
            <a:spAutoFit/>
          </a:bodyPr>
          <a:lstStyle/>
          <a:p>
            <a:r>
              <a:rPr lang="de-DE" dirty="0" smtClean="0">
                <a:solidFill>
                  <a:schemeClr val="accent3"/>
                </a:solidFill>
              </a:rPr>
              <a:t>g</a:t>
            </a:r>
            <a:endParaRPr lang="de-DE" dirty="0">
              <a:solidFill>
                <a:schemeClr val="accent3"/>
              </a:solidFill>
            </a:endParaRPr>
          </a:p>
        </p:txBody>
      </p:sp>
      <p:sp>
        <p:nvSpPr>
          <p:cNvPr id="40" name="Textfeld 39"/>
          <p:cNvSpPr txBox="1"/>
          <p:nvPr/>
        </p:nvSpPr>
        <p:spPr>
          <a:xfrm>
            <a:off x="3613840" y="2109357"/>
            <a:ext cx="312906" cy="369332"/>
          </a:xfrm>
          <a:prstGeom prst="rect">
            <a:avLst/>
          </a:prstGeom>
          <a:noFill/>
        </p:spPr>
        <p:txBody>
          <a:bodyPr wrap="none" rtlCol="0">
            <a:spAutoFit/>
          </a:bodyPr>
          <a:lstStyle/>
          <a:p>
            <a:r>
              <a:rPr lang="de-DE" dirty="0" smtClean="0">
                <a:solidFill>
                  <a:schemeClr val="tx2"/>
                </a:solidFill>
              </a:rPr>
              <a:t>b</a:t>
            </a:r>
            <a:endParaRPr lang="de-DE" dirty="0">
              <a:solidFill>
                <a:schemeClr val="tx2"/>
              </a:solidFill>
            </a:endParaRPr>
          </a:p>
        </p:txBody>
      </p:sp>
      <p:sp>
        <p:nvSpPr>
          <p:cNvPr id="41" name="Textfeld 40"/>
          <p:cNvSpPr txBox="1"/>
          <p:nvPr/>
        </p:nvSpPr>
        <p:spPr>
          <a:xfrm>
            <a:off x="324820" y="2477868"/>
            <a:ext cx="916007" cy="307777"/>
          </a:xfrm>
          <a:prstGeom prst="rect">
            <a:avLst/>
          </a:prstGeom>
          <a:noFill/>
        </p:spPr>
        <p:txBody>
          <a:bodyPr wrap="square" rtlCol="0">
            <a:spAutoFit/>
          </a:bodyPr>
          <a:lstStyle/>
          <a:p>
            <a:r>
              <a:rPr lang="de-DE" sz="1400" dirty="0" smtClean="0"/>
              <a:t>Color #1</a:t>
            </a:r>
            <a:endParaRPr lang="de-DE" sz="1400" dirty="0"/>
          </a:p>
        </p:txBody>
      </p:sp>
      <p:sp>
        <p:nvSpPr>
          <p:cNvPr id="42" name="Textfeld 41"/>
          <p:cNvSpPr txBox="1"/>
          <p:nvPr/>
        </p:nvSpPr>
        <p:spPr>
          <a:xfrm>
            <a:off x="1110233" y="2477867"/>
            <a:ext cx="916007" cy="307777"/>
          </a:xfrm>
          <a:prstGeom prst="rect">
            <a:avLst/>
          </a:prstGeom>
          <a:noFill/>
        </p:spPr>
        <p:txBody>
          <a:bodyPr wrap="square" rtlCol="0">
            <a:spAutoFit/>
          </a:bodyPr>
          <a:lstStyle/>
          <a:p>
            <a:r>
              <a:rPr lang="de-DE" sz="1400" dirty="0" smtClean="0"/>
              <a:t>Color #2</a:t>
            </a:r>
            <a:endParaRPr lang="de-DE" sz="1400" dirty="0"/>
          </a:p>
        </p:txBody>
      </p:sp>
      <p:sp>
        <p:nvSpPr>
          <p:cNvPr id="43" name="Textfeld 42"/>
          <p:cNvSpPr txBox="1"/>
          <p:nvPr/>
        </p:nvSpPr>
        <p:spPr>
          <a:xfrm>
            <a:off x="1945930" y="2467334"/>
            <a:ext cx="916007" cy="307777"/>
          </a:xfrm>
          <a:prstGeom prst="rect">
            <a:avLst/>
          </a:prstGeom>
          <a:noFill/>
        </p:spPr>
        <p:txBody>
          <a:bodyPr wrap="square" rtlCol="0">
            <a:spAutoFit/>
          </a:bodyPr>
          <a:lstStyle/>
          <a:p>
            <a:r>
              <a:rPr lang="de-DE" sz="1400" dirty="0" smtClean="0"/>
              <a:t>Color #3</a:t>
            </a:r>
            <a:endParaRPr lang="de-DE" sz="1400" dirty="0"/>
          </a:p>
        </p:txBody>
      </p:sp>
      <p:sp>
        <p:nvSpPr>
          <p:cNvPr id="44" name="Textfeld 43"/>
          <p:cNvSpPr txBox="1"/>
          <p:nvPr/>
        </p:nvSpPr>
        <p:spPr>
          <a:xfrm>
            <a:off x="3331861" y="2459498"/>
            <a:ext cx="973439" cy="307777"/>
          </a:xfrm>
          <a:prstGeom prst="rect">
            <a:avLst/>
          </a:prstGeom>
          <a:noFill/>
        </p:spPr>
        <p:txBody>
          <a:bodyPr wrap="square" rtlCol="0">
            <a:spAutoFit/>
          </a:bodyPr>
          <a:lstStyle/>
          <a:p>
            <a:r>
              <a:rPr lang="de-DE" sz="1400" dirty="0" smtClean="0"/>
              <a:t>Color #21</a:t>
            </a:r>
            <a:endParaRPr lang="de-DE" sz="1400" dirty="0"/>
          </a:p>
        </p:txBody>
      </p:sp>
      <p:sp>
        <p:nvSpPr>
          <p:cNvPr id="45" name="Textfeld 44"/>
          <p:cNvSpPr txBox="1"/>
          <p:nvPr/>
        </p:nvSpPr>
        <p:spPr>
          <a:xfrm>
            <a:off x="286182" y="1219476"/>
            <a:ext cx="2022733" cy="369332"/>
          </a:xfrm>
          <a:prstGeom prst="rect">
            <a:avLst/>
          </a:prstGeom>
          <a:noFill/>
        </p:spPr>
        <p:txBody>
          <a:bodyPr wrap="none" rtlCol="0">
            <a:spAutoFit/>
          </a:bodyPr>
          <a:lstStyle/>
          <a:p>
            <a:r>
              <a:rPr lang="de-DE" dirty="0" err="1" smtClean="0"/>
              <a:t>Tristimulus</a:t>
            </a:r>
            <a:r>
              <a:rPr lang="de-DE" dirty="0" smtClean="0"/>
              <a:t> </a:t>
            </a:r>
            <a:r>
              <a:rPr lang="de-DE" dirty="0" err="1" smtClean="0"/>
              <a:t>values</a:t>
            </a:r>
            <a:endParaRPr lang="de-DE" dirty="0"/>
          </a:p>
        </p:txBody>
      </p:sp>
      <p:pic>
        <p:nvPicPr>
          <p:cNvPr id="46" name="Grafik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158" y="993102"/>
            <a:ext cx="3227650" cy="2420738"/>
          </a:xfrm>
          <a:prstGeom prst="rect">
            <a:avLst/>
          </a:prstGeom>
        </p:spPr>
      </p:pic>
      <p:sp>
        <p:nvSpPr>
          <p:cNvPr id="48" name="Pfeil nach rechts 47"/>
          <p:cNvSpPr/>
          <p:nvPr/>
        </p:nvSpPr>
        <p:spPr>
          <a:xfrm>
            <a:off x="4457700" y="2053012"/>
            <a:ext cx="900239" cy="206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feld 48"/>
          <p:cNvSpPr txBox="1"/>
          <p:nvPr/>
        </p:nvSpPr>
        <p:spPr>
          <a:xfrm>
            <a:off x="4275131" y="1621968"/>
            <a:ext cx="1207382" cy="461665"/>
          </a:xfrm>
          <a:prstGeom prst="rect">
            <a:avLst/>
          </a:prstGeom>
          <a:noFill/>
        </p:spPr>
        <p:txBody>
          <a:bodyPr wrap="none" rtlCol="0">
            <a:spAutoFit/>
          </a:bodyPr>
          <a:lstStyle/>
          <a:p>
            <a:pPr algn="ctr"/>
            <a:r>
              <a:rPr lang="de-DE" sz="1200" dirty="0" err="1" smtClean="0">
                <a:solidFill>
                  <a:schemeClr val="accent3">
                    <a:lumMod val="50000"/>
                  </a:schemeClr>
                </a:solidFill>
              </a:rPr>
              <a:t>Reconstruction</a:t>
            </a:r>
            <a:endParaRPr lang="de-DE" sz="1200" dirty="0" smtClean="0">
              <a:solidFill>
                <a:schemeClr val="accent3">
                  <a:lumMod val="50000"/>
                </a:schemeClr>
              </a:solidFill>
            </a:endParaRPr>
          </a:p>
          <a:p>
            <a:pPr algn="ctr"/>
            <a:r>
              <a:rPr lang="de-DE" sz="1200" dirty="0" err="1" smtClean="0">
                <a:solidFill>
                  <a:schemeClr val="accent3">
                    <a:lumMod val="50000"/>
                  </a:schemeClr>
                </a:solidFill>
              </a:rPr>
              <a:t>methods</a:t>
            </a:r>
            <a:endParaRPr lang="de-DE" sz="1200" dirty="0">
              <a:solidFill>
                <a:schemeClr val="accent3">
                  <a:lumMod val="50000"/>
                </a:schemeClr>
              </a:solidFill>
            </a:endParaRPr>
          </a:p>
        </p:txBody>
      </p:sp>
      <p:sp>
        <p:nvSpPr>
          <p:cNvPr id="50" name="Textplatzhalter 7"/>
          <p:cNvSpPr>
            <a:spLocks noGrp="1"/>
          </p:cNvSpPr>
          <p:nvPr>
            <p:ph type="body" sz="quarter" idx="4294967295"/>
          </p:nvPr>
        </p:nvSpPr>
        <p:spPr>
          <a:xfrm>
            <a:off x="1335231" y="3086726"/>
            <a:ext cx="4608513" cy="1011465"/>
          </a:xfrm>
          <a:prstGeom prst="rect">
            <a:avLst/>
          </a:prstGeom>
        </p:spPr>
        <p:txBody>
          <a:bodyPr>
            <a:normAutofit/>
          </a:bodyPr>
          <a:lstStyle/>
          <a:p>
            <a:r>
              <a:rPr lang="de-DE" dirty="0" smtClean="0"/>
              <a:t>Wiener </a:t>
            </a:r>
            <a:r>
              <a:rPr lang="de-DE" dirty="0" err="1" smtClean="0"/>
              <a:t>estimation</a:t>
            </a:r>
            <a:endParaRPr lang="de-DE" dirty="0" smtClean="0"/>
          </a:p>
          <a:p>
            <a:r>
              <a:rPr lang="de-DE" dirty="0" err="1" smtClean="0"/>
              <a:t>Principal</a:t>
            </a:r>
            <a:r>
              <a:rPr lang="de-DE" dirty="0" smtClean="0"/>
              <a:t> </a:t>
            </a:r>
            <a:r>
              <a:rPr lang="de-DE" dirty="0" err="1" smtClean="0"/>
              <a:t>Eigenvectors</a:t>
            </a:r>
            <a:endParaRPr lang="de-DE" dirty="0" smtClean="0"/>
          </a:p>
          <a:p>
            <a:r>
              <a:rPr lang="de-DE" dirty="0" smtClean="0"/>
              <a:t>Linear </a:t>
            </a:r>
            <a:r>
              <a:rPr lang="de-DE" dirty="0" err="1" smtClean="0"/>
              <a:t>estimation</a:t>
            </a:r>
            <a:endParaRPr lang="de-DE" dirty="0" smtClean="0"/>
          </a:p>
        </p:txBody>
      </p:sp>
      <p:sp>
        <p:nvSpPr>
          <p:cNvPr id="47"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51"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363618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Spectral</a:t>
            </a:r>
            <a:r>
              <a:rPr lang="de-DE" dirty="0"/>
              <a:t> </a:t>
            </a:r>
            <a:r>
              <a:rPr lang="de-DE" dirty="0" err="1"/>
              <a:t>object</a:t>
            </a:r>
            <a:r>
              <a:rPr lang="de-DE" dirty="0"/>
              <a:t> </a:t>
            </a:r>
            <a:r>
              <a:rPr lang="de-DE" dirty="0" err="1"/>
              <a:t>reconstruction</a:t>
            </a:r>
            <a:r>
              <a:rPr lang="de-DE" dirty="0"/>
              <a:t> in a </a:t>
            </a:r>
            <a:r>
              <a:rPr lang="de-DE" dirty="0" err="1"/>
              <a:t>simulation</a:t>
            </a:r>
            <a:r>
              <a:rPr lang="de-DE" dirty="0"/>
              <a:t> </a:t>
            </a:r>
            <a:r>
              <a:rPr lang="de-DE" dirty="0" err="1"/>
              <a:t>framework</a:t>
            </a:r>
            <a:endParaRPr lang="de-DE" dirty="0"/>
          </a:p>
        </p:txBody>
      </p:sp>
      <p:sp>
        <p:nvSpPr>
          <p:cNvPr id="7" name="Textplatzhalter 6"/>
          <p:cNvSpPr>
            <a:spLocks noGrp="1"/>
          </p:cNvSpPr>
          <p:nvPr>
            <p:ph type="body" sz="quarter" idx="11"/>
          </p:nvPr>
        </p:nvSpPr>
        <p:spPr/>
        <p:txBody>
          <a:bodyPr>
            <a:normAutofit fontScale="70000" lnSpcReduction="20000"/>
          </a:bodyPr>
          <a:lstStyle/>
          <a:p>
            <a:r>
              <a:rPr lang="de-DE" dirty="0" err="1" smtClean="0"/>
              <a:t>Spectral</a:t>
            </a:r>
            <a:r>
              <a:rPr lang="de-DE" dirty="0" smtClean="0"/>
              <a:t> </a:t>
            </a:r>
            <a:r>
              <a:rPr lang="de-DE" dirty="0" err="1" smtClean="0"/>
              <a:t>reflectance</a:t>
            </a:r>
            <a:r>
              <a:rPr lang="de-DE" dirty="0" smtClean="0"/>
              <a:t> </a:t>
            </a:r>
            <a:r>
              <a:rPr lang="de-DE" dirty="0" err="1" smtClean="0"/>
              <a:t>reconstruction</a:t>
            </a:r>
            <a:r>
              <a:rPr lang="de-DE" dirty="0" smtClean="0"/>
              <a:t> (3/3)</a:t>
            </a:r>
            <a:endParaRPr lang="de-DE" dirty="0"/>
          </a:p>
        </p:txBody>
      </p:sp>
      <p:sp>
        <p:nvSpPr>
          <p:cNvPr id="2" name="Fußzeilenplatzhalter 1"/>
          <p:cNvSpPr>
            <a:spLocks noGrp="1"/>
          </p:cNvSpPr>
          <p:nvPr>
            <p:ph type="ftr" sz="quarter" idx="12"/>
          </p:nvPr>
        </p:nvSpPr>
        <p:spPr/>
        <p:txBody>
          <a:bodyPr/>
          <a:lstStyle/>
          <a:p>
            <a:pPr>
              <a:defRPr/>
            </a:pPr>
            <a:endParaRPr lang="de-DE"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39" y="1699175"/>
            <a:ext cx="3100630" cy="2325472"/>
          </a:xfrm>
          <a:prstGeom prst="rect">
            <a:avLst/>
          </a:prstGeom>
        </p:spPr>
      </p:pic>
      <p:pic>
        <p:nvPicPr>
          <p:cNvPr id="8"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1684" y="1692595"/>
            <a:ext cx="3100631" cy="2325474"/>
          </a:xfrm>
          <a:prstGeom prst="rect">
            <a:avLst/>
          </a:prstGeom>
        </p:spPr>
      </p:pic>
      <p:pic>
        <p:nvPicPr>
          <p:cNvPr id="9" name="Grafik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5224" y="1699175"/>
            <a:ext cx="3109402" cy="2332052"/>
          </a:xfrm>
          <a:prstGeom prst="rect">
            <a:avLst/>
          </a:prstGeom>
        </p:spPr>
      </p:pic>
      <p:sp>
        <p:nvSpPr>
          <p:cNvPr id="10" name="Rechteck 9"/>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11</a:t>
            </a:r>
            <a:endParaRPr lang="de-DE" dirty="0"/>
          </a:p>
        </p:txBody>
      </p:sp>
      <p:sp>
        <p:nvSpPr>
          <p:cNvPr id="12"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3"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3020606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Original </a:t>
            </a:r>
            <a:r>
              <a:rPr lang="de-DE" dirty="0" err="1"/>
              <a:t>curve</a:t>
            </a:r>
            <a:r>
              <a:rPr lang="de-DE" dirty="0"/>
              <a:t> </a:t>
            </a:r>
            <a:r>
              <a:rPr lang="de-DE" dirty="0" err="1"/>
              <a:t>vs</a:t>
            </a:r>
            <a:r>
              <a:rPr lang="de-DE" dirty="0"/>
              <a:t> </a:t>
            </a:r>
            <a:r>
              <a:rPr lang="de-DE" dirty="0" err="1"/>
              <a:t>reconstructed</a:t>
            </a:r>
            <a:r>
              <a:rPr lang="de-DE" dirty="0"/>
              <a:t> </a:t>
            </a:r>
            <a:r>
              <a:rPr lang="de-DE" dirty="0" err="1" smtClean="0"/>
              <a:t>curve</a:t>
            </a:r>
            <a:endParaRPr lang="de-DE" dirty="0"/>
          </a:p>
        </p:txBody>
      </p:sp>
      <p:sp>
        <p:nvSpPr>
          <p:cNvPr id="2" name="Fußzeilenplatzhalter 1"/>
          <p:cNvSpPr>
            <a:spLocks noGrp="1"/>
          </p:cNvSpPr>
          <p:nvPr>
            <p:ph type="ftr" sz="quarter" idx="12"/>
          </p:nvPr>
        </p:nvSpPr>
        <p:spPr/>
        <p:txBody>
          <a:bodyPr/>
          <a:lstStyle/>
          <a:p>
            <a:pPr>
              <a:defRPr/>
            </a:pPr>
            <a:endParaRPr lang="de-DE" dirty="0"/>
          </a:p>
        </p:txBody>
      </p:sp>
      <p:sp>
        <p:nvSpPr>
          <p:cNvPr id="8" name="Textplatzhalter 7"/>
          <p:cNvSpPr>
            <a:spLocks noGrp="1"/>
          </p:cNvSpPr>
          <p:nvPr>
            <p:ph type="body" sz="quarter" idx="13"/>
          </p:nvPr>
        </p:nvSpPr>
        <p:spPr>
          <a:xfrm>
            <a:off x="287339" y="987075"/>
            <a:ext cx="8569325" cy="2395538"/>
          </a:xfrm>
        </p:spPr>
        <p:txBody>
          <a:bodyPr>
            <a:normAutofit/>
          </a:bodyPr>
          <a:lstStyle/>
          <a:p>
            <a:r>
              <a:rPr lang="de-DE" dirty="0" err="1" smtClean="0"/>
              <a:t>Spectral</a:t>
            </a:r>
            <a:r>
              <a:rPr lang="de-DE" dirty="0" smtClean="0"/>
              <a:t> Root </a:t>
            </a:r>
            <a:r>
              <a:rPr lang="de-DE" dirty="0" err="1" smtClean="0"/>
              <a:t>Mean</a:t>
            </a:r>
            <a:r>
              <a:rPr lang="de-DE" dirty="0" smtClean="0"/>
              <a:t> Square</a:t>
            </a:r>
          </a:p>
          <a:p>
            <a:r>
              <a:rPr lang="de-DE" dirty="0" smtClean="0"/>
              <a:t>CIEDE2000 Color </a:t>
            </a:r>
            <a:r>
              <a:rPr lang="de-DE" dirty="0" err="1" smtClean="0"/>
              <a:t>Difference</a:t>
            </a:r>
            <a:endParaRPr lang="de-DE" dirty="0" smtClean="0"/>
          </a:p>
          <a:p>
            <a:pPr lvl="1"/>
            <a:r>
              <a:rPr lang="de-DE" dirty="0" smtClean="0"/>
              <a:t>CIELAB Color </a:t>
            </a:r>
            <a:r>
              <a:rPr lang="de-DE" dirty="0" err="1" smtClean="0"/>
              <a:t>space</a:t>
            </a:r>
            <a:endParaRPr lang="de-DE" dirty="0" smtClean="0"/>
          </a:p>
        </p:txBody>
      </p:sp>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1207" y="987075"/>
            <a:ext cx="3141217" cy="2767012"/>
          </a:xfrm>
          <a:prstGeom prst="rect">
            <a:avLst/>
          </a:prstGeom>
        </p:spPr>
      </p:pic>
      <p:sp>
        <p:nvSpPr>
          <p:cNvPr id="9" name="Rechteck 8"/>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12</a:t>
            </a:r>
            <a:endParaRPr lang="de-DE" dirty="0"/>
          </a:p>
        </p:txBody>
      </p:sp>
      <p:sp>
        <p:nvSpPr>
          <p:cNvPr id="11"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2"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637949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Experimental </a:t>
            </a:r>
            <a:r>
              <a:rPr lang="de-DE" dirty="0" err="1" smtClean="0"/>
              <a:t>results</a:t>
            </a:r>
            <a:endParaRPr lang="de-DE" dirty="0"/>
          </a:p>
        </p:txBody>
      </p:sp>
      <p:sp>
        <p:nvSpPr>
          <p:cNvPr id="2" name="Fußzeilenplatzhalter 1"/>
          <p:cNvSpPr>
            <a:spLocks noGrp="1"/>
          </p:cNvSpPr>
          <p:nvPr>
            <p:ph type="ftr" sz="quarter" idx="12"/>
          </p:nvPr>
        </p:nvSpPr>
        <p:spPr/>
        <p:txBody>
          <a:bodyPr/>
          <a:lstStyle/>
          <a:p>
            <a:pPr>
              <a:defRPr/>
            </a:pPr>
            <a:endParaRPr lang="de-DE" dirty="0"/>
          </a:p>
        </p:txBody>
      </p:sp>
      <p:sp>
        <p:nvSpPr>
          <p:cNvPr id="8" name="Textplatzhalter 7"/>
          <p:cNvSpPr>
            <a:spLocks noGrp="1"/>
          </p:cNvSpPr>
          <p:nvPr>
            <p:ph type="body" sz="quarter" idx="13"/>
          </p:nvPr>
        </p:nvSpPr>
        <p:spPr>
          <a:xfrm>
            <a:off x="287339" y="981075"/>
            <a:ext cx="8569325" cy="2859038"/>
          </a:xfrm>
        </p:spPr>
        <p:txBody>
          <a:bodyPr>
            <a:normAutofit/>
          </a:bodyPr>
          <a:lstStyle/>
          <a:p>
            <a:r>
              <a:rPr lang="de-DE" dirty="0" err="1" smtClean="0"/>
              <a:t>Munsell</a:t>
            </a:r>
            <a:r>
              <a:rPr lang="de-DE" dirty="0" smtClean="0"/>
              <a:t> </a:t>
            </a:r>
            <a:r>
              <a:rPr lang="de-DE" dirty="0" err="1" smtClean="0"/>
              <a:t>color</a:t>
            </a:r>
            <a:r>
              <a:rPr lang="de-DE" dirty="0" smtClean="0"/>
              <a:t> </a:t>
            </a:r>
            <a:r>
              <a:rPr lang="de-DE" dirty="0" err="1" smtClean="0"/>
              <a:t>system</a:t>
            </a:r>
            <a:endParaRPr lang="de-DE" dirty="0" smtClean="0"/>
          </a:p>
          <a:p>
            <a:pPr lvl="1"/>
            <a:r>
              <a:rPr lang="de-DE" dirty="0" smtClean="0"/>
              <a:t>1600 </a:t>
            </a:r>
            <a:r>
              <a:rPr lang="de-DE" dirty="0" err="1" smtClean="0"/>
              <a:t>objects</a:t>
            </a:r>
            <a:r>
              <a:rPr lang="de-DE" dirty="0" smtClean="0"/>
              <a:t> </a:t>
            </a:r>
            <a:r>
              <a:rPr lang="de-DE" dirty="0" err="1" smtClean="0"/>
              <a:t>reflectance</a:t>
            </a:r>
            <a:r>
              <a:rPr lang="de-DE" dirty="0" smtClean="0"/>
              <a:t> </a:t>
            </a:r>
            <a:r>
              <a:rPr lang="de-DE" dirty="0" err="1" smtClean="0"/>
              <a:t>dataset</a:t>
            </a:r>
            <a:endParaRPr lang="de-DE" dirty="0" smtClean="0"/>
          </a:p>
        </p:txBody>
      </p:sp>
      <p:sp>
        <p:nvSpPr>
          <p:cNvPr id="7" name="Rechteck 6"/>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13</a:t>
            </a:r>
            <a:endParaRPr lang="de-DE" dirty="0"/>
          </a:p>
        </p:txBody>
      </p:sp>
      <p:cxnSp>
        <p:nvCxnSpPr>
          <p:cNvPr id="11" name="Gerader Verbinder 10"/>
          <p:cNvCxnSpPr/>
          <p:nvPr/>
        </p:nvCxnSpPr>
        <p:spPr>
          <a:xfrm flipH="1">
            <a:off x="287339" y="4533328"/>
            <a:ext cx="28534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3700" y="824370"/>
            <a:ext cx="2429108" cy="2425059"/>
          </a:xfrm>
          <a:prstGeom prst="rect">
            <a:avLst/>
          </a:prstGeom>
        </p:spPr>
      </p:pic>
      <p:sp>
        <p:nvSpPr>
          <p:cNvPr id="13" name="Rechteck 12"/>
          <p:cNvSpPr/>
          <p:nvPr/>
        </p:nvSpPr>
        <p:spPr>
          <a:xfrm>
            <a:off x="7924800" y="3143250"/>
            <a:ext cx="931200" cy="50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5"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451954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Experimental </a:t>
            </a:r>
            <a:r>
              <a:rPr lang="de-DE" dirty="0" err="1" smtClean="0"/>
              <a:t>results</a:t>
            </a:r>
            <a:endParaRPr lang="de-DE" dirty="0"/>
          </a:p>
        </p:txBody>
      </p:sp>
      <p:sp>
        <p:nvSpPr>
          <p:cNvPr id="2" name="Fußzeilenplatzhalter 1"/>
          <p:cNvSpPr>
            <a:spLocks noGrp="1"/>
          </p:cNvSpPr>
          <p:nvPr>
            <p:ph type="ftr" sz="quarter" idx="12"/>
          </p:nvPr>
        </p:nvSpPr>
        <p:spPr/>
        <p:txBody>
          <a:bodyPr/>
          <a:lstStyle/>
          <a:p>
            <a:pPr>
              <a:defRPr/>
            </a:pPr>
            <a:endParaRPr lang="de-DE" dirty="0"/>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233" y="1798670"/>
            <a:ext cx="2427289" cy="2466821"/>
          </a:xfrm>
          <a:prstGeom prst="rect">
            <a:avLst/>
          </a:prstGeom>
        </p:spPr>
      </p:pic>
      <p:sp>
        <p:nvSpPr>
          <p:cNvPr id="7" name="Rechteck 6"/>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13</a:t>
            </a:r>
            <a:endParaRPr lang="de-DE" dirty="0"/>
          </a:p>
        </p:txBody>
      </p:sp>
      <p:sp>
        <p:nvSpPr>
          <p:cNvPr id="5" name="Rechteck 4"/>
          <p:cNvSpPr/>
          <p:nvPr/>
        </p:nvSpPr>
        <p:spPr>
          <a:xfrm>
            <a:off x="653257" y="2766610"/>
            <a:ext cx="2687364" cy="1438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p:nvCxnSpPr>
        <p:spPr>
          <a:xfrm flipH="1">
            <a:off x="287339" y="4533328"/>
            <a:ext cx="28534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3700" y="824370"/>
            <a:ext cx="2429108" cy="2425059"/>
          </a:xfrm>
          <a:prstGeom prst="rect">
            <a:avLst/>
          </a:prstGeom>
        </p:spPr>
      </p:pic>
      <p:pic>
        <p:nvPicPr>
          <p:cNvPr id="3" name="Grafik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233" y="3032080"/>
            <a:ext cx="5741986" cy="1232339"/>
          </a:xfrm>
          <a:prstGeom prst="rect">
            <a:avLst/>
          </a:prstGeom>
        </p:spPr>
      </p:pic>
      <p:sp>
        <p:nvSpPr>
          <p:cNvPr id="13" name="Rechteck 12"/>
          <p:cNvSpPr/>
          <p:nvPr/>
        </p:nvSpPr>
        <p:spPr>
          <a:xfrm>
            <a:off x="7924800" y="3143250"/>
            <a:ext cx="931200" cy="50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681832" y="2065474"/>
            <a:ext cx="365919" cy="120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665367" y="2268017"/>
            <a:ext cx="365919" cy="120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681832" y="2471061"/>
            <a:ext cx="365919" cy="120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p:cNvSpPr txBox="1"/>
          <p:nvPr/>
        </p:nvSpPr>
        <p:spPr>
          <a:xfrm>
            <a:off x="646989" y="1999877"/>
            <a:ext cx="402674" cy="276999"/>
          </a:xfrm>
          <a:prstGeom prst="rect">
            <a:avLst/>
          </a:prstGeom>
          <a:noFill/>
        </p:spPr>
        <p:txBody>
          <a:bodyPr wrap="none" rtlCol="0">
            <a:spAutoFit/>
          </a:bodyPr>
          <a:lstStyle/>
          <a:p>
            <a:r>
              <a:rPr lang="de-DE" sz="1200" b="1" dirty="0" smtClean="0">
                <a:solidFill>
                  <a:schemeClr val="accent3"/>
                </a:solidFill>
              </a:rPr>
              <a:t>&lt; 3</a:t>
            </a:r>
            <a:endParaRPr lang="de-DE" sz="1200" b="1" dirty="0">
              <a:solidFill>
                <a:schemeClr val="accent3"/>
              </a:solidFill>
            </a:endParaRPr>
          </a:p>
        </p:txBody>
      </p:sp>
      <p:sp>
        <p:nvSpPr>
          <p:cNvPr id="17" name="Textfeld 16"/>
          <p:cNvSpPr txBox="1"/>
          <p:nvPr/>
        </p:nvSpPr>
        <p:spPr>
          <a:xfrm>
            <a:off x="601981" y="2198536"/>
            <a:ext cx="530915" cy="276999"/>
          </a:xfrm>
          <a:prstGeom prst="rect">
            <a:avLst/>
          </a:prstGeom>
          <a:noFill/>
        </p:spPr>
        <p:txBody>
          <a:bodyPr wrap="none" rtlCol="0">
            <a:spAutoFit/>
          </a:bodyPr>
          <a:lstStyle/>
          <a:p>
            <a:r>
              <a:rPr lang="de-DE" sz="1200" b="1" dirty="0" smtClean="0">
                <a:solidFill>
                  <a:schemeClr val="accent5"/>
                </a:solidFill>
              </a:rPr>
              <a:t>3 &lt; 6</a:t>
            </a:r>
            <a:endParaRPr lang="de-DE" sz="1200" b="1" dirty="0">
              <a:solidFill>
                <a:schemeClr val="accent5"/>
              </a:solidFill>
            </a:endParaRPr>
          </a:p>
        </p:txBody>
      </p:sp>
      <p:sp>
        <p:nvSpPr>
          <p:cNvPr id="18" name="Textfeld 17"/>
          <p:cNvSpPr txBox="1"/>
          <p:nvPr/>
        </p:nvSpPr>
        <p:spPr>
          <a:xfrm>
            <a:off x="656514" y="2400057"/>
            <a:ext cx="402674" cy="276999"/>
          </a:xfrm>
          <a:prstGeom prst="rect">
            <a:avLst/>
          </a:prstGeom>
          <a:noFill/>
        </p:spPr>
        <p:txBody>
          <a:bodyPr wrap="none" rtlCol="0">
            <a:spAutoFit/>
          </a:bodyPr>
          <a:lstStyle/>
          <a:p>
            <a:r>
              <a:rPr lang="de-DE" sz="1200" b="1" dirty="0" smtClean="0">
                <a:solidFill>
                  <a:schemeClr val="accent6"/>
                </a:solidFill>
              </a:rPr>
              <a:t>&gt; 6</a:t>
            </a:r>
            <a:endParaRPr lang="de-DE" sz="1200" b="1" dirty="0">
              <a:solidFill>
                <a:schemeClr val="accent6"/>
              </a:solidFill>
            </a:endParaRPr>
          </a:p>
        </p:txBody>
      </p:sp>
      <p:sp>
        <p:nvSpPr>
          <p:cNvPr id="19" name="Rechteck 18"/>
          <p:cNvSpPr/>
          <p:nvPr/>
        </p:nvSpPr>
        <p:spPr>
          <a:xfrm>
            <a:off x="5543550" y="3514899"/>
            <a:ext cx="640150" cy="44838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4175340" y="3514899"/>
            <a:ext cx="640150" cy="448386"/>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4857086" y="3771899"/>
            <a:ext cx="640150" cy="191385"/>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p:cNvSpPr/>
          <p:nvPr/>
        </p:nvSpPr>
        <p:spPr>
          <a:xfrm>
            <a:off x="4857086" y="3514900"/>
            <a:ext cx="640150" cy="219958"/>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p:cNvSpPr/>
          <p:nvPr/>
        </p:nvSpPr>
        <p:spPr>
          <a:xfrm>
            <a:off x="4181770" y="3986947"/>
            <a:ext cx="2001930" cy="21802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platzhalter 7"/>
          <p:cNvSpPr>
            <a:spLocks noGrp="1"/>
          </p:cNvSpPr>
          <p:nvPr>
            <p:ph type="body" sz="quarter" idx="13"/>
          </p:nvPr>
        </p:nvSpPr>
        <p:spPr>
          <a:xfrm>
            <a:off x="287339" y="981075"/>
            <a:ext cx="8569325" cy="2859038"/>
          </a:xfrm>
        </p:spPr>
        <p:txBody>
          <a:bodyPr>
            <a:normAutofit/>
          </a:bodyPr>
          <a:lstStyle/>
          <a:p>
            <a:r>
              <a:rPr lang="de-DE" dirty="0" err="1" smtClean="0"/>
              <a:t>Munsell</a:t>
            </a:r>
            <a:r>
              <a:rPr lang="de-DE" dirty="0" smtClean="0"/>
              <a:t> </a:t>
            </a:r>
            <a:r>
              <a:rPr lang="de-DE" dirty="0" err="1" smtClean="0"/>
              <a:t>color</a:t>
            </a:r>
            <a:r>
              <a:rPr lang="de-DE" dirty="0" smtClean="0"/>
              <a:t> </a:t>
            </a:r>
            <a:r>
              <a:rPr lang="de-DE" dirty="0" err="1" smtClean="0"/>
              <a:t>system</a:t>
            </a:r>
            <a:endParaRPr lang="de-DE" dirty="0" smtClean="0"/>
          </a:p>
          <a:p>
            <a:pPr lvl="1"/>
            <a:r>
              <a:rPr lang="de-DE" dirty="0" smtClean="0"/>
              <a:t>1600 </a:t>
            </a:r>
            <a:r>
              <a:rPr lang="de-DE" dirty="0" err="1" smtClean="0"/>
              <a:t>objects</a:t>
            </a:r>
            <a:r>
              <a:rPr lang="de-DE" dirty="0" smtClean="0"/>
              <a:t> </a:t>
            </a:r>
            <a:r>
              <a:rPr lang="de-DE" dirty="0" err="1" smtClean="0"/>
              <a:t>reflectance</a:t>
            </a:r>
            <a:r>
              <a:rPr lang="de-DE" dirty="0" smtClean="0"/>
              <a:t> </a:t>
            </a:r>
            <a:r>
              <a:rPr lang="de-DE" dirty="0" err="1" smtClean="0"/>
              <a:t>dataset</a:t>
            </a:r>
            <a:endParaRPr lang="de-DE" dirty="0" smtClean="0"/>
          </a:p>
        </p:txBody>
      </p:sp>
      <p:sp>
        <p:nvSpPr>
          <p:cNvPr id="26"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27"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22120024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err="1" smtClean="0"/>
              <a:t>Conclusions</a:t>
            </a:r>
            <a:r>
              <a:rPr lang="de-DE" dirty="0" smtClean="0"/>
              <a:t> </a:t>
            </a:r>
            <a:r>
              <a:rPr lang="de-DE" dirty="0" err="1" smtClean="0"/>
              <a:t>and</a:t>
            </a:r>
            <a:r>
              <a:rPr lang="de-DE" dirty="0" smtClean="0"/>
              <a:t> </a:t>
            </a:r>
            <a:r>
              <a:rPr lang="de-DE" dirty="0" err="1" smtClean="0"/>
              <a:t>future</a:t>
            </a:r>
            <a:r>
              <a:rPr lang="de-DE" dirty="0" smtClean="0"/>
              <a:t> </a:t>
            </a:r>
            <a:r>
              <a:rPr lang="de-DE" dirty="0" err="1" smtClean="0"/>
              <a:t>work</a:t>
            </a:r>
            <a:endParaRPr lang="de-DE" dirty="0"/>
          </a:p>
        </p:txBody>
      </p:sp>
      <p:sp>
        <p:nvSpPr>
          <p:cNvPr id="3"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4"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2706649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288000" y="151200"/>
            <a:ext cx="3653100" cy="407700"/>
          </a:xfrm>
        </p:spPr>
        <p:txBody>
          <a:bodyPr/>
          <a:lstStyle/>
          <a:p>
            <a:r>
              <a:rPr lang="de-DE" dirty="0" err="1" smtClean="0"/>
              <a:t>Introduction</a:t>
            </a:r>
            <a:endParaRPr lang="de-DE" dirty="0"/>
          </a:p>
        </p:txBody>
      </p:sp>
      <p:sp>
        <p:nvSpPr>
          <p:cNvPr id="3" name="Textplatzhalter 2"/>
          <p:cNvSpPr>
            <a:spLocks noGrp="1"/>
          </p:cNvSpPr>
          <p:nvPr>
            <p:ph type="subTitle" idx="4294967295"/>
          </p:nvPr>
        </p:nvSpPr>
        <p:spPr>
          <a:xfrm>
            <a:off x="286675" y="1181217"/>
            <a:ext cx="8569325" cy="1243013"/>
          </a:xfrm>
          <a:prstGeom prst="rect">
            <a:avLst/>
          </a:prstGeom>
        </p:spPr>
        <p:txBody>
          <a:bodyPr/>
          <a:lstStyle/>
          <a:p>
            <a:r>
              <a:rPr lang="de-DE" dirty="0" smtClean="0"/>
              <a:t>Components</a:t>
            </a:r>
          </a:p>
          <a:p>
            <a:pPr lvl="1"/>
            <a:r>
              <a:rPr lang="de-DE" dirty="0" smtClean="0"/>
              <a:t>Surface</a:t>
            </a:r>
          </a:p>
          <a:p>
            <a:pPr lvl="1"/>
            <a:r>
              <a:rPr lang="de-DE" dirty="0" err="1" smtClean="0"/>
              <a:t>Illuminant</a:t>
            </a:r>
            <a:endParaRPr lang="de-DE" dirty="0" smtClean="0"/>
          </a:p>
          <a:p>
            <a:pPr lvl="1"/>
            <a:r>
              <a:rPr lang="de-DE" dirty="0" err="1" smtClean="0"/>
              <a:t>Camera</a:t>
            </a:r>
            <a:endParaRPr lang="de-DE" dirty="0" smtClean="0"/>
          </a:p>
          <a:p>
            <a:pPr lvl="1"/>
            <a:endParaRPr lang="de-DE" dirty="0"/>
          </a:p>
          <a:p>
            <a:r>
              <a:rPr lang="de-DE" dirty="0" smtClean="0"/>
              <a:t>Smartphone</a:t>
            </a:r>
          </a:p>
          <a:p>
            <a:pPr lvl="1"/>
            <a:r>
              <a:rPr lang="de-DE" dirty="0" err="1" smtClean="0"/>
              <a:t>Camera</a:t>
            </a:r>
            <a:endParaRPr lang="de-DE" dirty="0"/>
          </a:p>
          <a:p>
            <a:pPr lvl="1"/>
            <a:r>
              <a:rPr lang="de-DE" dirty="0" smtClean="0"/>
              <a:t>Screen</a:t>
            </a:r>
          </a:p>
          <a:p>
            <a:pPr lvl="1"/>
            <a:endParaRPr lang="de-DE" dirty="0"/>
          </a:p>
          <a:p>
            <a:pPr marL="216100" lvl="1" indent="0">
              <a:buNone/>
            </a:pPr>
            <a:endParaRPr lang="de-DE" dirty="0" smtClean="0"/>
          </a:p>
        </p:txBody>
      </p:sp>
      <p:pic>
        <p:nvPicPr>
          <p:cNvPr id="19" name="Grafik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219" y="1040024"/>
            <a:ext cx="3705225" cy="2952750"/>
          </a:xfrm>
          <a:prstGeom prst="rect">
            <a:avLst/>
          </a:prstGeom>
        </p:spPr>
      </p:pic>
      <p:sp>
        <p:nvSpPr>
          <p:cNvPr id="10" name="Rechteck 9"/>
          <p:cNvSpPr/>
          <p:nvPr/>
        </p:nvSpPr>
        <p:spPr>
          <a:xfrm>
            <a:off x="286675" y="4572000"/>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2</a:t>
            </a:r>
            <a:endParaRPr lang="de-DE" dirty="0"/>
          </a:p>
        </p:txBody>
      </p:sp>
      <p:sp>
        <p:nvSpPr>
          <p:cNvPr id="15"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6"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644195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smtClean="0"/>
              <a:t>Conclusions</a:t>
            </a:r>
            <a:r>
              <a:rPr lang="de-DE" dirty="0" smtClean="0"/>
              <a:t> </a:t>
            </a:r>
            <a:r>
              <a:rPr lang="de-DE" dirty="0" err="1" smtClean="0"/>
              <a:t>and</a:t>
            </a:r>
            <a:r>
              <a:rPr lang="de-DE" dirty="0" smtClean="0"/>
              <a:t> Future </a:t>
            </a:r>
            <a:r>
              <a:rPr lang="de-DE" dirty="0" err="1" smtClean="0"/>
              <a:t>work</a:t>
            </a:r>
            <a:endParaRPr lang="de-DE" dirty="0"/>
          </a:p>
        </p:txBody>
      </p:sp>
      <p:sp>
        <p:nvSpPr>
          <p:cNvPr id="4" name="Inhaltsplatzhalter 3"/>
          <p:cNvSpPr>
            <a:spLocks noGrp="1"/>
          </p:cNvSpPr>
          <p:nvPr>
            <p:ph idx="1"/>
          </p:nvPr>
        </p:nvSpPr>
        <p:spPr/>
        <p:txBody>
          <a:bodyPr/>
          <a:lstStyle/>
          <a:p>
            <a:r>
              <a:rPr lang="de-DE" sz="1400" dirty="0" err="1" smtClean="0"/>
              <a:t>Conclusions</a:t>
            </a:r>
            <a:endParaRPr lang="de-DE" sz="1400" dirty="0"/>
          </a:p>
        </p:txBody>
      </p:sp>
      <p:sp>
        <p:nvSpPr>
          <p:cNvPr id="8" name="Textplatzhalter 7"/>
          <p:cNvSpPr>
            <a:spLocks noGrp="1"/>
          </p:cNvSpPr>
          <p:nvPr>
            <p:ph type="body" sz="quarter" idx="4294967295"/>
          </p:nvPr>
        </p:nvSpPr>
        <p:spPr>
          <a:xfrm>
            <a:off x="287339" y="1272375"/>
            <a:ext cx="8568661" cy="2813447"/>
          </a:xfrm>
          <a:prstGeom prst="rect">
            <a:avLst/>
          </a:prstGeom>
        </p:spPr>
        <p:txBody>
          <a:bodyPr>
            <a:normAutofit/>
          </a:bodyPr>
          <a:lstStyle/>
          <a:p>
            <a:r>
              <a:rPr lang="de-DE" dirty="0" smtClean="0"/>
              <a:t>Android </a:t>
            </a:r>
            <a:r>
              <a:rPr lang="de-DE" dirty="0" err="1" smtClean="0"/>
              <a:t>application</a:t>
            </a:r>
            <a:r>
              <a:rPr lang="de-DE" dirty="0" smtClean="0"/>
              <a:t> </a:t>
            </a:r>
            <a:r>
              <a:rPr lang="de-DE" dirty="0" err="1" smtClean="0"/>
              <a:t>development</a:t>
            </a:r>
            <a:endParaRPr lang="de-DE" dirty="0" smtClean="0"/>
          </a:p>
          <a:p>
            <a:pPr lvl="1"/>
            <a:r>
              <a:rPr lang="de-DE" dirty="0" err="1" smtClean="0"/>
              <a:t>Utilises</a:t>
            </a:r>
            <a:r>
              <a:rPr lang="de-DE" dirty="0" smtClean="0"/>
              <a:t> </a:t>
            </a:r>
            <a:r>
              <a:rPr lang="de-DE" dirty="0" err="1" smtClean="0"/>
              <a:t>screen</a:t>
            </a:r>
            <a:r>
              <a:rPr lang="de-DE" dirty="0" smtClean="0"/>
              <a:t> </a:t>
            </a:r>
            <a:r>
              <a:rPr lang="de-DE" dirty="0" err="1" smtClean="0"/>
              <a:t>as</a:t>
            </a:r>
            <a:r>
              <a:rPr lang="de-DE" dirty="0" smtClean="0"/>
              <a:t> an </a:t>
            </a:r>
            <a:r>
              <a:rPr lang="de-DE" dirty="0" err="1" smtClean="0"/>
              <a:t>illuminant</a:t>
            </a:r>
            <a:endParaRPr lang="de-DE" dirty="0"/>
          </a:p>
          <a:p>
            <a:r>
              <a:rPr lang="de-DE" dirty="0" err="1" smtClean="0"/>
              <a:t>Accurate</a:t>
            </a:r>
            <a:r>
              <a:rPr lang="de-DE" dirty="0" smtClean="0"/>
              <a:t> </a:t>
            </a:r>
            <a:r>
              <a:rPr lang="de-DE" dirty="0" err="1" smtClean="0"/>
              <a:t>screen</a:t>
            </a:r>
            <a:r>
              <a:rPr lang="de-DE" dirty="0" smtClean="0"/>
              <a:t> </a:t>
            </a:r>
            <a:r>
              <a:rPr lang="de-DE" dirty="0" err="1" smtClean="0"/>
              <a:t>color</a:t>
            </a:r>
            <a:r>
              <a:rPr lang="de-DE" dirty="0" smtClean="0"/>
              <a:t> </a:t>
            </a:r>
            <a:r>
              <a:rPr lang="de-DE" dirty="0" err="1" smtClean="0"/>
              <a:t>measurements</a:t>
            </a:r>
            <a:r>
              <a:rPr lang="de-DE" dirty="0" smtClean="0"/>
              <a:t> </a:t>
            </a:r>
          </a:p>
          <a:p>
            <a:r>
              <a:rPr lang="de-DE" dirty="0" err="1" smtClean="0"/>
              <a:t>Spectral</a:t>
            </a:r>
            <a:r>
              <a:rPr lang="de-DE" dirty="0" smtClean="0"/>
              <a:t> </a:t>
            </a:r>
            <a:r>
              <a:rPr lang="de-DE" dirty="0" err="1" smtClean="0"/>
              <a:t>estimation</a:t>
            </a:r>
            <a:r>
              <a:rPr lang="de-DE" dirty="0" smtClean="0"/>
              <a:t> </a:t>
            </a:r>
            <a:r>
              <a:rPr lang="de-DE" dirty="0" err="1" smtClean="0"/>
              <a:t>methods</a:t>
            </a:r>
            <a:r>
              <a:rPr lang="de-DE" dirty="0" smtClean="0"/>
              <a:t> </a:t>
            </a:r>
            <a:r>
              <a:rPr lang="de-DE" dirty="0" err="1" smtClean="0"/>
              <a:t>comparison</a:t>
            </a:r>
            <a:endParaRPr lang="de-DE" dirty="0" smtClean="0"/>
          </a:p>
          <a:p>
            <a:pPr lvl="1"/>
            <a:r>
              <a:rPr lang="de-DE" dirty="0" smtClean="0"/>
              <a:t>Linear </a:t>
            </a:r>
            <a:r>
              <a:rPr lang="de-DE" dirty="0" err="1" smtClean="0"/>
              <a:t>estimation</a:t>
            </a:r>
            <a:endParaRPr lang="de-DE" dirty="0" smtClean="0"/>
          </a:p>
          <a:p>
            <a:r>
              <a:rPr lang="de-DE" dirty="0" smtClean="0"/>
              <a:t>Promising </a:t>
            </a:r>
            <a:r>
              <a:rPr lang="de-DE" dirty="0" err="1" smtClean="0"/>
              <a:t>results</a:t>
            </a:r>
            <a:r>
              <a:rPr lang="de-DE" dirty="0" smtClean="0"/>
              <a:t> </a:t>
            </a:r>
            <a:r>
              <a:rPr lang="de-DE" dirty="0" err="1" smtClean="0"/>
              <a:t>as</a:t>
            </a:r>
            <a:r>
              <a:rPr lang="de-DE" dirty="0" smtClean="0"/>
              <a:t> a </a:t>
            </a:r>
            <a:r>
              <a:rPr lang="de-DE" dirty="0" err="1" smtClean="0"/>
              <a:t>simulation</a:t>
            </a:r>
            <a:endParaRPr lang="de-DE" dirty="0"/>
          </a:p>
        </p:txBody>
      </p:sp>
      <p:sp>
        <p:nvSpPr>
          <p:cNvPr id="5" name="Rechteck 4"/>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15</a:t>
            </a:r>
            <a:endParaRPr lang="de-DE" dirty="0"/>
          </a:p>
        </p:txBody>
      </p:sp>
      <p:sp>
        <p:nvSpPr>
          <p:cNvPr id="9"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0"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22611759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smtClean="0"/>
              <a:t>Conclusions</a:t>
            </a:r>
            <a:r>
              <a:rPr lang="de-DE" dirty="0" smtClean="0"/>
              <a:t> </a:t>
            </a:r>
            <a:r>
              <a:rPr lang="de-DE" dirty="0" err="1" smtClean="0"/>
              <a:t>and</a:t>
            </a:r>
            <a:r>
              <a:rPr lang="de-DE" dirty="0" smtClean="0"/>
              <a:t> Future </a:t>
            </a:r>
            <a:r>
              <a:rPr lang="de-DE" dirty="0" err="1" smtClean="0"/>
              <a:t>work</a:t>
            </a:r>
            <a:endParaRPr lang="de-DE" dirty="0"/>
          </a:p>
        </p:txBody>
      </p:sp>
      <p:sp>
        <p:nvSpPr>
          <p:cNvPr id="4" name="Inhaltsplatzhalter 3"/>
          <p:cNvSpPr>
            <a:spLocks noGrp="1"/>
          </p:cNvSpPr>
          <p:nvPr>
            <p:ph idx="1"/>
          </p:nvPr>
        </p:nvSpPr>
        <p:spPr/>
        <p:txBody>
          <a:bodyPr/>
          <a:lstStyle/>
          <a:p>
            <a:r>
              <a:rPr lang="de-DE" sz="1400" dirty="0" smtClean="0"/>
              <a:t>Future </a:t>
            </a:r>
            <a:r>
              <a:rPr lang="de-DE" sz="1400" dirty="0" err="1" smtClean="0"/>
              <a:t>work</a:t>
            </a:r>
            <a:endParaRPr lang="de-DE" sz="1400" dirty="0"/>
          </a:p>
        </p:txBody>
      </p:sp>
      <p:sp>
        <p:nvSpPr>
          <p:cNvPr id="8" name="Textplatzhalter 7"/>
          <p:cNvSpPr>
            <a:spLocks noGrp="1"/>
          </p:cNvSpPr>
          <p:nvPr>
            <p:ph type="body" sz="quarter" idx="4294967295"/>
          </p:nvPr>
        </p:nvSpPr>
        <p:spPr>
          <a:xfrm>
            <a:off x="287339" y="1272375"/>
            <a:ext cx="8568661" cy="2813447"/>
          </a:xfrm>
          <a:prstGeom prst="rect">
            <a:avLst/>
          </a:prstGeom>
        </p:spPr>
        <p:txBody>
          <a:bodyPr>
            <a:normAutofit/>
          </a:bodyPr>
          <a:lstStyle/>
          <a:p>
            <a:r>
              <a:rPr lang="de-DE" dirty="0" smtClean="0"/>
              <a:t>Smartphone </a:t>
            </a:r>
            <a:r>
              <a:rPr lang="de-DE" dirty="0" err="1" smtClean="0"/>
              <a:t>camera</a:t>
            </a:r>
            <a:r>
              <a:rPr lang="de-DE" dirty="0" smtClean="0"/>
              <a:t> </a:t>
            </a:r>
            <a:r>
              <a:rPr lang="de-DE" dirty="0" err="1" smtClean="0"/>
              <a:t>calibration</a:t>
            </a:r>
            <a:endParaRPr lang="de-DE" dirty="0" smtClean="0"/>
          </a:p>
          <a:p>
            <a:pPr lvl="1"/>
            <a:r>
              <a:rPr lang="de-DE" dirty="0" err="1" smtClean="0"/>
              <a:t>Apply</a:t>
            </a:r>
            <a:r>
              <a:rPr lang="de-DE" dirty="0" smtClean="0"/>
              <a:t> RGB </a:t>
            </a:r>
            <a:r>
              <a:rPr lang="de-DE" dirty="0" err="1" smtClean="0"/>
              <a:t>camera</a:t>
            </a:r>
            <a:r>
              <a:rPr lang="de-DE" dirty="0" smtClean="0"/>
              <a:t> </a:t>
            </a:r>
            <a:r>
              <a:rPr lang="de-DE" dirty="0" err="1" smtClean="0"/>
              <a:t>sensitivity</a:t>
            </a:r>
            <a:endParaRPr lang="de-DE" dirty="0" smtClean="0"/>
          </a:p>
          <a:p>
            <a:pPr lvl="1"/>
            <a:r>
              <a:rPr lang="de-DE" dirty="0" err="1" smtClean="0"/>
              <a:t>Apply</a:t>
            </a:r>
            <a:r>
              <a:rPr lang="de-DE" dirty="0" smtClean="0"/>
              <a:t> RGB </a:t>
            </a:r>
            <a:r>
              <a:rPr lang="de-DE" dirty="0" err="1" smtClean="0"/>
              <a:t>camera</a:t>
            </a:r>
            <a:r>
              <a:rPr lang="de-DE" dirty="0" smtClean="0"/>
              <a:t> </a:t>
            </a:r>
            <a:r>
              <a:rPr lang="de-DE" dirty="0" err="1" smtClean="0"/>
              <a:t>sensitivity</a:t>
            </a:r>
            <a:r>
              <a:rPr lang="de-DE" dirty="0" smtClean="0"/>
              <a:t> + </a:t>
            </a:r>
            <a:r>
              <a:rPr lang="de-DE" dirty="0" err="1" smtClean="0"/>
              <a:t>screen</a:t>
            </a:r>
            <a:r>
              <a:rPr lang="de-DE" dirty="0" smtClean="0"/>
              <a:t> </a:t>
            </a:r>
            <a:r>
              <a:rPr lang="de-DE" dirty="0" err="1" smtClean="0"/>
              <a:t>illuminant</a:t>
            </a:r>
            <a:endParaRPr lang="de-DE" dirty="0" smtClean="0"/>
          </a:p>
          <a:p>
            <a:r>
              <a:rPr lang="de-DE" dirty="0" err="1" smtClean="0"/>
              <a:t>Apply</a:t>
            </a:r>
            <a:r>
              <a:rPr lang="de-DE" dirty="0" smtClean="0"/>
              <a:t> </a:t>
            </a:r>
            <a:r>
              <a:rPr lang="de-DE" dirty="0" err="1" smtClean="0"/>
              <a:t>method</a:t>
            </a:r>
            <a:r>
              <a:rPr lang="de-DE" dirty="0" smtClean="0"/>
              <a:t> in r</a:t>
            </a:r>
            <a:r>
              <a:rPr lang="de-DE" dirty="0"/>
              <a:t>eal </a:t>
            </a:r>
            <a:r>
              <a:rPr lang="de-DE" dirty="0" err="1" smtClean="0"/>
              <a:t>conditions</a:t>
            </a:r>
            <a:endParaRPr lang="de-DE" dirty="0" smtClean="0"/>
          </a:p>
          <a:p>
            <a:r>
              <a:rPr lang="de-DE" dirty="0"/>
              <a:t>Different </a:t>
            </a:r>
            <a:r>
              <a:rPr lang="de-DE" dirty="0" err="1"/>
              <a:t>devices</a:t>
            </a:r>
            <a:endParaRPr lang="de-DE" dirty="0"/>
          </a:p>
          <a:p>
            <a:pPr lvl="1"/>
            <a:r>
              <a:rPr lang="de-DE" dirty="0" err="1"/>
              <a:t>Lower</a:t>
            </a:r>
            <a:r>
              <a:rPr lang="de-DE" dirty="0"/>
              <a:t> </a:t>
            </a:r>
            <a:r>
              <a:rPr lang="de-DE" dirty="0" err="1"/>
              <a:t>quality</a:t>
            </a:r>
            <a:r>
              <a:rPr lang="de-DE" dirty="0"/>
              <a:t> </a:t>
            </a:r>
            <a:r>
              <a:rPr lang="de-DE" dirty="0" err="1"/>
              <a:t>vs</a:t>
            </a:r>
            <a:r>
              <a:rPr lang="de-DE" dirty="0"/>
              <a:t> Higher </a:t>
            </a:r>
            <a:r>
              <a:rPr lang="de-DE" dirty="0" err="1" smtClean="0"/>
              <a:t>quality</a:t>
            </a:r>
            <a:endParaRPr lang="de-DE" dirty="0"/>
          </a:p>
        </p:txBody>
      </p:sp>
      <p:sp>
        <p:nvSpPr>
          <p:cNvPr id="5" name="Rechteck 4"/>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16</a:t>
            </a:r>
            <a:endParaRPr lang="de-DE" dirty="0"/>
          </a:p>
        </p:txBody>
      </p:sp>
      <p:sp>
        <p:nvSpPr>
          <p:cNvPr id="9"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0"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2906154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pPr>
              <a:defRPr/>
            </a:pPr>
            <a:r>
              <a:rPr lang="de-DE" smtClean="0"/>
              <a:t>14 von 14</a:t>
            </a:r>
            <a:endParaRPr lang="de-DE" dirty="0"/>
          </a:p>
        </p:txBody>
      </p:sp>
      <p:sp>
        <p:nvSpPr>
          <p:cNvPr id="4"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5"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288000" y="151200"/>
            <a:ext cx="3653100" cy="407700"/>
          </a:xfrm>
        </p:spPr>
        <p:txBody>
          <a:bodyPr/>
          <a:lstStyle/>
          <a:p>
            <a:r>
              <a:rPr lang="de-DE" dirty="0" err="1" smtClean="0"/>
              <a:t>Introduction</a:t>
            </a:r>
            <a:endParaRPr lang="de-DE" dirty="0"/>
          </a:p>
        </p:txBody>
      </p:sp>
      <p:sp>
        <p:nvSpPr>
          <p:cNvPr id="3" name="Textplatzhalter 2"/>
          <p:cNvSpPr>
            <a:spLocks noGrp="1"/>
          </p:cNvSpPr>
          <p:nvPr>
            <p:ph type="subTitle" idx="4294967295"/>
          </p:nvPr>
        </p:nvSpPr>
        <p:spPr>
          <a:xfrm>
            <a:off x="286675" y="1181217"/>
            <a:ext cx="8569325" cy="1243013"/>
          </a:xfrm>
          <a:prstGeom prst="rect">
            <a:avLst/>
          </a:prstGeom>
        </p:spPr>
        <p:txBody>
          <a:bodyPr/>
          <a:lstStyle/>
          <a:p>
            <a:r>
              <a:rPr lang="de-DE" dirty="0" smtClean="0"/>
              <a:t>Components</a:t>
            </a:r>
          </a:p>
          <a:p>
            <a:pPr lvl="1"/>
            <a:r>
              <a:rPr lang="de-DE" dirty="0" smtClean="0"/>
              <a:t>Surface</a:t>
            </a:r>
          </a:p>
          <a:p>
            <a:pPr lvl="1"/>
            <a:r>
              <a:rPr lang="de-DE" dirty="0" err="1" smtClean="0"/>
              <a:t>Illuminant</a:t>
            </a:r>
            <a:endParaRPr lang="de-DE" dirty="0" smtClean="0"/>
          </a:p>
          <a:p>
            <a:pPr lvl="1"/>
            <a:r>
              <a:rPr lang="de-DE" dirty="0" err="1" smtClean="0"/>
              <a:t>Camera</a:t>
            </a:r>
            <a:endParaRPr lang="de-DE" dirty="0" smtClean="0"/>
          </a:p>
          <a:p>
            <a:pPr lvl="1"/>
            <a:endParaRPr lang="de-DE" dirty="0"/>
          </a:p>
          <a:p>
            <a:r>
              <a:rPr lang="de-DE" dirty="0" smtClean="0"/>
              <a:t>Smartphone</a:t>
            </a:r>
          </a:p>
          <a:p>
            <a:pPr lvl="1"/>
            <a:r>
              <a:rPr lang="de-DE" dirty="0" err="1" smtClean="0"/>
              <a:t>Camera</a:t>
            </a:r>
            <a:endParaRPr lang="de-DE" dirty="0"/>
          </a:p>
          <a:p>
            <a:pPr lvl="1"/>
            <a:r>
              <a:rPr lang="de-DE" dirty="0" smtClean="0"/>
              <a:t>Screen</a:t>
            </a:r>
          </a:p>
          <a:p>
            <a:pPr lvl="1"/>
            <a:endParaRPr lang="de-DE" dirty="0"/>
          </a:p>
          <a:p>
            <a:pPr marL="216100" lvl="1" indent="0">
              <a:buNone/>
            </a:pPr>
            <a:endParaRPr lang="de-DE" dirty="0" smtClean="0"/>
          </a:p>
        </p:txBody>
      </p:sp>
      <p:pic>
        <p:nvPicPr>
          <p:cNvPr id="19" name="Grafik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219" y="1040024"/>
            <a:ext cx="3705225" cy="2952750"/>
          </a:xfrm>
          <a:prstGeom prst="rect">
            <a:avLst/>
          </a:prstGeom>
        </p:spPr>
      </p:pic>
      <p:sp>
        <p:nvSpPr>
          <p:cNvPr id="10" name="Rechteck 9"/>
          <p:cNvSpPr/>
          <p:nvPr/>
        </p:nvSpPr>
        <p:spPr>
          <a:xfrm>
            <a:off x="286675" y="4572000"/>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2</a:t>
            </a:r>
            <a:endParaRPr lang="de-DE" dirty="0"/>
          </a:p>
        </p:txBody>
      </p:sp>
      <p:sp>
        <p:nvSpPr>
          <p:cNvPr id="2" name="Ellipse 1"/>
          <p:cNvSpPr/>
          <p:nvPr/>
        </p:nvSpPr>
        <p:spPr>
          <a:xfrm>
            <a:off x="642026" y="2908571"/>
            <a:ext cx="1031132" cy="447472"/>
          </a:xfrm>
          <a:prstGeom prst="ellipse">
            <a:avLst/>
          </a:prstGeom>
          <a:noFill/>
          <a:ln w="38100">
            <a:solidFill>
              <a:srgbClr val="72A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9"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4020264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Motivation </a:t>
            </a:r>
            <a:r>
              <a:rPr lang="de-DE" dirty="0" err="1" smtClean="0"/>
              <a:t>and</a:t>
            </a:r>
            <a:r>
              <a:rPr lang="de-DE" dirty="0" smtClean="0"/>
              <a:t> </a:t>
            </a:r>
            <a:r>
              <a:rPr lang="de-DE" dirty="0" err="1" smtClean="0"/>
              <a:t>goals</a:t>
            </a:r>
            <a:endParaRPr lang="de-DE" dirty="0"/>
          </a:p>
        </p:txBody>
      </p:sp>
      <p:sp>
        <p:nvSpPr>
          <p:cNvPr id="2" name="Fußzeilenplatzhalter 1"/>
          <p:cNvSpPr>
            <a:spLocks noGrp="1"/>
          </p:cNvSpPr>
          <p:nvPr>
            <p:ph type="ftr" sz="quarter" idx="12"/>
          </p:nvPr>
        </p:nvSpPr>
        <p:spPr/>
        <p:txBody>
          <a:bodyPr/>
          <a:lstStyle/>
          <a:p>
            <a:pPr>
              <a:defRPr/>
            </a:pPr>
            <a:endParaRPr lang="de-DE" dirty="0"/>
          </a:p>
        </p:txBody>
      </p:sp>
      <p:sp>
        <p:nvSpPr>
          <p:cNvPr id="3" name="Textplatzhalter 2"/>
          <p:cNvSpPr>
            <a:spLocks noGrp="1"/>
          </p:cNvSpPr>
          <p:nvPr>
            <p:ph type="body" sz="quarter" idx="14"/>
          </p:nvPr>
        </p:nvSpPr>
        <p:spPr>
          <a:xfrm>
            <a:off x="287339" y="847725"/>
            <a:ext cx="5648325" cy="3405341"/>
          </a:xfrm>
        </p:spPr>
        <p:txBody>
          <a:bodyPr/>
          <a:lstStyle/>
          <a:p>
            <a:r>
              <a:rPr lang="de-DE" dirty="0" smtClean="0"/>
              <a:t>Usability</a:t>
            </a:r>
          </a:p>
          <a:p>
            <a:pPr lvl="1"/>
            <a:r>
              <a:rPr lang="de-DE" dirty="0" err="1" smtClean="0"/>
              <a:t>Agriculture</a:t>
            </a:r>
            <a:endParaRPr lang="de-DE" dirty="0" smtClean="0"/>
          </a:p>
          <a:p>
            <a:pPr lvl="1"/>
            <a:r>
              <a:rPr lang="de-DE" dirty="0" err="1" smtClean="0"/>
              <a:t>Medicine</a:t>
            </a:r>
            <a:endParaRPr lang="de-DE" dirty="0" smtClean="0"/>
          </a:p>
          <a:p>
            <a:pPr lvl="1"/>
            <a:r>
              <a:rPr lang="de-DE" dirty="0" smtClean="0"/>
              <a:t>Manufacturing</a:t>
            </a:r>
          </a:p>
          <a:p>
            <a:r>
              <a:rPr lang="de-DE" dirty="0" smtClean="0"/>
              <a:t>Smartphones </a:t>
            </a:r>
            <a:r>
              <a:rPr lang="de-DE" dirty="0" err="1" smtClean="0"/>
              <a:t>vs</a:t>
            </a:r>
            <a:r>
              <a:rPr lang="de-DE" dirty="0" smtClean="0"/>
              <a:t> High-end </a:t>
            </a:r>
            <a:r>
              <a:rPr lang="de-DE" dirty="0" err="1" smtClean="0"/>
              <a:t>equipment</a:t>
            </a:r>
            <a:endParaRPr lang="de-DE" dirty="0" smtClean="0"/>
          </a:p>
          <a:p>
            <a:pPr lvl="1"/>
            <a:r>
              <a:rPr lang="de-DE" dirty="0" smtClean="0"/>
              <a:t>Price</a:t>
            </a:r>
          </a:p>
          <a:p>
            <a:pPr lvl="1"/>
            <a:r>
              <a:rPr lang="de-DE" dirty="0" err="1" smtClean="0"/>
              <a:t>Accessibility</a:t>
            </a:r>
            <a:endParaRPr lang="de-DE" dirty="0" smtClean="0"/>
          </a:p>
          <a:p>
            <a:pPr lvl="1"/>
            <a:r>
              <a:rPr lang="de-DE" dirty="0" err="1" smtClean="0"/>
              <a:t>How</a:t>
            </a:r>
            <a:r>
              <a:rPr lang="de-DE" dirty="0" smtClean="0"/>
              <a:t> </a:t>
            </a:r>
            <a:r>
              <a:rPr lang="de-DE" dirty="0" err="1" smtClean="0"/>
              <a:t>close</a:t>
            </a:r>
            <a:r>
              <a:rPr lang="de-DE" dirty="0" smtClean="0"/>
              <a:t> </a:t>
            </a:r>
            <a:r>
              <a:rPr lang="de-DE" dirty="0" err="1" smtClean="0"/>
              <a:t>can</a:t>
            </a:r>
            <a:r>
              <a:rPr lang="de-DE" dirty="0" smtClean="0"/>
              <a:t> </a:t>
            </a:r>
            <a:r>
              <a:rPr lang="de-DE" dirty="0" err="1" smtClean="0"/>
              <a:t>we</a:t>
            </a:r>
            <a:r>
              <a:rPr lang="de-DE" dirty="0" smtClean="0"/>
              <a:t> </a:t>
            </a:r>
            <a:r>
              <a:rPr lang="de-DE" dirty="0" err="1" smtClean="0"/>
              <a:t>get</a:t>
            </a:r>
            <a:r>
              <a:rPr lang="de-DE" dirty="0" smtClean="0"/>
              <a:t>?</a:t>
            </a:r>
          </a:p>
        </p:txBody>
      </p:sp>
      <p:pic>
        <p:nvPicPr>
          <p:cNvPr id="5" name="Bildplatzhalter 4"/>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8765" r="8765"/>
          <a:stretch>
            <a:fillRect/>
          </a:stretch>
        </p:blipFill>
        <p:spPr>
          <a:xfrm>
            <a:off x="5792788" y="847725"/>
            <a:ext cx="2787650" cy="3405188"/>
          </a:xfrm>
        </p:spPr>
      </p:pic>
      <p:sp>
        <p:nvSpPr>
          <p:cNvPr id="7" name="Rechteck 6"/>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3</a:t>
            </a:r>
            <a:endParaRPr lang="de-DE" dirty="0"/>
          </a:p>
        </p:txBody>
      </p:sp>
      <p:sp>
        <p:nvSpPr>
          <p:cNvPr id="9"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0"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1058057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p:txBody>
          <a:bodyPr/>
          <a:lstStyle/>
          <a:p>
            <a:r>
              <a:rPr lang="de-DE" dirty="0" smtClean="0"/>
              <a:t>Implementation</a:t>
            </a:r>
            <a:endParaRPr lang="de-DE" dirty="0"/>
          </a:p>
        </p:txBody>
      </p:sp>
      <p:sp>
        <p:nvSpPr>
          <p:cNvPr id="8"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9"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3520024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Implementation</a:t>
            </a:r>
            <a:endParaRPr lang="de-DE" dirty="0"/>
          </a:p>
        </p:txBody>
      </p:sp>
      <p:sp>
        <p:nvSpPr>
          <p:cNvPr id="7" name="Textplatzhalter 6"/>
          <p:cNvSpPr>
            <a:spLocks noGrp="1"/>
          </p:cNvSpPr>
          <p:nvPr>
            <p:ph type="body" sz="quarter" idx="11"/>
          </p:nvPr>
        </p:nvSpPr>
        <p:spPr/>
        <p:txBody>
          <a:bodyPr>
            <a:normAutofit fontScale="70000" lnSpcReduction="20000"/>
          </a:bodyPr>
          <a:lstStyle/>
          <a:p>
            <a:r>
              <a:rPr lang="de-DE" dirty="0" smtClean="0"/>
              <a:t>Android </a:t>
            </a:r>
            <a:r>
              <a:rPr lang="de-DE" dirty="0" err="1" smtClean="0"/>
              <a:t>application</a:t>
            </a:r>
            <a:endParaRPr lang="de-DE" dirty="0"/>
          </a:p>
        </p:txBody>
      </p:sp>
      <p:sp>
        <p:nvSpPr>
          <p:cNvPr id="2" name="Fußzeilenplatzhalter 1"/>
          <p:cNvSpPr>
            <a:spLocks noGrp="1"/>
          </p:cNvSpPr>
          <p:nvPr>
            <p:ph type="ftr" sz="quarter" idx="12"/>
          </p:nvPr>
        </p:nvSpPr>
        <p:spPr/>
        <p:txBody>
          <a:bodyPr/>
          <a:lstStyle/>
          <a:p>
            <a:pPr>
              <a:defRPr/>
            </a:pPr>
            <a:endParaRPr lang="de-DE" dirty="0"/>
          </a:p>
        </p:txBody>
      </p:sp>
      <p:sp>
        <p:nvSpPr>
          <p:cNvPr id="8" name="Textplatzhalter 7"/>
          <p:cNvSpPr>
            <a:spLocks noGrp="1"/>
          </p:cNvSpPr>
          <p:nvPr>
            <p:ph type="body" sz="quarter" idx="13"/>
          </p:nvPr>
        </p:nvSpPr>
        <p:spPr>
          <a:xfrm>
            <a:off x="287339" y="1263600"/>
            <a:ext cx="4008435" cy="2947952"/>
          </a:xfrm>
        </p:spPr>
        <p:txBody>
          <a:bodyPr>
            <a:normAutofit/>
          </a:bodyPr>
          <a:lstStyle/>
          <a:p>
            <a:r>
              <a:rPr lang="de-DE" dirty="0" smtClean="0"/>
              <a:t>Basic </a:t>
            </a:r>
            <a:r>
              <a:rPr lang="de-DE" dirty="0" err="1" smtClean="0"/>
              <a:t>functions</a:t>
            </a:r>
            <a:endParaRPr lang="de-DE" dirty="0" smtClean="0"/>
          </a:p>
          <a:p>
            <a:pPr lvl="1"/>
            <a:r>
              <a:rPr lang="de-DE" dirty="0" err="1"/>
              <a:t>Choose</a:t>
            </a:r>
            <a:r>
              <a:rPr lang="de-DE" dirty="0"/>
              <a:t> </a:t>
            </a:r>
            <a:r>
              <a:rPr lang="de-DE" dirty="0" err="1" smtClean="0"/>
              <a:t>colors</a:t>
            </a:r>
            <a:endParaRPr lang="de-DE" dirty="0" smtClean="0"/>
          </a:p>
          <a:p>
            <a:pPr lvl="1"/>
            <a:r>
              <a:rPr lang="de-DE" dirty="0" smtClean="0"/>
              <a:t>Change </a:t>
            </a:r>
            <a:r>
              <a:rPr lang="de-DE" dirty="0" err="1" smtClean="0"/>
              <a:t>screen</a:t>
            </a:r>
            <a:r>
              <a:rPr lang="de-DE" dirty="0" smtClean="0"/>
              <a:t> </a:t>
            </a:r>
            <a:r>
              <a:rPr lang="de-DE" dirty="0" err="1" smtClean="0"/>
              <a:t>background</a:t>
            </a:r>
            <a:endParaRPr lang="de-DE" dirty="0" smtClean="0"/>
          </a:p>
          <a:p>
            <a:pPr lvl="2"/>
            <a:r>
              <a:rPr lang="de-DE" dirty="0" err="1" smtClean="0"/>
              <a:t>Manually</a:t>
            </a:r>
            <a:endParaRPr lang="de-DE" dirty="0" smtClean="0"/>
          </a:p>
          <a:p>
            <a:pPr lvl="2"/>
            <a:r>
              <a:rPr lang="de-DE" dirty="0" err="1" smtClean="0"/>
              <a:t>Remotely</a:t>
            </a:r>
            <a:r>
              <a:rPr lang="de-DE" dirty="0" smtClean="0"/>
              <a:t> (</a:t>
            </a:r>
            <a:r>
              <a:rPr lang="de-DE" dirty="0" err="1" smtClean="0"/>
              <a:t>calibration</a:t>
            </a:r>
            <a:r>
              <a:rPr lang="de-DE" dirty="0" smtClean="0"/>
              <a:t>)</a:t>
            </a:r>
          </a:p>
          <a:p>
            <a:pPr lvl="1"/>
            <a:r>
              <a:rPr lang="de-DE" dirty="0" smtClean="0"/>
              <a:t>Take </a:t>
            </a:r>
            <a:r>
              <a:rPr lang="de-DE" dirty="0" err="1" smtClean="0"/>
              <a:t>and</a:t>
            </a:r>
            <a:r>
              <a:rPr lang="de-DE" dirty="0" smtClean="0"/>
              <a:t> save </a:t>
            </a:r>
            <a:r>
              <a:rPr lang="de-DE" dirty="0" err="1" smtClean="0"/>
              <a:t>picture</a:t>
            </a:r>
            <a:endParaRPr lang="de-DE" dirty="0" smtClean="0"/>
          </a:p>
          <a:p>
            <a:pPr lvl="1"/>
            <a:r>
              <a:rPr lang="de-DE" dirty="0" smtClean="0"/>
              <a:t>Transfer </a:t>
            </a:r>
            <a:r>
              <a:rPr lang="de-DE" dirty="0" err="1" smtClean="0"/>
              <a:t>it</a:t>
            </a:r>
            <a:r>
              <a:rPr lang="de-DE" dirty="0" smtClean="0"/>
              <a:t> </a:t>
            </a:r>
            <a:r>
              <a:rPr lang="de-DE" dirty="0" err="1" smtClean="0"/>
              <a:t>to</a:t>
            </a:r>
            <a:r>
              <a:rPr lang="de-DE" dirty="0" smtClean="0"/>
              <a:t> a </a:t>
            </a:r>
            <a:r>
              <a:rPr lang="de-DE" dirty="0" err="1" smtClean="0"/>
              <a:t>computer</a:t>
            </a:r>
            <a:endParaRPr lang="de-DE" dirty="0" smtClean="0"/>
          </a:p>
        </p:txBody>
      </p:sp>
      <p:pic>
        <p:nvPicPr>
          <p:cNvPr id="3" name="Grafik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2889" y="864000"/>
            <a:ext cx="1882998" cy="3347552"/>
          </a:xfrm>
          <a:prstGeom prst="rect">
            <a:avLst/>
          </a:prstGeom>
        </p:spPr>
      </p:pic>
      <p:pic>
        <p:nvPicPr>
          <p:cNvPr id="4" name="Grafik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3002" y="864001"/>
            <a:ext cx="1882998" cy="3347551"/>
          </a:xfrm>
          <a:prstGeom prst="rect">
            <a:avLst/>
          </a:prstGeom>
        </p:spPr>
      </p:pic>
      <p:sp>
        <p:nvSpPr>
          <p:cNvPr id="9" name="Rechteck 8"/>
          <p:cNvSpPr/>
          <p:nvPr/>
        </p:nvSpPr>
        <p:spPr>
          <a:xfrm>
            <a:off x="199126" y="4576459"/>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5</a:t>
            </a:r>
            <a:endParaRPr lang="de-DE" dirty="0"/>
          </a:p>
        </p:txBody>
      </p:sp>
      <p:sp>
        <p:nvSpPr>
          <p:cNvPr id="11"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2"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1384211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Implementation</a:t>
            </a:r>
            <a:endParaRPr lang="de-DE" dirty="0"/>
          </a:p>
        </p:txBody>
      </p:sp>
      <p:sp>
        <p:nvSpPr>
          <p:cNvPr id="7" name="Textplatzhalter 6"/>
          <p:cNvSpPr>
            <a:spLocks noGrp="1"/>
          </p:cNvSpPr>
          <p:nvPr>
            <p:ph type="body" sz="quarter" idx="11"/>
          </p:nvPr>
        </p:nvSpPr>
        <p:spPr/>
        <p:txBody>
          <a:bodyPr>
            <a:normAutofit fontScale="70000" lnSpcReduction="20000"/>
          </a:bodyPr>
          <a:lstStyle/>
          <a:p>
            <a:r>
              <a:rPr lang="de-DE" dirty="0" smtClean="0"/>
              <a:t>Screen </a:t>
            </a:r>
            <a:r>
              <a:rPr lang="de-DE" dirty="0" err="1" smtClean="0"/>
              <a:t>calibration</a:t>
            </a:r>
            <a:r>
              <a:rPr lang="de-DE" dirty="0" smtClean="0"/>
              <a:t> (1/2)</a:t>
            </a:r>
            <a:endParaRPr lang="de-DE" dirty="0"/>
          </a:p>
        </p:txBody>
      </p:sp>
      <p:sp>
        <p:nvSpPr>
          <p:cNvPr id="2" name="Fußzeilenplatzhalter 1"/>
          <p:cNvSpPr>
            <a:spLocks noGrp="1"/>
          </p:cNvSpPr>
          <p:nvPr>
            <p:ph type="ftr" sz="quarter" idx="12"/>
          </p:nvPr>
        </p:nvSpPr>
        <p:spPr/>
        <p:txBody>
          <a:bodyPr/>
          <a:lstStyle/>
          <a:p>
            <a:pPr>
              <a:defRPr/>
            </a:pPr>
            <a:endParaRPr lang="de-DE" dirty="0"/>
          </a:p>
        </p:txBody>
      </p:sp>
      <p:sp>
        <p:nvSpPr>
          <p:cNvPr id="8" name="Textplatzhalter 7"/>
          <p:cNvSpPr>
            <a:spLocks noGrp="1"/>
          </p:cNvSpPr>
          <p:nvPr>
            <p:ph type="body" sz="quarter" idx="4294967295"/>
          </p:nvPr>
        </p:nvSpPr>
        <p:spPr>
          <a:xfrm>
            <a:off x="191292" y="1224081"/>
            <a:ext cx="5151569" cy="2395538"/>
          </a:xfrm>
          <a:prstGeom prst="rect">
            <a:avLst/>
          </a:prstGeom>
        </p:spPr>
        <p:txBody>
          <a:bodyPr>
            <a:normAutofit/>
          </a:bodyPr>
          <a:lstStyle/>
          <a:p>
            <a:r>
              <a:rPr lang="de-DE" dirty="0" smtClean="0"/>
              <a:t>Setup </a:t>
            </a:r>
            <a:r>
              <a:rPr lang="de-DE" dirty="0" err="1" smtClean="0"/>
              <a:t>with</a:t>
            </a:r>
            <a:r>
              <a:rPr lang="de-DE" dirty="0" smtClean="0"/>
              <a:t> </a:t>
            </a:r>
            <a:r>
              <a:rPr lang="de-DE" dirty="0" err="1" smtClean="0"/>
              <a:t>Matlab</a:t>
            </a:r>
            <a:r>
              <a:rPr lang="de-DE" dirty="0" smtClean="0"/>
              <a:t> </a:t>
            </a:r>
            <a:r>
              <a:rPr lang="de-DE" dirty="0" err="1" smtClean="0"/>
              <a:t>for</a:t>
            </a:r>
            <a:r>
              <a:rPr lang="de-DE" dirty="0" smtClean="0"/>
              <a:t> </a:t>
            </a:r>
            <a:r>
              <a:rPr lang="de-DE" dirty="0" err="1" smtClean="0"/>
              <a:t>spectroradiometer</a:t>
            </a:r>
            <a:endParaRPr lang="de-DE" dirty="0" smtClean="0"/>
          </a:p>
          <a:p>
            <a:pPr lvl="1"/>
            <a:r>
              <a:rPr lang="de-DE" dirty="0" smtClean="0"/>
              <a:t>Interaction </a:t>
            </a:r>
            <a:r>
              <a:rPr lang="de-DE" dirty="0" err="1" smtClean="0"/>
              <a:t>between</a:t>
            </a:r>
            <a:r>
              <a:rPr lang="de-DE" dirty="0" smtClean="0"/>
              <a:t> </a:t>
            </a:r>
            <a:r>
              <a:rPr lang="de-DE" dirty="0" err="1" smtClean="0"/>
              <a:t>devices</a:t>
            </a:r>
            <a:endParaRPr lang="de-DE" dirty="0" smtClean="0"/>
          </a:p>
          <a:p>
            <a:r>
              <a:rPr lang="de-DE" dirty="0" smtClean="0"/>
              <a:t>Measurement </a:t>
            </a:r>
            <a:r>
              <a:rPr lang="de-DE" dirty="0" err="1" smtClean="0"/>
              <a:t>conditions</a:t>
            </a:r>
            <a:endParaRPr lang="de-DE" dirty="0" smtClean="0"/>
          </a:p>
          <a:p>
            <a:pPr lvl="1"/>
            <a:r>
              <a:rPr lang="de-DE" dirty="0" smtClean="0"/>
              <a:t>Dark </a:t>
            </a:r>
            <a:r>
              <a:rPr lang="de-DE" dirty="0" err="1" smtClean="0"/>
              <a:t>room</a:t>
            </a:r>
            <a:endParaRPr lang="de-DE" dirty="0" smtClean="0"/>
          </a:p>
          <a:p>
            <a:pPr lvl="1"/>
            <a:r>
              <a:rPr lang="de-DE" dirty="0" smtClean="0"/>
              <a:t>Minimal human </a:t>
            </a:r>
            <a:r>
              <a:rPr lang="de-DE" dirty="0" err="1" smtClean="0"/>
              <a:t>interference</a:t>
            </a:r>
            <a:endParaRPr lang="de-DE" dirty="0" smtClean="0"/>
          </a:p>
          <a:p>
            <a:r>
              <a:rPr lang="de-DE" dirty="0" smtClean="0"/>
              <a:t>Go </a:t>
            </a:r>
            <a:r>
              <a:rPr lang="de-DE" dirty="0" err="1" smtClean="0"/>
              <a:t>through</a:t>
            </a:r>
            <a:r>
              <a:rPr lang="de-DE" dirty="0" smtClean="0"/>
              <a:t> </a:t>
            </a:r>
            <a:r>
              <a:rPr lang="de-DE" dirty="0" err="1" smtClean="0"/>
              <a:t>the</a:t>
            </a:r>
            <a:r>
              <a:rPr lang="de-DE" dirty="0" smtClean="0"/>
              <a:t> </a:t>
            </a:r>
            <a:r>
              <a:rPr lang="de-DE" dirty="0" err="1" smtClean="0"/>
              <a:t>visible</a:t>
            </a:r>
            <a:r>
              <a:rPr lang="de-DE" dirty="0" smtClean="0"/>
              <a:t> </a:t>
            </a:r>
            <a:r>
              <a:rPr lang="de-DE" dirty="0" err="1" smtClean="0"/>
              <a:t>spectrum</a:t>
            </a:r>
            <a:r>
              <a:rPr lang="de-DE" dirty="0" smtClean="0"/>
              <a:t> </a:t>
            </a:r>
            <a:r>
              <a:rPr lang="de-DE" dirty="0" smtClean="0"/>
              <a:t>(380-780 </a:t>
            </a:r>
            <a:r>
              <a:rPr lang="de-DE" dirty="0" err="1" smtClean="0"/>
              <a:t>nm</a:t>
            </a:r>
            <a:r>
              <a:rPr lang="de-DE" dirty="0" smtClean="0"/>
              <a:t>)</a:t>
            </a:r>
            <a:endParaRPr lang="de-DE" dirty="0"/>
          </a:p>
          <a:p>
            <a:r>
              <a:rPr lang="de-DE" dirty="0" smtClean="0"/>
              <a:t>21 power </a:t>
            </a:r>
            <a:r>
              <a:rPr lang="de-DE" dirty="0" err="1" smtClean="0"/>
              <a:t>distributions</a:t>
            </a:r>
            <a:r>
              <a:rPr lang="de-DE" dirty="0" smtClean="0"/>
              <a:t> (</a:t>
            </a:r>
            <a:r>
              <a:rPr lang="de-DE" dirty="0" err="1" smtClean="0"/>
              <a:t>every</a:t>
            </a:r>
            <a:r>
              <a:rPr lang="de-DE" dirty="0" smtClean="0"/>
              <a:t> 20 </a:t>
            </a:r>
            <a:r>
              <a:rPr lang="de-DE" dirty="0" err="1" smtClean="0"/>
              <a:t>nm</a:t>
            </a:r>
            <a:r>
              <a:rPr lang="de-DE" dirty="0" smtClean="0"/>
              <a:t>)</a:t>
            </a:r>
            <a:endParaRPr lang="de-DE" dirty="0" smtClean="0"/>
          </a:p>
        </p:txBody>
      </p:sp>
      <p:pic>
        <p:nvPicPr>
          <p:cNvPr id="11" name="Bildplatzhalter 10"/>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l="803" r="803"/>
          <a:stretch>
            <a:fillRect/>
          </a:stretch>
        </p:blipFill>
        <p:spPr>
          <a:xfrm>
            <a:off x="5342862" y="864000"/>
            <a:ext cx="3217863" cy="3115701"/>
          </a:xfrm>
        </p:spPr>
      </p:pic>
      <p:sp>
        <p:nvSpPr>
          <p:cNvPr id="9" name="Rechteck 8"/>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6</a:t>
            </a:r>
            <a:endParaRPr lang="de-DE" dirty="0"/>
          </a:p>
        </p:txBody>
      </p:sp>
      <p:sp>
        <p:nvSpPr>
          <p:cNvPr id="12"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3"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2594710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Implementation</a:t>
            </a:r>
            <a:endParaRPr lang="de-DE" dirty="0"/>
          </a:p>
        </p:txBody>
      </p:sp>
      <p:sp>
        <p:nvSpPr>
          <p:cNvPr id="7" name="Textplatzhalter 6"/>
          <p:cNvSpPr>
            <a:spLocks noGrp="1"/>
          </p:cNvSpPr>
          <p:nvPr>
            <p:ph type="body" sz="quarter" idx="11"/>
          </p:nvPr>
        </p:nvSpPr>
        <p:spPr/>
        <p:txBody>
          <a:bodyPr>
            <a:normAutofit fontScale="70000" lnSpcReduction="20000"/>
          </a:bodyPr>
          <a:lstStyle/>
          <a:p>
            <a:r>
              <a:rPr lang="de-DE" dirty="0" smtClean="0"/>
              <a:t>Screen </a:t>
            </a:r>
            <a:r>
              <a:rPr lang="de-DE" dirty="0" err="1" smtClean="0"/>
              <a:t>calibration</a:t>
            </a:r>
            <a:r>
              <a:rPr lang="de-DE" dirty="0" smtClean="0"/>
              <a:t> (2/2)</a:t>
            </a:r>
            <a:endParaRPr lang="de-DE" dirty="0"/>
          </a:p>
        </p:txBody>
      </p:sp>
      <p:sp>
        <p:nvSpPr>
          <p:cNvPr id="2" name="Fußzeilenplatzhalter 1"/>
          <p:cNvSpPr>
            <a:spLocks noGrp="1"/>
          </p:cNvSpPr>
          <p:nvPr>
            <p:ph type="ftr" sz="quarter" idx="12"/>
          </p:nvPr>
        </p:nvSpPr>
        <p:spPr/>
        <p:txBody>
          <a:bodyPr/>
          <a:lstStyle/>
          <a:p>
            <a:pPr>
              <a:defRPr/>
            </a:pPr>
            <a:endParaRPr lang="de-DE" dirty="0"/>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8783" y="1053000"/>
            <a:ext cx="6170960" cy="3471165"/>
          </a:xfrm>
          <a:prstGeom prst="rect">
            <a:avLst/>
          </a:prstGeom>
        </p:spPr>
      </p:pic>
      <p:sp>
        <p:nvSpPr>
          <p:cNvPr id="8" name="Rechteck 7"/>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7</a:t>
            </a:r>
            <a:endParaRPr lang="de-DE" dirty="0"/>
          </a:p>
        </p:txBody>
      </p:sp>
      <p:pic>
        <p:nvPicPr>
          <p:cNvPr id="10" name="Grafik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0797" y="2237491"/>
            <a:ext cx="2275473" cy="1102182"/>
          </a:xfrm>
          <a:prstGeom prst="rect">
            <a:avLst/>
          </a:prstGeom>
        </p:spPr>
      </p:pic>
      <p:sp>
        <p:nvSpPr>
          <p:cNvPr id="12" name="Textfeld 11"/>
          <p:cNvSpPr txBox="1"/>
          <p:nvPr/>
        </p:nvSpPr>
        <p:spPr>
          <a:xfrm>
            <a:off x="719625" y="4294441"/>
            <a:ext cx="365919" cy="215444"/>
          </a:xfrm>
          <a:prstGeom prst="rect">
            <a:avLst/>
          </a:prstGeom>
          <a:solidFill>
            <a:schemeClr val="bg1"/>
          </a:solidFill>
          <a:ln>
            <a:noFill/>
          </a:ln>
        </p:spPr>
        <p:txBody>
          <a:bodyPr wrap="square" rtlCol="0">
            <a:spAutoFit/>
          </a:bodyPr>
          <a:lstStyle/>
          <a:p>
            <a:r>
              <a:rPr lang="de-DE" sz="800" dirty="0" smtClean="0"/>
              <a:t>380</a:t>
            </a:r>
            <a:endParaRPr lang="de-DE" sz="800" dirty="0"/>
          </a:p>
        </p:txBody>
      </p:sp>
      <p:sp>
        <p:nvSpPr>
          <p:cNvPr id="14" name="Textfeld 13"/>
          <p:cNvSpPr txBox="1"/>
          <p:nvPr/>
        </p:nvSpPr>
        <p:spPr>
          <a:xfrm>
            <a:off x="5986392" y="4294441"/>
            <a:ext cx="365919" cy="215444"/>
          </a:xfrm>
          <a:prstGeom prst="rect">
            <a:avLst/>
          </a:prstGeom>
          <a:solidFill>
            <a:schemeClr val="bg1"/>
          </a:solidFill>
          <a:ln>
            <a:noFill/>
          </a:ln>
        </p:spPr>
        <p:txBody>
          <a:bodyPr wrap="square" rtlCol="0">
            <a:spAutoFit/>
          </a:bodyPr>
          <a:lstStyle/>
          <a:p>
            <a:r>
              <a:rPr lang="de-DE" sz="800" dirty="0" smtClean="0"/>
              <a:t>780</a:t>
            </a:r>
            <a:endParaRPr lang="de-DE" sz="800" dirty="0"/>
          </a:p>
        </p:txBody>
      </p:sp>
      <p:sp>
        <p:nvSpPr>
          <p:cNvPr id="3" name="Textfeld 2"/>
          <p:cNvSpPr txBox="1"/>
          <p:nvPr/>
        </p:nvSpPr>
        <p:spPr>
          <a:xfrm>
            <a:off x="2893089" y="773834"/>
            <a:ext cx="1082348" cy="369332"/>
          </a:xfrm>
          <a:prstGeom prst="rect">
            <a:avLst/>
          </a:prstGeom>
          <a:solidFill>
            <a:schemeClr val="bg1"/>
          </a:solidFill>
        </p:spPr>
        <p:txBody>
          <a:bodyPr wrap="none" rtlCol="0">
            <a:spAutoFit/>
          </a:bodyPr>
          <a:lstStyle/>
          <a:p>
            <a:r>
              <a:rPr lang="de-DE" dirty="0" smtClean="0"/>
              <a:t>#</a:t>
            </a:r>
            <a:r>
              <a:rPr lang="de-DE" dirty="0" smtClean="0">
                <a:solidFill>
                  <a:schemeClr val="accent6"/>
                </a:solidFill>
              </a:rPr>
              <a:t>79</a:t>
            </a:r>
            <a:r>
              <a:rPr lang="de-DE" dirty="0" smtClean="0">
                <a:solidFill>
                  <a:schemeClr val="accent3"/>
                </a:solidFill>
              </a:rPr>
              <a:t>00</a:t>
            </a:r>
            <a:r>
              <a:rPr lang="de-DE" dirty="0" smtClean="0">
                <a:solidFill>
                  <a:schemeClr val="tx2"/>
                </a:solidFill>
              </a:rPr>
              <a:t>00</a:t>
            </a:r>
            <a:endParaRPr lang="de-DE" dirty="0">
              <a:solidFill>
                <a:schemeClr val="tx2"/>
              </a:solidFill>
            </a:endParaRPr>
          </a:p>
        </p:txBody>
      </p:sp>
      <p:sp>
        <p:nvSpPr>
          <p:cNvPr id="15"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6"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2245249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smtClean="0"/>
              <a:t>Implementation</a:t>
            </a:r>
            <a:endParaRPr lang="de-DE" dirty="0"/>
          </a:p>
        </p:txBody>
      </p:sp>
      <p:sp>
        <p:nvSpPr>
          <p:cNvPr id="7" name="Textplatzhalter 6"/>
          <p:cNvSpPr>
            <a:spLocks noGrp="1"/>
          </p:cNvSpPr>
          <p:nvPr>
            <p:ph type="body" sz="quarter" idx="11"/>
          </p:nvPr>
        </p:nvSpPr>
        <p:spPr/>
        <p:txBody>
          <a:bodyPr>
            <a:normAutofit fontScale="70000" lnSpcReduction="20000"/>
          </a:bodyPr>
          <a:lstStyle/>
          <a:p>
            <a:r>
              <a:rPr lang="de-DE" dirty="0" smtClean="0"/>
              <a:t>Screen </a:t>
            </a:r>
            <a:r>
              <a:rPr lang="de-DE" dirty="0" err="1" smtClean="0"/>
              <a:t>calibration</a:t>
            </a:r>
            <a:r>
              <a:rPr lang="de-DE" dirty="0" smtClean="0"/>
              <a:t> (2/2)</a:t>
            </a:r>
            <a:endParaRPr lang="de-DE" dirty="0"/>
          </a:p>
        </p:txBody>
      </p:sp>
      <p:sp>
        <p:nvSpPr>
          <p:cNvPr id="2" name="Fußzeilenplatzhalter 1"/>
          <p:cNvSpPr>
            <a:spLocks noGrp="1"/>
          </p:cNvSpPr>
          <p:nvPr>
            <p:ph type="ftr" sz="quarter" idx="12"/>
          </p:nvPr>
        </p:nvSpPr>
        <p:spPr/>
        <p:txBody>
          <a:bodyPr/>
          <a:lstStyle/>
          <a:p>
            <a:pPr>
              <a:defRPr/>
            </a:pPr>
            <a:endParaRPr lang="de-DE" dirty="0"/>
          </a:p>
        </p:txBody>
      </p:sp>
      <p:sp>
        <p:nvSpPr>
          <p:cNvPr id="8" name="Rechteck 7"/>
          <p:cNvSpPr/>
          <p:nvPr/>
        </p:nvSpPr>
        <p:spPr>
          <a:xfrm>
            <a:off x="230912" y="4568566"/>
            <a:ext cx="5588831" cy="48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itel 5"/>
          <p:cNvSpPr txBox="1">
            <a:spLocks/>
          </p:cNvSpPr>
          <p:nvPr/>
        </p:nvSpPr>
        <p:spPr>
          <a:xfrm>
            <a:off x="4959708" y="151200"/>
            <a:ext cx="3653100" cy="407700"/>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a:r>
              <a:rPr lang="de-DE" dirty="0" smtClean="0"/>
              <a:t>7</a:t>
            </a:r>
            <a:endParaRPr lang="de-DE" dirty="0"/>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912" y="1053000"/>
            <a:ext cx="6170960" cy="3471166"/>
          </a:xfrm>
          <a:prstGeom prst="rect">
            <a:avLst/>
          </a:prstGeom>
        </p:spPr>
      </p:pic>
      <p:pic>
        <p:nvPicPr>
          <p:cNvPr id="11" name="Grafik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0797" y="2237491"/>
            <a:ext cx="2275473" cy="1102182"/>
          </a:xfrm>
          <a:prstGeom prst="rect">
            <a:avLst/>
          </a:prstGeom>
        </p:spPr>
      </p:pic>
      <p:sp>
        <p:nvSpPr>
          <p:cNvPr id="14" name="Textfeld 13"/>
          <p:cNvSpPr txBox="1"/>
          <p:nvPr/>
        </p:nvSpPr>
        <p:spPr>
          <a:xfrm>
            <a:off x="719625" y="4294441"/>
            <a:ext cx="365919" cy="215444"/>
          </a:xfrm>
          <a:prstGeom prst="rect">
            <a:avLst/>
          </a:prstGeom>
          <a:solidFill>
            <a:schemeClr val="bg1"/>
          </a:solidFill>
          <a:ln>
            <a:noFill/>
          </a:ln>
        </p:spPr>
        <p:txBody>
          <a:bodyPr wrap="square" rtlCol="0">
            <a:spAutoFit/>
          </a:bodyPr>
          <a:lstStyle/>
          <a:p>
            <a:r>
              <a:rPr lang="de-DE" sz="800" dirty="0" smtClean="0"/>
              <a:t>380</a:t>
            </a:r>
            <a:endParaRPr lang="de-DE" sz="800" dirty="0"/>
          </a:p>
        </p:txBody>
      </p:sp>
      <p:sp>
        <p:nvSpPr>
          <p:cNvPr id="15" name="Textfeld 14"/>
          <p:cNvSpPr txBox="1"/>
          <p:nvPr/>
        </p:nvSpPr>
        <p:spPr>
          <a:xfrm>
            <a:off x="5986392" y="4294441"/>
            <a:ext cx="365919" cy="215444"/>
          </a:xfrm>
          <a:prstGeom prst="rect">
            <a:avLst/>
          </a:prstGeom>
          <a:solidFill>
            <a:schemeClr val="bg1"/>
          </a:solidFill>
          <a:ln>
            <a:noFill/>
          </a:ln>
        </p:spPr>
        <p:txBody>
          <a:bodyPr wrap="square" rtlCol="0">
            <a:spAutoFit/>
          </a:bodyPr>
          <a:lstStyle/>
          <a:p>
            <a:r>
              <a:rPr lang="de-DE" sz="800" dirty="0" smtClean="0"/>
              <a:t>780</a:t>
            </a:r>
            <a:endParaRPr lang="de-DE" sz="800" dirty="0"/>
          </a:p>
        </p:txBody>
      </p:sp>
      <p:sp>
        <p:nvSpPr>
          <p:cNvPr id="16" name="Textfeld 15"/>
          <p:cNvSpPr txBox="1"/>
          <p:nvPr/>
        </p:nvSpPr>
        <p:spPr>
          <a:xfrm>
            <a:off x="2893089" y="773834"/>
            <a:ext cx="813364" cy="369332"/>
          </a:xfrm>
          <a:prstGeom prst="rect">
            <a:avLst/>
          </a:prstGeom>
          <a:solidFill>
            <a:schemeClr val="bg1"/>
          </a:solidFill>
        </p:spPr>
        <p:txBody>
          <a:bodyPr wrap="none" rtlCol="0">
            <a:spAutoFit/>
          </a:bodyPr>
          <a:lstStyle/>
          <a:p>
            <a:r>
              <a:rPr lang="de-DE" dirty="0" smtClean="0"/>
              <a:t>#</a:t>
            </a:r>
            <a:r>
              <a:rPr lang="de-DE" dirty="0" smtClean="0">
                <a:solidFill>
                  <a:schemeClr val="accent6"/>
                </a:solidFill>
              </a:rPr>
              <a:t>ff</a:t>
            </a:r>
            <a:r>
              <a:rPr lang="de-DE" dirty="0" smtClean="0">
                <a:solidFill>
                  <a:schemeClr val="accent3"/>
                </a:solidFill>
              </a:rPr>
              <a:t>ff</a:t>
            </a:r>
            <a:r>
              <a:rPr lang="de-DE" dirty="0" smtClean="0">
                <a:solidFill>
                  <a:schemeClr val="tx2"/>
                </a:solidFill>
              </a:rPr>
              <a:t>00</a:t>
            </a:r>
            <a:endParaRPr lang="de-DE" dirty="0">
              <a:solidFill>
                <a:schemeClr val="tx2"/>
              </a:solidFill>
            </a:endParaRPr>
          </a:p>
        </p:txBody>
      </p:sp>
      <p:sp>
        <p:nvSpPr>
          <p:cNvPr id="17" name="Titel 5"/>
          <p:cNvSpPr txBox="1">
            <a:spLocks/>
          </p:cNvSpPr>
          <p:nvPr/>
        </p:nvSpPr>
        <p:spPr>
          <a:xfrm>
            <a:off x="535650" y="4711353"/>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r>
              <a:rPr lang="de-DE" sz="1200" dirty="0" smtClean="0"/>
              <a:t>Miguel Cruz Fernandes</a:t>
            </a:r>
            <a:endParaRPr lang="de-DE" sz="1200" dirty="0"/>
          </a:p>
        </p:txBody>
      </p:sp>
      <p:sp>
        <p:nvSpPr>
          <p:cNvPr id="18" name="Titel 5"/>
          <p:cNvSpPr txBox="1">
            <a:spLocks/>
          </p:cNvSpPr>
          <p:nvPr/>
        </p:nvSpPr>
        <p:spPr>
          <a:xfrm>
            <a:off x="3243678" y="4722942"/>
            <a:ext cx="1912275" cy="184497"/>
          </a:xfrm>
          <a:prstGeom prst="rect">
            <a:avLst/>
          </a:prstGeom>
        </p:spPr>
        <p:txBody>
          <a:bodyPr lIns="0" tIns="0" rIns="0" bIns="0" anchor="b" anchorCtr="0"/>
          <a:lstStyle>
            <a:lvl1pPr algn="l" rtl="0" eaLnBrk="1" fontAlgn="base" hangingPunct="1">
              <a:lnSpc>
                <a:spcPct val="90000"/>
              </a:lnSpc>
              <a:spcBef>
                <a:spcPct val="0"/>
              </a:spcBef>
              <a:spcAft>
                <a:spcPct val="0"/>
              </a:spcAft>
              <a:defRPr sz="2000" b="1" kern="120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a:r>
              <a:rPr lang="de-DE" sz="1200" dirty="0" smtClean="0"/>
              <a:t>16/02/2018</a:t>
            </a:r>
            <a:endParaRPr lang="de-DE" sz="1200" dirty="0"/>
          </a:p>
        </p:txBody>
      </p:sp>
    </p:spTree>
    <p:extLst>
      <p:ext uri="{BB962C8B-B14F-4D97-AF65-F5344CB8AC3E}">
        <p14:creationId xmlns:p14="http://schemas.microsoft.com/office/powerpoint/2010/main" val="3545035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LfB-Vorlage 2014-12-17">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fB-Präsentation Format 16-9 (RWTH 2015-10).potx" id="{A12725A7-D4D6-4E29-8F86-1513F829AE75}" vid="{1C2135AA-280E-4507-8A71-2A097A257A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LfB-Präsentation Format 16-9 (RWTH 2015-10)</Template>
  <TotalTime>0</TotalTime>
  <Words>1618</Words>
  <Application>Microsoft Office PowerPoint</Application>
  <PresentationFormat>Bildschirmpräsentation (16:9)</PresentationFormat>
  <Paragraphs>269</Paragraphs>
  <Slides>22</Slides>
  <Notes>18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22</vt:i4>
      </vt:variant>
    </vt:vector>
  </HeadingPairs>
  <TitlesOfParts>
    <vt:vector size="27" baseType="lpstr">
      <vt:lpstr>Arial</vt:lpstr>
      <vt:lpstr>Calibri</vt:lpstr>
      <vt:lpstr>Symbol</vt:lpstr>
      <vt:lpstr>Wingdings</vt:lpstr>
      <vt:lpstr>LfB-Vorlage 2014-12-17</vt:lpstr>
      <vt:lpstr>Spectral object reflectance estimation using smartphones</vt:lpstr>
      <vt:lpstr>Introduction</vt:lpstr>
      <vt:lpstr>Introduction</vt:lpstr>
      <vt:lpstr>Motivation and goals</vt:lpstr>
      <vt:lpstr>Implementation</vt:lpstr>
      <vt:lpstr>Implementation</vt:lpstr>
      <vt:lpstr>Implementation</vt:lpstr>
      <vt:lpstr>Implementation</vt:lpstr>
      <vt:lpstr>Implementation</vt:lpstr>
      <vt:lpstr>Implementation</vt:lpstr>
      <vt:lpstr>Spectral object reconstruction in a simulation framework</vt:lpstr>
      <vt:lpstr>Spectral object reconstruction in a simulation framework</vt:lpstr>
      <vt:lpstr>Spectral object reconstruction in a simulation framework</vt:lpstr>
      <vt:lpstr>Spectral object reconstruction in a simulation framework</vt:lpstr>
      <vt:lpstr>Spectral object reconstruction in a simulation framework</vt:lpstr>
      <vt:lpstr>Original curve vs reconstructed curve</vt:lpstr>
      <vt:lpstr>Experimental results</vt:lpstr>
      <vt:lpstr>Experimental results</vt:lpstr>
      <vt:lpstr>Conclusions and future work</vt:lpstr>
      <vt:lpstr>Conclusions and Future work</vt:lpstr>
      <vt:lpstr>Conclusions and Future work</vt:lpstr>
      <vt:lpstr>PowerPoint-Präsentation</vt:lpstr>
    </vt:vector>
  </TitlesOfParts>
  <Company>LFB 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Miguel Fernandes</dc:creator>
  <cp:lastModifiedBy>Miguel Fernandes</cp:lastModifiedBy>
  <cp:revision>63</cp:revision>
  <dcterms:created xsi:type="dcterms:W3CDTF">2018-02-08T14:17:52Z</dcterms:created>
  <dcterms:modified xsi:type="dcterms:W3CDTF">2018-02-16T13:07:56Z</dcterms:modified>
</cp:coreProperties>
</file>