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notesSlides/notesSlide5.xml" ContentType="application/vnd.openxmlformats-officedocument.presentationml.notesSlide+xml"/>
  <Override PartName="/ppt/charts/chart2.xml" ContentType="application/vnd.openxmlformats-officedocument.drawingml.chart+xml"/>
  <Override PartName="/ppt/notesSlides/notesSlide6.xml" ContentType="application/vnd.openxmlformats-officedocument.presentationml.notesSlide+xml"/>
  <Override PartName="/ppt/charts/chart3.xml" ContentType="application/vnd.openxmlformats-officedocument.drawingml.chart+xml"/>
  <Override PartName="/ppt/notesSlides/notesSlide7.xml" ContentType="application/vnd.openxmlformats-officedocument.presentationml.notesSlide+xml"/>
  <Override PartName="/ppt/charts/chart4.xml" ContentType="application/vnd.openxmlformats-officedocument.drawingml.chart+xml"/>
  <Override PartName="/ppt/notesSlides/notesSlide8.xml" ContentType="application/vnd.openxmlformats-officedocument.presentationml.notesSlide+xml"/>
  <Override PartName="/ppt/charts/chart5.xml" ContentType="application/vnd.openxmlformats-officedocument.drawingml.chart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16"/>
  </p:notesMasterIdLst>
  <p:sldIdLst>
    <p:sldId id="518" r:id="rId2"/>
    <p:sldId id="644" r:id="rId3"/>
    <p:sldId id="643" r:id="rId4"/>
    <p:sldId id="626" r:id="rId5"/>
    <p:sldId id="630" r:id="rId6"/>
    <p:sldId id="628" r:id="rId7"/>
    <p:sldId id="629" r:id="rId8"/>
    <p:sldId id="627" r:id="rId9"/>
    <p:sldId id="634" r:id="rId10"/>
    <p:sldId id="633" r:id="rId11"/>
    <p:sldId id="632" r:id="rId12"/>
    <p:sldId id="640" r:id="rId13"/>
    <p:sldId id="641" r:id="rId14"/>
    <p:sldId id="642" r:id="rId1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27" autoAdjust="0"/>
    <p:restoredTop sz="94660"/>
  </p:normalViewPr>
  <p:slideViewPr>
    <p:cSldViewPr>
      <p:cViewPr varScale="1">
        <p:scale>
          <a:sx n="108" d="100"/>
          <a:sy n="108" d="100"/>
        </p:scale>
        <p:origin x="830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3451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_UCCS\_Coursera\MOOC%201%20-%20Classical%20Cryptosystems%20and%20Core%20Concepts\Module%202%20-%20Cryptanalysis\Lesson%205%20-%20Key%20Length%20Determination%20in%20Polyalphabetic%20Ciphers\vigenere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_UCCS\_Coursera\MOOC%201%20-%20Classical%20Cryptosystems%20and%20Core%20Concepts\Module%202%20-%20Cryptanalysis\Lesson%205%20-%20Key%20Length%20Determination%20in%20Polyalphabetic%20Ciphers\vigenere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_UCCS\_Coursera\MOOC%201%20-%20Classical%20Cryptosystems%20and%20Core%20Concepts\Module%202%20-%20Cryptanalysis\Lesson%205%20-%20Key%20Length%20Determination%20in%20Polyalphabetic%20Ciphers\vigenere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_UCCS\_Coursera\MOOC%201%20-%20Classical%20Cryptosystems%20and%20Core%20Concepts\Module%202%20-%20Cryptanalysis\Lesson%205%20-%20Key%20Length%20Determination%20in%20Polyalphabetic%20Ciphers\vigenere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_UCCS\_Coursera\MOOC%201%20-%20Classical%20Cryptosystems%20and%20Core%20Concepts\Module%202%20-%20Cryptanalysis\Lesson%205%20-%20Key%20Length%20Determination%20in%20Polyalphabetic%20Ciphers\vigenere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250 character ciphertext</a:t>
            </a:r>
          </a:p>
        </c:rich>
      </c:tx>
      <c:overlay val="1"/>
    </c:title>
    <c:autoTitleDeleted val="0"/>
    <c:plotArea>
      <c:layout/>
      <c:barChart>
        <c:barDir val="col"/>
        <c:grouping val="clustered"/>
        <c:varyColors val="0"/>
        <c:ser>
          <c:idx val="1"/>
          <c:order val="0"/>
          <c:spPr>
            <a:solidFill>
              <a:schemeClr val="tx1"/>
            </a:solidFill>
            <a:ln>
              <a:noFill/>
            </a:ln>
          </c:spPr>
          <c:invertIfNegative val="0"/>
          <c:val>
            <c:numRef>
              <c:f>Sheet1!$N$4:$N$103</c:f>
              <c:numCache>
                <c:formatCode>General</c:formatCode>
                <c:ptCount val="100"/>
                <c:pt idx="0">
                  <c:v>3.6139999999999999</c:v>
                </c:pt>
                <c:pt idx="1">
                  <c:v>4.032</c:v>
                </c:pt>
                <c:pt idx="2">
                  <c:v>4.0490000000000004</c:v>
                </c:pt>
                <c:pt idx="3">
                  <c:v>4.0650000000000004</c:v>
                </c:pt>
                <c:pt idx="4">
                  <c:v>4.49</c:v>
                </c:pt>
                <c:pt idx="5">
                  <c:v>4.0979999999999999</c:v>
                </c:pt>
                <c:pt idx="6">
                  <c:v>3.7040000000000002</c:v>
                </c:pt>
                <c:pt idx="7">
                  <c:v>4.9589999999999996</c:v>
                </c:pt>
                <c:pt idx="8">
                  <c:v>2.9049999999999998</c:v>
                </c:pt>
                <c:pt idx="9">
                  <c:v>1.25</c:v>
                </c:pt>
                <c:pt idx="10">
                  <c:v>5.0209999999999999</c:v>
                </c:pt>
                <c:pt idx="11">
                  <c:v>4.202</c:v>
                </c:pt>
                <c:pt idx="12">
                  <c:v>3.3759999999999999</c:v>
                </c:pt>
                <c:pt idx="13">
                  <c:v>2.9660000000000002</c:v>
                </c:pt>
                <c:pt idx="14">
                  <c:v>3.83</c:v>
                </c:pt>
                <c:pt idx="15">
                  <c:v>5.1280000000000001</c:v>
                </c:pt>
                <c:pt idx="16">
                  <c:v>6.4379999999999997</c:v>
                </c:pt>
                <c:pt idx="17">
                  <c:v>3.879</c:v>
                </c:pt>
                <c:pt idx="18">
                  <c:v>4.7619999999999996</c:v>
                </c:pt>
                <c:pt idx="19">
                  <c:v>2.609</c:v>
                </c:pt>
                <c:pt idx="20">
                  <c:v>5.24</c:v>
                </c:pt>
                <c:pt idx="21">
                  <c:v>5.702</c:v>
                </c:pt>
                <c:pt idx="22">
                  <c:v>4.8460000000000001</c:v>
                </c:pt>
                <c:pt idx="23">
                  <c:v>4.867</c:v>
                </c:pt>
                <c:pt idx="24">
                  <c:v>4.444</c:v>
                </c:pt>
                <c:pt idx="25">
                  <c:v>4.0179999999999998</c:v>
                </c:pt>
                <c:pt idx="26">
                  <c:v>2.6909999999999998</c:v>
                </c:pt>
                <c:pt idx="27">
                  <c:v>4.9550000000000001</c:v>
                </c:pt>
                <c:pt idx="28">
                  <c:v>3.1669999999999998</c:v>
                </c:pt>
                <c:pt idx="29">
                  <c:v>3.1819999999999999</c:v>
                </c:pt>
                <c:pt idx="30">
                  <c:v>4.5659999999999998</c:v>
                </c:pt>
                <c:pt idx="31">
                  <c:v>2.7519999999999998</c:v>
                </c:pt>
                <c:pt idx="32">
                  <c:v>2.3039999999999998</c:v>
                </c:pt>
                <c:pt idx="33">
                  <c:v>1.8520000000000001</c:v>
                </c:pt>
                <c:pt idx="34">
                  <c:v>1.86</c:v>
                </c:pt>
                <c:pt idx="35">
                  <c:v>6.0750000000000002</c:v>
                </c:pt>
                <c:pt idx="36">
                  <c:v>5.1639999999999997</c:v>
                </c:pt>
                <c:pt idx="37">
                  <c:v>4.7169999999999996</c:v>
                </c:pt>
                <c:pt idx="38">
                  <c:v>5.2130000000000001</c:v>
                </c:pt>
                <c:pt idx="39">
                  <c:v>3.3330000000000002</c:v>
                </c:pt>
                <c:pt idx="40">
                  <c:v>2.871</c:v>
                </c:pt>
                <c:pt idx="41">
                  <c:v>1.923</c:v>
                </c:pt>
                <c:pt idx="42">
                  <c:v>4.3479999999999999</c:v>
                </c:pt>
                <c:pt idx="43">
                  <c:v>6.3109999999999999</c:v>
                </c:pt>
                <c:pt idx="44">
                  <c:v>4.3899999999999997</c:v>
                </c:pt>
                <c:pt idx="45">
                  <c:v>2.9409999999999998</c:v>
                </c:pt>
                <c:pt idx="46">
                  <c:v>5.9109999999999996</c:v>
                </c:pt>
                <c:pt idx="47">
                  <c:v>3.96</c:v>
                </c:pt>
                <c:pt idx="48">
                  <c:v>3.4830000000000001</c:v>
                </c:pt>
                <c:pt idx="49">
                  <c:v>4.5</c:v>
                </c:pt>
                <c:pt idx="50">
                  <c:v>5.5279999999999996</c:v>
                </c:pt>
                <c:pt idx="51">
                  <c:v>2.5249999999999999</c:v>
                </c:pt>
                <c:pt idx="52">
                  <c:v>4.0609999999999999</c:v>
                </c:pt>
                <c:pt idx="53">
                  <c:v>4.5919999999999996</c:v>
                </c:pt>
                <c:pt idx="54">
                  <c:v>4.1029999999999998</c:v>
                </c:pt>
                <c:pt idx="55">
                  <c:v>2.577</c:v>
                </c:pt>
                <c:pt idx="56">
                  <c:v>6.218</c:v>
                </c:pt>
                <c:pt idx="57">
                  <c:v>3.6459999999999999</c:v>
                </c:pt>
                <c:pt idx="58">
                  <c:v>4.1879999999999997</c:v>
                </c:pt>
                <c:pt idx="59">
                  <c:v>3.1579999999999999</c:v>
                </c:pt>
                <c:pt idx="60">
                  <c:v>6.3490000000000002</c:v>
                </c:pt>
                <c:pt idx="61">
                  <c:v>2.1280000000000001</c:v>
                </c:pt>
                <c:pt idx="62">
                  <c:v>2.1389999999999998</c:v>
                </c:pt>
                <c:pt idx="63">
                  <c:v>2.1509999999999998</c:v>
                </c:pt>
                <c:pt idx="64">
                  <c:v>5.9459999999999997</c:v>
                </c:pt>
                <c:pt idx="65">
                  <c:v>5.9779999999999998</c:v>
                </c:pt>
                <c:pt idx="66">
                  <c:v>2.7320000000000002</c:v>
                </c:pt>
                <c:pt idx="67">
                  <c:v>2.7469999999999999</c:v>
                </c:pt>
                <c:pt idx="68">
                  <c:v>2.762</c:v>
                </c:pt>
                <c:pt idx="69">
                  <c:v>2.778</c:v>
                </c:pt>
                <c:pt idx="70">
                  <c:v>7.2629999999999999</c:v>
                </c:pt>
                <c:pt idx="71">
                  <c:v>1.6850000000000001</c:v>
                </c:pt>
                <c:pt idx="72">
                  <c:v>6.2149999999999999</c:v>
                </c:pt>
                <c:pt idx="73">
                  <c:v>3.9769999999999999</c:v>
                </c:pt>
                <c:pt idx="74">
                  <c:v>1.714</c:v>
                </c:pt>
                <c:pt idx="75">
                  <c:v>2.8740000000000001</c:v>
                </c:pt>
                <c:pt idx="76">
                  <c:v>9.2490000000000006</c:v>
                </c:pt>
                <c:pt idx="77">
                  <c:v>5.2329999999999997</c:v>
                </c:pt>
                <c:pt idx="78">
                  <c:v>2.9239999999999999</c:v>
                </c:pt>
                <c:pt idx="79">
                  <c:v>6.4710000000000001</c:v>
                </c:pt>
                <c:pt idx="80">
                  <c:v>2.9590000000000001</c:v>
                </c:pt>
                <c:pt idx="81">
                  <c:v>7.7380000000000004</c:v>
                </c:pt>
                <c:pt idx="82">
                  <c:v>4.1920000000000002</c:v>
                </c:pt>
                <c:pt idx="83">
                  <c:v>2.41</c:v>
                </c:pt>
                <c:pt idx="84">
                  <c:v>1.8180000000000001</c:v>
                </c:pt>
                <c:pt idx="85">
                  <c:v>4.2679999999999998</c:v>
                </c:pt>
                <c:pt idx="86">
                  <c:v>2.4540000000000002</c:v>
                </c:pt>
                <c:pt idx="87">
                  <c:v>5.556</c:v>
                </c:pt>
                <c:pt idx="88">
                  <c:v>4.9690000000000003</c:v>
                </c:pt>
                <c:pt idx="89">
                  <c:v>2.5</c:v>
                </c:pt>
                <c:pt idx="90">
                  <c:v>3.774</c:v>
                </c:pt>
                <c:pt idx="91">
                  <c:v>4.43</c:v>
                </c:pt>
                <c:pt idx="92">
                  <c:v>4.4589999999999996</c:v>
                </c:pt>
                <c:pt idx="93">
                  <c:v>6.41</c:v>
                </c:pt>
                <c:pt idx="94">
                  <c:v>5.1609999999999996</c:v>
                </c:pt>
                <c:pt idx="95">
                  <c:v>5.1950000000000003</c:v>
                </c:pt>
                <c:pt idx="96">
                  <c:v>1.3069999999999999</c:v>
                </c:pt>
                <c:pt idx="97">
                  <c:v>1.974</c:v>
                </c:pt>
                <c:pt idx="98">
                  <c:v>5.298</c:v>
                </c:pt>
                <c:pt idx="99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802-4723-9C8B-4215702CC50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71888000"/>
        <c:axId val="173094400"/>
      </c:barChart>
      <c:catAx>
        <c:axId val="17188800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Shift Amount</a:t>
                </a:r>
              </a:p>
            </c:rich>
          </c:tx>
          <c:overlay val="0"/>
        </c:title>
        <c:majorTickMark val="out"/>
        <c:minorTickMark val="none"/>
        <c:tickLblPos val="nextTo"/>
        <c:crossAx val="173094400"/>
        <c:crosses val="autoZero"/>
        <c:auto val="1"/>
        <c:lblAlgn val="ctr"/>
        <c:lblOffset val="100"/>
        <c:tickLblSkip val="10"/>
        <c:noMultiLvlLbl val="0"/>
      </c:catAx>
      <c:valAx>
        <c:axId val="173094400"/>
        <c:scaling>
          <c:orientation val="minMax"/>
          <c:max val="10"/>
          <c:min val="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Coincidence Rate (%)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171888000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250 character ciphertext</a:t>
            </a:r>
          </a:p>
        </c:rich>
      </c:tx>
      <c:overlay val="1"/>
    </c:title>
    <c:autoTitleDeleted val="0"/>
    <c:plotArea>
      <c:layout/>
      <c:barChart>
        <c:barDir val="col"/>
        <c:grouping val="clustered"/>
        <c:varyColors val="0"/>
        <c:ser>
          <c:idx val="1"/>
          <c:order val="0"/>
          <c:spPr>
            <a:solidFill>
              <a:schemeClr val="tx1"/>
            </a:solidFill>
            <a:ln>
              <a:noFill/>
            </a:ln>
          </c:spPr>
          <c:invertIfNegative val="0"/>
          <c:val>
            <c:numRef>
              <c:f>Sheet1!$N$4:$N$103</c:f>
              <c:numCache>
                <c:formatCode>General</c:formatCode>
                <c:ptCount val="100"/>
                <c:pt idx="0">
                  <c:v>3.6139999999999999</c:v>
                </c:pt>
                <c:pt idx="1">
                  <c:v>4.032</c:v>
                </c:pt>
                <c:pt idx="2">
                  <c:v>4.0490000000000004</c:v>
                </c:pt>
                <c:pt idx="3">
                  <c:v>4.0650000000000004</c:v>
                </c:pt>
                <c:pt idx="4">
                  <c:v>4.49</c:v>
                </c:pt>
                <c:pt idx="5">
                  <c:v>4.0979999999999999</c:v>
                </c:pt>
                <c:pt idx="6">
                  <c:v>3.7040000000000002</c:v>
                </c:pt>
                <c:pt idx="7">
                  <c:v>4.9589999999999996</c:v>
                </c:pt>
                <c:pt idx="8">
                  <c:v>2.9049999999999998</c:v>
                </c:pt>
                <c:pt idx="9">
                  <c:v>1.25</c:v>
                </c:pt>
                <c:pt idx="10">
                  <c:v>5.0209999999999999</c:v>
                </c:pt>
                <c:pt idx="11">
                  <c:v>4.202</c:v>
                </c:pt>
                <c:pt idx="12">
                  <c:v>3.3759999999999999</c:v>
                </c:pt>
                <c:pt idx="13">
                  <c:v>2.9660000000000002</c:v>
                </c:pt>
                <c:pt idx="14">
                  <c:v>3.83</c:v>
                </c:pt>
                <c:pt idx="15">
                  <c:v>5.1280000000000001</c:v>
                </c:pt>
                <c:pt idx="16">
                  <c:v>6.4379999999999997</c:v>
                </c:pt>
                <c:pt idx="17">
                  <c:v>3.879</c:v>
                </c:pt>
                <c:pt idx="18">
                  <c:v>4.7619999999999996</c:v>
                </c:pt>
                <c:pt idx="19">
                  <c:v>2.609</c:v>
                </c:pt>
                <c:pt idx="20">
                  <c:v>5.24</c:v>
                </c:pt>
                <c:pt idx="21">
                  <c:v>5.702</c:v>
                </c:pt>
                <c:pt idx="22">
                  <c:v>4.8460000000000001</c:v>
                </c:pt>
                <c:pt idx="23">
                  <c:v>4.867</c:v>
                </c:pt>
                <c:pt idx="24">
                  <c:v>4.444</c:v>
                </c:pt>
                <c:pt idx="25">
                  <c:v>4.0179999999999998</c:v>
                </c:pt>
                <c:pt idx="26">
                  <c:v>2.6909999999999998</c:v>
                </c:pt>
                <c:pt idx="27">
                  <c:v>4.9550000000000001</c:v>
                </c:pt>
                <c:pt idx="28">
                  <c:v>3.1669999999999998</c:v>
                </c:pt>
                <c:pt idx="29">
                  <c:v>3.1819999999999999</c:v>
                </c:pt>
                <c:pt idx="30">
                  <c:v>4.5659999999999998</c:v>
                </c:pt>
                <c:pt idx="31">
                  <c:v>2.7519999999999998</c:v>
                </c:pt>
                <c:pt idx="32">
                  <c:v>2.3039999999999998</c:v>
                </c:pt>
                <c:pt idx="33">
                  <c:v>1.8520000000000001</c:v>
                </c:pt>
                <c:pt idx="34">
                  <c:v>1.86</c:v>
                </c:pt>
                <c:pt idx="35">
                  <c:v>6.0750000000000002</c:v>
                </c:pt>
                <c:pt idx="36">
                  <c:v>5.1639999999999997</c:v>
                </c:pt>
                <c:pt idx="37">
                  <c:v>4.7169999999999996</c:v>
                </c:pt>
                <c:pt idx="38">
                  <c:v>5.2130000000000001</c:v>
                </c:pt>
                <c:pt idx="39">
                  <c:v>3.3330000000000002</c:v>
                </c:pt>
                <c:pt idx="40">
                  <c:v>2.871</c:v>
                </c:pt>
                <c:pt idx="41">
                  <c:v>1.923</c:v>
                </c:pt>
                <c:pt idx="42">
                  <c:v>4.3479999999999999</c:v>
                </c:pt>
                <c:pt idx="43">
                  <c:v>6.3109999999999999</c:v>
                </c:pt>
                <c:pt idx="44">
                  <c:v>4.3899999999999997</c:v>
                </c:pt>
                <c:pt idx="45">
                  <c:v>2.9409999999999998</c:v>
                </c:pt>
                <c:pt idx="46">
                  <c:v>5.9109999999999996</c:v>
                </c:pt>
                <c:pt idx="47">
                  <c:v>3.96</c:v>
                </c:pt>
                <c:pt idx="48">
                  <c:v>3.4830000000000001</c:v>
                </c:pt>
                <c:pt idx="49">
                  <c:v>4.5</c:v>
                </c:pt>
                <c:pt idx="50">
                  <c:v>5.5279999999999996</c:v>
                </c:pt>
                <c:pt idx="51">
                  <c:v>2.5249999999999999</c:v>
                </c:pt>
                <c:pt idx="52">
                  <c:v>4.0609999999999999</c:v>
                </c:pt>
                <c:pt idx="53">
                  <c:v>4.5919999999999996</c:v>
                </c:pt>
                <c:pt idx="54">
                  <c:v>4.1029999999999998</c:v>
                </c:pt>
                <c:pt idx="55">
                  <c:v>2.577</c:v>
                </c:pt>
                <c:pt idx="56">
                  <c:v>6.218</c:v>
                </c:pt>
                <c:pt idx="57">
                  <c:v>3.6459999999999999</c:v>
                </c:pt>
                <c:pt idx="58">
                  <c:v>4.1879999999999997</c:v>
                </c:pt>
                <c:pt idx="59">
                  <c:v>3.1579999999999999</c:v>
                </c:pt>
                <c:pt idx="60">
                  <c:v>6.3490000000000002</c:v>
                </c:pt>
                <c:pt idx="61">
                  <c:v>2.1280000000000001</c:v>
                </c:pt>
                <c:pt idx="62">
                  <c:v>2.1389999999999998</c:v>
                </c:pt>
                <c:pt idx="63">
                  <c:v>2.1509999999999998</c:v>
                </c:pt>
                <c:pt idx="64">
                  <c:v>5.9459999999999997</c:v>
                </c:pt>
                <c:pt idx="65">
                  <c:v>5.9779999999999998</c:v>
                </c:pt>
                <c:pt idx="66">
                  <c:v>2.7320000000000002</c:v>
                </c:pt>
                <c:pt idx="67">
                  <c:v>2.7469999999999999</c:v>
                </c:pt>
                <c:pt idx="68">
                  <c:v>2.762</c:v>
                </c:pt>
                <c:pt idx="69">
                  <c:v>2.778</c:v>
                </c:pt>
                <c:pt idx="70">
                  <c:v>7.2629999999999999</c:v>
                </c:pt>
                <c:pt idx="71">
                  <c:v>1.6850000000000001</c:v>
                </c:pt>
                <c:pt idx="72">
                  <c:v>6.2149999999999999</c:v>
                </c:pt>
                <c:pt idx="73">
                  <c:v>3.9769999999999999</c:v>
                </c:pt>
                <c:pt idx="74">
                  <c:v>1.714</c:v>
                </c:pt>
                <c:pt idx="75">
                  <c:v>2.8740000000000001</c:v>
                </c:pt>
                <c:pt idx="76">
                  <c:v>9.2490000000000006</c:v>
                </c:pt>
                <c:pt idx="77">
                  <c:v>5.2329999999999997</c:v>
                </c:pt>
                <c:pt idx="78">
                  <c:v>2.9239999999999999</c:v>
                </c:pt>
                <c:pt idx="79">
                  <c:v>6.4710000000000001</c:v>
                </c:pt>
                <c:pt idx="80">
                  <c:v>2.9590000000000001</c:v>
                </c:pt>
                <c:pt idx="81">
                  <c:v>7.7380000000000004</c:v>
                </c:pt>
                <c:pt idx="82">
                  <c:v>4.1920000000000002</c:v>
                </c:pt>
                <c:pt idx="83">
                  <c:v>2.41</c:v>
                </c:pt>
                <c:pt idx="84">
                  <c:v>1.8180000000000001</c:v>
                </c:pt>
                <c:pt idx="85">
                  <c:v>4.2679999999999998</c:v>
                </c:pt>
                <c:pt idx="86">
                  <c:v>2.4540000000000002</c:v>
                </c:pt>
                <c:pt idx="87">
                  <c:v>5.556</c:v>
                </c:pt>
                <c:pt idx="88">
                  <c:v>4.9690000000000003</c:v>
                </c:pt>
                <c:pt idx="89">
                  <c:v>2.5</c:v>
                </c:pt>
                <c:pt idx="90">
                  <c:v>3.774</c:v>
                </c:pt>
                <c:pt idx="91">
                  <c:v>4.43</c:v>
                </c:pt>
                <c:pt idx="92">
                  <c:v>4.4589999999999996</c:v>
                </c:pt>
                <c:pt idx="93">
                  <c:v>6.41</c:v>
                </c:pt>
                <c:pt idx="94">
                  <c:v>5.1609999999999996</c:v>
                </c:pt>
                <c:pt idx="95">
                  <c:v>5.1950000000000003</c:v>
                </c:pt>
                <c:pt idx="96">
                  <c:v>1.3069999999999999</c:v>
                </c:pt>
                <c:pt idx="97">
                  <c:v>1.974</c:v>
                </c:pt>
                <c:pt idx="98">
                  <c:v>5.298</c:v>
                </c:pt>
                <c:pt idx="99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4CC-4239-82A5-AFC2C9FCB2F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94175744"/>
        <c:axId val="194355200"/>
      </c:barChart>
      <c:catAx>
        <c:axId val="19417574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Shift Amount</a:t>
                </a:r>
              </a:p>
            </c:rich>
          </c:tx>
          <c:overlay val="0"/>
        </c:title>
        <c:majorTickMark val="out"/>
        <c:minorTickMark val="none"/>
        <c:tickLblPos val="nextTo"/>
        <c:crossAx val="194355200"/>
        <c:crosses val="autoZero"/>
        <c:auto val="1"/>
        <c:lblAlgn val="ctr"/>
        <c:lblOffset val="100"/>
        <c:tickLblSkip val="10"/>
        <c:noMultiLvlLbl val="0"/>
      </c:catAx>
      <c:valAx>
        <c:axId val="194355200"/>
        <c:scaling>
          <c:orientation val="minMax"/>
          <c:max val="10"/>
          <c:min val="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Coincidence Rate (%)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194175744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250 character ciphertext</a:t>
            </a:r>
          </a:p>
        </c:rich>
      </c:tx>
      <c:overlay val="1"/>
    </c:title>
    <c:autoTitleDeleted val="0"/>
    <c:plotArea>
      <c:layout/>
      <c:barChart>
        <c:barDir val="col"/>
        <c:grouping val="clustered"/>
        <c:varyColors val="0"/>
        <c:ser>
          <c:idx val="1"/>
          <c:order val="0"/>
          <c:spPr>
            <a:solidFill>
              <a:schemeClr val="tx1"/>
            </a:solidFill>
            <a:ln>
              <a:noFill/>
            </a:ln>
          </c:spPr>
          <c:invertIfNegative val="0"/>
          <c:val>
            <c:numRef>
              <c:f>Sheet1!$N$4:$N$103</c:f>
              <c:numCache>
                <c:formatCode>General</c:formatCode>
                <c:ptCount val="100"/>
                <c:pt idx="0">
                  <c:v>3.6139999999999999</c:v>
                </c:pt>
                <c:pt idx="1">
                  <c:v>4.032</c:v>
                </c:pt>
                <c:pt idx="2">
                  <c:v>4.0490000000000004</c:v>
                </c:pt>
                <c:pt idx="3">
                  <c:v>4.0650000000000004</c:v>
                </c:pt>
                <c:pt idx="4">
                  <c:v>4.49</c:v>
                </c:pt>
                <c:pt idx="5">
                  <c:v>4.0979999999999999</c:v>
                </c:pt>
                <c:pt idx="6">
                  <c:v>3.7040000000000002</c:v>
                </c:pt>
                <c:pt idx="7">
                  <c:v>4.9589999999999996</c:v>
                </c:pt>
                <c:pt idx="8">
                  <c:v>2.9049999999999998</c:v>
                </c:pt>
                <c:pt idx="9">
                  <c:v>1.25</c:v>
                </c:pt>
                <c:pt idx="10">
                  <c:v>5.0209999999999999</c:v>
                </c:pt>
                <c:pt idx="11">
                  <c:v>4.202</c:v>
                </c:pt>
                <c:pt idx="12">
                  <c:v>3.3759999999999999</c:v>
                </c:pt>
                <c:pt idx="13">
                  <c:v>2.9660000000000002</c:v>
                </c:pt>
                <c:pt idx="14">
                  <c:v>3.83</c:v>
                </c:pt>
                <c:pt idx="15">
                  <c:v>5.1280000000000001</c:v>
                </c:pt>
                <c:pt idx="16">
                  <c:v>6.4379999999999997</c:v>
                </c:pt>
                <c:pt idx="17">
                  <c:v>3.879</c:v>
                </c:pt>
                <c:pt idx="18">
                  <c:v>4.7619999999999996</c:v>
                </c:pt>
                <c:pt idx="19">
                  <c:v>2.609</c:v>
                </c:pt>
                <c:pt idx="20">
                  <c:v>5.24</c:v>
                </c:pt>
                <c:pt idx="21">
                  <c:v>5.702</c:v>
                </c:pt>
                <c:pt idx="22">
                  <c:v>4.8460000000000001</c:v>
                </c:pt>
                <c:pt idx="23">
                  <c:v>4.867</c:v>
                </c:pt>
                <c:pt idx="24">
                  <c:v>4.444</c:v>
                </c:pt>
                <c:pt idx="25">
                  <c:v>4.0179999999999998</c:v>
                </c:pt>
                <c:pt idx="26">
                  <c:v>2.6909999999999998</c:v>
                </c:pt>
                <c:pt idx="27">
                  <c:v>4.9550000000000001</c:v>
                </c:pt>
                <c:pt idx="28">
                  <c:v>3.1669999999999998</c:v>
                </c:pt>
                <c:pt idx="29">
                  <c:v>3.1819999999999999</c:v>
                </c:pt>
                <c:pt idx="30">
                  <c:v>4.5659999999999998</c:v>
                </c:pt>
                <c:pt idx="31">
                  <c:v>2.7519999999999998</c:v>
                </c:pt>
                <c:pt idx="32">
                  <c:v>2.3039999999999998</c:v>
                </c:pt>
                <c:pt idx="33">
                  <c:v>1.8520000000000001</c:v>
                </c:pt>
                <c:pt idx="34">
                  <c:v>1.86</c:v>
                </c:pt>
                <c:pt idx="35">
                  <c:v>6.0750000000000002</c:v>
                </c:pt>
                <c:pt idx="36">
                  <c:v>5.1639999999999997</c:v>
                </c:pt>
                <c:pt idx="37">
                  <c:v>4.7169999999999996</c:v>
                </c:pt>
                <c:pt idx="38">
                  <c:v>5.2130000000000001</c:v>
                </c:pt>
                <c:pt idx="39">
                  <c:v>3.3330000000000002</c:v>
                </c:pt>
                <c:pt idx="40">
                  <c:v>2.871</c:v>
                </c:pt>
                <c:pt idx="41">
                  <c:v>1.923</c:v>
                </c:pt>
                <c:pt idx="42">
                  <c:v>4.3479999999999999</c:v>
                </c:pt>
                <c:pt idx="43">
                  <c:v>6.3109999999999999</c:v>
                </c:pt>
                <c:pt idx="44">
                  <c:v>4.3899999999999997</c:v>
                </c:pt>
                <c:pt idx="45">
                  <c:v>2.9409999999999998</c:v>
                </c:pt>
                <c:pt idx="46">
                  <c:v>5.9109999999999996</c:v>
                </c:pt>
                <c:pt idx="47">
                  <c:v>3.96</c:v>
                </c:pt>
                <c:pt idx="48">
                  <c:v>3.4830000000000001</c:v>
                </c:pt>
                <c:pt idx="49">
                  <c:v>4.5</c:v>
                </c:pt>
                <c:pt idx="50">
                  <c:v>5.5279999999999996</c:v>
                </c:pt>
                <c:pt idx="51">
                  <c:v>2.5249999999999999</c:v>
                </c:pt>
                <c:pt idx="52">
                  <c:v>4.0609999999999999</c:v>
                </c:pt>
                <c:pt idx="53">
                  <c:v>4.5919999999999996</c:v>
                </c:pt>
                <c:pt idx="54">
                  <c:v>4.1029999999999998</c:v>
                </c:pt>
                <c:pt idx="55">
                  <c:v>2.577</c:v>
                </c:pt>
                <c:pt idx="56">
                  <c:v>6.218</c:v>
                </c:pt>
                <c:pt idx="57">
                  <c:v>3.6459999999999999</c:v>
                </c:pt>
                <c:pt idx="58">
                  <c:v>4.1879999999999997</c:v>
                </c:pt>
                <c:pt idx="59">
                  <c:v>3.1579999999999999</c:v>
                </c:pt>
                <c:pt idx="60">
                  <c:v>6.3490000000000002</c:v>
                </c:pt>
                <c:pt idx="61">
                  <c:v>2.1280000000000001</c:v>
                </c:pt>
                <c:pt idx="62">
                  <c:v>2.1389999999999998</c:v>
                </c:pt>
                <c:pt idx="63">
                  <c:v>2.1509999999999998</c:v>
                </c:pt>
                <c:pt idx="64">
                  <c:v>5.9459999999999997</c:v>
                </c:pt>
                <c:pt idx="65">
                  <c:v>5.9779999999999998</c:v>
                </c:pt>
                <c:pt idx="66">
                  <c:v>2.7320000000000002</c:v>
                </c:pt>
                <c:pt idx="67">
                  <c:v>2.7469999999999999</c:v>
                </c:pt>
                <c:pt idx="68">
                  <c:v>2.762</c:v>
                </c:pt>
                <c:pt idx="69">
                  <c:v>2.778</c:v>
                </c:pt>
                <c:pt idx="70">
                  <c:v>7.2629999999999999</c:v>
                </c:pt>
                <c:pt idx="71">
                  <c:v>1.6850000000000001</c:v>
                </c:pt>
                <c:pt idx="72">
                  <c:v>6.2149999999999999</c:v>
                </c:pt>
                <c:pt idx="73">
                  <c:v>3.9769999999999999</c:v>
                </c:pt>
                <c:pt idx="74">
                  <c:v>1.714</c:v>
                </c:pt>
                <c:pt idx="75">
                  <c:v>2.8740000000000001</c:v>
                </c:pt>
                <c:pt idx="76">
                  <c:v>9.2490000000000006</c:v>
                </c:pt>
                <c:pt idx="77">
                  <c:v>5.2329999999999997</c:v>
                </c:pt>
                <c:pt idx="78">
                  <c:v>2.9239999999999999</c:v>
                </c:pt>
                <c:pt idx="79">
                  <c:v>6.4710000000000001</c:v>
                </c:pt>
                <c:pt idx="80">
                  <c:v>2.9590000000000001</c:v>
                </c:pt>
                <c:pt idx="81">
                  <c:v>7.7380000000000004</c:v>
                </c:pt>
                <c:pt idx="82">
                  <c:v>4.1920000000000002</c:v>
                </c:pt>
                <c:pt idx="83">
                  <c:v>2.41</c:v>
                </c:pt>
                <c:pt idx="84">
                  <c:v>1.8180000000000001</c:v>
                </c:pt>
                <c:pt idx="85">
                  <c:v>4.2679999999999998</c:v>
                </c:pt>
                <c:pt idx="86">
                  <c:v>2.4540000000000002</c:v>
                </c:pt>
                <c:pt idx="87">
                  <c:v>5.556</c:v>
                </c:pt>
                <c:pt idx="88">
                  <c:v>4.9690000000000003</c:v>
                </c:pt>
                <c:pt idx="89">
                  <c:v>2.5</c:v>
                </c:pt>
                <c:pt idx="90">
                  <c:v>3.774</c:v>
                </c:pt>
                <c:pt idx="91">
                  <c:v>4.43</c:v>
                </c:pt>
                <c:pt idx="92">
                  <c:v>4.4589999999999996</c:v>
                </c:pt>
                <c:pt idx="93">
                  <c:v>6.41</c:v>
                </c:pt>
                <c:pt idx="94">
                  <c:v>5.1609999999999996</c:v>
                </c:pt>
                <c:pt idx="95">
                  <c:v>5.1950000000000003</c:v>
                </c:pt>
                <c:pt idx="96">
                  <c:v>1.3069999999999999</c:v>
                </c:pt>
                <c:pt idx="97">
                  <c:v>1.974</c:v>
                </c:pt>
                <c:pt idx="98">
                  <c:v>5.298</c:v>
                </c:pt>
                <c:pt idx="99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77C-4D23-BB79-A78F762CACB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14755456"/>
        <c:axId val="114757632"/>
      </c:barChart>
      <c:catAx>
        <c:axId val="11475545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Shift Amount</a:t>
                </a:r>
              </a:p>
            </c:rich>
          </c:tx>
          <c:overlay val="0"/>
        </c:title>
        <c:majorTickMark val="out"/>
        <c:minorTickMark val="none"/>
        <c:tickLblPos val="nextTo"/>
        <c:crossAx val="114757632"/>
        <c:crosses val="autoZero"/>
        <c:auto val="1"/>
        <c:lblAlgn val="ctr"/>
        <c:lblOffset val="100"/>
        <c:tickLblSkip val="10"/>
        <c:noMultiLvlLbl val="0"/>
      </c:catAx>
      <c:valAx>
        <c:axId val="114757632"/>
        <c:scaling>
          <c:orientation val="minMax"/>
          <c:max val="10"/>
          <c:min val="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Coincidence Rate (%)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114755456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250 character ciphertext</a:t>
            </a:r>
          </a:p>
        </c:rich>
      </c:tx>
      <c:overlay val="1"/>
    </c:title>
    <c:autoTitleDeleted val="0"/>
    <c:plotArea>
      <c:layout/>
      <c:barChart>
        <c:barDir val="col"/>
        <c:grouping val="clustered"/>
        <c:varyColors val="0"/>
        <c:ser>
          <c:idx val="1"/>
          <c:order val="0"/>
          <c:spPr>
            <a:solidFill>
              <a:schemeClr val="tx1"/>
            </a:solidFill>
            <a:ln>
              <a:noFill/>
            </a:ln>
          </c:spPr>
          <c:invertIfNegative val="0"/>
          <c:val>
            <c:numRef>
              <c:f>Sheet1!$N$4:$N$103</c:f>
              <c:numCache>
                <c:formatCode>General</c:formatCode>
                <c:ptCount val="100"/>
                <c:pt idx="0">
                  <c:v>3.6139999999999999</c:v>
                </c:pt>
                <c:pt idx="1">
                  <c:v>4.032</c:v>
                </c:pt>
                <c:pt idx="2">
                  <c:v>4.0490000000000004</c:v>
                </c:pt>
                <c:pt idx="3">
                  <c:v>4.0650000000000004</c:v>
                </c:pt>
                <c:pt idx="4">
                  <c:v>4.49</c:v>
                </c:pt>
                <c:pt idx="5">
                  <c:v>4.0979999999999999</c:v>
                </c:pt>
                <c:pt idx="6">
                  <c:v>3.7040000000000002</c:v>
                </c:pt>
                <c:pt idx="7">
                  <c:v>4.9589999999999996</c:v>
                </c:pt>
                <c:pt idx="8">
                  <c:v>2.9049999999999998</c:v>
                </c:pt>
                <c:pt idx="9">
                  <c:v>1.25</c:v>
                </c:pt>
                <c:pt idx="10">
                  <c:v>5.0209999999999999</c:v>
                </c:pt>
                <c:pt idx="11">
                  <c:v>4.202</c:v>
                </c:pt>
                <c:pt idx="12">
                  <c:v>3.3759999999999999</c:v>
                </c:pt>
                <c:pt idx="13">
                  <c:v>2.9660000000000002</c:v>
                </c:pt>
                <c:pt idx="14">
                  <c:v>3.83</c:v>
                </c:pt>
                <c:pt idx="15">
                  <c:v>5.1280000000000001</c:v>
                </c:pt>
                <c:pt idx="16">
                  <c:v>6.4379999999999997</c:v>
                </c:pt>
                <c:pt idx="17">
                  <c:v>3.879</c:v>
                </c:pt>
                <c:pt idx="18">
                  <c:v>4.7619999999999996</c:v>
                </c:pt>
                <c:pt idx="19">
                  <c:v>2.609</c:v>
                </c:pt>
                <c:pt idx="20">
                  <c:v>5.24</c:v>
                </c:pt>
                <c:pt idx="21">
                  <c:v>5.702</c:v>
                </c:pt>
                <c:pt idx="22">
                  <c:v>4.8460000000000001</c:v>
                </c:pt>
                <c:pt idx="23">
                  <c:v>4.867</c:v>
                </c:pt>
                <c:pt idx="24">
                  <c:v>4.444</c:v>
                </c:pt>
                <c:pt idx="25">
                  <c:v>4.0179999999999998</c:v>
                </c:pt>
                <c:pt idx="26">
                  <c:v>2.6909999999999998</c:v>
                </c:pt>
                <c:pt idx="27">
                  <c:v>4.9550000000000001</c:v>
                </c:pt>
                <c:pt idx="28">
                  <c:v>3.1669999999999998</c:v>
                </c:pt>
                <c:pt idx="29">
                  <c:v>3.1819999999999999</c:v>
                </c:pt>
                <c:pt idx="30">
                  <c:v>4.5659999999999998</c:v>
                </c:pt>
                <c:pt idx="31">
                  <c:v>2.7519999999999998</c:v>
                </c:pt>
                <c:pt idx="32">
                  <c:v>2.3039999999999998</c:v>
                </c:pt>
                <c:pt idx="33">
                  <c:v>1.8520000000000001</c:v>
                </c:pt>
                <c:pt idx="34">
                  <c:v>1.86</c:v>
                </c:pt>
                <c:pt idx="35">
                  <c:v>6.0750000000000002</c:v>
                </c:pt>
                <c:pt idx="36">
                  <c:v>5.1639999999999997</c:v>
                </c:pt>
                <c:pt idx="37">
                  <c:v>4.7169999999999996</c:v>
                </c:pt>
                <c:pt idx="38">
                  <c:v>5.2130000000000001</c:v>
                </c:pt>
                <c:pt idx="39">
                  <c:v>3.3330000000000002</c:v>
                </c:pt>
                <c:pt idx="40">
                  <c:v>2.871</c:v>
                </c:pt>
                <c:pt idx="41">
                  <c:v>1.923</c:v>
                </c:pt>
                <c:pt idx="42">
                  <c:v>4.3479999999999999</c:v>
                </c:pt>
                <c:pt idx="43">
                  <c:v>6.3109999999999999</c:v>
                </c:pt>
                <c:pt idx="44">
                  <c:v>4.3899999999999997</c:v>
                </c:pt>
                <c:pt idx="45">
                  <c:v>2.9409999999999998</c:v>
                </c:pt>
                <c:pt idx="46">
                  <c:v>5.9109999999999996</c:v>
                </c:pt>
                <c:pt idx="47">
                  <c:v>3.96</c:v>
                </c:pt>
                <c:pt idx="48">
                  <c:v>3.4830000000000001</c:v>
                </c:pt>
                <c:pt idx="49">
                  <c:v>4.5</c:v>
                </c:pt>
                <c:pt idx="50">
                  <c:v>5.5279999999999996</c:v>
                </c:pt>
                <c:pt idx="51">
                  <c:v>2.5249999999999999</c:v>
                </c:pt>
                <c:pt idx="52">
                  <c:v>4.0609999999999999</c:v>
                </c:pt>
                <c:pt idx="53">
                  <c:v>4.5919999999999996</c:v>
                </c:pt>
                <c:pt idx="54">
                  <c:v>4.1029999999999998</c:v>
                </c:pt>
                <c:pt idx="55">
                  <c:v>2.577</c:v>
                </c:pt>
                <c:pt idx="56">
                  <c:v>6.218</c:v>
                </c:pt>
                <c:pt idx="57">
                  <c:v>3.6459999999999999</c:v>
                </c:pt>
                <c:pt idx="58">
                  <c:v>4.1879999999999997</c:v>
                </c:pt>
                <c:pt idx="59">
                  <c:v>3.1579999999999999</c:v>
                </c:pt>
                <c:pt idx="60">
                  <c:v>6.3490000000000002</c:v>
                </c:pt>
                <c:pt idx="61">
                  <c:v>2.1280000000000001</c:v>
                </c:pt>
                <c:pt idx="62">
                  <c:v>2.1389999999999998</c:v>
                </c:pt>
                <c:pt idx="63">
                  <c:v>2.1509999999999998</c:v>
                </c:pt>
                <c:pt idx="64">
                  <c:v>5.9459999999999997</c:v>
                </c:pt>
                <c:pt idx="65">
                  <c:v>5.9779999999999998</c:v>
                </c:pt>
                <c:pt idx="66">
                  <c:v>2.7320000000000002</c:v>
                </c:pt>
                <c:pt idx="67">
                  <c:v>2.7469999999999999</c:v>
                </c:pt>
                <c:pt idx="68">
                  <c:v>2.762</c:v>
                </c:pt>
                <c:pt idx="69">
                  <c:v>2.778</c:v>
                </c:pt>
                <c:pt idx="70">
                  <c:v>7.2629999999999999</c:v>
                </c:pt>
                <c:pt idx="71">
                  <c:v>1.6850000000000001</c:v>
                </c:pt>
                <c:pt idx="72">
                  <c:v>6.2149999999999999</c:v>
                </c:pt>
                <c:pt idx="73">
                  <c:v>3.9769999999999999</c:v>
                </c:pt>
                <c:pt idx="74">
                  <c:v>1.714</c:v>
                </c:pt>
                <c:pt idx="75">
                  <c:v>2.8740000000000001</c:v>
                </c:pt>
                <c:pt idx="76">
                  <c:v>9.2490000000000006</c:v>
                </c:pt>
                <c:pt idx="77">
                  <c:v>5.2329999999999997</c:v>
                </c:pt>
                <c:pt idx="78">
                  <c:v>2.9239999999999999</c:v>
                </c:pt>
                <c:pt idx="79">
                  <c:v>6.4710000000000001</c:v>
                </c:pt>
                <c:pt idx="80">
                  <c:v>2.9590000000000001</c:v>
                </c:pt>
                <c:pt idx="81">
                  <c:v>7.7380000000000004</c:v>
                </c:pt>
                <c:pt idx="82">
                  <c:v>4.1920000000000002</c:v>
                </c:pt>
                <c:pt idx="83">
                  <c:v>2.41</c:v>
                </c:pt>
                <c:pt idx="84">
                  <c:v>1.8180000000000001</c:v>
                </c:pt>
                <c:pt idx="85">
                  <c:v>4.2679999999999998</c:v>
                </c:pt>
                <c:pt idx="86">
                  <c:v>2.4540000000000002</c:v>
                </c:pt>
                <c:pt idx="87">
                  <c:v>5.556</c:v>
                </c:pt>
                <c:pt idx="88">
                  <c:v>4.9690000000000003</c:v>
                </c:pt>
                <c:pt idx="89">
                  <c:v>2.5</c:v>
                </c:pt>
                <c:pt idx="90">
                  <c:v>3.774</c:v>
                </c:pt>
                <c:pt idx="91">
                  <c:v>4.43</c:v>
                </c:pt>
                <c:pt idx="92">
                  <c:v>4.4589999999999996</c:v>
                </c:pt>
                <c:pt idx="93">
                  <c:v>6.41</c:v>
                </c:pt>
                <c:pt idx="94">
                  <c:v>5.1609999999999996</c:v>
                </c:pt>
                <c:pt idx="95">
                  <c:v>5.1950000000000003</c:v>
                </c:pt>
                <c:pt idx="96">
                  <c:v>1.3069999999999999</c:v>
                </c:pt>
                <c:pt idx="97">
                  <c:v>1.974</c:v>
                </c:pt>
                <c:pt idx="98">
                  <c:v>5.298</c:v>
                </c:pt>
                <c:pt idx="99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7B7-4240-B70A-FA6C2ACEA1B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14811264"/>
        <c:axId val="114813184"/>
      </c:barChart>
      <c:catAx>
        <c:axId val="11481126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Shift Amount</a:t>
                </a:r>
              </a:p>
            </c:rich>
          </c:tx>
          <c:overlay val="0"/>
        </c:title>
        <c:majorTickMark val="out"/>
        <c:minorTickMark val="none"/>
        <c:tickLblPos val="nextTo"/>
        <c:crossAx val="114813184"/>
        <c:crosses val="autoZero"/>
        <c:auto val="1"/>
        <c:lblAlgn val="ctr"/>
        <c:lblOffset val="100"/>
        <c:tickLblSkip val="10"/>
        <c:noMultiLvlLbl val="0"/>
      </c:catAx>
      <c:valAx>
        <c:axId val="114813184"/>
        <c:scaling>
          <c:orientation val="minMax"/>
          <c:max val="10"/>
          <c:min val="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Coincidence Rate (%)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114811264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2500 character ciphertext</a:t>
            </a:r>
          </a:p>
        </c:rich>
      </c:tx>
      <c:overlay val="1"/>
    </c:title>
    <c:autoTitleDeleted val="0"/>
    <c:plotArea>
      <c:layout/>
      <c:barChart>
        <c:barDir val="col"/>
        <c:grouping val="clustered"/>
        <c:varyColors val="0"/>
        <c:ser>
          <c:idx val="1"/>
          <c:order val="0"/>
          <c:spPr>
            <a:solidFill>
              <a:schemeClr val="tx1"/>
            </a:solidFill>
            <a:ln>
              <a:noFill/>
            </a:ln>
          </c:spPr>
          <c:invertIfNegative val="0"/>
          <c:val>
            <c:numRef>
              <c:f>Sheet1!$C$4:$C$103</c:f>
              <c:numCache>
                <c:formatCode>General</c:formatCode>
                <c:ptCount val="100"/>
                <c:pt idx="0">
                  <c:v>3.5209999999999999</c:v>
                </c:pt>
                <c:pt idx="1">
                  <c:v>4.2830000000000004</c:v>
                </c:pt>
                <c:pt idx="2">
                  <c:v>4.2050000000000001</c:v>
                </c:pt>
                <c:pt idx="3">
                  <c:v>3.8860000000000001</c:v>
                </c:pt>
                <c:pt idx="4">
                  <c:v>4.1680000000000001</c:v>
                </c:pt>
                <c:pt idx="5">
                  <c:v>3.3679999999999999</c:v>
                </c:pt>
                <c:pt idx="6">
                  <c:v>4.3719999999999999</c:v>
                </c:pt>
                <c:pt idx="7">
                  <c:v>4.3739999999999997</c:v>
                </c:pt>
                <c:pt idx="8">
                  <c:v>3.2919999999999998</c:v>
                </c:pt>
                <c:pt idx="9">
                  <c:v>3.133</c:v>
                </c:pt>
                <c:pt idx="10">
                  <c:v>5.665</c:v>
                </c:pt>
                <c:pt idx="11">
                  <c:v>4.26</c:v>
                </c:pt>
                <c:pt idx="12">
                  <c:v>3.9</c:v>
                </c:pt>
                <c:pt idx="13">
                  <c:v>3.8620000000000001</c:v>
                </c:pt>
                <c:pt idx="14">
                  <c:v>4.7480000000000002</c:v>
                </c:pt>
                <c:pt idx="15">
                  <c:v>4.5890000000000004</c:v>
                </c:pt>
                <c:pt idx="16">
                  <c:v>4.9130000000000003</c:v>
                </c:pt>
                <c:pt idx="17">
                  <c:v>4.7140000000000004</c:v>
                </c:pt>
                <c:pt idx="18">
                  <c:v>4.6349999999999998</c:v>
                </c:pt>
                <c:pt idx="19">
                  <c:v>4.1529999999999996</c:v>
                </c:pt>
                <c:pt idx="20">
                  <c:v>3.8730000000000002</c:v>
                </c:pt>
                <c:pt idx="21">
                  <c:v>5.851</c:v>
                </c:pt>
                <c:pt idx="22">
                  <c:v>4.0780000000000003</c:v>
                </c:pt>
                <c:pt idx="23">
                  <c:v>3.8769999999999998</c:v>
                </c:pt>
                <c:pt idx="24">
                  <c:v>5.01</c:v>
                </c:pt>
                <c:pt idx="25">
                  <c:v>3.9609999999999999</c:v>
                </c:pt>
                <c:pt idx="26">
                  <c:v>4.6100000000000003</c:v>
                </c:pt>
                <c:pt idx="27">
                  <c:v>3.843</c:v>
                </c:pt>
                <c:pt idx="28">
                  <c:v>3.278</c:v>
                </c:pt>
                <c:pt idx="29">
                  <c:v>3.7250000000000001</c:v>
                </c:pt>
                <c:pt idx="30">
                  <c:v>4.6580000000000004</c:v>
                </c:pt>
                <c:pt idx="31">
                  <c:v>3.8490000000000002</c:v>
                </c:pt>
                <c:pt idx="32">
                  <c:v>6.5259999999999998</c:v>
                </c:pt>
                <c:pt idx="33">
                  <c:v>4.5419999999999998</c:v>
                </c:pt>
                <c:pt idx="34">
                  <c:v>3.7320000000000002</c:v>
                </c:pt>
                <c:pt idx="35">
                  <c:v>4.83</c:v>
                </c:pt>
                <c:pt idx="36">
                  <c:v>4.2629999999999999</c:v>
                </c:pt>
                <c:pt idx="37">
                  <c:v>4.7519999999999998</c:v>
                </c:pt>
                <c:pt idx="38">
                  <c:v>4.1040000000000001</c:v>
                </c:pt>
                <c:pt idx="39">
                  <c:v>3.8620000000000001</c:v>
                </c:pt>
                <c:pt idx="40">
                  <c:v>3.823</c:v>
                </c:pt>
                <c:pt idx="41">
                  <c:v>3.8239999999999998</c:v>
                </c:pt>
                <c:pt idx="42">
                  <c:v>3.9889999999999999</c:v>
                </c:pt>
                <c:pt idx="43">
                  <c:v>6.6369999999999996</c:v>
                </c:pt>
                <c:pt idx="44">
                  <c:v>3.5030000000000001</c:v>
                </c:pt>
                <c:pt idx="45">
                  <c:v>3.3010000000000002</c:v>
                </c:pt>
                <c:pt idx="46">
                  <c:v>3.9950000000000001</c:v>
                </c:pt>
                <c:pt idx="47">
                  <c:v>4.4450000000000003</c:v>
                </c:pt>
                <c:pt idx="48">
                  <c:v>4.4059999999999997</c:v>
                </c:pt>
                <c:pt idx="49">
                  <c:v>5.0609999999999999</c:v>
                </c:pt>
                <c:pt idx="50">
                  <c:v>4.3280000000000003</c:v>
                </c:pt>
                <c:pt idx="51">
                  <c:v>4.2889999999999997</c:v>
                </c:pt>
                <c:pt idx="52">
                  <c:v>4.0869999999999997</c:v>
                </c:pt>
                <c:pt idx="53">
                  <c:v>3.72</c:v>
                </c:pt>
                <c:pt idx="54">
                  <c:v>5.89</c:v>
                </c:pt>
                <c:pt idx="55">
                  <c:v>3.1909999999999998</c:v>
                </c:pt>
                <c:pt idx="56">
                  <c:v>3.7250000000000001</c:v>
                </c:pt>
                <c:pt idx="57">
                  <c:v>4.7910000000000004</c:v>
                </c:pt>
                <c:pt idx="58">
                  <c:v>3.7690000000000001</c:v>
                </c:pt>
                <c:pt idx="59">
                  <c:v>4.508</c:v>
                </c:pt>
                <c:pt idx="60">
                  <c:v>4.0999999999999996</c:v>
                </c:pt>
                <c:pt idx="61">
                  <c:v>3.9380000000000002</c:v>
                </c:pt>
                <c:pt idx="62">
                  <c:v>3.98</c:v>
                </c:pt>
                <c:pt idx="63">
                  <c:v>3.7770000000000001</c:v>
                </c:pt>
                <c:pt idx="64">
                  <c:v>3.7370000000000001</c:v>
                </c:pt>
                <c:pt idx="65">
                  <c:v>6.0389999999999997</c:v>
                </c:pt>
                <c:pt idx="66">
                  <c:v>3.6579999999999999</c:v>
                </c:pt>
                <c:pt idx="67">
                  <c:v>3.742</c:v>
                </c:pt>
                <c:pt idx="68">
                  <c:v>3.99</c:v>
                </c:pt>
                <c:pt idx="69">
                  <c:v>4.4859999999999998</c:v>
                </c:pt>
                <c:pt idx="70">
                  <c:v>4.57</c:v>
                </c:pt>
                <c:pt idx="71">
                  <c:v>4.16</c:v>
                </c:pt>
                <c:pt idx="72">
                  <c:v>4.3259999999999996</c:v>
                </c:pt>
                <c:pt idx="73">
                  <c:v>4.0810000000000004</c:v>
                </c:pt>
                <c:pt idx="74">
                  <c:v>3.9180000000000001</c:v>
                </c:pt>
                <c:pt idx="75">
                  <c:v>3.2589999999999999</c:v>
                </c:pt>
                <c:pt idx="76">
                  <c:v>7.2220000000000004</c:v>
                </c:pt>
                <c:pt idx="77">
                  <c:v>3.8809999999999998</c:v>
                </c:pt>
                <c:pt idx="78">
                  <c:v>3.6349999999999998</c:v>
                </c:pt>
                <c:pt idx="79">
                  <c:v>4.0910000000000002</c:v>
                </c:pt>
                <c:pt idx="80">
                  <c:v>4.1749999999999998</c:v>
                </c:pt>
                <c:pt idx="81">
                  <c:v>4.673</c:v>
                </c:pt>
                <c:pt idx="82">
                  <c:v>4.4269999999999996</c:v>
                </c:pt>
                <c:pt idx="83">
                  <c:v>3.6419999999999999</c:v>
                </c:pt>
                <c:pt idx="84">
                  <c:v>4.5549999999999997</c:v>
                </c:pt>
                <c:pt idx="85">
                  <c:v>3.8109999999999999</c:v>
                </c:pt>
                <c:pt idx="86">
                  <c:v>3.8130000000000002</c:v>
                </c:pt>
                <c:pt idx="87">
                  <c:v>5.8460000000000001</c:v>
                </c:pt>
                <c:pt idx="88">
                  <c:v>3.94</c:v>
                </c:pt>
                <c:pt idx="89">
                  <c:v>3.5680000000000001</c:v>
                </c:pt>
                <c:pt idx="90">
                  <c:v>4.8150000000000004</c:v>
                </c:pt>
                <c:pt idx="91">
                  <c:v>3.9870000000000001</c:v>
                </c:pt>
                <c:pt idx="92">
                  <c:v>4.6950000000000003</c:v>
                </c:pt>
                <c:pt idx="93">
                  <c:v>4.032</c:v>
                </c:pt>
                <c:pt idx="94">
                  <c:v>4.0330000000000004</c:v>
                </c:pt>
                <c:pt idx="95">
                  <c:v>4.16</c:v>
                </c:pt>
                <c:pt idx="96">
                  <c:v>3.0379999999999998</c:v>
                </c:pt>
                <c:pt idx="97">
                  <c:v>3.9129999999999998</c:v>
                </c:pt>
                <c:pt idx="98">
                  <c:v>5.8310000000000004</c:v>
                </c:pt>
                <c:pt idx="99">
                  <c:v>3.7080000000000002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94A-40F0-A79C-9AD54CF6A13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15630464"/>
        <c:axId val="115632384"/>
      </c:barChart>
      <c:catAx>
        <c:axId val="11563046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Shift Amount</a:t>
                </a:r>
              </a:p>
            </c:rich>
          </c:tx>
          <c:overlay val="0"/>
        </c:title>
        <c:majorTickMark val="out"/>
        <c:minorTickMark val="none"/>
        <c:tickLblPos val="nextTo"/>
        <c:crossAx val="115632384"/>
        <c:crosses val="autoZero"/>
        <c:auto val="1"/>
        <c:lblAlgn val="ctr"/>
        <c:lblOffset val="100"/>
        <c:tickLblSkip val="10"/>
        <c:noMultiLvlLbl val="0"/>
      </c:catAx>
      <c:valAx>
        <c:axId val="115632384"/>
        <c:scaling>
          <c:orientation val="minMax"/>
          <c:max val="10"/>
          <c:min val="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Coincidence Rate (%)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115630464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7F0B71-AAAA-4792-BE6C-AA7513867772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3C4375-5D5B-4983-9E94-ADB1EF41B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3163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3C4375-5D5B-4983-9E94-ADB1EF41B84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5158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3C4375-5D5B-4983-9E94-ADB1EF41B84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5158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3C4375-5D5B-4983-9E94-ADB1EF41B84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5158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3C4375-5D5B-4983-9E94-ADB1EF41B84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5158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3C4375-5D5B-4983-9E94-ADB1EF41B84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5158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3C4375-5D5B-4983-9E94-ADB1EF41B84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5158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3C4375-5D5B-4983-9E94-ADB1EF41B84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5158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3C4375-5D5B-4983-9E94-ADB1EF41B84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5158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3C4375-5D5B-4983-9E94-ADB1EF41B84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5158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3C4375-5D5B-4983-9E94-ADB1EF41B84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5158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3C4375-5D5B-4983-9E94-ADB1EF41B84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5158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3C4375-5D5B-4983-9E94-ADB1EF41B84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5158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3C4375-5D5B-4983-9E94-ADB1EF41B84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5158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3C4375-5D5B-4983-9E94-ADB1EF41B84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5158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68998-65E4-4D42-A636-16DD79DA22FC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8A382-BE1D-4848-889F-21714BE1E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912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68998-65E4-4D42-A636-16DD79DA22FC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8A382-BE1D-4848-889F-21714BE1E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822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68998-65E4-4D42-A636-16DD79DA22FC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8A382-BE1D-4848-889F-21714BE1E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946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68998-65E4-4D42-A636-16DD79DA22FC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8A382-BE1D-4848-889F-21714BE1E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045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68998-65E4-4D42-A636-16DD79DA22FC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8A382-BE1D-4848-889F-21714BE1E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852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68998-65E4-4D42-A636-16DD79DA22FC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8A382-BE1D-4848-889F-21714BE1E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922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68998-65E4-4D42-A636-16DD79DA22FC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8A382-BE1D-4848-889F-21714BE1E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014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68998-65E4-4D42-A636-16DD79DA22FC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8A382-BE1D-4848-889F-21714BE1E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614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68998-65E4-4D42-A636-16DD79DA22FC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8A382-BE1D-4848-889F-21714BE1E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7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68998-65E4-4D42-A636-16DD79DA22FC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8A382-BE1D-4848-889F-21714BE1E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906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68998-65E4-4D42-A636-16DD79DA22FC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8A382-BE1D-4848-889F-21714BE1E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215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E68998-65E4-4D42-A636-16DD79DA22FC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8A382-BE1D-4848-889F-21714BE1E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880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200150"/>
          </a:xfrm>
        </p:spPr>
        <p:txBody>
          <a:bodyPr>
            <a:normAutofit/>
          </a:bodyPr>
          <a:lstStyle/>
          <a:p>
            <a:r>
              <a:rPr lang="en-US" b="1" dirty="0"/>
              <a:t>Example of cracking a </a:t>
            </a:r>
            <a:r>
              <a:rPr lang="en-US" b="1" dirty="0" err="1"/>
              <a:t>Vigenere</a:t>
            </a:r>
            <a:r>
              <a:rPr lang="en-US" b="1" dirty="0"/>
              <a:t> cipher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457200" y="1200150"/>
            <a:ext cx="2667000" cy="2743200"/>
            <a:chOff x="457200" y="1295400"/>
            <a:chExt cx="3200400" cy="4343400"/>
          </a:xfrm>
        </p:grpSpPr>
        <p:sp>
          <p:nvSpPr>
            <p:cNvPr id="4" name="Rectangle 3"/>
            <p:cNvSpPr/>
            <p:nvPr/>
          </p:nvSpPr>
          <p:spPr>
            <a:xfrm>
              <a:off x="457200" y="1295400"/>
              <a:ext cx="3200400" cy="434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050391" y="2438400"/>
              <a:ext cx="2025709" cy="30700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000" b="1" dirty="0"/>
                <a:t>INSERT</a:t>
              </a:r>
            </a:p>
            <a:p>
              <a:pPr algn="ctr"/>
              <a:r>
                <a:rPr lang="en-US" sz="4000" b="1" dirty="0"/>
                <a:t>VIDEO</a:t>
              </a:r>
            </a:p>
            <a:p>
              <a:pPr algn="ctr"/>
              <a:r>
                <a:rPr lang="en-US" sz="4000" b="1" dirty="0"/>
                <a:t>HERE</a:t>
              </a: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3276600" y="1200151"/>
            <a:ext cx="5867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Use of Coincidence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2692547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20015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Key determination can be difficult without adequate </a:t>
            </a:r>
            <a:r>
              <a:rPr lang="en-US" b="1" dirty="0" err="1"/>
              <a:t>ciphertext</a:t>
            </a:r>
            <a:r>
              <a:rPr lang="en-US" b="1" dirty="0"/>
              <a:t> available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457200" y="1200150"/>
            <a:ext cx="2667000" cy="2743200"/>
            <a:chOff x="457200" y="1295400"/>
            <a:chExt cx="3200400" cy="4343400"/>
          </a:xfrm>
        </p:grpSpPr>
        <p:sp>
          <p:nvSpPr>
            <p:cNvPr id="4" name="Rectangle 3"/>
            <p:cNvSpPr/>
            <p:nvPr/>
          </p:nvSpPr>
          <p:spPr>
            <a:xfrm>
              <a:off x="457200" y="1295400"/>
              <a:ext cx="3200400" cy="434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050391" y="2438400"/>
              <a:ext cx="2025709" cy="30700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000" b="1" dirty="0"/>
                <a:t>INSERT</a:t>
              </a:r>
            </a:p>
            <a:p>
              <a:pPr algn="ctr"/>
              <a:r>
                <a:rPr lang="en-US" sz="4000" b="1" dirty="0"/>
                <a:t>VIDEO</a:t>
              </a:r>
            </a:p>
            <a:p>
              <a:pPr algn="ctr"/>
              <a:r>
                <a:rPr lang="en-US" sz="4000" b="1" dirty="0"/>
                <a:t>HERE</a:t>
              </a: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3276600" y="1200151"/>
            <a:ext cx="58674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250 char: M(DO)V(NR)(CR)L(DHL)EJ(YC)(ILN)</a:t>
            </a:r>
          </a:p>
          <a:p>
            <a:endParaRPr lang="pt-BR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b="1" dirty="0"/>
              <a:t>Letters in parens are tied for most occurances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b="1" dirty="0"/>
              <a:t>More than half of the letters are correct (or tied)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6246359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20015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Key determination can be difficult without adequate </a:t>
            </a:r>
            <a:r>
              <a:rPr lang="en-US" b="1" dirty="0" err="1"/>
              <a:t>ciphertext</a:t>
            </a:r>
            <a:r>
              <a:rPr lang="en-US" b="1" dirty="0"/>
              <a:t> available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457200" y="1200150"/>
            <a:ext cx="2667000" cy="2743200"/>
            <a:chOff x="457200" y="1295400"/>
            <a:chExt cx="3200400" cy="4343400"/>
          </a:xfrm>
        </p:grpSpPr>
        <p:sp>
          <p:nvSpPr>
            <p:cNvPr id="4" name="Rectangle 3"/>
            <p:cNvSpPr/>
            <p:nvPr/>
          </p:nvSpPr>
          <p:spPr>
            <a:xfrm>
              <a:off x="457200" y="1295400"/>
              <a:ext cx="3200400" cy="434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050391" y="2438400"/>
              <a:ext cx="2025709" cy="30700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000" b="1" dirty="0"/>
                <a:t>INSERT</a:t>
              </a:r>
            </a:p>
            <a:p>
              <a:pPr algn="ctr"/>
              <a:r>
                <a:rPr lang="en-US" sz="4000" b="1" dirty="0"/>
                <a:t>VIDEO</a:t>
              </a:r>
            </a:p>
            <a:p>
              <a:pPr algn="ctr"/>
              <a:r>
                <a:rPr lang="en-US" sz="4000" b="1" dirty="0"/>
                <a:t>HERE</a:t>
              </a: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3276600" y="1200151"/>
            <a:ext cx="5867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250 char: M(DO)V(NR)(CR)L(DHL)EJ(YC)(ILN)</a:t>
            </a:r>
          </a:p>
          <a:p>
            <a:endParaRPr lang="pt-BR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b="1" dirty="0"/>
              <a:t>Letters in parens are tied for most occurances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b="1" dirty="0"/>
              <a:t>More than half of the letters are correct (or tied)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1" dirty="0"/>
          </a:p>
          <a:p>
            <a:r>
              <a:rPr lang="en-US" sz="2000" b="1" dirty="0"/>
              <a:t>2500 char: COICCIDEJCN</a:t>
            </a:r>
          </a:p>
          <a:p>
            <a:endParaRPr lang="en-US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All but three letters are correct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Keyword: COINCIDENCE</a:t>
            </a:r>
          </a:p>
        </p:txBody>
      </p:sp>
    </p:spTree>
    <p:extLst>
      <p:ext uri="{BB962C8B-B14F-4D97-AF65-F5344CB8AC3E}">
        <p14:creationId xmlns:p14="http://schemas.microsoft.com/office/powerpoint/2010/main" val="24892601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20015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In review – Coincidence a powerful tool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457200" y="1200150"/>
            <a:ext cx="2667000" cy="2743200"/>
            <a:chOff x="457200" y="1295400"/>
            <a:chExt cx="3200400" cy="4343400"/>
          </a:xfrm>
        </p:grpSpPr>
        <p:sp>
          <p:nvSpPr>
            <p:cNvPr id="4" name="Rectangle 3"/>
            <p:cNvSpPr/>
            <p:nvPr/>
          </p:nvSpPr>
          <p:spPr>
            <a:xfrm>
              <a:off x="457200" y="1295400"/>
              <a:ext cx="3200400" cy="434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050391" y="2438400"/>
              <a:ext cx="2025709" cy="30700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000" b="1" dirty="0"/>
                <a:t>INSERT</a:t>
              </a:r>
            </a:p>
            <a:p>
              <a:pPr algn="ctr"/>
              <a:r>
                <a:rPr lang="en-US" sz="4000" b="1" dirty="0"/>
                <a:t>VIDEO</a:t>
              </a:r>
            </a:p>
            <a:p>
              <a:pPr algn="ctr"/>
              <a:r>
                <a:rPr lang="en-US" sz="4000" b="1" dirty="0"/>
                <a:t>HERE</a:t>
              </a: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3276600" y="1200151"/>
            <a:ext cx="5867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Polyalphabetic ciphers are considerably more difficult to break than </a:t>
            </a:r>
            <a:r>
              <a:rPr lang="en-US" sz="2000" b="1" dirty="0" err="1"/>
              <a:t>monoalphabetic</a:t>
            </a:r>
            <a:r>
              <a:rPr lang="en-US" sz="2000" b="1" dirty="0"/>
              <a:t> ones.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4700517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20015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In review – Coincidence a powerful tool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457200" y="1200150"/>
            <a:ext cx="2667000" cy="2743200"/>
            <a:chOff x="457200" y="1295400"/>
            <a:chExt cx="3200400" cy="4343400"/>
          </a:xfrm>
        </p:grpSpPr>
        <p:sp>
          <p:nvSpPr>
            <p:cNvPr id="4" name="Rectangle 3"/>
            <p:cNvSpPr/>
            <p:nvPr/>
          </p:nvSpPr>
          <p:spPr>
            <a:xfrm>
              <a:off x="457200" y="1295400"/>
              <a:ext cx="3200400" cy="434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050391" y="2438400"/>
              <a:ext cx="2025709" cy="30700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000" b="1" dirty="0"/>
                <a:t>INSERT</a:t>
              </a:r>
            </a:p>
            <a:p>
              <a:pPr algn="ctr"/>
              <a:r>
                <a:rPr lang="en-US" sz="4000" b="1" dirty="0"/>
                <a:t>VIDEO</a:t>
              </a:r>
            </a:p>
            <a:p>
              <a:pPr algn="ctr"/>
              <a:r>
                <a:rPr lang="en-US" sz="4000" b="1" dirty="0"/>
                <a:t>HERE</a:t>
              </a: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3276600" y="1200151"/>
            <a:ext cx="5867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Polyalphabetic ciphers are considerably more difficult to break than </a:t>
            </a:r>
            <a:r>
              <a:rPr lang="en-US" sz="2000" b="1" dirty="0" err="1"/>
              <a:t>monoalphabetic</a:t>
            </a:r>
            <a:r>
              <a:rPr lang="en-US" sz="2000" b="1" dirty="0"/>
              <a:t> ones.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Coincidence analysis allows us to determine likely key lengths.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4700517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20015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In review – Coincidence a powerful tool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457200" y="1200150"/>
            <a:ext cx="2667000" cy="2743200"/>
            <a:chOff x="457200" y="1295400"/>
            <a:chExt cx="3200400" cy="4343400"/>
          </a:xfrm>
        </p:grpSpPr>
        <p:sp>
          <p:nvSpPr>
            <p:cNvPr id="4" name="Rectangle 3"/>
            <p:cNvSpPr/>
            <p:nvPr/>
          </p:nvSpPr>
          <p:spPr>
            <a:xfrm>
              <a:off x="457200" y="1295400"/>
              <a:ext cx="3200400" cy="434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050391" y="2438400"/>
              <a:ext cx="2025709" cy="30700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000" b="1" dirty="0"/>
                <a:t>INSERT</a:t>
              </a:r>
            </a:p>
            <a:p>
              <a:pPr algn="ctr"/>
              <a:r>
                <a:rPr lang="en-US" sz="4000" b="1" dirty="0"/>
                <a:t>VIDEO</a:t>
              </a:r>
            </a:p>
            <a:p>
              <a:pPr algn="ctr"/>
              <a:r>
                <a:rPr lang="en-US" sz="4000" b="1" dirty="0"/>
                <a:t>HERE</a:t>
              </a: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3276600" y="1200151"/>
            <a:ext cx="58674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Polyalphabetic ciphers are considerably more difficult to break than </a:t>
            </a:r>
            <a:r>
              <a:rPr lang="en-US" sz="2000" b="1" dirty="0" err="1"/>
              <a:t>monoalphabetic</a:t>
            </a:r>
            <a:r>
              <a:rPr lang="en-US" sz="2000" b="1" dirty="0"/>
              <a:t> ones.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Coincidence analysis allows us to determine likely key lengths.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A single hard polyalphabetic problem is reduced to many much simpler </a:t>
            </a:r>
            <a:r>
              <a:rPr lang="en-US" sz="2000" b="1" dirty="0" err="1"/>
              <a:t>monoalphabetic</a:t>
            </a:r>
            <a:r>
              <a:rPr lang="en-US" sz="2000" b="1" dirty="0"/>
              <a:t> ones.</a:t>
            </a:r>
          </a:p>
        </p:txBody>
      </p:sp>
    </p:spTree>
    <p:extLst>
      <p:ext uri="{BB962C8B-B14F-4D97-AF65-F5344CB8AC3E}">
        <p14:creationId xmlns:p14="http://schemas.microsoft.com/office/powerpoint/2010/main" val="3470051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200150"/>
          </a:xfrm>
        </p:spPr>
        <p:txBody>
          <a:bodyPr>
            <a:normAutofit/>
          </a:bodyPr>
          <a:lstStyle/>
          <a:p>
            <a:r>
              <a:rPr lang="en-US" b="1" dirty="0"/>
              <a:t>Example of cracking a </a:t>
            </a:r>
            <a:r>
              <a:rPr lang="en-US" b="1" dirty="0" err="1"/>
              <a:t>Vigenere</a:t>
            </a:r>
            <a:r>
              <a:rPr lang="en-US" b="1" dirty="0"/>
              <a:t> cipher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457200" y="1200150"/>
            <a:ext cx="2667000" cy="2743200"/>
            <a:chOff x="457200" y="1295400"/>
            <a:chExt cx="3200400" cy="4343400"/>
          </a:xfrm>
        </p:grpSpPr>
        <p:sp>
          <p:nvSpPr>
            <p:cNvPr id="4" name="Rectangle 3"/>
            <p:cNvSpPr/>
            <p:nvPr/>
          </p:nvSpPr>
          <p:spPr>
            <a:xfrm>
              <a:off x="457200" y="1295400"/>
              <a:ext cx="3200400" cy="434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050391" y="2438400"/>
              <a:ext cx="2025709" cy="30700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000" b="1" dirty="0"/>
                <a:t>INSERT</a:t>
              </a:r>
            </a:p>
            <a:p>
              <a:pPr algn="ctr"/>
              <a:r>
                <a:rPr lang="en-US" sz="4000" b="1" dirty="0"/>
                <a:t>VIDEO</a:t>
              </a:r>
            </a:p>
            <a:p>
              <a:pPr algn="ctr"/>
              <a:r>
                <a:rPr lang="en-US" sz="4000" b="1" dirty="0"/>
                <a:t>HERE</a:t>
              </a: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3276600" y="1200151"/>
            <a:ext cx="5867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Use of Coincidence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Short </a:t>
            </a:r>
            <a:r>
              <a:rPr lang="en-US" sz="2000" b="1" dirty="0" err="1"/>
              <a:t>ciphertext</a:t>
            </a:r>
            <a:r>
              <a:rPr lang="en-US" sz="2000" b="1" dirty="0"/>
              <a:t> example (250 characters)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525607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200150"/>
          </a:xfrm>
        </p:spPr>
        <p:txBody>
          <a:bodyPr>
            <a:normAutofit/>
          </a:bodyPr>
          <a:lstStyle/>
          <a:p>
            <a:r>
              <a:rPr lang="en-US" b="1" dirty="0"/>
              <a:t>Example of cracking a </a:t>
            </a:r>
            <a:r>
              <a:rPr lang="en-US" b="1" dirty="0" err="1"/>
              <a:t>Vigenere</a:t>
            </a:r>
            <a:r>
              <a:rPr lang="en-US" b="1" dirty="0"/>
              <a:t> cipher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457200" y="1200150"/>
            <a:ext cx="2667000" cy="2743200"/>
            <a:chOff x="457200" y="1295400"/>
            <a:chExt cx="3200400" cy="4343400"/>
          </a:xfrm>
        </p:grpSpPr>
        <p:sp>
          <p:nvSpPr>
            <p:cNvPr id="4" name="Rectangle 3"/>
            <p:cNvSpPr/>
            <p:nvPr/>
          </p:nvSpPr>
          <p:spPr>
            <a:xfrm>
              <a:off x="457200" y="1295400"/>
              <a:ext cx="3200400" cy="434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050391" y="2438400"/>
              <a:ext cx="2025709" cy="30700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000" b="1" dirty="0"/>
                <a:t>INSERT</a:t>
              </a:r>
            </a:p>
            <a:p>
              <a:pPr algn="ctr"/>
              <a:r>
                <a:rPr lang="en-US" sz="4000" b="1" dirty="0"/>
                <a:t>VIDEO</a:t>
              </a:r>
            </a:p>
            <a:p>
              <a:pPr algn="ctr"/>
              <a:r>
                <a:rPr lang="en-US" sz="4000" b="1" dirty="0"/>
                <a:t>HERE</a:t>
              </a: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3276600" y="1200151"/>
            <a:ext cx="58674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Use of Coincidence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Short </a:t>
            </a:r>
            <a:r>
              <a:rPr lang="en-US" sz="2000" b="1" dirty="0" err="1"/>
              <a:t>ciphertext</a:t>
            </a:r>
            <a:r>
              <a:rPr lang="en-US" sz="2000" b="1" dirty="0"/>
              <a:t> example (250 characters)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Long </a:t>
            </a:r>
            <a:r>
              <a:rPr lang="en-US" sz="2000" b="1" dirty="0" err="1"/>
              <a:t>ciphertext</a:t>
            </a:r>
            <a:r>
              <a:rPr lang="en-US" sz="2000" b="1" dirty="0"/>
              <a:t> example (2500 characters)</a:t>
            </a:r>
          </a:p>
        </p:txBody>
      </p:sp>
    </p:spTree>
    <p:extLst>
      <p:ext uri="{BB962C8B-B14F-4D97-AF65-F5344CB8AC3E}">
        <p14:creationId xmlns:p14="http://schemas.microsoft.com/office/powerpoint/2010/main" val="35256074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20015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Strong peaks likely to occur</a:t>
            </a:r>
            <a:br>
              <a:rPr lang="en-US" b="1" dirty="0"/>
            </a:br>
            <a:r>
              <a:rPr lang="en-US" b="1" dirty="0"/>
              <a:t>at multiples of the key length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457200" y="1200150"/>
            <a:ext cx="2667000" cy="2743200"/>
            <a:chOff x="457200" y="1295400"/>
            <a:chExt cx="3200400" cy="4343400"/>
          </a:xfrm>
        </p:grpSpPr>
        <p:sp>
          <p:nvSpPr>
            <p:cNvPr id="4" name="Rectangle 3"/>
            <p:cNvSpPr/>
            <p:nvPr/>
          </p:nvSpPr>
          <p:spPr>
            <a:xfrm>
              <a:off x="457200" y="1295400"/>
              <a:ext cx="3200400" cy="434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050391" y="2438400"/>
              <a:ext cx="2025709" cy="30700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000" b="1" dirty="0"/>
                <a:t>INSERT</a:t>
              </a:r>
            </a:p>
            <a:p>
              <a:pPr algn="ctr"/>
              <a:r>
                <a:rPr lang="en-US" sz="4000" b="1" dirty="0"/>
                <a:t>VIDEO</a:t>
              </a:r>
            </a:p>
            <a:p>
              <a:pPr algn="ctr"/>
              <a:r>
                <a:rPr lang="en-US" sz="4000" b="1" dirty="0"/>
                <a:t>HERE</a:t>
              </a:r>
            </a:p>
          </p:txBody>
        </p:sp>
      </p:grpSp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03559847"/>
              </p:ext>
            </p:extLst>
          </p:nvPr>
        </p:nvGraphicFramePr>
        <p:xfrm>
          <a:off x="3200400" y="120015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1813579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20015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Strong peaks likely to occur</a:t>
            </a:r>
            <a:br>
              <a:rPr lang="en-US" b="1" dirty="0"/>
            </a:br>
            <a:r>
              <a:rPr lang="en-US" b="1" dirty="0"/>
              <a:t>at multiples of the key length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457200" y="1200150"/>
            <a:ext cx="2667000" cy="2743200"/>
            <a:chOff x="457200" y="1295400"/>
            <a:chExt cx="3200400" cy="4343400"/>
          </a:xfrm>
        </p:grpSpPr>
        <p:sp>
          <p:nvSpPr>
            <p:cNvPr id="4" name="Rectangle 3"/>
            <p:cNvSpPr/>
            <p:nvPr/>
          </p:nvSpPr>
          <p:spPr>
            <a:xfrm>
              <a:off x="457200" y="1295400"/>
              <a:ext cx="3200400" cy="434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050391" y="2438400"/>
              <a:ext cx="2025709" cy="30700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000" b="1" dirty="0"/>
                <a:t>INSERT</a:t>
              </a:r>
            </a:p>
            <a:p>
              <a:pPr algn="ctr"/>
              <a:r>
                <a:rPr lang="en-US" sz="4000" b="1" dirty="0"/>
                <a:t>VIDEO</a:t>
              </a:r>
            </a:p>
            <a:p>
              <a:pPr algn="ctr"/>
              <a:r>
                <a:rPr lang="en-US" sz="4000" b="1" dirty="0"/>
                <a:t>HERE</a:t>
              </a:r>
            </a:p>
          </p:txBody>
        </p:sp>
      </p:grpSp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05334497"/>
              </p:ext>
            </p:extLst>
          </p:nvPr>
        </p:nvGraphicFramePr>
        <p:xfrm>
          <a:off x="3200400" y="120015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10" name="Straight Connector 9"/>
          <p:cNvCxnSpPr/>
          <p:nvPr/>
        </p:nvCxnSpPr>
        <p:spPr>
          <a:xfrm>
            <a:off x="3733800" y="2545054"/>
            <a:ext cx="3962400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618898" y="2389868"/>
            <a:ext cx="5009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AVG</a:t>
            </a:r>
          </a:p>
        </p:txBody>
      </p:sp>
    </p:spTree>
    <p:extLst>
      <p:ext uri="{BB962C8B-B14F-4D97-AF65-F5344CB8AC3E}">
        <p14:creationId xmlns:p14="http://schemas.microsoft.com/office/powerpoint/2010/main" val="18825582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20015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Multiples of 11 correlate well with peaks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457200" y="1200150"/>
            <a:ext cx="2667000" cy="2743200"/>
            <a:chOff x="457200" y="1295400"/>
            <a:chExt cx="3200400" cy="4343400"/>
          </a:xfrm>
        </p:grpSpPr>
        <p:sp>
          <p:nvSpPr>
            <p:cNvPr id="4" name="Rectangle 3"/>
            <p:cNvSpPr/>
            <p:nvPr/>
          </p:nvSpPr>
          <p:spPr>
            <a:xfrm>
              <a:off x="457200" y="1295400"/>
              <a:ext cx="3200400" cy="434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050391" y="2438400"/>
              <a:ext cx="2025709" cy="30700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000" b="1" dirty="0"/>
                <a:t>INSERT</a:t>
              </a:r>
            </a:p>
            <a:p>
              <a:pPr algn="ctr"/>
              <a:r>
                <a:rPr lang="en-US" sz="4000" b="1" dirty="0"/>
                <a:t>VIDEO</a:t>
              </a:r>
            </a:p>
            <a:p>
              <a:pPr algn="ctr"/>
              <a:r>
                <a:rPr lang="en-US" sz="4000" b="1" dirty="0"/>
                <a:t>HERE</a:t>
              </a:r>
            </a:p>
          </p:txBody>
        </p:sp>
      </p:grpSp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51462204"/>
              </p:ext>
            </p:extLst>
          </p:nvPr>
        </p:nvGraphicFramePr>
        <p:xfrm>
          <a:off x="3200400" y="120015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Oval 2"/>
          <p:cNvSpPr/>
          <p:nvPr/>
        </p:nvSpPr>
        <p:spPr>
          <a:xfrm>
            <a:off x="4156710" y="2308860"/>
            <a:ext cx="76200" cy="76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575810" y="2171700"/>
            <a:ext cx="76200" cy="76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993005" y="2857500"/>
            <a:ext cx="76200" cy="76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408295" y="2047875"/>
            <a:ext cx="76200" cy="76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827395" y="2495550"/>
            <a:ext cx="76200" cy="76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6242685" y="2112645"/>
            <a:ext cx="76200" cy="76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6661785" y="1455420"/>
            <a:ext cx="76200" cy="76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7496175" y="2247900"/>
            <a:ext cx="76200" cy="76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3733800" y="2545054"/>
            <a:ext cx="3962400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7618898" y="2389868"/>
            <a:ext cx="5009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AVG</a:t>
            </a:r>
          </a:p>
        </p:txBody>
      </p:sp>
    </p:spTree>
    <p:extLst>
      <p:ext uri="{BB962C8B-B14F-4D97-AF65-F5344CB8AC3E}">
        <p14:creationId xmlns:p14="http://schemas.microsoft.com/office/powerpoint/2010/main" val="34354549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20015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Multiples of 7 are generally below average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457200" y="1200150"/>
            <a:ext cx="2667000" cy="2743200"/>
            <a:chOff x="457200" y="1295400"/>
            <a:chExt cx="3200400" cy="4343400"/>
          </a:xfrm>
        </p:grpSpPr>
        <p:sp>
          <p:nvSpPr>
            <p:cNvPr id="4" name="Rectangle 3"/>
            <p:cNvSpPr/>
            <p:nvPr/>
          </p:nvSpPr>
          <p:spPr>
            <a:xfrm>
              <a:off x="457200" y="1295400"/>
              <a:ext cx="3200400" cy="434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050391" y="2438400"/>
              <a:ext cx="2025709" cy="30700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000" b="1" dirty="0"/>
                <a:t>INSERT</a:t>
              </a:r>
            </a:p>
            <a:p>
              <a:pPr algn="ctr"/>
              <a:r>
                <a:rPr lang="en-US" sz="4000" b="1" dirty="0"/>
                <a:t>VIDEO</a:t>
              </a:r>
            </a:p>
            <a:p>
              <a:pPr algn="ctr"/>
              <a:r>
                <a:rPr lang="en-US" sz="4000" b="1" dirty="0"/>
                <a:t>HERE</a:t>
              </a:r>
            </a:p>
          </p:txBody>
        </p:sp>
      </p:grpSp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29679068"/>
              </p:ext>
            </p:extLst>
          </p:nvPr>
        </p:nvGraphicFramePr>
        <p:xfrm>
          <a:off x="3200400" y="120015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9" name="Oval 18"/>
          <p:cNvSpPr/>
          <p:nvPr/>
        </p:nvSpPr>
        <p:spPr>
          <a:xfrm>
            <a:off x="4006215" y="2571750"/>
            <a:ext cx="76200" cy="76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4272915" y="2720340"/>
            <a:ext cx="76200" cy="76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4537710" y="2263140"/>
            <a:ext cx="76200" cy="76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4802505" y="2324100"/>
            <a:ext cx="76200" cy="76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5069205" y="2943225"/>
            <a:ext cx="76200" cy="76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5334000" y="2929890"/>
            <a:ext cx="76200" cy="76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5598795" y="2621280"/>
            <a:ext cx="76200" cy="76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5865495" y="2800350"/>
            <a:ext cx="76200" cy="76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6130290" y="2887980"/>
            <a:ext cx="76200" cy="76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6395085" y="2760345"/>
            <a:ext cx="76200" cy="76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6926580" y="2834640"/>
            <a:ext cx="76200" cy="76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7191375" y="2558415"/>
            <a:ext cx="76200" cy="76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7458075" y="2922270"/>
            <a:ext cx="76200" cy="76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3733800" y="2545054"/>
            <a:ext cx="3962400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7618898" y="2389868"/>
            <a:ext cx="5009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AVG</a:t>
            </a:r>
          </a:p>
        </p:txBody>
      </p:sp>
      <p:sp>
        <p:nvSpPr>
          <p:cNvPr id="34" name="Oval 33"/>
          <p:cNvSpPr/>
          <p:nvPr/>
        </p:nvSpPr>
        <p:spPr>
          <a:xfrm>
            <a:off x="6661785" y="1455420"/>
            <a:ext cx="76200" cy="76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2038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20015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With more </a:t>
            </a:r>
            <a:r>
              <a:rPr lang="en-US" b="1" dirty="0" err="1"/>
              <a:t>ciphertext</a:t>
            </a:r>
            <a:r>
              <a:rPr lang="en-US" b="1" dirty="0"/>
              <a:t> the </a:t>
            </a:r>
            <a:br>
              <a:rPr lang="en-US" b="1" dirty="0"/>
            </a:br>
            <a:r>
              <a:rPr lang="en-US" b="1" dirty="0"/>
              <a:t>multiples begin to stand out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457200" y="1200150"/>
            <a:ext cx="2667000" cy="2743200"/>
            <a:chOff x="457200" y="1295400"/>
            <a:chExt cx="3200400" cy="4343400"/>
          </a:xfrm>
        </p:grpSpPr>
        <p:sp>
          <p:nvSpPr>
            <p:cNvPr id="4" name="Rectangle 3"/>
            <p:cNvSpPr/>
            <p:nvPr/>
          </p:nvSpPr>
          <p:spPr>
            <a:xfrm>
              <a:off x="457200" y="1295400"/>
              <a:ext cx="3200400" cy="434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050391" y="2438400"/>
              <a:ext cx="2025709" cy="30700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000" b="1" dirty="0"/>
                <a:t>INSERT</a:t>
              </a:r>
            </a:p>
            <a:p>
              <a:pPr algn="ctr"/>
              <a:r>
                <a:rPr lang="en-US" sz="4000" b="1" dirty="0"/>
                <a:t>VIDEO</a:t>
              </a:r>
            </a:p>
            <a:p>
              <a:pPr algn="ctr"/>
              <a:r>
                <a:rPr lang="en-US" sz="4000" b="1" dirty="0"/>
                <a:t>HERE</a:t>
              </a:r>
            </a:p>
          </p:txBody>
        </p:sp>
      </p:grp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67244484"/>
              </p:ext>
            </p:extLst>
          </p:nvPr>
        </p:nvGraphicFramePr>
        <p:xfrm>
          <a:off x="3200400" y="120015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8" name="Straight Connector 7"/>
          <p:cNvCxnSpPr/>
          <p:nvPr/>
        </p:nvCxnSpPr>
        <p:spPr>
          <a:xfrm>
            <a:off x="3733800" y="2482011"/>
            <a:ext cx="3962400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618898" y="2326825"/>
            <a:ext cx="5009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AVG</a:t>
            </a:r>
          </a:p>
        </p:txBody>
      </p:sp>
    </p:spTree>
    <p:extLst>
      <p:ext uri="{BB962C8B-B14F-4D97-AF65-F5344CB8AC3E}">
        <p14:creationId xmlns:p14="http://schemas.microsoft.com/office/powerpoint/2010/main" val="20759267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20015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Key determination can be difficult without adequate </a:t>
            </a:r>
            <a:r>
              <a:rPr lang="en-US" b="1" dirty="0" err="1"/>
              <a:t>ciphertext</a:t>
            </a:r>
            <a:r>
              <a:rPr lang="en-US" b="1" dirty="0"/>
              <a:t> available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457200" y="1200150"/>
            <a:ext cx="2667000" cy="2743200"/>
            <a:chOff x="457200" y="1295400"/>
            <a:chExt cx="3200400" cy="4343400"/>
          </a:xfrm>
        </p:grpSpPr>
        <p:sp>
          <p:nvSpPr>
            <p:cNvPr id="4" name="Rectangle 3"/>
            <p:cNvSpPr/>
            <p:nvPr/>
          </p:nvSpPr>
          <p:spPr>
            <a:xfrm>
              <a:off x="457200" y="1295400"/>
              <a:ext cx="3200400" cy="434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050391" y="2438400"/>
              <a:ext cx="2025709" cy="30700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000" b="1" dirty="0"/>
                <a:t>INSERT</a:t>
              </a:r>
            </a:p>
            <a:p>
              <a:pPr algn="ctr"/>
              <a:r>
                <a:rPr lang="en-US" sz="4000" b="1" dirty="0"/>
                <a:t>VIDEO</a:t>
              </a:r>
            </a:p>
            <a:p>
              <a:pPr algn="ctr"/>
              <a:r>
                <a:rPr lang="en-US" sz="4000" b="1" dirty="0"/>
                <a:t>HERE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999955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solidFill>
            <a:schemeClr val="tx1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29223</TotalTime>
  <Words>396</Words>
  <Application>Microsoft Office PowerPoint</Application>
  <PresentationFormat>On-screen Show (16:9)</PresentationFormat>
  <Paragraphs>120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Example of cracking a Vigenere cipher</vt:lpstr>
      <vt:lpstr>Example of cracking a Vigenere cipher</vt:lpstr>
      <vt:lpstr>Example of cracking a Vigenere cipher</vt:lpstr>
      <vt:lpstr>Strong peaks likely to occur at multiples of the key length</vt:lpstr>
      <vt:lpstr>Strong peaks likely to occur at multiples of the key length</vt:lpstr>
      <vt:lpstr>Multiples of 11 correlate well with peaks</vt:lpstr>
      <vt:lpstr>Multiples of 7 are generally below average</vt:lpstr>
      <vt:lpstr>With more ciphertext the  multiples begin to stand out</vt:lpstr>
      <vt:lpstr>Key determination can be difficult without adequate ciphertext available</vt:lpstr>
      <vt:lpstr>Key determination can be difficult without adequate ciphertext available</vt:lpstr>
      <vt:lpstr>Key determination can be difficult without adequate ciphertext available</vt:lpstr>
      <vt:lpstr>In review – Coincidence a powerful tool</vt:lpstr>
      <vt:lpstr>In review – Coincidence a powerful tool</vt:lpstr>
      <vt:lpstr>In review – Coincidence a powerful tool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Chinese Remainder Theorem</dc:title>
  <dc:creator>WBahn</dc:creator>
  <cp:lastModifiedBy>Oluwatobi Akanbi</cp:lastModifiedBy>
  <cp:revision>173</cp:revision>
  <dcterms:created xsi:type="dcterms:W3CDTF">2017-04-06T17:43:22Z</dcterms:created>
  <dcterms:modified xsi:type="dcterms:W3CDTF">2017-09-15T20:07:27Z</dcterms:modified>
</cp:coreProperties>
</file>