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3"/>
  </p:notesMasterIdLst>
  <p:sldIdLst>
    <p:sldId id="518" r:id="rId2"/>
    <p:sldId id="643" r:id="rId3"/>
    <p:sldId id="644" r:id="rId4"/>
    <p:sldId id="645" r:id="rId5"/>
    <p:sldId id="646" r:id="rId6"/>
    <p:sldId id="647" r:id="rId7"/>
    <p:sldId id="648" r:id="rId8"/>
    <p:sldId id="650" r:id="rId9"/>
    <p:sldId id="651" r:id="rId10"/>
    <p:sldId id="520" r:id="rId11"/>
    <p:sldId id="561" r:id="rId12"/>
    <p:sldId id="559" r:id="rId13"/>
    <p:sldId id="560" r:id="rId14"/>
    <p:sldId id="552" r:id="rId15"/>
    <p:sldId id="557" r:id="rId16"/>
    <p:sldId id="556" r:id="rId17"/>
    <p:sldId id="562" r:id="rId18"/>
    <p:sldId id="564" r:id="rId19"/>
    <p:sldId id="566" r:id="rId20"/>
    <p:sldId id="567" r:id="rId21"/>
    <p:sldId id="569" r:id="rId22"/>
    <p:sldId id="572" r:id="rId23"/>
    <p:sldId id="573" r:id="rId24"/>
    <p:sldId id="574" r:id="rId25"/>
    <p:sldId id="575" r:id="rId26"/>
    <p:sldId id="577" r:id="rId27"/>
    <p:sldId id="578" r:id="rId28"/>
    <p:sldId id="579" r:id="rId29"/>
    <p:sldId id="580" r:id="rId30"/>
    <p:sldId id="576" r:id="rId31"/>
    <p:sldId id="601" r:id="rId32"/>
    <p:sldId id="591" r:id="rId33"/>
    <p:sldId id="592" r:id="rId34"/>
    <p:sldId id="593" r:id="rId35"/>
    <p:sldId id="595" r:id="rId36"/>
    <p:sldId id="596" r:id="rId37"/>
    <p:sldId id="597" r:id="rId38"/>
    <p:sldId id="598" r:id="rId39"/>
    <p:sldId id="653" r:id="rId40"/>
    <p:sldId id="599" r:id="rId41"/>
    <p:sldId id="600" r:id="rId42"/>
    <p:sldId id="605" r:id="rId43"/>
    <p:sldId id="604" r:id="rId44"/>
    <p:sldId id="603" r:id="rId45"/>
    <p:sldId id="602" r:id="rId46"/>
    <p:sldId id="587" r:id="rId47"/>
    <p:sldId id="588" r:id="rId48"/>
    <p:sldId id="606" r:id="rId49"/>
    <p:sldId id="607" r:id="rId50"/>
    <p:sldId id="608" r:id="rId51"/>
    <p:sldId id="589" r:id="rId52"/>
    <p:sldId id="590" r:id="rId53"/>
    <p:sldId id="614" r:id="rId54"/>
    <p:sldId id="609" r:id="rId55"/>
    <p:sldId id="616" r:id="rId56"/>
    <p:sldId id="617" r:id="rId57"/>
    <p:sldId id="618" r:id="rId58"/>
    <p:sldId id="619" r:id="rId59"/>
    <p:sldId id="620" r:id="rId60"/>
    <p:sldId id="622" r:id="rId61"/>
    <p:sldId id="625" r:id="rId6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>
      <p:cViewPr varScale="1">
        <p:scale>
          <a:sx n="108" d="100"/>
          <a:sy n="108" d="100"/>
        </p:scale>
        <p:origin x="83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0B71-AAAA-4792-BE6C-AA7513867772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4375-5D5B-4983-9E94-ADB1EF41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C4375-5D5B-4983-9E94-ADB1EF41B8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1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5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1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1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8998-65E4-4D42-A636-16DD79DA22FC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A382-BE1D-4848-889F-21714BE1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Length Determination in </a:t>
            </a:r>
            <a:r>
              <a:rPr lang="en-US" b="1" dirty="0" err="1"/>
              <a:t>Polyalphabtic</a:t>
            </a:r>
            <a:r>
              <a:rPr lang="en-US" b="1" dirty="0"/>
              <a:t>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25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</p:spTree>
    <p:extLst>
      <p:ext uri="{BB962C8B-B14F-4D97-AF65-F5344CB8AC3E}">
        <p14:creationId xmlns:p14="http://schemas.microsoft.com/office/powerpoint/2010/main" val="204460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</a:t>
            </a:r>
          </a:p>
        </p:txBody>
      </p:sp>
    </p:spTree>
    <p:extLst>
      <p:ext uri="{BB962C8B-B14F-4D97-AF65-F5344CB8AC3E}">
        <p14:creationId xmlns:p14="http://schemas.microsoft.com/office/powerpoint/2010/main" val="193172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280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 RETRE ATTOR IVER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6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TSECR ETSE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 RETRE ATTOR IVER</a:t>
            </a:r>
          </a:p>
        </p:txBody>
      </p:sp>
    </p:spTree>
    <p:extLst>
      <p:ext uri="{BB962C8B-B14F-4D97-AF65-F5344CB8AC3E}">
        <p14:creationId xmlns:p14="http://schemas.microsoft.com/office/powerpoint/2010/main" val="193172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TSECR ETSE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 RETRE ATTOR IVER</a:t>
            </a:r>
          </a:p>
        </p:txBody>
      </p:sp>
      <p:sp>
        <p:nvSpPr>
          <p:cNvPr id="5" name="Oval 4"/>
          <p:cNvSpPr/>
          <p:nvPr/>
        </p:nvSpPr>
        <p:spPr>
          <a:xfrm>
            <a:off x="6637020" y="1733550"/>
            <a:ext cx="201414" cy="2034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38962" y="3166478"/>
            <a:ext cx="103386" cy="1044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2"/>
            <a:endCxn id="9" idx="7"/>
          </p:cNvCxnSpPr>
          <p:nvPr/>
        </p:nvCxnSpPr>
        <p:spPr>
          <a:xfrm flipH="1">
            <a:off x="3427207" y="1835264"/>
            <a:ext cx="3209813" cy="13465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TSECR ETSE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 RETRE ATTOR IVER</a:t>
            </a:r>
          </a:p>
        </p:txBody>
      </p:sp>
      <p:sp>
        <p:nvSpPr>
          <p:cNvPr id="5" name="Oval 4"/>
          <p:cNvSpPr/>
          <p:nvPr/>
        </p:nvSpPr>
        <p:spPr>
          <a:xfrm>
            <a:off x="6637020" y="1733550"/>
            <a:ext cx="201414" cy="2034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38962" y="3166478"/>
            <a:ext cx="103386" cy="1044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72075" y="1243965"/>
            <a:ext cx="103386" cy="1044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38938" y="2014583"/>
            <a:ext cx="201414" cy="20342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6" idx="2"/>
            <a:endCxn id="13" idx="6"/>
          </p:cNvCxnSpPr>
          <p:nvPr/>
        </p:nvCxnSpPr>
        <p:spPr>
          <a:xfrm flipH="1" flipV="1">
            <a:off x="5275461" y="1296175"/>
            <a:ext cx="1363477" cy="82012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280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TSECR ETSE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 RETRE ATTOR IVER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C: J</a:t>
            </a:r>
          </a:p>
        </p:txBody>
      </p:sp>
      <p:sp>
        <p:nvSpPr>
          <p:cNvPr id="5" name="Oval 4"/>
          <p:cNvSpPr/>
          <p:nvPr/>
        </p:nvSpPr>
        <p:spPr>
          <a:xfrm>
            <a:off x="6637020" y="1733550"/>
            <a:ext cx="201414" cy="2034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38962" y="3166478"/>
            <a:ext cx="103386" cy="1044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72075" y="1243965"/>
            <a:ext cx="103386" cy="1044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38938" y="2014583"/>
            <a:ext cx="201414" cy="20342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77790" y="3162668"/>
            <a:ext cx="103386" cy="1044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45599" y="2279797"/>
            <a:ext cx="201414" cy="20342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7"/>
            <a:endCxn id="20" idx="2"/>
          </p:cNvCxnSpPr>
          <p:nvPr/>
        </p:nvCxnSpPr>
        <p:spPr>
          <a:xfrm flipV="1">
            <a:off x="5266035" y="2381512"/>
            <a:ext cx="1379564" cy="7964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9" idx="2"/>
          </p:cNvCxnSpPr>
          <p:nvPr/>
        </p:nvCxnSpPr>
        <p:spPr>
          <a:xfrm flipV="1">
            <a:off x="3442348" y="3214878"/>
            <a:ext cx="1735442" cy="381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4"/>
            <a:endCxn id="19" idx="0"/>
          </p:cNvCxnSpPr>
          <p:nvPr/>
        </p:nvCxnSpPr>
        <p:spPr>
          <a:xfrm>
            <a:off x="5223768" y="1348385"/>
            <a:ext cx="5715" cy="18142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74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280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TSECR ETSE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 RETRE ATTOR IVER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C: JIVII TLXQI MOWV</a:t>
            </a:r>
          </a:p>
        </p:txBody>
      </p:sp>
    </p:spTree>
    <p:extLst>
      <p:ext uri="{BB962C8B-B14F-4D97-AF65-F5344CB8AC3E}">
        <p14:creationId xmlns:p14="http://schemas.microsoft.com/office/powerpoint/2010/main" val="2207228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280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TSECR ETSE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 RETRE ATTOR IVER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C: JIVII TLXQI MOWV</a:t>
            </a:r>
          </a:p>
        </p:txBody>
      </p:sp>
      <p:sp>
        <p:nvSpPr>
          <p:cNvPr id="5" name="Oval 4"/>
          <p:cNvSpPr/>
          <p:nvPr/>
        </p:nvSpPr>
        <p:spPr>
          <a:xfrm>
            <a:off x="6617970" y="1973580"/>
            <a:ext cx="228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37070" y="1969770"/>
            <a:ext cx="228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97190" y="1969770"/>
            <a:ext cx="228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79180" y="1977390"/>
            <a:ext cx="228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2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280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TSECR ETSE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 RETRE ATTOR IVER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C: JIVII TLXQI MOWV</a:t>
            </a:r>
          </a:p>
        </p:txBody>
      </p:sp>
      <p:sp>
        <p:nvSpPr>
          <p:cNvPr id="9" name="Oval 8"/>
          <p:cNvSpPr/>
          <p:nvPr/>
        </p:nvSpPr>
        <p:spPr>
          <a:xfrm>
            <a:off x="6903720" y="1969770"/>
            <a:ext cx="228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679180" y="1977390"/>
            <a:ext cx="228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5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Length Determination in </a:t>
            </a:r>
            <a:r>
              <a:rPr lang="en-US" b="1" dirty="0" err="1"/>
              <a:t>Polyalphabtic</a:t>
            </a:r>
            <a:r>
              <a:rPr lang="en-US" b="1" dirty="0"/>
              <a:t>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Monoalphabetic</a:t>
            </a:r>
            <a:r>
              <a:rPr lang="en-US" sz="2000" b="1" dirty="0"/>
              <a:t>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Symbol frequencies can be smoothed</a:t>
            </a:r>
          </a:p>
        </p:txBody>
      </p:sp>
    </p:spTree>
    <p:extLst>
      <p:ext uri="{BB962C8B-B14F-4D97-AF65-F5344CB8AC3E}">
        <p14:creationId xmlns:p14="http://schemas.microsoft.com/office/powerpoint/2010/main" val="165874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tabula recta is a simple way to layout all possible Caesar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B C D E F G H I J K L M N O P Q R S T U V W X Y Z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C D E F G H I J K L M N O P Q R S T U V W X Y Z A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D E F G H I J K L M N O P Q R S T U V W X Y Z A B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E F G H I J K L M N O P Q R S T U V W X Y Z A B C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E F G H I J K L M N O P Q R S T U V W X Y Z A B C D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F G H I J K L M N O P Q R S T U V W X Y Z A B C D E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G H I J K L M N O P Q R S T U V W X Y Z A B C D E F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 I J K L M N O P Q R S T U V W X Y Z A B C D E F G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J K L M N O P Q R S T U V W X Y Z A B C D E F G H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K L M N O P Q R S T U V W X Y Z A B C D E F G H I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L M N O P Q R S T U V W X Y Z A B C D E F G H I J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L M N O P Q R S T U V W X Y Z A B C D E F G H I J K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N O P Q R S T U V W X Y Z A B C D E F G H I J K L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O P Q R S T U V W X Y Z A B C D E F G H I J K L M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O P Q R S T U V W X Y Z A B C D E F G H I J K L M N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Q R S T U V W X Y Z A B C D E F G H I J K L M N O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R S T U V W X Y Z A B C D E F G H I J K L M N O P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S T U V W X Y Z A B C D E F G H I J K L M N O P Q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T U V W X Y Z A B C D E F G H I J K L M N O P Q R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U V W X Y Z A B C D E F G H I J K L M N O P Q R S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U V W X Y Z A B C D E F G H I J K L M N O P Q R S T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V W X Y Z A B C D E F G H I J K L M N O P Q R S T U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W X Y Z A B C D E F G H I J K L M N O P Q R S T U V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Y Z A B C D E F G H I J K L M N O P Q R S T U V W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Z A B C D E F G H I J K L M N O P Q R S T U V W X</a:t>
            </a:r>
          </a:p>
          <a:p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A B C D E F G H I J K L M N O P Q R S T U V W X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1657350"/>
            <a:ext cx="2803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K: SECRE TSECR ETSE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 RETRE ATTOR IVER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C: JIVII TLXQI MOWV</a:t>
            </a:r>
          </a:p>
        </p:txBody>
      </p:sp>
      <p:sp>
        <p:nvSpPr>
          <p:cNvPr id="9" name="Oval 8"/>
          <p:cNvSpPr/>
          <p:nvPr/>
        </p:nvSpPr>
        <p:spPr>
          <a:xfrm>
            <a:off x="7549102" y="1943100"/>
            <a:ext cx="445477" cy="586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07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Modular arithmetic concisely </a:t>
            </a:r>
            <a:br>
              <a:rPr lang="en-US" b="1" dirty="0"/>
            </a:br>
            <a:r>
              <a:rPr lang="en-US" b="1" dirty="0"/>
              <a:t>sums up the </a:t>
            </a:r>
            <a:r>
              <a:rPr lang="en-US" b="1" dirty="0" err="1"/>
              <a:t>Vigener</a:t>
            </a:r>
            <a:r>
              <a:rPr lang="en-US" b="1" dirty="0"/>
              <a:t> cipher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562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Modular arithmetic concisely </a:t>
            </a:r>
            <a:br>
              <a:rPr lang="en-US" b="1" dirty="0"/>
            </a:br>
            <a:r>
              <a:rPr lang="en-US" b="1" dirty="0"/>
              <a:t>sums up the </a:t>
            </a:r>
            <a:r>
              <a:rPr lang="en-US" b="1" dirty="0" err="1"/>
              <a:t>Vigener</a:t>
            </a:r>
            <a:r>
              <a:rPr lang="en-US" b="1" dirty="0"/>
              <a:t> cipher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Each of the N letters assigned integer 0 …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291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Modular arithmetic concisely </a:t>
            </a:r>
            <a:br>
              <a:rPr lang="en-US" b="1" dirty="0"/>
            </a:br>
            <a:r>
              <a:rPr lang="en-US" b="1" dirty="0"/>
              <a:t>sums up the </a:t>
            </a:r>
            <a:r>
              <a:rPr lang="en-US" b="1" dirty="0" err="1"/>
              <a:t>Vigener</a:t>
            </a:r>
            <a:r>
              <a:rPr lang="en-US" b="1" dirty="0"/>
              <a:t> cipher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Each of the N letters assigned integer 0 …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Encryption</a:t>
            </a:r>
          </a:p>
          <a:p>
            <a:pPr lvl="1"/>
            <a:r>
              <a:rPr lang="en-US" sz="2000" b="1" dirty="0"/>
              <a:t>C = (P + K) mod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291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Modular arithmetic concisely </a:t>
            </a:r>
            <a:br>
              <a:rPr lang="en-US" b="1" dirty="0"/>
            </a:br>
            <a:r>
              <a:rPr lang="en-US" b="1" dirty="0"/>
              <a:t>sums up the </a:t>
            </a:r>
            <a:r>
              <a:rPr lang="en-US" b="1" dirty="0" err="1"/>
              <a:t>Vigener</a:t>
            </a:r>
            <a:r>
              <a:rPr lang="en-US" b="1" dirty="0"/>
              <a:t> cipher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Each of the N letters assigned integer 0 … 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Encryption</a:t>
            </a:r>
          </a:p>
          <a:p>
            <a:pPr lvl="1"/>
            <a:r>
              <a:rPr lang="en-US" sz="2000" b="1" dirty="0"/>
              <a:t>C = (P + K) mod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Decryption</a:t>
            </a:r>
          </a:p>
          <a:p>
            <a:pPr lvl="1"/>
            <a:r>
              <a:rPr lang="en-US" sz="2000" b="1" dirty="0"/>
              <a:t>P = (C - K) mod N</a:t>
            </a:r>
          </a:p>
        </p:txBody>
      </p:sp>
    </p:spTree>
    <p:extLst>
      <p:ext uri="{BB962C8B-B14F-4D97-AF65-F5344CB8AC3E}">
        <p14:creationId xmlns:p14="http://schemas.microsoft.com/office/powerpoint/2010/main" val="3592919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Vigenere</a:t>
            </a:r>
            <a:r>
              <a:rPr lang="en-US" b="1" dirty="0"/>
              <a:t> cipher becomes a </a:t>
            </a:r>
            <a:br>
              <a:rPr lang="en-US" b="1" dirty="0"/>
            </a:br>
            <a:r>
              <a:rPr lang="en-US" b="1" dirty="0"/>
              <a:t>One-Time Pad in the limit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05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Vigenere</a:t>
            </a:r>
            <a:r>
              <a:rPr lang="en-US" b="1" dirty="0"/>
              <a:t> cipher becomes a </a:t>
            </a:r>
            <a:br>
              <a:rPr lang="en-US" b="1" dirty="0"/>
            </a:br>
            <a:r>
              <a:rPr lang="en-US" b="1" dirty="0"/>
              <a:t>One-Time Pad in the limit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IF key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same length as plaintext</a:t>
            </a:r>
          </a:p>
        </p:txBody>
      </p:sp>
    </p:spTree>
    <p:extLst>
      <p:ext uri="{BB962C8B-B14F-4D97-AF65-F5344CB8AC3E}">
        <p14:creationId xmlns:p14="http://schemas.microsoft.com/office/powerpoint/2010/main" val="3475447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Vigenere</a:t>
            </a:r>
            <a:r>
              <a:rPr lang="en-US" b="1" dirty="0"/>
              <a:t> cipher becomes a </a:t>
            </a:r>
            <a:br>
              <a:rPr lang="en-US" b="1" dirty="0"/>
            </a:br>
            <a:r>
              <a:rPr lang="en-US" b="1" dirty="0"/>
              <a:t>One-Time Pad in the limit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IF key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same length as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chosen randomly</a:t>
            </a:r>
          </a:p>
        </p:txBody>
      </p:sp>
    </p:spTree>
    <p:extLst>
      <p:ext uri="{BB962C8B-B14F-4D97-AF65-F5344CB8AC3E}">
        <p14:creationId xmlns:p14="http://schemas.microsoft.com/office/powerpoint/2010/main" val="3475447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Vigenere</a:t>
            </a:r>
            <a:r>
              <a:rPr lang="en-US" b="1" dirty="0"/>
              <a:t> cipher becomes a </a:t>
            </a:r>
            <a:br>
              <a:rPr lang="en-US" b="1" dirty="0"/>
            </a:br>
            <a:r>
              <a:rPr lang="en-US" b="1" dirty="0"/>
              <a:t>One-Time Pad in the limit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IF key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same length as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chosen randomly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never reused</a:t>
            </a:r>
          </a:p>
        </p:txBody>
      </p:sp>
    </p:spTree>
    <p:extLst>
      <p:ext uri="{BB962C8B-B14F-4D97-AF65-F5344CB8AC3E}">
        <p14:creationId xmlns:p14="http://schemas.microsoft.com/office/powerpoint/2010/main" val="3475447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Vigenere</a:t>
            </a:r>
            <a:r>
              <a:rPr lang="en-US" b="1" dirty="0"/>
              <a:t> cipher becomes a </a:t>
            </a:r>
            <a:br>
              <a:rPr lang="en-US" b="1" dirty="0"/>
            </a:br>
            <a:r>
              <a:rPr lang="en-US" b="1" dirty="0"/>
              <a:t>One-Time Pad in the limit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IF key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same length as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chosen randomly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never reused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Vigenere</a:t>
            </a:r>
            <a:r>
              <a:rPr lang="en-US" sz="2000" b="1" dirty="0"/>
              <a:t> cipher IS a one-time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544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Length Determination in </a:t>
            </a:r>
            <a:r>
              <a:rPr lang="en-US" b="1" dirty="0" err="1"/>
              <a:t>Polyalphabtic</a:t>
            </a:r>
            <a:r>
              <a:rPr lang="en-US" b="1" dirty="0"/>
              <a:t>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Monoalphabetic</a:t>
            </a:r>
            <a:r>
              <a:rPr lang="en-US" sz="2000" b="1" dirty="0"/>
              <a:t>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Symbol frequencies can be smoothed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Underlying </a:t>
            </a:r>
            <a:r>
              <a:rPr lang="en-US" sz="2000" b="1" dirty="0" err="1"/>
              <a:t>nonrandomness</a:t>
            </a:r>
            <a:r>
              <a:rPr lang="en-US" sz="2000" b="1" dirty="0"/>
              <a:t> still remains</a:t>
            </a:r>
          </a:p>
        </p:txBody>
      </p:sp>
    </p:spTree>
    <p:extLst>
      <p:ext uri="{BB962C8B-B14F-4D97-AF65-F5344CB8AC3E}">
        <p14:creationId xmlns:p14="http://schemas.microsoft.com/office/powerpoint/2010/main" val="1658747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Vigenere</a:t>
            </a:r>
            <a:r>
              <a:rPr lang="en-US" b="1" dirty="0"/>
              <a:t> cipher becomes a </a:t>
            </a:r>
            <a:br>
              <a:rPr lang="en-US" b="1" dirty="0"/>
            </a:br>
            <a:r>
              <a:rPr lang="en-US" b="1" dirty="0"/>
              <a:t>One-Time Pad in the limit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IF key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same length as plaintext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chosen randomly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never reused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Vigenere</a:t>
            </a:r>
            <a:r>
              <a:rPr lang="en-US" sz="2000" b="1" dirty="0"/>
              <a:t> cipher IS a one-time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This is how most real one-time pads worked</a:t>
            </a:r>
          </a:p>
        </p:txBody>
      </p:sp>
    </p:spTree>
    <p:extLst>
      <p:ext uri="{BB962C8B-B14F-4D97-AF65-F5344CB8AC3E}">
        <p14:creationId xmlns:p14="http://schemas.microsoft.com/office/powerpoint/2010/main" val="151605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Given key length, </a:t>
            </a:r>
            <a:r>
              <a:rPr lang="en-US" b="1" dirty="0" err="1"/>
              <a:t>ciphertext</a:t>
            </a:r>
            <a:r>
              <a:rPr lang="en-US" b="1" dirty="0"/>
              <a:t> can </a:t>
            </a:r>
            <a:br>
              <a:rPr lang="en-US" b="1" dirty="0"/>
            </a:br>
            <a:r>
              <a:rPr lang="en-US" b="1" dirty="0"/>
              <a:t>be split  into </a:t>
            </a:r>
            <a:r>
              <a:rPr lang="en-US" b="1" dirty="0" err="1"/>
              <a:t>monoalphabetic</a:t>
            </a:r>
            <a:r>
              <a:rPr lang="en-US" b="1" dirty="0"/>
              <a:t> sets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7853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Given key length, </a:t>
            </a:r>
            <a:r>
              <a:rPr lang="en-US" b="1" dirty="0" err="1"/>
              <a:t>ciphertext</a:t>
            </a:r>
            <a:r>
              <a:rPr lang="en-US" b="1" dirty="0"/>
              <a:t> can </a:t>
            </a:r>
            <a:br>
              <a:rPr lang="en-US" b="1" dirty="0"/>
            </a:br>
            <a:r>
              <a:rPr lang="en-US" b="1" dirty="0"/>
              <a:t>be split  into </a:t>
            </a:r>
            <a:r>
              <a:rPr lang="en-US" b="1" dirty="0" err="1"/>
              <a:t>monoalphabetic</a:t>
            </a:r>
            <a:r>
              <a:rPr lang="en-US" b="1" dirty="0"/>
              <a:t> sets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47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Given key length, </a:t>
            </a:r>
            <a:r>
              <a:rPr lang="en-US" b="1" dirty="0" err="1"/>
              <a:t>ciphertext</a:t>
            </a:r>
            <a:r>
              <a:rPr lang="en-US" b="1" dirty="0"/>
              <a:t> can </a:t>
            </a:r>
            <a:br>
              <a:rPr lang="en-US" b="1" dirty="0"/>
            </a:br>
            <a:r>
              <a:rPr lang="en-US" b="1" dirty="0"/>
              <a:t>be split  into </a:t>
            </a:r>
            <a:r>
              <a:rPr lang="en-US" b="1" dirty="0" err="1"/>
              <a:t>monoalphabetic</a:t>
            </a:r>
            <a:r>
              <a:rPr lang="en-US" b="1" dirty="0"/>
              <a:t> sets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Every Nth letter uses same 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47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Given key length, </a:t>
            </a:r>
            <a:r>
              <a:rPr lang="en-US" b="1" dirty="0" err="1"/>
              <a:t>ciphertext</a:t>
            </a:r>
            <a:r>
              <a:rPr lang="en-US" b="1" dirty="0"/>
              <a:t> can </a:t>
            </a:r>
            <a:br>
              <a:rPr lang="en-US" b="1" dirty="0"/>
            </a:br>
            <a:r>
              <a:rPr lang="en-US" b="1" dirty="0"/>
              <a:t>be split  into </a:t>
            </a:r>
            <a:r>
              <a:rPr lang="en-US" b="1" dirty="0" err="1"/>
              <a:t>monoalphabetic</a:t>
            </a:r>
            <a:r>
              <a:rPr lang="en-US" b="1" dirty="0"/>
              <a:t> sets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Every Nth letter uses same 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Vigenere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simple Caesar shift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047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Given key length, </a:t>
            </a:r>
            <a:r>
              <a:rPr lang="en-US" b="1" dirty="0" err="1"/>
              <a:t>ciphertext</a:t>
            </a:r>
            <a:r>
              <a:rPr lang="en-US" b="1" dirty="0"/>
              <a:t> can </a:t>
            </a:r>
            <a:br>
              <a:rPr lang="en-US" b="1" dirty="0"/>
            </a:br>
            <a:r>
              <a:rPr lang="en-US" b="1" dirty="0"/>
              <a:t>be split  into </a:t>
            </a:r>
            <a:r>
              <a:rPr lang="en-US" b="1" dirty="0" err="1"/>
              <a:t>monoalphabetic</a:t>
            </a:r>
            <a:r>
              <a:rPr lang="en-US" b="1" dirty="0"/>
              <a:t> sets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Every Nth letter uses same 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Vigenere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simple Caesar shift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Frequency analysis applies</a:t>
            </a:r>
          </a:p>
        </p:txBody>
      </p:sp>
    </p:spTree>
    <p:extLst>
      <p:ext uri="{BB962C8B-B14F-4D97-AF65-F5344CB8AC3E}">
        <p14:creationId xmlns:p14="http://schemas.microsoft.com/office/powerpoint/2010/main" val="169285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Given key length, </a:t>
            </a:r>
            <a:r>
              <a:rPr lang="en-US" b="1" dirty="0" err="1"/>
              <a:t>ciphertext</a:t>
            </a:r>
            <a:r>
              <a:rPr lang="en-US" b="1" dirty="0"/>
              <a:t> can </a:t>
            </a:r>
            <a:br>
              <a:rPr lang="en-US" b="1" dirty="0"/>
            </a:br>
            <a:r>
              <a:rPr lang="en-US" b="1" dirty="0"/>
              <a:t>be split  into </a:t>
            </a:r>
            <a:r>
              <a:rPr lang="en-US" b="1" dirty="0" err="1"/>
              <a:t>monoalphabetic</a:t>
            </a:r>
            <a:r>
              <a:rPr lang="en-US" b="1" dirty="0"/>
              <a:t> sets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Every Nth letter uses same 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Vigenere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simple Caesar shift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Frequency analysis applies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could, by trial and error, be partitioned into sets that have the expected frequency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69285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Given key length, </a:t>
            </a:r>
            <a:r>
              <a:rPr lang="en-US" b="1" dirty="0" err="1"/>
              <a:t>ciphertext</a:t>
            </a:r>
            <a:r>
              <a:rPr lang="en-US" b="1" dirty="0"/>
              <a:t> can </a:t>
            </a:r>
            <a:br>
              <a:rPr lang="en-US" b="1" dirty="0"/>
            </a:br>
            <a:r>
              <a:rPr lang="en-US" b="1" dirty="0"/>
              <a:t>be split  into </a:t>
            </a:r>
            <a:r>
              <a:rPr lang="en-US" b="1" dirty="0" err="1"/>
              <a:t>monoalphabetic</a:t>
            </a:r>
            <a:r>
              <a:rPr lang="en-US" b="1" dirty="0"/>
              <a:t> sets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Every Nth letter uses same key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Vigenere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simple Caesar shift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Frequency analysis applies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Ciphertext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could, by trial and error, be partitioned into sets that have the expected frequency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Coincidences determine key length</a:t>
            </a:r>
          </a:p>
        </p:txBody>
      </p:sp>
    </p:spTree>
    <p:extLst>
      <p:ext uri="{BB962C8B-B14F-4D97-AF65-F5344CB8AC3E}">
        <p14:creationId xmlns:p14="http://schemas.microsoft.com/office/powerpoint/2010/main" val="169285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helps identify the key length in polyalphabetic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15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helps identify the key length in polyalphabetic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ITWASADARKANDSTORMYNIGHT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WHILEEVERYONEATCOURTWASB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7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Length Determination in </a:t>
            </a:r>
            <a:r>
              <a:rPr lang="en-US" b="1" dirty="0" err="1"/>
              <a:t>Polyalphabtic</a:t>
            </a:r>
            <a:r>
              <a:rPr lang="en-US" b="1" dirty="0"/>
              <a:t>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Monoalphabetic</a:t>
            </a:r>
            <a:r>
              <a:rPr lang="en-US" sz="2000" b="1" dirty="0"/>
              <a:t>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Symbol frequencies can be smoothed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Underlying </a:t>
            </a:r>
            <a:r>
              <a:rPr lang="en-US" sz="2000" b="1" dirty="0" err="1"/>
              <a:t>nonrandomness</a:t>
            </a:r>
            <a:r>
              <a:rPr lang="en-US" sz="2000" b="1" dirty="0"/>
              <a:t> still remains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Polyalphabetic ciphers</a:t>
            </a:r>
          </a:p>
        </p:txBody>
      </p:sp>
    </p:spTree>
    <p:extLst>
      <p:ext uri="{BB962C8B-B14F-4D97-AF65-F5344CB8AC3E}">
        <p14:creationId xmlns:p14="http://schemas.microsoft.com/office/powerpoint/2010/main" val="1658747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helps identify the key length in polyalphabetic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ITWASADARKANDSTORMYNIGHT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WHILEEVERYONEATCOURTWASB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558652" y="1200150"/>
            <a:ext cx="2286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5852" y="1206824"/>
            <a:ext cx="2286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73052" y="1200150"/>
            <a:ext cx="2286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5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helps identify the key length in polyalphabetic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ITWASADARKANDSTORMYNIGHT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WHILEEVERYONEATCOURTWASB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coincidences out of 24 pairs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3/ 24 = 12.5%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558652" y="1200150"/>
            <a:ext cx="2286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15852" y="1206824"/>
            <a:ext cx="2286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73052" y="1200150"/>
            <a:ext cx="2286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5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highlights effect of coincidence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582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highlights effect of coincidence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AABAAABBAAAABAAAAAABAAABBBAAAAA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BAAABAABAAAABAAAABABABBAAABBAAA</a:t>
            </a:r>
          </a:p>
        </p:txBody>
      </p:sp>
    </p:spTree>
    <p:extLst>
      <p:ext uri="{BB962C8B-B14F-4D97-AF65-F5344CB8AC3E}">
        <p14:creationId xmlns:p14="http://schemas.microsoft.com/office/powerpoint/2010/main" val="1648582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highlights effect of coincidence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 _ _ __________ ___       ___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AABAAABBAAAABAAAAAABAAABBBAAAAA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BAAABAABAAAABAAAABABABBAAABBAAA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82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highlights effect of coincidence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 _ _ __________ ___       ___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AABAAABBAAAABAAAAAABAAABBBAAAAA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BAAABAABAAAABAAAABABABBAAABBAAA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 characters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 coincidences with 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 coincidences with B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19/32 = 59.4% coincidence rate</a:t>
            </a:r>
          </a:p>
        </p:txBody>
      </p:sp>
    </p:spTree>
    <p:extLst>
      <p:ext uri="{BB962C8B-B14F-4D97-AF65-F5344CB8AC3E}">
        <p14:creationId xmlns:p14="http://schemas.microsoft.com/office/powerpoint/2010/main" val="1648582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has expected coincidence rate of 62.5%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05902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has expected coincidence rate of 62.5%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g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10590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has expected coincidence rate of 62.5%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g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30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has expected coincidence rate of 62.5%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g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5323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Length Determination in </a:t>
            </a:r>
            <a:r>
              <a:rPr lang="en-US" b="1" dirty="0" err="1"/>
              <a:t>Polyalphabtic</a:t>
            </a:r>
            <a:r>
              <a:rPr lang="en-US" b="1" dirty="0"/>
              <a:t>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Monoalphabetic</a:t>
            </a:r>
            <a:r>
              <a:rPr lang="en-US" sz="2000" b="1" dirty="0"/>
              <a:t>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Symbol frequencies can be smoothed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Underlying </a:t>
            </a:r>
            <a:r>
              <a:rPr lang="en-US" sz="2000" b="1" dirty="0" err="1"/>
              <a:t>nonrandomness</a:t>
            </a:r>
            <a:r>
              <a:rPr lang="en-US" sz="2000" b="1" dirty="0"/>
              <a:t> still remains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Polyalphabetic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 </a:t>
            </a:r>
            <a:r>
              <a:rPr lang="en-US" sz="2000" b="1" dirty="0" err="1"/>
              <a:t>Kindi</a:t>
            </a:r>
            <a:r>
              <a:rPr lang="en-US" sz="2000" b="1" dirty="0"/>
              <a:t> (9</a:t>
            </a:r>
            <a:r>
              <a:rPr lang="en-US" sz="2000" b="1" baseline="30000" dirty="0"/>
              <a:t>th</a:t>
            </a:r>
            <a:r>
              <a:rPr lang="en-US" sz="2000" b="1" dirty="0"/>
              <a:t> century) and </a:t>
            </a:r>
            <a:r>
              <a:rPr lang="en-US" sz="2000" b="1" dirty="0" err="1"/>
              <a:t>Alberti</a:t>
            </a:r>
            <a:r>
              <a:rPr lang="en-US" sz="2000" b="1" dirty="0"/>
              <a:t> (16</a:t>
            </a:r>
            <a:r>
              <a:rPr lang="en-US" sz="2000" b="1" baseline="30000" dirty="0"/>
              <a:t>th</a:t>
            </a:r>
            <a:r>
              <a:rPr lang="en-US" sz="2000" b="1" dirty="0"/>
              <a:t> century)</a:t>
            </a:r>
          </a:p>
        </p:txBody>
      </p:sp>
    </p:spTree>
    <p:extLst>
      <p:ext uri="{BB962C8B-B14F-4D97-AF65-F5344CB8AC3E}">
        <p14:creationId xmlns:p14="http://schemas.microsoft.com/office/powerpoint/2010/main" val="1658747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has expected coincidence rate of 62.5%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g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30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has expected coincidence rate of 62.5%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g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90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has expected coincidence rate of 62.5%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6600" y="1200151"/>
                <a:ext cx="5867400" cy="281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f</a:t>
                </a:r>
                <a:r>
                  <a:rPr lang="en-US" sz="20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g</a:t>
                </a:r>
                <a:r>
                  <a:rPr lang="en-US" sz="20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20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20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 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0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0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lang="en-US" sz="20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𝒓</m:t>
                      </m:r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𝑵</m:t>
                          </m:r>
                        </m:sup>
                        <m:e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𝒇</m:t>
                          </m:r>
                          <m:r>
                            <a:rPr lang="en-US" sz="2000" b="1" i="1" baseline="-25000">
                              <a:latin typeface="Cambria Math"/>
                              <a:cs typeface="Courier New" panose="02070309020205020404" pitchFamily="49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∙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𝒈</m:t>
                          </m:r>
                          <m:r>
                            <a:rPr lang="en-US" sz="2000" b="1" i="1" baseline="-25000">
                              <a:latin typeface="Cambria Math"/>
                              <a:cs typeface="Courier New" panose="02070309020205020404" pitchFamily="49" charset="0"/>
                            </a:rPr>
                            <m:t>𝒊</m:t>
                          </m:r>
                        </m:e>
                      </m:nary>
                      <m:r>
                        <a:rPr lang="en-US" sz="2000" b="1" i="1" baseline="-25000">
                          <a:latin typeface="Cambria Math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00151"/>
                <a:ext cx="5867400" cy="2810513"/>
              </a:xfrm>
              <a:prstGeom prst="rect">
                <a:avLst/>
              </a:prstGeom>
              <a:blipFill rotWithShape="1">
                <a:blip r:embed="rId3"/>
                <a:stretch>
                  <a:fillRect l="-1143" t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590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has expected coincidence rate of 62.5%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SAME ALPHABET: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62.50%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     g</a:t>
            </a:r>
            <a:endParaRPr lang="en-US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75% * 75% = 56.25%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25% * 25% =  6.25%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346839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Toy language with </a:t>
            </a:r>
            <a:r>
              <a:rPr lang="en-US" b="1" dirty="0" err="1"/>
              <a:t>f</a:t>
            </a:r>
            <a:r>
              <a:rPr lang="en-US" b="1" baseline="-25000" dirty="0" err="1"/>
              <a:t>A</a:t>
            </a:r>
            <a:r>
              <a:rPr lang="en-US" b="1" dirty="0"/>
              <a:t> = 75% and </a:t>
            </a:r>
            <a:r>
              <a:rPr lang="en-US" b="1" dirty="0" err="1"/>
              <a:t>f</a:t>
            </a:r>
            <a:r>
              <a:rPr lang="en-US" b="1" baseline="-25000" dirty="0" err="1"/>
              <a:t>B</a:t>
            </a:r>
            <a:r>
              <a:rPr lang="en-US" b="1" dirty="0"/>
              <a:t> = 25%</a:t>
            </a:r>
            <a:br>
              <a:rPr lang="en-US" b="1" dirty="0"/>
            </a:br>
            <a:r>
              <a:rPr lang="en-US" b="1" dirty="0"/>
              <a:t>has expected coincidence rate of 62.5%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76600" y="1200151"/>
            <a:ext cx="5867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SAME ALPHABET: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62.50%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     g</a:t>
            </a:r>
            <a:endParaRPr lang="en-US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75% * 75% = 56.25%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25% * 25% =  6.25%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DIFFERENT ALPHABET: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37.50%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     g</a:t>
            </a:r>
            <a:endParaRPr lang="en-US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75% * 25% = 18.75%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25% * 75% = 18.75%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80382" y="2387084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37.50%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0382" y="2387084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37.50%</a:t>
            </a:r>
          </a:p>
        </p:txBody>
      </p:sp>
    </p:spTree>
    <p:extLst>
      <p:ext uri="{BB962C8B-B14F-4D97-AF65-F5344CB8AC3E}">
        <p14:creationId xmlns:p14="http://schemas.microsoft.com/office/powerpoint/2010/main" val="2415471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is the coincidence rate normalized to the random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626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is the coincidence rate normalized to the random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6600" y="1200151"/>
                <a:ext cx="5867400" cy="127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𝒓</m:t>
                      </m:r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𝒇</m:t>
                              </m:r>
                              <m:r>
                                <a:rPr lang="en-US" sz="2000" b="1" i="1" baseline="-25000">
                                  <a:latin typeface="Cambria Math"/>
                                  <a:cs typeface="Courier New" panose="02070309020205020404" pitchFamily="49" charset="0"/>
                                </a:rPr>
                                <m:t>𝒊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000" b="1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00151"/>
                <a:ext cx="5867400" cy="12716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067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is the coincidence rate normalized to the random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6600" y="1200151"/>
                <a:ext cx="5867400" cy="1887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𝒓</m:t>
                      </m:r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𝒇</m:t>
                              </m:r>
                              <m:r>
                                <a:rPr lang="en-US" sz="2000" b="1" i="1" baseline="-25000">
                                  <a:latin typeface="Cambria Math"/>
                                  <a:cs typeface="Courier New" panose="02070309020205020404" pitchFamily="49" charset="0"/>
                                </a:rPr>
                                <m:t>𝒊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000" b="1" dirty="0">
                  <a:cs typeface="Courier New" panose="02070309020205020404" pitchFamily="49" charset="0"/>
                </a:endParaRP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English: r = 6.65%</a:t>
                </a:r>
              </a:p>
              <a:p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00151"/>
                <a:ext cx="5867400" cy="1887183"/>
              </a:xfrm>
              <a:prstGeom prst="rect">
                <a:avLst/>
              </a:prstGeom>
              <a:blipFill rotWithShape="1">
                <a:blip r:embed="rId3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06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is the coincidence rate normalized to the random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6600" y="1200151"/>
                <a:ext cx="5867400" cy="250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𝒓</m:t>
                      </m:r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𝒇</m:t>
                              </m:r>
                              <m:r>
                                <a:rPr lang="en-US" sz="2000" b="1" i="1" baseline="-25000">
                                  <a:latin typeface="Cambria Math"/>
                                  <a:cs typeface="Courier New" panose="02070309020205020404" pitchFamily="49" charset="0"/>
                                </a:rPr>
                                <m:t>𝒊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000" b="1" dirty="0">
                  <a:cs typeface="Courier New" panose="02070309020205020404" pitchFamily="49" charset="0"/>
                </a:endParaRP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English: r = 6.65%</a:t>
                </a:r>
              </a:p>
              <a:p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Uniform distribution: f</a:t>
                </a:r>
                <a:r>
                  <a:rPr lang="en-US" sz="20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1/N</a:t>
                </a: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N * (1/N)</a:t>
                </a:r>
                <a:r>
                  <a:rPr lang="en-US" sz="2000" b="1" baseline="30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1/N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00151"/>
                <a:ext cx="5867400" cy="2502736"/>
              </a:xfrm>
              <a:prstGeom prst="rect">
                <a:avLst/>
              </a:prstGeom>
              <a:blipFill rotWithShape="1">
                <a:blip r:embed="rId3"/>
                <a:stretch>
                  <a:fillRect l="-1143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06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is the coincidence rate normalized to the random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6600" y="1200151"/>
                <a:ext cx="5867400" cy="281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𝒓</m:t>
                      </m:r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𝒇</m:t>
                              </m:r>
                              <m:r>
                                <a:rPr lang="en-US" sz="2000" b="1" i="1" baseline="-25000">
                                  <a:latin typeface="Cambria Math"/>
                                  <a:cs typeface="Courier New" panose="02070309020205020404" pitchFamily="49" charset="0"/>
                                </a:rPr>
                                <m:t>𝒊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000" b="1" dirty="0">
                  <a:cs typeface="Courier New" panose="02070309020205020404" pitchFamily="49" charset="0"/>
                </a:endParaRP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English: r = 6.65%</a:t>
                </a:r>
              </a:p>
              <a:p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Uniform distribution: f</a:t>
                </a:r>
                <a:r>
                  <a:rPr lang="en-US" sz="2000" b="1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1/N</a:t>
                </a: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N * (1/N)</a:t>
                </a:r>
                <a:r>
                  <a:rPr lang="en-US" sz="2000" b="1" baseline="30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1/N</a:t>
                </a: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English: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sz="2000" b="1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1/26 = 3.85%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00151"/>
                <a:ext cx="5867400" cy="2810513"/>
              </a:xfrm>
              <a:prstGeom prst="rect">
                <a:avLst/>
              </a:prstGeom>
              <a:blipFill rotWithShape="1">
                <a:blip r:embed="rId3"/>
                <a:stretch>
                  <a:fillRect l="-1143" b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Length Determination in </a:t>
            </a:r>
            <a:r>
              <a:rPr lang="en-US" b="1" dirty="0" err="1"/>
              <a:t>Polyalphabtic</a:t>
            </a:r>
            <a:r>
              <a:rPr lang="en-US" b="1" dirty="0"/>
              <a:t>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Monoalphabetic</a:t>
            </a:r>
            <a:r>
              <a:rPr lang="en-US" sz="2000" b="1" dirty="0"/>
              <a:t>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Symbol frequencies can be smoothed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Underlying </a:t>
            </a:r>
            <a:r>
              <a:rPr lang="en-US" sz="2000" b="1" dirty="0" err="1"/>
              <a:t>nonrandomness</a:t>
            </a:r>
            <a:r>
              <a:rPr lang="en-US" sz="2000" b="1" dirty="0"/>
              <a:t> still remains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Polyalphabetic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 </a:t>
            </a:r>
            <a:r>
              <a:rPr lang="en-US" sz="2000" b="1" dirty="0" err="1"/>
              <a:t>Kindi</a:t>
            </a:r>
            <a:r>
              <a:rPr lang="en-US" sz="2000" b="1" dirty="0"/>
              <a:t> (9</a:t>
            </a:r>
            <a:r>
              <a:rPr lang="en-US" sz="2000" b="1" baseline="30000" dirty="0"/>
              <a:t>th</a:t>
            </a:r>
            <a:r>
              <a:rPr lang="en-US" sz="2000" b="1" dirty="0"/>
              <a:t> century) and </a:t>
            </a:r>
            <a:r>
              <a:rPr lang="en-US" sz="2000" b="1" dirty="0" err="1"/>
              <a:t>Alberti</a:t>
            </a:r>
            <a:r>
              <a:rPr lang="en-US" sz="2000" b="1" dirty="0"/>
              <a:t> (16</a:t>
            </a:r>
            <a:r>
              <a:rPr lang="en-US" sz="2000" b="1" baseline="30000" dirty="0"/>
              <a:t>th</a:t>
            </a:r>
            <a:r>
              <a:rPr lang="en-US" sz="2000" b="1" dirty="0"/>
              <a:t> century)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Either no key, or too complicated</a:t>
            </a:r>
          </a:p>
        </p:txBody>
      </p:sp>
    </p:spTree>
    <p:extLst>
      <p:ext uri="{BB962C8B-B14F-4D97-AF65-F5344CB8AC3E}">
        <p14:creationId xmlns:p14="http://schemas.microsoft.com/office/powerpoint/2010/main" val="1658747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is the coincidence rate normalized to the random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6600" y="1200151"/>
                <a:ext cx="5867400" cy="127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cs typeface="Courier New" panose="02070309020205020404" pitchFamily="49" charset="0"/>
                        </a:rPr>
                        <m:t>𝑰𝑪</m:t>
                      </m:r>
                      <m:r>
                        <a:rPr lang="en-US" sz="2000" b="1" i="1" smtClean="0">
                          <a:latin typeface="Cambria Math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cs typeface="Courier New" panose="02070309020205020404" pitchFamily="49" charset="0"/>
                            </a:rPr>
                            <m:t>𝒓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𝑹𝑨𝑵𝑫</m:t>
                              </m:r>
                            </m:sub>
                          </m:sSub>
                        </m:den>
                      </m:f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cs typeface="Courier New" panose="02070309020205020404" pitchFamily="49" charset="0"/>
                        </a:rPr>
                        <m:t>𝑵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𝒇</m:t>
                              </m:r>
                              <m:r>
                                <a:rPr lang="en-US" sz="2000" b="1" i="1" baseline="-25000">
                                  <a:latin typeface="Cambria Math"/>
                                  <a:cs typeface="Courier New" panose="02070309020205020404" pitchFamily="49" charset="0"/>
                                </a:rPr>
                                <m:t>𝒊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00151"/>
                <a:ext cx="5867400" cy="12716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9002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of Coincidence is the coincidence rate normalized to the random rate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6600" y="1200151"/>
                <a:ext cx="5867400" cy="1579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cs typeface="Courier New" panose="02070309020205020404" pitchFamily="49" charset="0"/>
                        </a:rPr>
                        <m:t>𝑰𝑪</m:t>
                      </m:r>
                      <m:r>
                        <a:rPr lang="en-US" sz="2000" b="1" i="1" smtClean="0">
                          <a:latin typeface="Cambria Math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cs typeface="Courier New" panose="02070309020205020404" pitchFamily="49" charset="0"/>
                            </a:rPr>
                            <m:t>𝒓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Courier New" panose="02070309020205020404" pitchFamily="49" charset="0"/>
                                </a:rPr>
                                <m:t>𝑹𝑨𝑵𝑫</m:t>
                              </m:r>
                            </m:sub>
                          </m:sSub>
                        </m:den>
                      </m:f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/>
                          <a:cs typeface="Courier New" panose="02070309020205020404" pitchFamily="49" charset="0"/>
                        </a:rPr>
                        <m:t>𝑵</m:t>
                      </m:r>
                      <m:nary>
                        <m:naryPr>
                          <m:chr m:val="∑"/>
                          <m:ctrlPr>
                            <a:rPr lang="en-US" sz="2000" b="1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/>
                              <a:cs typeface="Courier New" panose="02070309020205020404" pitchFamily="49" charset="0"/>
                            </a:rPr>
                            <m:t>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𝒇</m:t>
                              </m:r>
                              <m:r>
                                <a:rPr lang="en-US" sz="2000" b="1" i="1" baseline="-25000">
                                  <a:latin typeface="Cambria Math"/>
                                  <a:cs typeface="Courier New" panose="02070309020205020404" pitchFamily="49" charset="0"/>
                                </a:rPr>
                                <m:t>𝒊</m:t>
                              </m:r>
                            </m:e>
                            <m:sub/>
                            <m:sup>
                              <m:r>
                                <a:rPr lang="en-US" sz="2000" b="1" i="1">
                                  <a:latin typeface="Cambria Math"/>
                                  <a:cs typeface="Courier New" panose="02070309020205020404" pitchFamily="49" charset="0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  <m:r>
                        <a:rPr lang="en-US" sz="2000" b="1" i="1">
                          <a:latin typeface="Cambria Math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English: IC = 6.65%/3.85% = 1.73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00151"/>
                <a:ext cx="5867400" cy="1579407"/>
              </a:xfrm>
              <a:prstGeom prst="rect">
                <a:avLst/>
              </a:prstGeom>
              <a:blipFill rotWithShape="1">
                <a:blip r:embed="rId3"/>
                <a:stretch>
                  <a:fillRect l="-1143" b="-6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10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Length Determination in </a:t>
            </a:r>
            <a:r>
              <a:rPr lang="en-US" b="1" dirty="0" err="1"/>
              <a:t>Polyalphabtic</a:t>
            </a:r>
            <a:r>
              <a:rPr lang="en-US" b="1" dirty="0"/>
              <a:t>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Monoalphabetic</a:t>
            </a:r>
            <a:r>
              <a:rPr lang="en-US" sz="2000" b="1" dirty="0"/>
              <a:t>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Symbol frequencies can be smoothed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Underlying </a:t>
            </a:r>
            <a:r>
              <a:rPr lang="en-US" sz="2000" b="1" dirty="0" err="1"/>
              <a:t>nonrandomness</a:t>
            </a:r>
            <a:r>
              <a:rPr lang="en-US" sz="2000" b="1" dirty="0"/>
              <a:t> still remains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Polyalphabetic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 </a:t>
            </a:r>
            <a:r>
              <a:rPr lang="en-US" sz="2000" b="1" dirty="0" err="1"/>
              <a:t>Kindi</a:t>
            </a:r>
            <a:r>
              <a:rPr lang="en-US" sz="2000" b="1" dirty="0"/>
              <a:t> (9</a:t>
            </a:r>
            <a:r>
              <a:rPr lang="en-US" sz="2000" b="1" baseline="30000" dirty="0"/>
              <a:t>th</a:t>
            </a:r>
            <a:r>
              <a:rPr lang="en-US" sz="2000" b="1" dirty="0"/>
              <a:t> century) and </a:t>
            </a:r>
            <a:r>
              <a:rPr lang="en-US" sz="2000" b="1" dirty="0" err="1"/>
              <a:t>Alberti</a:t>
            </a:r>
            <a:r>
              <a:rPr lang="en-US" sz="2000" b="1" dirty="0"/>
              <a:t> (16</a:t>
            </a:r>
            <a:r>
              <a:rPr lang="en-US" sz="2000" b="1" baseline="30000" dirty="0"/>
              <a:t>th</a:t>
            </a:r>
            <a:r>
              <a:rPr lang="en-US" sz="2000" b="1" dirty="0"/>
              <a:t> century)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Either no key, or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Bellaso</a:t>
            </a:r>
            <a:r>
              <a:rPr lang="en-US" sz="2000" b="1" dirty="0"/>
              <a:t> and </a:t>
            </a:r>
            <a:r>
              <a:rPr lang="en-US" sz="2000" b="1" dirty="0" err="1"/>
              <a:t>Vigenere</a:t>
            </a:r>
            <a:r>
              <a:rPr lang="en-US" sz="2000" b="1" dirty="0"/>
              <a:t> (16</a:t>
            </a:r>
            <a:r>
              <a:rPr lang="en-US" sz="2000" b="1" baseline="30000" dirty="0"/>
              <a:t>th</a:t>
            </a:r>
            <a:r>
              <a:rPr lang="en-US" sz="2000" b="1" dirty="0"/>
              <a:t> century)</a:t>
            </a:r>
          </a:p>
        </p:txBody>
      </p:sp>
    </p:spTree>
    <p:extLst>
      <p:ext uri="{BB962C8B-B14F-4D97-AF65-F5344CB8AC3E}">
        <p14:creationId xmlns:p14="http://schemas.microsoft.com/office/powerpoint/2010/main" val="165874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Length Determination in </a:t>
            </a:r>
            <a:r>
              <a:rPr lang="en-US" b="1" dirty="0" err="1"/>
              <a:t>Polyalphabtic</a:t>
            </a:r>
            <a:r>
              <a:rPr lang="en-US" b="1" dirty="0"/>
              <a:t>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Monoalphabetic</a:t>
            </a:r>
            <a:r>
              <a:rPr lang="en-US" sz="2000" b="1" dirty="0"/>
              <a:t>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Symbol frequencies can be smoothed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Underlying </a:t>
            </a:r>
            <a:r>
              <a:rPr lang="en-US" sz="2000" b="1" dirty="0" err="1"/>
              <a:t>nonrandomness</a:t>
            </a:r>
            <a:r>
              <a:rPr lang="en-US" sz="2000" b="1" dirty="0"/>
              <a:t> still remains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Polyalphabetic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 </a:t>
            </a:r>
            <a:r>
              <a:rPr lang="en-US" sz="2000" b="1" dirty="0" err="1"/>
              <a:t>Kindi</a:t>
            </a:r>
            <a:r>
              <a:rPr lang="en-US" sz="2000" b="1" dirty="0"/>
              <a:t> (9</a:t>
            </a:r>
            <a:r>
              <a:rPr lang="en-US" sz="2000" b="1" baseline="30000" dirty="0"/>
              <a:t>th</a:t>
            </a:r>
            <a:r>
              <a:rPr lang="en-US" sz="2000" b="1" dirty="0"/>
              <a:t> century) and </a:t>
            </a:r>
            <a:r>
              <a:rPr lang="en-US" sz="2000" b="1" dirty="0" err="1"/>
              <a:t>Alberti</a:t>
            </a:r>
            <a:r>
              <a:rPr lang="en-US" sz="2000" b="1" dirty="0"/>
              <a:t> (16</a:t>
            </a:r>
            <a:r>
              <a:rPr lang="en-US" sz="2000" b="1" baseline="30000" dirty="0"/>
              <a:t>th</a:t>
            </a:r>
            <a:r>
              <a:rPr lang="en-US" sz="2000" b="1" dirty="0"/>
              <a:t> century)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Either no key, or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Bellaso</a:t>
            </a:r>
            <a:r>
              <a:rPr lang="en-US" sz="2000" b="1" dirty="0"/>
              <a:t> and </a:t>
            </a:r>
            <a:r>
              <a:rPr lang="en-US" sz="2000" b="1" dirty="0" err="1"/>
              <a:t>Vigenere</a:t>
            </a:r>
            <a:r>
              <a:rPr lang="en-US" sz="2000" b="1" dirty="0"/>
              <a:t> (16</a:t>
            </a:r>
            <a:r>
              <a:rPr lang="en-US" sz="2000" b="1" baseline="30000" dirty="0"/>
              <a:t>th</a:t>
            </a:r>
            <a:r>
              <a:rPr lang="en-US" sz="2000" b="1" dirty="0"/>
              <a:t> century)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Secure for </a:t>
            </a:r>
            <a:r>
              <a:rPr lang="en-US" sz="2000" b="1" dirty="0" err="1"/>
              <a:t>approx</a:t>
            </a:r>
            <a:r>
              <a:rPr lang="en-US" sz="2000" b="1" dirty="0"/>
              <a:t> 300 years</a:t>
            </a:r>
          </a:p>
        </p:txBody>
      </p:sp>
    </p:spTree>
    <p:extLst>
      <p:ext uri="{BB962C8B-B14F-4D97-AF65-F5344CB8AC3E}">
        <p14:creationId xmlns:p14="http://schemas.microsoft.com/office/powerpoint/2010/main" val="165874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001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Length Determination in </a:t>
            </a:r>
            <a:r>
              <a:rPr lang="en-US" b="1" dirty="0" err="1"/>
              <a:t>Polyalphabtic</a:t>
            </a:r>
            <a:r>
              <a:rPr lang="en-US" b="1" dirty="0"/>
              <a:t> Ciphers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1200150"/>
            <a:ext cx="2667000" cy="2743200"/>
            <a:chOff x="457200" y="1295400"/>
            <a:chExt cx="3200400" cy="4343400"/>
          </a:xfrm>
        </p:grpSpPr>
        <p:sp>
          <p:nvSpPr>
            <p:cNvPr id="4" name="Rectangle 3"/>
            <p:cNvSpPr/>
            <p:nvPr/>
          </p:nvSpPr>
          <p:spPr>
            <a:xfrm>
              <a:off x="457200" y="1295400"/>
              <a:ext cx="32004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50391" y="2438400"/>
              <a:ext cx="2025709" cy="30700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/>
                <a:t>INSERT</a:t>
              </a:r>
            </a:p>
            <a:p>
              <a:pPr algn="ctr"/>
              <a:r>
                <a:rPr lang="en-US" sz="4000" b="1" dirty="0"/>
                <a:t>VIDEO</a:t>
              </a:r>
            </a:p>
            <a:p>
              <a:pPr algn="ctr"/>
              <a:r>
                <a:rPr lang="en-US" sz="4000" b="1" dirty="0"/>
                <a:t>HERE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276600" y="1200151"/>
            <a:ext cx="586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Monoalphabetic</a:t>
            </a:r>
            <a:r>
              <a:rPr lang="en-US" sz="2000" b="1" dirty="0"/>
              <a:t>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Symbol frequencies can be smoothed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Underlying </a:t>
            </a:r>
            <a:r>
              <a:rPr lang="en-US" sz="2000" b="1" dirty="0" err="1"/>
              <a:t>nonrandomness</a:t>
            </a:r>
            <a:r>
              <a:rPr lang="en-US" sz="2000" b="1" dirty="0"/>
              <a:t> still remains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Polyalphabetic ciphers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Al </a:t>
            </a:r>
            <a:r>
              <a:rPr lang="en-US" sz="2000" b="1" dirty="0" err="1"/>
              <a:t>Kindi</a:t>
            </a:r>
            <a:r>
              <a:rPr lang="en-US" sz="2000" b="1" dirty="0"/>
              <a:t> (9</a:t>
            </a:r>
            <a:r>
              <a:rPr lang="en-US" sz="2000" b="1" baseline="30000" dirty="0"/>
              <a:t>th</a:t>
            </a:r>
            <a:r>
              <a:rPr lang="en-US" sz="2000" b="1" dirty="0"/>
              <a:t> century) and </a:t>
            </a:r>
            <a:r>
              <a:rPr lang="en-US" sz="2000" b="1" dirty="0" err="1"/>
              <a:t>Alberti</a:t>
            </a:r>
            <a:r>
              <a:rPr lang="en-US" sz="2000" b="1" dirty="0"/>
              <a:t> (16</a:t>
            </a:r>
            <a:r>
              <a:rPr lang="en-US" sz="2000" b="1" baseline="30000" dirty="0"/>
              <a:t>th</a:t>
            </a:r>
            <a:r>
              <a:rPr lang="en-US" sz="2000" b="1" dirty="0"/>
              <a:t> century)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Either no key, or too complicated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Bellaso</a:t>
            </a:r>
            <a:r>
              <a:rPr lang="en-US" sz="2000" b="1" dirty="0"/>
              <a:t> and </a:t>
            </a:r>
            <a:r>
              <a:rPr lang="en-US" sz="2000" b="1" dirty="0" err="1"/>
              <a:t>Vigenere</a:t>
            </a:r>
            <a:r>
              <a:rPr lang="en-US" sz="2000" b="1" dirty="0"/>
              <a:t> (16</a:t>
            </a:r>
            <a:r>
              <a:rPr lang="en-US" sz="2000" b="1" baseline="30000" dirty="0"/>
              <a:t>th</a:t>
            </a:r>
            <a:r>
              <a:rPr lang="en-US" sz="2000" b="1" dirty="0"/>
              <a:t> century)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Secure for </a:t>
            </a:r>
            <a:r>
              <a:rPr lang="en-US" sz="2000" b="1" dirty="0" err="1"/>
              <a:t>approx</a:t>
            </a:r>
            <a:r>
              <a:rPr lang="en-US" sz="2000" b="1" dirty="0"/>
              <a:t> 300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Broken by Babbage and </a:t>
            </a:r>
            <a:r>
              <a:rPr lang="en-US" sz="2000" b="1" dirty="0" err="1"/>
              <a:t>Kasiski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291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29152</TotalTime>
  <Words>9160</Words>
  <Application>Microsoft Office PowerPoint</Application>
  <PresentationFormat>On-screen Show (16:9)</PresentationFormat>
  <Paragraphs>801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Cambria Math</vt:lpstr>
      <vt:lpstr>Courier New</vt:lpstr>
      <vt:lpstr>Office Theme</vt:lpstr>
      <vt:lpstr>Key Length Determination in Polyalphabtic Ciphers</vt:lpstr>
      <vt:lpstr>Key Length Determination in Polyalphabtic Ciphers</vt:lpstr>
      <vt:lpstr>Key Length Determination in Polyalphabtic Ciphers</vt:lpstr>
      <vt:lpstr>Key Length Determination in Polyalphabtic Ciphers</vt:lpstr>
      <vt:lpstr>Key Length Determination in Polyalphabtic Ciphers</vt:lpstr>
      <vt:lpstr>Key Length Determination in Polyalphabtic Ciphers</vt:lpstr>
      <vt:lpstr>Key Length Determination in Polyalphabtic Ciphers</vt:lpstr>
      <vt:lpstr>Key Length Determination in Polyalphabtic Ciphers</vt:lpstr>
      <vt:lpstr>Key Length Determination in Polyalphabtic Ciphers</vt:lpstr>
      <vt:lpstr>The tabula recta is a simple way to layout all possible Caesar ciphers</vt:lpstr>
      <vt:lpstr>The tabula recta is a simple way to layout all possible Caesar ciphers</vt:lpstr>
      <vt:lpstr>The tabula recta is a simple way to layout all possible Caesar ciphers</vt:lpstr>
      <vt:lpstr>The tabula recta is a simple way to layout all possible Caesar ciphers</vt:lpstr>
      <vt:lpstr>The tabula recta is a simple way to layout all possible Caesar ciphers</vt:lpstr>
      <vt:lpstr>The tabula recta is a simple way to layout all possible Caesar ciphers</vt:lpstr>
      <vt:lpstr>The tabula recta is a simple way to layout all possible Caesar ciphers</vt:lpstr>
      <vt:lpstr>The tabula recta is a simple way to layout all possible Caesar ciphers</vt:lpstr>
      <vt:lpstr>The tabula recta is a simple way to layout all possible Caesar ciphers</vt:lpstr>
      <vt:lpstr>The tabula recta is a simple way to layout all possible Caesar ciphers</vt:lpstr>
      <vt:lpstr>The tabula recta is a simple way to layout all possible Caesar ciphers</vt:lpstr>
      <vt:lpstr>Modular arithmetic concisely  sums up the Vigener cipher</vt:lpstr>
      <vt:lpstr>Modular arithmetic concisely  sums up the Vigener cipher</vt:lpstr>
      <vt:lpstr>Modular arithmetic concisely  sums up the Vigener cipher</vt:lpstr>
      <vt:lpstr>Modular arithmetic concisely  sums up the Vigener cipher</vt:lpstr>
      <vt:lpstr>Vigenere cipher becomes a  One-Time Pad in the limit</vt:lpstr>
      <vt:lpstr>Vigenere cipher becomes a  One-Time Pad in the limit</vt:lpstr>
      <vt:lpstr>Vigenere cipher becomes a  One-Time Pad in the limit</vt:lpstr>
      <vt:lpstr>Vigenere cipher becomes a  One-Time Pad in the limit</vt:lpstr>
      <vt:lpstr>Vigenere cipher becomes a  One-Time Pad in the limit</vt:lpstr>
      <vt:lpstr>Vigenere cipher becomes a  One-Time Pad in the limit</vt:lpstr>
      <vt:lpstr>Given key length, ciphertext can  be split  into monoalphabetic sets</vt:lpstr>
      <vt:lpstr>Given key length, ciphertext can  be split  into monoalphabetic sets</vt:lpstr>
      <vt:lpstr>Given key length, ciphertext can  be split  into monoalphabetic sets</vt:lpstr>
      <vt:lpstr>Given key length, ciphertext can  be split  into monoalphabetic sets</vt:lpstr>
      <vt:lpstr>Given key length, ciphertext can  be split  into monoalphabetic sets</vt:lpstr>
      <vt:lpstr>Given key length, ciphertext can  be split  into monoalphabetic sets</vt:lpstr>
      <vt:lpstr>Given key length, ciphertext can  be split  into monoalphabetic sets</vt:lpstr>
      <vt:lpstr>Index of Coincidence helps identify the key length in polyalphabetic ciphers</vt:lpstr>
      <vt:lpstr>Index of Coincidence helps identify the key length in polyalphabetic ciphers</vt:lpstr>
      <vt:lpstr>Index of Coincidence helps identify the key length in polyalphabetic ciphers</vt:lpstr>
      <vt:lpstr>Index of Coincidence helps identify the key length in polyalphabetic ciphers</vt:lpstr>
      <vt:lpstr>Toy language with fA = 75% and fB = 25% highlights effect of coincidence rate</vt:lpstr>
      <vt:lpstr>Toy language with fA = 75% and fB = 25% highlights effect of coincidence rate</vt:lpstr>
      <vt:lpstr>Toy language with fA = 75% and fB = 25% highlights effect of coincidence rate</vt:lpstr>
      <vt:lpstr>Toy language with fA = 75% and fB = 25% highlights effect of coincidence rate</vt:lpstr>
      <vt:lpstr>Toy language with fA = 75% and fB = 25% has expected coincidence rate of 62.5%</vt:lpstr>
      <vt:lpstr>Toy language with fA = 75% and fB = 25% has expected coincidence rate of 62.5%</vt:lpstr>
      <vt:lpstr>Toy language with fA = 75% and fB = 25% has expected coincidence rate of 62.5%</vt:lpstr>
      <vt:lpstr>Toy language with fA = 75% and fB = 25% has expected coincidence rate of 62.5%</vt:lpstr>
      <vt:lpstr>Toy language with fA = 75% and fB = 25% has expected coincidence rate of 62.5%</vt:lpstr>
      <vt:lpstr>Toy language with fA = 75% and fB = 25% has expected coincidence rate of 62.5%</vt:lpstr>
      <vt:lpstr>Toy language with fA = 75% and fB = 25% has expected coincidence rate of 62.5%</vt:lpstr>
      <vt:lpstr>Toy language with fA = 75% and fB = 25% has expected coincidence rate of 62.5%</vt:lpstr>
      <vt:lpstr>Toy language with fA = 75% and fB = 25% has expected coincidence rate of 62.5%</vt:lpstr>
      <vt:lpstr>Index of Coincidence is the coincidence rate normalized to the random rate</vt:lpstr>
      <vt:lpstr>Index of Coincidence is the coincidence rate normalized to the random rate</vt:lpstr>
      <vt:lpstr>Index of Coincidence is the coincidence rate normalized to the random rate</vt:lpstr>
      <vt:lpstr>Index of Coincidence is the coincidence rate normalized to the random rate</vt:lpstr>
      <vt:lpstr>Index of Coincidence is the coincidence rate normalized to the random rate</vt:lpstr>
      <vt:lpstr>Index of Coincidence is the coincidence rate normalized to the random rate</vt:lpstr>
      <vt:lpstr>Index of Coincidence is the coincidence rate normalized to the random rate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Remainder Theorem</dc:title>
  <dc:creator>WBahn</dc:creator>
  <cp:lastModifiedBy>Oluwatobi Akanbi</cp:lastModifiedBy>
  <cp:revision>170</cp:revision>
  <dcterms:created xsi:type="dcterms:W3CDTF">2017-04-06T17:43:22Z</dcterms:created>
  <dcterms:modified xsi:type="dcterms:W3CDTF">2017-09-15T20:05:17Z</dcterms:modified>
</cp:coreProperties>
</file>