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88" r:id="rId3"/>
    <p:sldId id="258" r:id="rId4"/>
    <p:sldId id="260" r:id="rId5"/>
    <p:sldId id="264" r:id="rId6"/>
    <p:sldId id="262" r:id="rId7"/>
    <p:sldId id="259" r:id="rId8"/>
    <p:sldId id="261" r:id="rId9"/>
    <p:sldId id="265" r:id="rId10"/>
    <p:sldId id="263" r:id="rId11"/>
    <p:sldId id="271" r:id="rId12"/>
    <p:sldId id="267" r:id="rId13"/>
    <p:sldId id="276" r:id="rId14"/>
    <p:sldId id="275" r:id="rId15"/>
    <p:sldId id="272" r:id="rId16"/>
    <p:sldId id="281" r:id="rId17"/>
    <p:sldId id="282" r:id="rId18"/>
    <p:sldId id="283" r:id="rId19"/>
    <p:sldId id="285" r:id="rId20"/>
    <p:sldId id="284" r:id="rId21"/>
    <p:sldId id="286" r:id="rId22"/>
    <p:sldId id="287" r:id="rId23"/>
  </p:sldIdLst>
  <p:sldSz cx="9144000" cy="6858000" type="screen4x3"/>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1">
          <p15:clr>
            <a:srgbClr val="A4A3A4"/>
          </p15:clr>
        </p15:guide>
        <p15:guide id="2" pos="286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4660"/>
  </p:normalViewPr>
  <p:slideViewPr>
    <p:cSldViewPr snapToGrid="0">
      <p:cViewPr varScale="1">
        <p:scale>
          <a:sx n="117" d="100"/>
          <a:sy n="117" d="100"/>
        </p:scale>
        <p:origin x="1877" y="96"/>
      </p:cViewPr>
      <p:guideLst>
        <p:guide orient="horz" pos="2191"/>
        <p:guide pos="286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A34DDC-36DB-426D-9AE1-8A0D48F903D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由于嗜酸性与中性粒细胞类似，采用自动分割可提高效率</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35269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A34DDC-36DB-426D-9AE1-8A0D48F903D9}"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5"/>
          <p:cNvSpPr>
            <a:spLocks noChangeArrowheads="1"/>
          </p:cNvSpPr>
          <p:nvPr/>
        </p:nvSpPr>
        <p:spPr bwMode="auto">
          <a:xfrm flipV="1">
            <a:off x="682625" y="2852738"/>
            <a:ext cx="7561263" cy="714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00B050"/>
          </a:solidFill>
          <a:ln w="9525">
            <a:solidFill>
              <a:srgbClr val="00B050"/>
            </a:solidFill>
            <a:round/>
          </a:ln>
        </p:spPr>
        <p:txBody>
          <a:bodyPr rot="10800000"/>
          <a:lstStyle/>
          <a:p>
            <a:endParaRPr lang="zh-CN" altLang="en-US" sz="1015"/>
          </a:p>
        </p:txBody>
      </p:sp>
      <p:pic>
        <p:nvPicPr>
          <p:cNvPr id="5" name="Picture 6" descr="北航标准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6165850"/>
            <a:ext cx="295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688" y="115888"/>
            <a:ext cx="11922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3842" name="Rectangle 2"/>
          <p:cNvSpPr>
            <a:spLocks noGrp="1" noChangeArrowheads="1"/>
          </p:cNvSpPr>
          <p:nvPr>
            <p:ph type="ctrTitle"/>
          </p:nvPr>
        </p:nvSpPr>
        <p:spPr>
          <a:xfrm>
            <a:off x="539750" y="1773238"/>
            <a:ext cx="7777163" cy="936625"/>
          </a:xfrm>
        </p:spPr>
        <p:txBody>
          <a:bodyPr/>
          <a:lstStyle>
            <a:lvl1pPr>
              <a:defRPr baseline="0">
                <a:solidFill>
                  <a:srgbClr val="001D58"/>
                </a:solidFill>
              </a:defRPr>
            </a:lvl1pPr>
          </a:lstStyle>
          <a:p>
            <a:r>
              <a:rPr lang="zh-CN" altLang="en-US"/>
              <a:t>单击此处编辑母版标题样式</a:t>
            </a:r>
            <a:endParaRPr lang="zh-CN" altLang="en-US" dirty="0"/>
          </a:p>
        </p:txBody>
      </p:sp>
      <p:sp>
        <p:nvSpPr>
          <p:cNvPr id="2083843" name="Rectangle 3"/>
          <p:cNvSpPr>
            <a:spLocks noGrp="1" noChangeArrowheads="1"/>
          </p:cNvSpPr>
          <p:nvPr>
            <p:ph type="subTitle" idx="1"/>
          </p:nvPr>
        </p:nvSpPr>
        <p:spPr>
          <a:xfrm>
            <a:off x="611188" y="3429000"/>
            <a:ext cx="7010400" cy="2000264"/>
          </a:xfrm>
        </p:spPr>
        <p:txBody>
          <a:bodyPr>
            <a:normAutofit/>
          </a:bodyPr>
          <a:lstStyle>
            <a:lvl1pPr marL="182880" indent="0" algn="l">
              <a:buFont typeface="Wingdings" panose="05000000000000000000" pitchFamily="2" charset="2"/>
              <a:buNone/>
              <a:defRPr baseline="0">
                <a:solidFill>
                  <a:srgbClr val="002060"/>
                </a:solidFill>
              </a:defRPr>
            </a:lvl1pPr>
          </a:lstStyle>
          <a:p>
            <a:r>
              <a:rPr lang="zh-CN" altLang="en-US"/>
              <a:t>单击此处编辑母版副标题样式</a:t>
            </a:r>
            <a:endParaRPr lang="zh-CN" altLang="en-US" dirty="0"/>
          </a:p>
        </p:txBody>
      </p:sp>
      <p:sp>
        <p:nvSpPr>
          <p:cNvPr id="7" name="Rectangle 4"/>
          <p:cNvSpPr>
            <a:spLocks noGrp="1" noChangeArrowheads="1"/>
          </p:cNvSpPr>
          <p:nvPr>
            <p:ph type="sldNum" sz="quarter" idx="10"/>
          </p:nvPr>
        </p:nvSpPr>
        <p:spPr>
          <a:xfrm>
            <a:off x="6553200" y="6248400"/>
            <a:ext cx="1905000" cy="457200"/>
          </a:xfrm>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19" y="1357298"/>
            <a:ext cx="1535093" cy="480855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1357298"/>
            <a:ext cx="6329363" cy="480855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88913"/>
            <a:ext cx="7416800" cy="936625"/>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1412875"/>
            <a:ext cx="4243388" cy="4752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4244975" cy="4752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xfrm>
            <a:off x="609600" y="6245225"/>
            <a:ext cx="1981200" cy="476250"/>
          </a:xfrm>
          <a:prstGeom prst="rect">
            <a:avLst/>
          </a:prstGeom>
        </p:spPr>
        <p:txBody>
          <a:bodyPr/>
          <a:lstStyle>
            <a:lvl1pPr eaLnBrk="0" hangingPunct="0">
              <a:defRPr>
                <a:latin typeface="Arial" panose="020B0604020202020204" pitchFamily="34" charset="0"/>
                <a:ea typeface="宋体" panose="02010600030101010101" pitchFamily="2" charset="-122"/>
              </a:defRPr>
            </a:lvl1pPr>
          </a:lstStyle>
          <a:p>
            <a:fld id="{D0C872AD-33BE-4EEF-AEE7-008970387B88}" type="datetime1">
              <a:rPr lang="zh-CN" altLang="en-US" smtClean="0"/>
              <a:t>2022/5/19</a:t>
            </a:fld>
            <a:endParaRPr lang="zh-CN" altLang="en-US"/>
          </a:p>
        </p:txBody>
      </p:sp>
      <p:sp>
        <p:nvSpPr>
          <p:cNvPr id="6" name="Rectangle 8"/>
          <p:cNvSpPr>
            <a:spLocks noGrp="1" noChangeArrowheads="1"/>
          </p:cNvSpPr>
          <p:nvPr>
            <p:ph type="sldNum" sz="quarter" idx="11"/>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88913"/>
            <a:ext cx="7632700" cy="936625"/>
          </a:xfrm>
        </p:spPr>
        <p:txBody>
          <a:bodyPr/>
          <a:lstStyle/>
          <a:p>
            <a:r>
              <a:rPr lang="zh-CN" altLang="en-US"/>
              <a:t>单击此处编辑母版标题样式</a:t>
            </a:r>
          </a:p>
        </p:txBody>
      </p:sp>
      <p:sp>
        <p:nvSpPr>
          <p:cNvPr id="3" name="内容占位符 2"/>
          <p:cNvSpPr>
            <a:spLocks noGrp="1"/>
          </p:cNvSpPr>
          <p:nvPr>
            <p:ph sz="half" idx="1"/>
          </p:nvPr>
        </p:nvSpPr>
        <p:spPr>
          <a:xfrm>
            <a:off x="323850" y="1412875"/>
            <a:ext cx="4243388" cy="4752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412875"/>
            <a:ext cx="4244975" cy="2300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865563"/>
            <a:ext cx="4244975" cy="2300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1981200" cy="476250"/>
          </a:xfrm>
          <a:prstGeom prst="rect">
            <a:avLst/>
          </a:prstGeom>
        </p:spPr>
        <p:txBody>
          <a:bodyPr/>
          <a:lstStyle>
            <a:lvl1pPr>
              <a:defRPr>
                <a:latin typeface="Arial" panose="020B0604020202020204" pitchFamily="34" charset="0"/>
                <a:ea typeface="宋体" panose="02010600030101010101" pitchFamily="2" charset="-122"/>
              </a:defRPr>
            </a:lvl1pPr>
          </a:lstStyle>
          <a:p>
            <a:fld id="{D0C872AD-33BE-4EEF-AEE7-008970387B88}" type="datetime1">
              <a:rPr lang="zh-CN" altLang="en-US" smtClean="0"/>
              <a:t>2022/5/19</a:t>
            </a:fld>
            <a:endParaRPr lang="zh-CN" altLang="en-US"/>
          </a:p>
        </p:txBody>
      </p:sp>
      <p:sp>
        <p:nvSpPr>
          <p:cNvPr id="7" name="页脚占位符 6"/>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r>
              <a:rPr lang="en-US" altLang="zh-CN"/>
              <a:t>BE,BUAA</a:t>
            </a:r>
          </a:p>
        </p:txBody>
      </p:sp>
      <p:sp>
        <p:nvSpPr>
          <p:cNvPr id="8" name="灯片编号占位符 7"/>
          <p:cNvSpPr>
            <a:spLocks noGrp="1"/>
          </p:cNvSpPr>
          <p:nvPr>
            <p:ph type="sldNum" sz="quarter" idx="12"/>
          </p:nvPr>
        </p:nvSpPr>
        <p:spPr>
          <a:xfrm>
            <a:off x="6553200" y="6245225"/>
            <a:ext cx="1981200" cy="476250"/>
          </a:xfrm>
        </p:spPr>
        <p:txBody>
          <a:bodyPr/>
          <a:lstStyle>
            <a:lvl1pPr>
              <a:defRPr/>
            </a:lvl1pPr>
          </a:lstStyle>
          <a:p>
            <a:fld id="{19292F33-9A80-48D1-911E-570D3A9E130A}"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323850" y="1412874"/>
            <a:ext cx="8640763" cy="4802207"/>
          </a:xfrm>
        </p:spPr>
        <p:txBody>
          <a:bodyPr>
            <a:normAutofit/>
          </a:bodyPr>
          <a:lstStyle>
            <a:lvl1pPr>
              <a:lnSpc>
                <a:spcPct val="140000"/>
              </a:lnSpc>
              <a:defRPr/>
            </a:lvl1pPr>
            <a:lvl2pPr>
              <a:lnSpc>
                <a:spcPct val="130000"/>
              </a:lnSpc>
              <a:spcBef>
                <a:spcPts val="600"/>
              </a:spcBef>
              <a:spcAft>
                <a:spcPts val="600"/>
              </a:spcAft>
              <a:buFont typeface="Wingdings" panose="05000000000000000000" pitchFamily="2" charset="2"/>
              <a:buChar char="p"/>
              <a:defRPr/>
            </a:lvl2pPr>
            <a:lvl3pPr>
              <a:lnSpc>
                <a:spcPct val="130000"/>
              </a:lnSpc>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1412875"/>
            <a:ext cx="4243388" cy="4752975"/>
          </a:xfrm>
        </p:spPr>
        <p:txBody>
          <a:bodyPr/>
          <a:lstStyle>
            <a:lvl1pPr>
              <a:defRPr sz="2800"/>
            </a:lvl1pPr>
            <a:lvl2pPr>
              <a:buFont typeface="Wingdings" panose="05000000000000000000" pitchFamily="2" charset="2"/>
              <a:buChar char="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719638" y="1412875"/>
            <a:ext cx="4244975" cy="4752975"/>
          </a:xfrm>
        </p:spPr>
        <p:txBody>
          <a:bodyPr/>
          <a:lstStyle>
            <a:lvl1pPr>
              <a:defRPr sz="2800"/>
            </a:lvl1pPr>
            <a:lvl2pPr>
              <a:buFont typeface="Wingdings" panose="05000000000000000000" pitchFamily="2" charset="2"/>
              <a:buChar char="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28"/>
            <a:ext cx="7329510" cy="785818"/>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1357298"/>
            <a:ext cx="5111750" cy="47688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7158" y="571480"/>
            <a:ext cx="5486400" cy="566738"/>
          </a:xfrm>
        </p:spPr>
        <p:txBody>
          <a:bodyPr/>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1792288" y="1428735"/>
            <a:ext cx="5486400" cy="32988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85918" y="492919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fld id="{19292F33-9A80-48D1-911E-570D3A9E130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323850" y="188913"/>
            <a:ext cx="7416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AutoShape 5"/>
          <p:cNvSpPr>
            <a:spLocks noChangeArrowheads="1"/>
          </p:cNvSpPr>
          <p:nvPr/>
        </p:nvSpPr>
        <p:spPr bwMode="auto">
          <a:xfrm flipV="1">
            <a:off x="323850" y="1196975"/>
            <a:ext cx="7391400" cy="460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95" y="0"/>
                </a:lnTo>
                <a:lnTo>
                  <a:pt x="695" y="1000"/>
                </a:lnTo>
                <a:lnTo>
                  <a:pt x="0" y="1000"/>
                </a:lnTo>
                <a:lnTo>
                  <a:pt x="0" y="0"/>
                </a:lnTo>
                <a:close/>
              </a:path>
              <a:path w="1000" h="1000">
                <a:moveTo>
                  <a:pt x="0" y="0"/>
                </a:moveTo>
                <a:lnTo>
                  <a:pt x="1000" y="0"/>
                </a:lnTo>
              </a:path>
            </a:pathLst>
          </a:custGeom>
          <a:solidFill>
            <a:srgbClr val="00B050"/>
          </a:solidFill>
          <a:ln w="9525">
            <a:solidFill>
              <a:srgbClr val="00B050"/>
            </a:solidFill>
            <a:round/>
          </a:ln>
        </p:spPr>
        <p:txBody>
          <a:bodyPr rot="10800000"/>
          <a:lstStyle/>
          <a:p>
            <a:endParaRPr lang="zh-CN" altLang="en-US" sz="1015"/>
          </a:p>
        </p:txBody>
      </p:sp>
      <p:sp>
        <p:nvSpPr>
          <p:cNvPr id="2082823" name="Rectangle 7"/>
          <p:cNvSpPr>
            <a:spLocks noGrp="1" noChangeArrowheads="1"/>
          </p:cNvSpPr>
          <p:nvPr>
            <p:ph type="sldNum" sz="quarter" idx="4"/>
          </p:nvPr>
        </p:nvSpPr>
        <p:spPr bwMode="auto">
          <a:xfrm>
            <a:off x="6838950" y="6265863"/>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mn-lt"/>
                <a:ea typeface="宋体" panose="02010600030101010101" pitchFamily="2" charset="-122"/>
              </a:defRPr>
            </a:lvl1pPr>
          </a:lstStyle>
          <a:p>
            <a:fld id="{19292F33-9A80-48D1-911E-570D3A9E130A}" type="slidenum">
              <a:rPr lang="zh-CN" altLang="en-US" smtClean="0"/>
              <a:t>‹#›</a:t>
            </a:fld>
            <a:endParaRPr lang="zh-CN" altLang="en-US"/>
          </a:p>
        </p:txBody>
      </p:sp>
      <p:sp>
        <p:nvSpPr>
          <p:cNvPr id="1029" name="Rectangle 8"/>
          <p:cNvSpPr>
            <a:spLocks noGrp="1" noChangeArrowheads="1"/>
          </p:cNvSpPr>
          <p:nvPr>
            <p:ph type="body" idx="1"/>
          </p:nvPr>
        </p:nvSpPr>
        <p:spPr bwMode="auto">
          <a:xfrm>
            <a:off x="323850" y="1412875"/>
            <a:ext cx="864076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9" descr="北航标准标"/>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79388" y="6246813"/>
            <a:ext cx="25209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2438" y="115888"/>
            <a:ext cx="9064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200">
          <a:solidFill>
            <a:srgbClr val="001132"/>
          </a:solidFill>
          <a:latin typeface="+mj-lt"/>
          <a:ea typeface="+mj-ea"/>
          <a:cs typeface="+mj-cs"/>
        </a:defRPr>
      </a:lvl1pPr>
      <a:lvl2pPr algn="l" rtl="0" eaLnBrk="1" fontAlgn="base" hangingPunct="1">
        <a:spcBef>
          <a:spcPct val="0"/>
        </a:spcBef>
        <a:spcAft>
          <a:spcPct val="0"/>
        </a:spcAft>
        <a:defRPr sz="3200">
          <a:solidFill>
            <a:srgbClr val="001132"/>
          </a:solidFill>
          <a:latin typeface="Verdana" panose="020B0604030504040204" pitchFamily="34" charset="0"/>
          <a:ea typeface="黑体" panose="02010609060101010101" pitchFamily="49" charset="-122"/>
        </a:defRPr>
      </a:lvl2pPr>
      <a:lvl3pPr algn="l" rtl="0" eaLnBrk="1" fontAlgn="base" hangingPunct="1">
        <a:spcBef>
          <a:spcPct val="0"/>
        </a:spcBef>
        <a:spcAft>
          <a:spcPct val="0"/>
        </a:spcAft>
        <a:defRPr sz="3200">
          <a:solidFill>
            <a:srgbClr val="001132"/>
          </a:solidFill>
          <a:latin typeface="Verdana" panose="020B0604030504040204" pitchFamily="34" charset="0"/>
          <a:ea typeface="黑体" panose="02010609060101010101" pitchFamily="49" charset="-122"/>
        </a:defRPr>
      </a:lvl3pPr>
      <a:lvl4pPr algn="l" rtl="0" eaLnBrk="1" fontAlgn="base" hangingPunct="1">
        <a:spcBef>
          <a:spcPct val="0"/>
        </a:spcBef>
        <a:spcAft>
          <a:spcPct val="0"/>
        </a:spcAft>
        <a:defRPr sz="3200">
          <a:solidFill>
            <a:srgbClr val="001132"/>
          </a:solidFill>
          <a:latin typeface="Verdana" panose="020B0604030504040204" pitchFamily="34" charset="0"/>
          <a:ea typeface="黑体" panose="02010609060101010101" pitchFamily="49" charset="-122"/>
        </a:defRPr>
      </a:lvl4pPr>
      <a:lvl5pPr algn="l" rtl="0" eaLnBrk="1" fontAlgn="base" hangingPunct="1">
        <a:spcBef>
          <a:spcPct val="0"/>
        </a:spcBef>
        <a:spcAft>
          <a:spcPct val="0"/>
        </a:spcAft>
        <a:defRPr sz="3200">
          <a:solidFill>
            <a:srgbClr val="001132"/>
          </a:solidFill>
          <a:latin typeface="Verdana" panose="020B0604030504040204" pitchFamily="34" charset="0"/>
          <a:ea typeface="黑体" panose="02010609060101010101" pitchFamily="49" charset="-122"/>
        </a:defRPr>
      </a:lvl5pPr>
      <a:lvl6pPr marL="457200" algn="l" rtl="0" eaLnBrk="1" fontAlgn="base" hangingPunct="1">
        <a:spcBef>
          <a:spcPct val="0"/>
        </a:spcBef>
        <a:spcAft>
          <a:spcPct val="0"/>
        </a:spcAft>
        <a:defRPr sz="3200">
          <a:solidFill>
            <a:srgbClr val="003399"/>
          </a:solidFill>
          <a:latin typeface="Verdana" panose="020B0604030504040204" pitchFamily="34" charset="0"/>
          <a:ea typeface="黑体" panose="02010609060101010101" pitchFamily="49" charset="-122"/>
        </a:defRPr>
      </a:lvl6pPr>
      <a:lvl7pPr marL="914400" algn="l" rtl="0" eaLnBrk="1" fontAlgn="base" hangingPunct="1">
        <a:spcBef>
          <a:spcPct val="0"/>
        </a:spcBef>
        <a:spcAft>
          <a:spcPct val="0"/>
        </a:spcAft>
        <a:defRPr sz="3200">
          <a:solidFill>
            <a:srgbClr val="003399"/>
          </a:solidFill>
          <a:latin typeface="Verdana" panose="020B0604030504040204" pitchFamily="34" charset="0"/>
          <a:ea typeface="黑体" panose="02010609060101010101" pitchFamily="49" charset="-122"/>
        </a:defRPr>
      </a:lvl7pPr>
      <a:lvl8pPr marL="1371600" algn="l" rtl="0" eaLnBrk="1" fontAlgn="base" hangingPunct="1">
        <a:spcBef>
          <a:spcPct val="0"/>
        </a:spcBef>
        <a:spcAft>
          <a:spcPct val="0"/>
        </a:spcAft>
        <a:defRPr sz="3200">
          <a:solidFill>
            <a:srgbClr val="003399"/>
          </a:solidFill>
          <a:latin typeface="Verdana" panose="020B0604030504040204" pitchFamily="34" charset="0"/>
          <a:ea typeface="黑体" panose="02010609060101010101" pitchFamily="49" charset="-122"/>
        </a:defRPr>
      </a:lvl8pPr>
      <a:lvl9pPr marL="1828800" algn="l" rtl="0" eaLnBrk="1" fontAlgn="base" hangingPunct="1">
        <a:spcBef>
          <a:spcPct val="0"/>
        </a:spcBef>
        <a:spcAft>
          <a:spcPct val="0"/>
        </a:spcAft>
        <a:defRPr sz="3200">
          <a:solidFill>
            <a:srgbClr val="003399"/>
          </a:solidFill>
          <a:latin typeface="Verdana" panose="020B0604030504040204" pitchFamily="34" charset="0"/>
          <a:ea typeface="黑体" panose="02010609060101010101" pitchFamily="49" charset="-122"/>
        </a:defRPr>
      </a:lvl9pPr>
    </p:titleStyle>
    <p:bodyStyle>
      <a:lvl1pPr marL="469900" indent="-469900" algn="l" rtl="0" eaLnBrk="1" fontAlgn="base" hangingPunct="1">
        <a:lnSpc>
          <a:spcPct val="140000"/>
        </a:lnSpc>
        <a:spcBef>
          <a:spcPct val="20000"/>
        </a:spcBef>
        <a:spcAft>
          <a:spcPct val="20000"/>
        </a:spcAft>
        <a:buClr>
          <a:schemeClr val="accent2"/>
        </a:buClr>
        <a:buFont typeface="Wingdings" panose="05000000000000000000" pitchFamily="2" charset="2"/>
        <a:buChar char="Ø"/>
        <a:defRPr sz="2400">
          <a:solidFill>
            <a:srgbClr val="002060"/>
          </a:solidFill>
          <a:latin typeface="+mn-lt"/>
          <a:ea typeface="+mn-ea"/>
          <a:cs typeface="+mn-cs"/>
        </a:defRPr>
      </a:lvl1pPr>
      <a:lvl2pPr marL="908050" indent="-436880" algn="l" rtl="0" eaLnBrk="1" fontAlgn="base" hangingPunct="1">
        <a:lnSpc>
          <a:spcPct val="130000"/>
        </a:lnSpc>
        <a:spcBef>
          <a:spcPts val="600"/>
        </a:spcBef>
        <a:spcAft>
          <a:spcPts val="600"/>
        </a:spcAft>
        <a:buClr>
          <a:schemeClr val="accent2"/>
        </a:buClr>
        <a:buSzPct val="80000"/>
        <a:buFont typeface="Wingdings" panose="05000000000000000000" pitchFamily="2" charset="2"/>
        <a:buChar char="u"/>
        <a:defRPr sz="2200" b="1">
          <a:solidFill>
            <a:schemeClr val="tx1"/>
          </a:solidFill>
          <a:latin typeface="+mn-lt"/>
          <a:ea typeface="楷体_GB2312" pitchFamily="49" charset="-122"/>
        </a:defRPr>
      </a:lvl2pPr>
      <a:lvl3pPr marL="1304925" indent="-395605" algn="l" rtl="0" eaLnBrk="1" fontAlgn="base" hangingPunct="1">
        <a:lnSpc>
          <a:spcPct val="130000"/>
        </a:lnSpc>
        <a:spcBef>
          <a:spcPts val="600"/>
        </a:spcBef>
        <a:spcAft>
          <a:spcPts val="600"/>
        </a:spcAft>
        <a:buClr>
          <a:schemeClr val="accent2"/>
        </a:buClr>
        <a:buSzPct val="80000"/>
        <a:buFont typeface="Wingdings" panose="05000000000000000000" pitchFamily="2" charset="2"/>
        <a:buChar char="l"/>
        <a:defRPr sz="2000" b="1">
          <a:solidFill>
            <a:schemeClr val="tx1"/>
          </a:solidFill>
          <a:latin typeface="+mn-lt"/>
          <a:ea typeface="宋体" panose="02010600030101010101" pitchFamily="2" charset="-122"/>
        </a:defRPr>
      </a:lvl3pPr>
      <a:lvl4pPr marL="1694180" indent="-387350" algn="l" rtl="0" eaLnBrk="1" fontAlgn="base" hangingPunct="1">
        <a:lnSpc>
          <a:spcPct val="130000"/>
        </a:lnSpc>
        <a:spcBef>
          <a:spcPts val="600"/>
        </a:spcBef>
        <a:spcAft>
          <a:spcPts val="600"/>
        </a:spcAft>
        <a:buClr>
          <a:schemeClr val="accent2"/>
        </a:buClr>
        <a:buFont typeface="Wingdings" panose="05000000000000000000" pitchFamily="2" charset="2"/>
        <a:buChar char="Ø"/>
        <a:defRPr>
          <a:solidFill>
            <a:schemeClr val="tx1"/>
          </a:solidFill>
          <a:latin typeface="+mn-lt"/>
          <a:ea typeface="宋体" panose="02010600030101010101" pitchFamily="2" charset="-122"/>
        </a:defRPr>
      </a:lvl4pPr>
      <a:lvl5pPr marL="2094230" indent="-398780" algn="l" rtl="0" eaLnBrk="1" fontAlgn="base" hangingPunct="1">
        <a:lnSpc>
          <a:spcPct val="130000"/>
        </a:lnSpc>
        <a:spcBef>
          <a:spcPts val="600"/>
        </a:spcBef>
        <a:spcAft>
          <a:spcPts val="600"/>
        </a:spcAft>
        <a:buClr>
          <a:schemeClr val="accent2"/>
        </a:buClr>
        <a:buFont typeface="Wingdings" panose="05000000000000000000" pitchFamily="2" charset="2"/>
        <a:buChar char="Ø"/>
        <a:defRPr>
          <a:solidFill>
            <a:schemeClr val="tx1"/>
          </a:solidFill>
          <a:latin typeface="+mn-lt"/>
          <a:ea typeface="宋体" panose="02010600030101010101" pitchFamily="2" charset="-122"/>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Ø"/>
        <a:defRPr sz="2000">
          <a:solidFill>
            <a:schemeClr val="tx1"/>
          </a:solidFill>
          <a:latin typeface="+mn-lt"/>
          <a:ea typeface="宋体" panose="02010600030101010101" pitchFamily="2" charset="-122"/>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Ø"/>
        <a:defRPr sz="2000">
          <a:solidFill>
            <a:schemeClr val="tx1"/>
          </a:solidFill>
          <a:latin typeface="+mn-lt"/>
          <a:ea typeface="宋体" panose="02010600030101010101" pitchFamily="2" charset="-122"/>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Ø"/>
        <a:defRPr sz="2000">
          <a:solidFill>
            <a:schemeClr val="tx1"/>
          </a:solidFill>
          <a:latin typeface="+mn-lt"/>
          <a:ea typeface="宋体" panose="02010600030101010101" pitchFamily="2" charset="-122"/>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Ø"/>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600" dirty="0"/>
              <a:t>4种血细胞图像的自动分类方法</a:t>
            </a:r>
          </a:p>
        </p:txBody>
      </p:sp>
      <p:sp>
        <p:nvSpPr>
          <p:cNvPr id="3" name="副标题 2"/>
          <p:cNvSpPr>
            <a:spLocks noGrp="1"/>
          </p:cNvSpPr>
          <p:nvPr>
            <p:ph type="subTitle" idx="1"/>
          </p:nvPr>
        </p:nvSpPr>
        <p:spPr>
          <a:xfrm>
            <a:off x="4187190" y="4083685"/>
            <a:ext cx="4130040" cy="2000250"/>
          </a:xfrm>
        </p:spPr>
        <p:txBody>
          <a:bodyPr>
            <a:normAutofit/>
          </a:bodyPr>
          <a:lstStyle/>
          <a:p>
            <a:pPr algn="r">
              <a:lnSpc>
                <a:spcPct val="100000"/>
              </a:lnSpc>
            </a:pPr>
            <a:r>
              <a:rPr lang="zh-CN" altLang="en-US" sz="1800" b="1" dirty="0"/>
              <a:t>小组成员：</a:t>
            </a:r>
            <a:r>
              <a:rPr lang="en-US" altLang="zh-CN" sz="1800" b="1" dirty="0"/>
              <a:t>  </a:t>
            </a:r>
            <a:r>
              <a:rPr lang="en-US" altLang="zh-CN" sz="1800" dirty="0"/>
              <a:t> BY2110227 </a:t>
            </a:r>
            <a:r>
              <a:rPr lang="zh-CN" altLang="en-US" sz="1800" dirty="0"/>
              <a:t>蔡定坤</a:t>
            </a:r>
          </a:p>
          <a:p>
            <a:pPr algn="r">
              <a:lnSpc>
                <a:spcPct val="100000"/>
              </a:lnSpc>
            </a:pPr>
            <a:r>
              <a:rPr lang="en-US" altLang="zh-CN" sz="1800" dirty="0"/>
              <a:t>SY2110320 </a:t>
            </a:r>
            <a:r>
              <a:rPr lang="zh-CN" altLang="en-US" sz="1800" dirty="0"/>
              <a:t>陈佳和</a:t>
            </a:r>
          </a:p>
          <a:p>
            <a:pPr algn="r">
              <a:lnSpc>
                <a:spcPct val="100000"/>
              </a:lnSpc>
            </a:pPr>
            <a:r>
              <a:rPr lang="en-US" altLang="zh-CN" sz="1800" dirty="0"/>
              <a:t>SY2110112 </a:t>
            </a:r>
            <a:r>
              <a:rPr lang="zh-CN" altLang="en-US" sz="1800" dirty="0"/>
              <a:t>董嘉诺</a:t>
            </a:r>
          </a:p>
          <a:p>
            <a:pPr algn="r">
              <a:lnSpc>
                <a:spcPct val="100000"/>
              </a:lnSpc>
            </a:pPr>
            <a:r>
              <a:rPr lang="en-US" altLang="zh-CN" sz="1800" dirty="0"/>
              <a:t>SY2110103 </a:t>
            </a:r>
            <a:r>
              <a:rPr lang="zh-CN" altLang="en-US" sz="1800" dirty="0"/>
              <a:t>韩德伟</a:t>
            </a:r>
          </a:p>
          <a:p>
            <a:pPr algn="r">
              <a:lnSpc>
                <a:spcPct val="100000"/>
              </a:lnSpc>
            </a:pPr>
            <a:r>
              <a:rPr lang="en-US" altLang="zh-CN" sz="1800" dirty="0"/>
              <a:t>SY2110308 </a:t>
            </a:r>
            <a:r>
              <a:rPr lang="zh-CN" altLang="en-US" sz="1800" dirty="0"/>
              <a:t>王奇奇</a:t>
            </a:r>
          </a:p>
        </p:txBody>
      </p:sp>
      <p:sp>
        <p:nvSpPr>
          <p:cNvPr id="4" name="灯片编号占位符 3"/>
          <p:cNvSpPr>
            <a:spLocks noGrp="1"/>
          </p:cNvSpPr>
          <p:nvPr>
            <p:ph type="sldNum" sz="quarter" idx="10"/>
          </p:nvPr>
        </p:nvSpPr>
        <p:spPr>
          <a:xfrm>
            <a:off x="6800850" y="6233160"/>
            <a:ext cx="1905000" cy="457200"/>
          </a:xfrm>
        </p:spPr>
        <p:txBody>
          <a:bodyPr/>
          <a:lstStyle/>
          <a:p>
            <a:pPr algn="r">
              <a:buClrTx/>
              <a:buSzTx/>
              <a:buFontTx/>
            </a:pPr>
            <a:fld id="{9A0DB2DC-4C9A-4742-B13C-FB6460FD3503}" type="slidenum">
              <a:rPr lang="zh-CN" altLang="en-US" sz="1200" smtClean="0"/>
              <a:t>1</a:t>
            </a:fld>
            <a:endParaRPr lang="zh-CN" altLang="en-US" sz="1200"/>
          </a:p>
        </p:txBody>
      </p:sp>
      <p:sp>
        <p:nvSpPr>
          <p:cNvPr id="5" name="文本框 4"/>
          <p:cNvSpPr txBox="1"/>
          <p:nvPr/>
        </p:nvSpPr>
        <p:spPr>
          <a:xfrm>
            <a:off x="4543425" y="4395750"/>
            <a:ext cx="1071563" cy="247650"/>
          </a:xfrm>
          <a:prstGeom prst="rect">
            <a:avLst/>
          </a:prstGeom>
          <a:noFill/>
        </p:spPr>
        <p:txBody>
          <a:bodyPr wrap="square" rtlCol="0">
            <a:spAutoFit/>
          </a:bodyPr>
          <a:lstStyle/>
          <a:p>
            <a:r>
              <a:rPr lang="zh-CN" altLang="en-US" sz="1015" dirty="0">
                <a:solidFill>
                  <a:srgbClr val="00206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HOG: Histogram of Oriented Gradients</a:t>
            </a:r>
            <a:endParaRPr lang="en-US" dirty="0"/>
          </a:p>
        </p:txBody>
      </p:sp>
      <p:pic>
        <p:nvPicPr>
          <p:cNvPr id="5" name="Picture 4"/>
          <p:cNvPicPr>
            <a:picLocks noChangeAspect="1"/>
          </p:cNvPicPr>
          <p:nvPr/>
        </p:nvPicPr>
        <p:blipFill>
          <a:blip r:embed="rId2"/>
          <a:stretch>
            <a:fillRect/>
          </a:stretch>
        </p:blipFill>
        <p:spPr>
          <a:xfrm>
            <a:off x="6356069" y="2401106"/>
            <a:ext cx="2219504" cy="1834173"/>
          </a:xfrm>
          <a:prstGeom prst="rect">
            <a:avLst/>
          </a:prstGeom>
        </p:spPr>
      </p:pic>
      <p:pic>
        <p:nvPicPr>
          <p:cNvPr id="7" name="Picture 6"/>
          <p:cNvPicPr>
            <a:picLocks noChangeAspect="1"/>
          </p:cNvPicPr>
          <p:nvPr/>
        </p:nvPicPr>
        <p:blipFill>
          <a:blip r:embed="rId3"/>
          <a:stretch>
            <a:fillRect/>
          </a:stretch>
        </p:blipFill>
        <p:spPr>
          <a:xfrm>
            <a:off x="3640001" y="2447160"/>
            <a:ext cx="1655549" cy="1742063"/>
          </a:xfrm>
          <a:prstGeom prst="rect">
            <a:avLst/>
          </a:prstGeom>
        </p:spPr>
      </p:pic>
      <p:cxnSp>
        <p:nvCxnSpPr>
          <p:cNvPr id="15" name="Straight Arrow Connector 14"/>
          <p:cNvCxnSpPr/>
          <p:nvPr/>
        </p:nvCxnSpPr>
        <p:spPr>
          <a:xfrm>
            <a:off x="371872" y="3404431"/>
            <a:ext cx="25831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513046" y="2184717"/>
            <a:ext cx="39926" cy="21943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35635" y="2512308"/>
            <a:ext cx="1834674" cy="1611770"/>
          </a:xfrm>
          <a:prstGeom prst="rect">
            <a:avLst/>
          </a:prstGeom>
        </p:spPr>
      </p:pic>
      <p:cxnSp>
        <p:nvCxnSpPr>
          <p:cNvPr id="20" name="Straight Arrow Connector 19"/>
          <p:cNvCxnSpPr/>
          <p:nvPr/>
        </p:nvCxnSpPr>
        <p:spPr>
          <a:xfrm flipV="1">
            <a:off x="343354" y="2200196"/>
            <a:ext cx="2458549" cy="2328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34050" y="4103199"/>
            <a:ext cx="3460864" cy="369332"/>
          </a:xfrm>
          <a:prstGeom prst="rect">
            <a:avLst/>
          </a:prstGeom>
          <a:noFill/>
        </p:spPr>
        <p:txBody>
          <a:bodyPr wrap="square">
            <a:spAutoFit/>
          </a:bodyPr>
          <a:lstStyle/>
          <a:p>
            <a:pPr algn="ctr"/>
            <a:r>
              <a:rPr lang="en-US" dirty="0">
                <a:solidFill>
                  <a:srgbClr val="FF0000"/>
                </a:solidFill>
              </a:rPr>
              <a:t>9 </a:t>
            </a:r>
            <a:r>
              <a:rPr lang="en-US" dirty="0">
                <a:solidFill>
                  <a:srgbClr val="002060"/>
                </a:solidFill>
              </a:rPr>
              <a:t>columns = </a:t>
            </a:r>
            <a:r>
              <a:rPr lang="en-US" dirty="0">
                <a:solidFill>
                  <a:srgbClr val="FF0000"/>
                </a:solidFill>
              </a:rPr>
              <a:t>9</a:t>
            </a:r>
            <a:r>
              <a:rPr lang="en-US" dirty="0">
                <a:solidFill>
                  <a:srgbClr val="002060"/>
                </a:solidFill>
              </a:rPr>
              <a:t> features</a:t>
            </a:r>
          </a:p>
        </p:txBody>
      </p:sp>
      <p:sp>
        <p:nvSpPr>
          <p:cNvPr id="12" name="TextBox 11"/>
          <p:cNvSpPr txBox="1"/>
          <p:nvPr/>
        </p:nvSpPr>
        <p:spPr>
          <a:xfrm>
            <a:off x="31663" y="4798985"/>
            <a:ext cx="3002691" cy="584775"/>
          </a:xfrm>
          <a:prstGeom prst="rect">
            <a:avLst/>
          </a:prstGeom>
          <a:noFill/>
        </p:spPr>
        <p:txBody>
          <a:bodyPr wrap="square">
            <a:spAutoFit/>
          </a:bodyPr>
          <a:lstStyle/>
          <a:p>
            <a:pPr algn="ctr"/>
            <a:r>
              <a:rPr lang="en-US" altLang="zh-CN" sz="1600" b="1" dirty="0"/>
              <a:t>Oriented Gradients</a:t>
            </a:r>
          </a:p>
          <a:p>
            <a:pPr algn="ctr"/>
            <a:r>
              <a:rPr lang="zh-CN" altLang="en-US" sz="1600" b="1" dirty="0"/>
              <a:t>梯度方向</a:t>
            </a:r>
            <a:endParaRPr lang="en-US" sz="1600" b="1" dirty="0"/>
          </a:p>
        </p:txBody>
      </p:sp>
      <p:sp>
        <p:nvSpPr>
          <p:cNvPr id="13" name="TextBox 12"/>
          <p:cNvSpPr txBox="1"/>
          <p:nvPr/>
        </p:nvSpPr>
        <p:spPr>
          <a:xfrm>
            <a:off x="5964475" y="4798985"/>
            <a:ext cx="3002691" cy="584775"/>
          </a:xfrm>
          <a:prstGeom prst="rect">
            <a:avLst/>
          </a:prstGeom>
          <a:noFill/>
        </p:spPr>
        <p:txBody>
          <a:bodyPr wrap="square">
            <a:spAutoFit/>
          </a:bodyPr>
          <a:lstStyle/>
          <a:p>
            <a:pPr algn="ctr"/>
            <a:r>
              <a:rPr lang="en-US" altLang="zh-CN" sz="1600" b="1" dirty="0"/>
              <a:t>Histogram</a:t>
            </a:r>
          </a:p>
          <a:p>
            <a:pPr algn="ctr"/>
            <a:r>
              <a:rPr lang="zh-CN" altLang="en-US" sz="1600" b="1" dirty="0"/>
              <a:t>直方图</a:t>
            </a:r>
            <a:endParaRPr lang="en-US" sz="1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3179"/>
          <a:stretch>
            <a:fillRect/>
          </a:stretch>
        </p:blipFill>
        <p:spPr>
          <a:xfrm>
            <a:off x="3938757" y="2173163"/>
            <a:ext cx="2327042" cy="2257367"/>
          </a:xfrm>
          <a:prstGeom prst="rect">
            <a:avLst/>
          </a:prstGeom>
        </p:spPr>
      </p:pic>
      <p:sp>
        <p:nvSpPr>
          <p:cNvPr id="6" name="Rectangle 5"/>
          <p:cNvSpPr/>
          <p:nvPr/>
        </p:nvSpPr>
        <p:spPr>
          <a:xfrm>
            <a:off x="3989324" y="2173163"/>
            <a:ext cx="1109662" cy="11096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rotWithShape="1">
          <a:blip r:embed="rId2"/>
          <a:srcRect t="13179"/>
          <a:stretch>
            <a:fillRect/>
          </a:stretch>
        </p:blipFill>
        <p:spPr>
          <a:xfrm>
            <a:off x="1112774" y="2173163"/>
            <a:ext cx="2327042" cy="2257367"/>
          </a:xfrm>
          <a:prstGeom prst="rect">
            <a:avLst/>
          </a:prstGeom>
        </p:spPr>
      </p:pic>
      <p:pic>
        <p:nvPicPr>
          <p:cNvPr id="16" name="Picture 15"/>
          <p:cNvPicPr>
            <a:picLocks noChangeAspect="1"/>
          </p:cNvPicPr>
          <p:nvPr/>
        </p:nvPicPr>
        <p:blipFill>
          <a:blip r:embed="rId3"/>
          <a:stretch>
            <a:fillRect/>
          </a:stretch>
        </p:blipFill>
        <p:spPr>
          <a:xfrm>
            <a:off x="172550" y="2047465"/>
            <a:ext cx="690753" cy="726850"/>
          </a:xfrm>
          <a:prstGeom prst="rect">
            <a:avLst/>
          </a:prstGeom>
        </p:spPr>
      </p:pic>
      <p:sp>
        <p:nvSpPr>
          <p:cNvPr id="10" name="TextBox 9"/>
          <p:cNvSpPr txBox="1"/>
          <p:nvPr/>
        </p:nvSpPr>
        <p:spPr>
          <a:xfrm>
            <a:off x="3989324" y="1803831"/>
            <a:ext cx="2208212" cy="369332"/>
          </a:xfrm>
          <a:prstGeom prst="rect">
            <a:avLst/>
          </a:prstGeom>
          <a:noFill/>
        </p:spPr>
        <p:txBody>
          <a:bodyPr wrap="square">
            <a:spAutoFit/>
          </a:bodyPr>
          <a:lstStyle/>
          <a:p>
            <a:pPr algn="ctr"/>
            <a:r>
              <a:rPr lang="en-US" sz="1800" b="1" dirty="0">
                <a:solidFill>
                  <a:srgbClr val="002060"/>
                </a:solidFill>
              </a:rPr>
              <a:t>2x2 window</a:t>
            </a:r>
            <a:endParaRPr lang="en-US" b="1" dirty="0"/>
          </a:p>
        </p:txBody>
      </p:sp>
      <p:sp>
        <p:nvSpPr>
          <p:cNvPr id="12" name="TextBox 11"/>
          <p:cNvSpPr txBox="1"/>
          <p:nvPr/>
        </p:nvSpPr>
        <p:spPr>
          <a:xfrm>
            <a:off x="1160158" y="1803831"/>
            <a:ext cx="2208212" cy="369332"/>
          </a:xfrm>
          <a:prstGeom prst="rect">
            <a:avLst/>
          </a:prstGeom>
          <a:noFill/>
        </p:spPr>
        <p:txBody>
          <a:bodyPr wrap="square">
            <a:spAutoFit/>
          </a:bodyPr>
          <a:lstStyle/>
          <a:p>
            <a:pPr algn="ctr"/>
            <a:r>
              <a:rPr lang="en-US" sz="1800" b="1" dirty="0">
                <a:solidFill>
                  <a:srgbClr val="002060"/>
                </a:solidFill>
              </a:rPr>
              <a:t>32x32 cell</a:t>
            </a:r>
            <a:endParaRPr lang="en-US" b="1" dirty="0"/>
          </a:p>
        </p:txBody>
      </p:sp>
      <p:sp>
        <p:nvSpPr>
          <p:cNvPr id="13" name="TextBox 12"/>
          <p:cNvSpPr txBox="1"/>
          <p:nvPr/>
        </p:nvSpPr>
        <p:spPr>
          <a:xfrm>
            <a:off x="3989324" y="4369231"/>
            <a:ext cx="2208212" cy="646331"/>
          </a:xfrm>
          <a:prstGeom prst="rect">
            <a:avLst/>
          </a:prstGeom>
          <a:noFill/>
        </p:spPr>
        <p:txBody>
          <a:bodyPr wrap="square">
            <a:spAutoFit/>
          </a:bodyPr>
          <a:lstStyle/>
          <a:p>
            <a:pPr algn="ctr"/>
            <a:r>
              <a:rPr lang="en-US" altLang="zh-CN" sz="1800" dirty="0">
                <a:solidFill>
                  <a:srgbClr val="002060"/>
                </a:solidFill>
              </a:rPr>
              <a:t>Each window </a:t>
            </a:r>
            <a:r>
              <a:rPr lang="en-US" altLang="zh-CN" sz="1800" dirty="0">
                <a:solidFill>
                  <a:srgbClr val="FF0000"/>
                </a:solidFill>
              </a:rPr>
              <a:t>4</a:t>
            </a:r>
            <a:r>
              <a:rPr lang="en-US" altLang="zh-CN" sz="1800" dirty="0">
                <a:solidFill>
                  <a:srgbClr val="002060"/>
                </a:solidFill>
              </a:rPr>
              <a:t> cells</a:t>
            </a:r>
            <a:endParaRPr lang="en-US" dirty="0">
              <a:solidFill>
                <a:srgbClr val="002060"/>
              </a:solidFill>
            </a:endParaRPr>
          </a:p>
        </p:txBody>
      </p:sp>
      <p:sp>
        <p:nvSpPr>
          <p:cNvPr id="14" name="TextBox 13"/>
          <p:cNvSpPr txBox="1"/>
          <p:nvPr/>
        </p:nvSpPr>
        <p:spPr>
          <a:xfrm>
            <a:off x="1160158" y="4369231"/>
            <a:ext cx="2208212" cy="646331"/>
          </a:xfrm>
          <a:prstGeom prst="rect">
            <a:avLst/>
          </a:prstGeom>
          <a:noFill/>
        </p:spPr>
        <p:txBody>
          <a:bodyPr wrap="square">
            <a:spAutoFit/>
          </a:bodyPr>
          <a:lstStyle/>
          <a:p>
            <a:pPr algn="ctr"/>
            <a:r>
              <a:rPr lang="en-US" dirty="0">
                <a:solidFill>
                  <a:srgbClr val="002060"/>
                </a:solidFill>
              </a:rPr>
              <a:t>Each cell </a:t>
            </a:r>
            <a:r>
              <a:rPr lang="en-US" dirty="0">
                <a:solidFill>
                  <a:srgbClr val="FF0000"/>
                </a:solidFill>
              </a:rPr>
              <a:t>32x32</a:t>
            </a:r>
            <a:r>
              <a:rPr lang="en-US" dirty="0">
                <a:solidFill>
                  <a:srgbClr val="002060"/>
                </a:solidFill>
              </a:rPr>
              <a:t> pixels</a:t>
            </a:r>
          </a:p>
        </p:txBody>
      </p:sp>
      <p:sp>
        <p:nvSpPr>
          <p:cNvPr id="17" name="Title 1"/>
          <p:cNvSpPr>
            <a:spLocks noGrp="1"/>
          </p:cNvSpPr>
          <p:nvPr>
            <p:ph type="title"/>
          </p:nvPr>
        </p:nvSpPr>
        <p:spPr>
          <a:xfrm>
            <a:off x="323850" y="188913"/>
            <a:ext cx="7416800" cy="936625"/>
          </a:xfrm>
        </p:spPr>
        <p:txBody>
          <a:bodyPr>
            <a:normAutofit fontScale="90000"/>
          </a:bodyPr>
          <a:lstStyle/>
          <a:p>
            <a:r>
              <a:rPr lang="en-US" altLang="zh-CN" dirty="0"/>
              <a:t>HOG: Histogram of Oriented Gradients</a:t>
            </a:r>
            <a:endParaRPr lang="en-US" dirty="0"/>
          </a:p>
        </p:txBody>
      </p:sp>
      <p:sp>
        <p:nvSpPr>
          <p:cNvPr id="18" name="TextBox 17"/>
          <p:cNvSpPr txBox="1"/>
          <p:nvPr/>
        </p:nvSpPr>
        <p:spPr>
          <a:xfrm>
            <a:off x="1160158" y="5175681"/>
            <a:ext cx="2208212" cy="646331"/>
          </a:xfrm>
          <a:prstGeom prst="rect">
            <a:avLst/>
          </a:prstGeom>
          <a:noFill/>
        </p:spPr>
        <p:txBody>
          <a:bodyPr wrap="square">
            <a:spAutoFit/>
          </a:bodyPr>
          <a:lstStyle/>
          <a:p>
            <a:pPr algn="ctr"/>
            <a:r>
              <a:rPr lang="en-US" dirty="0">
                <a:solidFill>
                  <a:srgbClr val="002060"/>
                </a:solidFill>
              </a:rPr>
              <a:t>Each cell</a:t>
            </a:r>
          </a:p>
          <a:p>
            <a:pPr algn="ctr"/>
            <a:r>
              <a:rPr lang="en-US" dirty="0">
                <a:solidFill>
                  <a:srgbClr val="FF0000"/>
                </a:solidFill>
              </a:rPr>
              <a:t>9</a:t>
            </a:r>
            <a:r>
              <a:rPr lang="en-US" dirty="0">
                <a:solidFill>
                  <a:srgbClr val="002060"/>
                </a:solidFill>
              </a:rPr>
              <a:t> features</a:t>
            </a:r>
          </a:p>
        </p:txBody>
      </p:sp>
      <p:sp>
        <p:nvSpPr>
          <p:cNvPr id="19" name="TextBox 18"/>
          <p:cNvSpPr txBox="1"/>
          <p:nvPr/>
        </p:nvSpPr>
        <p:spPr>
          <a:xfrm>
            <a:off x="3998172" y="5175681"/>
            <a:ext cx="2208212" cy="646331"/>
          </a:xfrm>
          <a:prstGeom prst="rect">
            <a:avLst/>
          </a:prstGeom>
          <a:noFill/>
        </p:spPr>
        <p:txBody>
          <a:bodyPr wrap="square">
            <a:spAutoFit/>
          </a:bodyPr>
          <a:lstStyle/>
          <a:p>
            <a:pPr algn="ctr"/>
            <a:r>
              <a:rPr lang="en-US" dirty="0">
                <a:solidFill>
                  <a:srgbClr val="002060"/>
                </a:solidFill>
              </a:rPr>
              <a:t>Each window</a:t>
            </a:r>
          </a:p>
          <a:p>
            <a:pPr algn="ctr"/>
            <a:r>
              <a:rPr lang="en-US" dirty="0">
                <a:solidFill>
                  <a:srgbClr val="002060"/>
                </a:solidFill>
              </a:rPr>
              <a:t>4x9=</a:t>
            </a:r>
            <a:r>
              <a:rPr lang="en-US" dirty="0">
                <a:solidFill>
                  <a:srgbClr val="FF0000"/>
                </a:solidFill>
              </a:rPr>
              <a:t>36</a:t>
            </a:r>
            <a:r>
              <a:rPr lang="en-US" dirty="0">
                <a:solidFill>
                  <a:srgbClr val="002060"/>
                </a:solidFill>
              </a:rPr>
              <a:t> features</a:t>
            </a:r>
          </a:p>
        </p:txBody>
      </p:sp>
      <p:cxnSp>
        <p:nvCxnSpPr>
          <p:cNvPr id="24" name="Straight Arrow Connector 23"/>
          <p:cNvCxnSpPr>
            <a:stCxn id="16" idx="3"/>
          </p:cNvCxnSpPr>
          <p:nvPr/>
        </p:nvCxnSpPr>
        <p:spPr>
          <a:xfrm>
            <a:off x="863303" y="2410890"/>
            <a:ext cx="467657" cy="586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691154" y="5037181"/>
            <a:ext cx="2208212" cy="838835"/>
          </a:xfrm>
          <a:prstGeom prst="rect">
            <a:avLst/>
          </a:prstGeom>
          <a:noFill/>
        </p:spPr>
        <p:txBody>
          <a:bodyPr wrap="square">
            <a:spAutoFit/>
          </a:bodyPr>
          <a:lstStyle/>
          <a:p>
            <a:pPr algn="ctr"/>
            <a:r>
              <a:rPr lang="en-US" sz="1800" b="1" dirty="0">
                <a:solidFill>
                  <a:srgbClr val="002060"/>
                </a:solidFill>
              </a:rPr>
              <a:t>Total features:</a:t>
            </a:r>
          </a:p>
          <a:p>
            <a:pPr algn="ctr">
              <a:lnSpc>
                <a:spcPct val="70000"/>
              </a:lnSpc>
            </a:pPr>
            <a:endParaRPr lang="en-US" b="1" dirty="0">
              <a:solidFill>
                <a:srgbClr val="002060"/>
              </a:solidFill>
            </a:endParaRPr>
          </a:p>
          <a:p>
            <a:pPr algn="ctr"/>
            <a:r>
              <a:rPr lang="en-US" b="1" dirty="0">
                <a:solidFill>
                  <a:srgbClr val="002060"/>
                </a:solidFill>
              </a:rPr>
              <a:t>9 x 36 = </a:t>
            </a:r>
            <a:r>
              <a:rPr lang="en-US" b="1" dirty="0">
                <a:solidFill>
                  <a:srgbClr val="FF0000"/>
                </a:solidFill>
              </a:rPr>
              <a:t>324</a:t>
            </a:r>
          </a:p>
        </p:txBody>
      </p:sp>
      <p:sp>
        <p:nvSpPr>
          <p:cNvPr id="28" name="TextBox 27"/>
          <p:cNvSpPr txBox="1"/>
          <p:nvPr/>
        </p:nvSpPr>
        <p:spPr>
          <a:xfrm>
            <a:off x="6691154" y="2903581"/>
            <a:ext cx="2208212" cy="646331"/>
          </a:xfrm>
          <a:prstGeom prst="rect">
            <a:avLst/>
          </a:prstGeom>
          <a:noFill/>
        </p:spPr>
        <p:txBody>
          <a:bodyPr wrap="square">
            <a:spAutoFit/>
          </a:bodyPr>
          <a:lstStyle/>
          <a:p>
            <a:pPr algn="ctr"/>
            <a:r>
              <a:rPr lang="en-US" sz="1800" b="1" dirty="0">
                <a:solidFill>
                  <a:srgbClr val="002060"/>
                </a:solidFill>
              </a:rPr>
              <a:t>Total # </a:t>
            </a:r>
            <a:r>
              <a:rPr lang="en-US" b="1" dirty="0">
                <a:solidFill>
                  <a:srgbClr val="002060"/>
                </a:solidFill>
              </a:rPr>
              <a:t>of</a:t>
            </a:r>
            <a:r>
              <a:rPr lang="zh-CN" altLang="en-US" b="1" dirty="0">
                <a:solidFill>
                  <a:srgbClr val="002060"/>
                </a:solidFill>
              </a:rPr>
              <a:t> </a:t>
            </a:r>
            <a:r>
              <a:rPr lang="en-US" altLang="zh-CN" b="1" dirty="0">
                <a:solidFill>
                  <a:srgbClr val="002060"/>
                </a:solidFill>
              </a:rPr>
              <a:t>windows:</a:t>
            </a:r>
            <a:r>
              <a:rPr lang="zh-CN" altLang="en-US" b="1" dirty="0">
                <a:solidFill>
                  <a:srgbClr val="002060"/>
                </a:solidFill>
              </a:rPr>
              <a:t> </a:t>
            </a:r>
            <a:r>
              <a:rPr lang="en-US" altLang="zh-CN" b="1" dirty="0">
                <a:solidFill>
                  <a:srgbClr val="002060"/>
                </a:solidFill>
              </a:rPr>
              <a:t>9</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347 L 0.11841 0.00069 L 0.11841 0.08125 L 0.00035 0.08125 L 0.00035 0.16551 L 0.12118 0.16643 " pathEditMode="relative" rAng="0" ptsTypes="AAAAAA">
                                      <p:cBhvr>
                                        <p:cTn id="6" dur="10000" fill="hold"/>
                                        <p:tgtEl>
                                          <p:spTgt spid="6"/>
                                        </p:tgtEl>
                                        <p:attrNameLst>
                                          <p:attrName>ppt_x</p:attrName>
                                          <p:attrName>ppt_y</p:attrName>
                                        </p:attrNameLst>
                                      </p:cBhvr>
                                      <p:rCtr x="6042" y="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主成分分析：</a:t>
            </a:r>
            <a:r>
              <a:rPr lang="en-US" altLang="zh-CN" dirty="0"/>
              <a:t>PCA</a:t>
            </a:r>
            <a:endParaRPr lang="zh-CN" altLang="en-US" dirty="0"/>
          </a:p>
        </p:txBody>
      </p:sp>
      <p:sp>
        <p:nvSpPr>
          <p:cNvPr id="4" name="内容占位符 3"/>
          <p:cNvSpPr>
            <a:spLocks noGrp="1"/>
          </p:cNvSpPr>
          <p:nvPr>
            <p:ph idx="1"/>
          </p:nvPr>
        </p:nvSpPr>
        <p:spPr>
          <a:xfrm>
            <a:off x="425450" y="1412875"/>
            <a:ext cx="8232775" cy="4802505"/>
          </a:xfrm>
        </p:spPr>
        <p:txBody>
          <a:bodyPr>
            <a:normAutofit/>
          </a:bodyPr>
          <a:lstStyle/>
          <a:p>
            <a:pPr algn="just"/>
            <a:r>
              <a:rPr lang="zh-CN" altLang="en-US" sz="2000" b="0" dirty="0">
                <a:solidFill>
                  <a:srgbClr val="002060"/>
                </a:solidFill>
                <a:ea typeface="+mn-ea"/>
                <a:cs typeface="+mn-cs"/>
              </a:rPr>
              <a:t>对提取的</a:t>
            </a:r>
            <a:r>
              <a:rPr lang="en-US" altLang="zh-CN" sz="2000" b="0" dirty="0">
                <a:solidFill>
                  <a:srgbClr val="002060"/>
                </a:solidFill>
                <a:ea typeface="+mn-ea"/>
                <a:cs typeface="+mn-cs"/>
              </a:rPr>
              <a:t>324</a:t>
            </a:r>
            <a:r>
              <a:rPr lang="zh-CN" altLang="en-US" sz="2000" dirty="0"/>
              <a:t>个特征进行主成分分析，简化到</a:t>
            </a:r>
            <a:r>
              <a:rPr lang="en-US" altLang="zh-CN" sz="2000" dirty="0"/>
              <a:t>100</a:t>
            </a:r>
            <a:r>
              <a:rPr lang="zh-CN" altLang="en-US" sz="2000" dirty="0"/>
              <a:t>个特征</a:t>
            </a:r>
            <a:endParaRPr lang="en-US" altLang="zh-CN" sz="2000" dirty="0"/>
          </a:p>
        </p:txBody>
      </p:sp>
      <p:sp>
        <p:nvSpPr>
          <p:cNvPr id="2" name="灯片编号占位符 1"/>
          <p:cNvSpPr>
            <a:spLocks noGrp="1"/>
          </p:cNvSpPr>
          <p:nvPr>
            <p:ph type="sldNum" sz="quarter" idx="10"/>
          </p:nvPr>
        </p:nvSpPr>
        <p:spPr/>
        <p:txBody>
          <a:bodyPr/>
          <a:lstStyle/>
          <a:p>
            <a:fld id="{19292F33-9A80-48D1-911E-570D3A9E130A}" type="slidenum">
              <a:rPr lang="zh-CN" altLang="en-US" smtClean="0"/>
              <a:t>12</a:t>
            </a:fld>
            <a:endParaRPr lang="zh-CN" altLang="en-US"/>
          </a:p>
        </p:txBody>
      </p:sp>
      <p:pic>
        <p:nvPicPr>
          <p:cNvPr id="8" name="Picture 7"/>
          <p:cNvPicPr>
            <a:picLocks noChangeAspect="1"/>
          </p:cNvPicPr>
          <p:nvPr/>
        </p:nvPicPr>
        <p:blipFill>
          <a:blip r:embed="rId2"/>
          <a:stretch>
            <a:fillRect/>
          </a:stretch>
        </p:blipFill>
        <p:spPr>
          <a:xfrm>
            <a:off x="2513160" y="2578100"/>
            <a:ext cx="4117679" cy="2976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图像分类</a:t>
            </a:r>
          </a:p>
        </p:txBody>
      </p:sp>
      <p:sp>
        <p:nvSpPr>
          <p:cNvPr id="4" name="内容占位符 3"/>
          <p:cNvSpPr>
            <a:spLocks noGrp="1"/>
          </p:cNvSpPr>
          <p:nvPr>
            <p:ph idx="1"/>
          </p:nvPr>
        </p:nvSpPr>
        <p:spPr>
          <a:xfrm>
            <a:off x="425450" y="1412875"/>
            <a:ext cx="8232775" cy="4802505"/>
          </a:xfrm>
        </p:spPr>
        <p:txBody>
          <a:bodyPr>
            <a:normAutofit/>
          </a:bodyPr>
          <a:lstStyle/>
          <a:p>
            <a:pPr algn="just"/>
            <a:r>
              <a:rPr lang="zh-CN" altLang="en-US" dirty="0"/>
              <a:t>图像分类的目标是通过将图像分配给一个特定的标签来对图像进行分类。我们采用了以下几种机器学习算法将图像分为4个不同的类别：嗜中性粒细胞、嗜酸性粒细胞、淋巴细胞和单核细胞。</a:t>
            </a:r>
            <a:endParaRPr lang="zh-CN" altLang="en-US" sz="2000" b="0" dirty="0">
              <a:solidFill>
                <a:srgbClr val="002060"/>
              </a:solidFill>
              <a:ea typeface="+mn-ea"/>
              <a:cs typeface="+mn-cs"/>
            </a:endParaRPr>
          </a:p>
          <a:p>
            <a:pPr marL="927100" lvl="1" indent="-469900" algn="just">
              <a:buFont typeface="Wingdings" panose="05000000000000000000" charset="0"/>
              <a:buChar char="l"/>
            </a:pPr>
            <a:r>
              <a:rPr lang="en-US" altLang="zh-CN" sz="2000" b="0" dirty="0">
                <a:solidFill>
                  <a:srgbClr val="002060"/>
                </a:solidFill>
                <a:ea typeface="+mn-ea"/>
                <a:cs typeface="+mn-cs"/>
              </a:rPr>
              <a:t>Logistic Regression</a:t>
            </a:r>
          </a:p>
          <a:p>
            <a:pPr marL="927100" lvl="1" indent="-469900" algn="just">
              <a:buFont typeface="Wingdings" panose="05000000000000000000" charset="0"/>
              <a:buChar char="l"/>
            </a:pPr>
            <a:r>
              <a:rPr lang="zh-CN" altLang="en-US" sz="2000" b="0" dirty="0">
                <a:solidFill>
                  <a:srgbClr val="002060"/>
                </a:solidFill>
                <a:ea typeface="+mn-ea"/>
                <a:cs typeface="+mn-cs"/>
              </a:rPr>
              <a:t>Decsion trees</a:t>
            </a:r>
            <a:r>
              <a:rPr lang="en-US" altLang="zh-CN" sz="2000" b="0" dirty="0">
                <a:solidFill>
                  <a:srgbClr val="002060"/>
                </a:solidFill>
                <a:ea typeface="+mn-ea"/>
                <a:cs typeface="+mn-cs"/>
              </a:rPr>
              <a:t>/Random Forest</a:t>
            </a:r>
            <a:r>
              <a:rPr lang="zh-CN" altLang="en-US" sz="2000" b="0" dirty="0">
                <a:solidFill>
                  <a:srgbClr val="002060"/>
                </a:solidFill>
                <a:ea typeface="+mn-ea"/>
                <a:cs typeface="+mn-cs"/>
              </a:rPr>
              <a:t> </a:t>
            </a:r>
          </a:p>
          <a:p>
            <a:pPr marL="927100" lvl="1" indent="-469900" algn="just">
              <a:buFont typeface="Wingdings" panose="05000000000000000000" charset="0"/>
              <a:buChar char="l"/>
            </a:pPr>
            <a:r>
              <a:rPr lang="zh-CN" altLang="en-US" sz="2000" b="0" dirty="0">
                <a:solidFill>
                  <a:srgbClr val="002060"/>
                </a:solidFill>
                <a:ea typeface="+mn-ea"/>
                <a:cs typeface="+mn-cs"/>
              </a:rPr>
              <a:t>K Nearest Neighbors</a:t>
            </a:r>
          </a:p>
          <a:p>
            <a:pPr marL="927100" lvl="1" indent="-469900" algn="just">
              <a:buFont typeface="Wingdings" panose="05000000000000000000" charset="0"/>
              <a:buChar char="l"/>
            </a:pPr>
            <a:r>
              <a:rPr lang="zh-CN" altLang="en-US" sz="2000" b="0" dirty="0">
                <a:solidFill>
                  <a:srgbClr val="002060"/>
                </a:solidFill>
                <a:ea typeface="+mn-ea"/>
                <a:cs typeface="+mn-cs"/>
              </a:rPr>
              <a:t>Support Vector Machines</a:t>
            </a:r>
          </a:p>
        </p:txBody>
      </p:sp>
      <p:sp>
        <p:nvSpPr>
          <p:cNvPr id="2" name="灯片编号占位符 1"/>
          <p:cNvSpPr>
            <a:spLocks noGrp="1"/>
          </p:cNvSpPr>
          <p:nvPr>
            <p:ph type="sldNum" sz="quarter" idx="10"/>
          </p:nvPr>
        </p:nvSpPr>
        <p:spPr/>
        <p:txBody>
          <a:bodyPr/>
          <a:lstStyle/>
          <a:p>
            <a:fld id="{19292F33-9A80-48D1-911E-570D3A9E130A}"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逻辑回归：</a:t>
            </a:r>
            <a:r>
              <a:rPr lang="en-US" altLang="zh-CN" dirty="0"/>
              <a:t>Logistic Regression</a:t>
            </a:r>
            <a:endParaRPr lang="zh-CN" altLang="en-US" dirty="0"/>
          </a:p>
        </p:txBody>
      </p:sp>
      <p:sp>
        <p:nvSpPr>
          <p:cNvPr id="4" name="内容占位符 3"/>
          <p:cNvSpPr>
            <a:spLocks noGrp="1"/>
          </p:cNvSpPr>
          <p:nvPr>
            <p:ph idx="1"/>
          </p:nvPr>
        </p:nvSpPr>
        <p:spPr>
          <a:xfrm>
            <a:off x="425450" y="1412875"/>
            <a:ext cx="8232775" cy="4802505"/>
          </a:xfrm>
        </p:spPr>
        <p:txBody>
          <a:bodyPr>
            <a:normAutofit/>
          </a:bodyPr>
          <a:lstStyle/>
          <a:p>
            <a:pPr algn="just"/>
            <a:r>
              <a:rPr lang="zh-CN" altLang="en-US" sz="2000" dirty="0"/>
              <a:t>使用逻辑回归对</a:t>
            </a:r>
            <a:r>
              <a:rPr lang="en-US" altLang="zh-CN" sz="2000" dirty="0"/>
              <a:t>PCA</a:t>
            </a:r>
            <a:r>
              <a:rPr lang="zh-CN" altLang="en-US" sz="2000" dirty="0"/>
              <a:t>提取的特征进行处理</a:t>
            </a:r>
            <a:endParaRPr lang="en-US" altLang="zh-CN" sz="2000" dirty="0"/>
          </a:p>
          <a:p>
            <a:pPr algn="just"/>
            <a:r>
              <a:rPr lang="en-US" altLang="zh-CN" sz="2000" b="0" dirty="0">
                <a:solidFill>
                  <a:srgbClr val="002060"/>
                </a:solidFill>
                <a:ea typeface="+mn-ea"/>
                <a:cs typeface="+mn-cs"/>
              </a:rPr>
              <a:t>Accuracy = 0.62</a:t>
            </a:r>
            <a:endParaRPr lang="zh-CN" altLang="en-US" sz="2000" b="0" dirty="0">
              <a:solidFill>
                <a:srgbClr val="002060"/>
              </a:solidFill>
              <a:ea typeface="+mn-ea"/>
              <a:cs typeface="+mn-cs"/>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14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294" y="2689621"/>
            <a:ext cx="4323086" cy="3242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扩充图像：</a:t>
            </a:r>
            <a:r>
              <a:rPr lang="en-US" altLang="zh-CN" dirty="0"/>
              <a:t>Image Augmentation</a:t>
            </a:r>
            <a:endParaRPr lang="zh-CN" altLang="en-US" dirty="0"/>
          </a:p>
        </p:txBody>
      </p:sp>
      <p:sp>
        <p:nvSpPr>
          <p:cNvPr id="4" name="内容占位符 3"/>
          <p:cNvSpPr>
            <a:spLocks noGrp="1"/>
          </p:cNvSpPr>
          <p:nvPr>
            <p:ph idx="1"/>
          </p:nvPr>
        </p:nvSpPr>
        <p:spPr>
          <a:xfrm>
            <a:off x="425450" y="1412875"/>
            <a:ext cx="8232775" cy="4802505"/>
          </a:xfrm>
        </p:spPr>
        <p:txBody>
          <a:bodyPr>
            <a:normAutofit/>
          </a:bodyPr>
          <a:lstStyle/>
          <a:p>
            <a:pPr algn="just"/>
            <a:r>
              <a:rPr lang="zh-CN" altLang="en-US" sz="2000" dirty="0"/>
              <a:t>样本量太少而且不均衡</a:t>
            </a:r>
            <a:endParaRPr lang="en-US" altLang="zh-CN" sz="2000" dirty="0"/>
          </a:p>
          <a:p>
            <a:pPr algn="just"/>
            <a:r>
              <a:rPr lang="zh-CN" altLang="en-US" sz="2000" dirty="0"/>
              <a:t>通过反转、旋转和扭曲对图像数据进行数量上的扩充</a:t>
            </a:r>
            <a:endParaRPr lang="en-US" altLang="zh-CN" sz="2000" dirty="0"/>
          </a:p>
          <a:p>
            <a:pPr algn="just"/>
            <a:r>
              <a:rPr lang="en-US" altLang="zh-CN" sz="2000" dirty="0"/>
              <a:t>Train Set</a:t>
            </a:r>
            <a:r>
              <a:rPr lang="zh-CN" altLang="en-US" sz="2000" dirty="0"/>
              <a:t>每类扩充到</a:t>
            </a:r>
            <a:r>
              <a:rPr lang="en-US" altLang="zh-CN" sz="2000" dirty="0"/>
              <a:t>2500</a:t>
            </a:r>
            <a:r>
              <a:rPr lang="zh-CN" altLang="en-US" sz="2000" dirty="0"/>
              <a:t>个</a:t>
            </a:r>
            <a:r>
              <a:rPr lang="en-US" altLang="zh-CN" sz="2000" dirty="0"/>
              <a:t>, Test Set</a:t>
            </a:r>
            <a:r>
              <a:rPr lang="zh-CN" altLang="en-US" sz="2000" dirty="0"/>
              <a:t>每类</a:t>
            </a:r>
            <a:r>
              <a:rPr lang="en-US" altLang="zh-CN" sz="2000" dirty="0"/>
              <a:t>600</a:t>
            </a:r>
            <a:r>
              <a:rPr lang="zh-CN" altLang="en-US" sz="2000" dirty="0"/>
              <a:t>个</a:t>
            </a:r>
            <a:endParaRPr lang="en-US" altLang="zh-CN" sz="2000" dirty="0"/>
          </a:p>
          <a:p>
            <a:pPr algn="just"/>
            <a:r>
              <a:rPr lang="en-US" altLang="zh-CN" sz="2000" dirty="0"/>
              <a:t>Train Set</a:t>
            </a:r>
            <a:r>
              <a:rPr lang="zh-CN" altLang="en-US" sz="2000" dirty="0"/>
              <a:t>成功分割的大约占</a:t>
            </a:r>
            <a:r>
              <a:rPr lang="en-US" altLang="zh-CN" sz="2000" dirty="0"/>
              <a:t>95%</a:t>
            </a:r>
          </a:p>
        </p:txBody>
      </p:sp>
      <p:sp>
        <p:nvSpPr>
          <p:cNvPr id="2" name="灯片编号占位符 1"/>
          <p:cNvSpPr>
            <a:spLocks noGrp="1"/>
          </p:cNvSpPr>
          <p:nvPr>
            <p:ph type="sldNum" sz="quarter" idx="10"/>
          </p:nvPr>
        </p:nvSpPr>
        <p:spPr/>
        <p:txBody>
          <a:bodyPr/>
          <a:lstStyle/>
          <a:p>
            <a:fld id="{19292F33-9A80-48D1-911E-570D3A9E130A}" type="slidenum">
              <a:rPr lang="zh-CN" altLang="en-US" smtClean="0"/>
              <a:t>15</a:t>
            </a:fld>
            <a:endParaRPr lang="zh-CN" altLang="en-US"/>
          </a:p>
        </p:txBody>
      </p:sp>
      <p:pic>
        <p:nvPicPr>
          <p:cNvPr id="6" name="Picture 5"/>
          <p:cNvPicPr>
            <a:picLocks noChangeAspect="1"/>
          </p:cNvPicPr>
          <p:nvPr/>
        </p:nvPicPr>
        <p:blipFill>
          <a:blip r:embed="rId2"/>
          <a:stretch>
            <a:fillRect/>
          </a:stretch>
        </p:blipFill>
        <p:spPr>
          <a:xfrm>
            <a:off x="425450" y="3811665"/>
            <a:ext cx="3961199" cy="2000296"/>
          </a:xfrm>
          <a:prstGeom prst="rect">
            <a:avLst/>
          </a:prstGeom>
        </p:spPr>
      </p:pic>
      <p:pic>
        <p:nvPicPr>
          <p:cNvPr id="8" name="Picture 7"/>
          <p:cNvPicPr>
            <a:picLocks noChangeAspect="1"/>
          </p:cNvPicPr>
          <p:nvPr/>
        </p:nvPicPr>
        <p:blipFill>
          <a:blip r:embed="rId3"/>
          <a:stretch>
            <a:fillRect/>
          </a:stretch>
        </p:blipFill>
        <p:spPr>
          <a:xfrm>
            <a:off x="4757352" y="3811665"/>
            <a:ext cx="4062797" cy="20824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逻辑回归：</a:t>
            </a:r>
            <a:r>
              <a:rPr lang="en-US" altLang="zh-CN" dirty="0"/>
              <a:t>Logistic Regression</a:t>
            </a:r>
            <a:endParaRPr lang="zh-CN" altLang="en-US" dirty="0"/>
          </a:p>
        </p:txBody>
      </p:sp>
      <p:sp>
        <p:nvSpPr>
          <p:cNvPr id="4" name="内容占位符 3"/>
          <p:cNvSpPr>
            <a:spLocks noGrp="1"/>
          </p:cNvSpPr>
          <p:nvPr>
            <p:ph idx="1"/>
          </p:nvPr>
        </p:nvSpPr>
        <p:spPr>
          <a:xfrm>
            <a:off x="425450" y="1412875"/>
            <a:ext cx="8232775" cy="4802505"/>
          </a:xfrm>
        </p:spPr>
        <p:txBody>
          <a:bodyPr>
            <a:normAutofit/>
          </a:bodyPr>
          <a:lstStyle/>
          <a:p>
            <a:pPr algn="just"/>
            <a:r>
              <a:rPr lang="zh-CN" altLang="en-US" sz="2000" dirty="0"/>
              <a:t>使用逻辑回归对</a:t>
            </a:r>
            <a:r>
              <a:rPr lang="en-US" altLang="zh-CN" sz="2000" dirty="0"/>
              <a:t>PCA</a:t>
            </a:r>
            <a:r>
              <a:rPr lang="zh-CN" altLang="en-US" sz="2000" dirty="0"/>
              <a:t>提取的特征进行处理</a:t>
            </a:r>
            <a:endParaRPr lang="en-US" altLang="zh-CN" sz="2000" dirty="0"/>
          </a:p>
          <a:p>
            <a:pPr algn="just"/>
            <a:r>
              <a:rPr lang="en-US" altLang="zh-CN" sz="2000" b="0" dirty="0">
                <a:solidFill>
                  <a:srgbClr val="002060"/>
                </a:solidFill>
                <a:ea typeface="+mn-ea"/>
                <a:cs typeface="+mn-cs"/>
              </a:rPr>
              <a:t>Accuracy = 0.60</a:t>
            </a:r>
            <a:endParaRPr lang="zh-CN" altLang="en-US" sz="2000" b="0" dirty="0">
              <a:solidFill>
                <a:srgbClr val="002060"/>
              </a:solidFill>
              <a:ea typeface="+mn-ea"/>
              <a:cs typeface="+mn-cs"/>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16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380294" y="2689621"/>
            <a:ext cx="4323085" cy="324231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a:t>
            </a:r>
            <a:r>
              <a:rPr lang="en-US" altLang="zh-CN" dirty="0"/>
              <a:t>Decision Tree</a:t>
            </a:r>
            <a:endParaRPr lang="zh-CN" altLang="en-US" dirty="0"/>
          </a:p>
        </p:txBody>
      </p:sp>
      <p:sp>
        <p:nvSpPr>
          <p:cNvPr id="4" name="内容占位符 3"/>
          <p:cNvSpPr>
            <a:spLocks noGrp="1"/>
          </p:cNvSpPr>
          <p:nvPr>
            <p:ph idx="1"/>
          </p:nvPr>
        </p:nvSpPr>
        <p:spPr>
          <a:xfrm>
            <a:off x="425450" y="1412875"/>
            <a:ext cx="8232775" cy="4802505"/>
          </a:xfrm>
        </p:spPr>
        <p:txBody>
          <a:bodyPr>
            <a:normAutofit/>
          </a:bodyPr>
          <a:lstStyle/>
          <a:p>
            <a:pPr algn="just"/>
            <a:r>
              <a:rPr lang="zh-CN" altLang="en-US" sz="2000" dirty="0"/>
              <a:t>决策树通过将树从根分类到某个叶节点进行分类，由叶节点为示例提供分类。树中的每个节点都作为某些属性的测试用例，来自该节点的每条边都对应于测试用例的一个可能答案，对每个基于新节点的子树重复进行。</a:t>
            </a:r>
          </a:p>
          <a:p>
            <a:pPr algn="just"/>
            <a:r>
              <a:rPr lang="en-US" altLang="zh-CN" sz="2000" dirty="0"/>
              <a:t>(Min Split=5)</a:t>
            </a:r>
          </a:p>
          <a:p>
            <a:pPr algn="just"/>
            <a:r>
              <a:rPr lang="en-US" altLang="zh-CN" sz="2000" b="0" dirty="0">
                <a:solidFill>
                  <a:srgbClr val="002060"/>
                </a:solidFill>
                <a:ea typeface="+mn-ea"/>
                <a:cs typeface="+mn-cs"/>
              </a:rPr>
              <a:t>Accuracy = 0.50</a:t>
            </a:r>
            <a:endParaRPr lang="zh-CN" altLang="en-US" sz="2000" b="0" dirty="0">
              <a:solidFill>
                <a:srgbClr val="002060"/>
              </a:solidFill>
              <a:ea typeface="+mn-ea"/>
              <a:cs typeface="+mn-cs"/>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17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751165" y="3023549"/>
            <a:ext cx="4323085" cy="32423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随机森林：</a:t>
            </a:r>
            <a:r>
              <a:rPr lang="en-US" altLang="zh-CN" dirty="0"/>
              <a:t>Random Forest</a:t>
            </a:r>
            <a:endParaRPr lang="zh-CN" altLang="en-US" dirty="0"/>
          </a:p>
        </p:txBody>
      </p:sp>
      <p:sp>
        <p:nvSpPr>
          <p:cNvPr id="4" name="内容占位符 3"/>
          <p:cNvSpPr>
            <a:spLocks noGrp="1"/>
          </p:cNvSpPr>
          <p:nvPr>
            <p:ph idx="1"/>
          </p:nvPr>
        </p:nvSpPr>
        <p:spPr>
          <a:xfrm>
            <a:off x="425450" y="1412875"/>
            <a:ext cx="8232775" cy="4802505"/>
          </a:xfrm>
        </p:spPr>
        <p:txBody>
          <a:bodyPr>
            <a:normAutofit/>
          </a:bodyPr>
          <a:lstStyle/>
          <a:p>
            <a:pPr algn="just"/>
            <a:r>
              <a:rPr lang="zh-CN" altLang="en-US" sz="2000" dirty="0"/>
              <a:t>使用随机森林对</a:t>
            </a:r>
            <a:r>
              <a:rPr lang="en-US" altLang="zh-CN" sz="2000" dirty="0"/>
              <a:t>PCA</a:t>
            </a:r>
            <a:r>
              <a:rPr lang="zh-CN" altLang="en-US" sz="2000" dirty="0"/>
              <a:t>提取的特征进行处理</a:t>
            </a:r>
            <a:r>
              <a:rPr lang="en-US" altLang="zh-CN" sz="2000" dirty="0"/>
              <a:t>(Max Depth=100)</a:t>
            </a:r>
          </a:p>
          <a:p>
            <a:pPr algn="just"/>
            <a:r>
              <a:rPr lang="en-US" altLang="zh-CN" sz="2000" b="0" dirty="0">
                <a:solidFill>
                  <a:srgbClr val="002060"/>
                </a:solidFill>
                <a:ea typeface="+mn-ea"/>
                <a:cs typeface="+mn-cs"/>
              </a:rPr>
              <a:t>Accuracy = 0.55</a:t>
            </a:r>
          </a:p>
        </p:txBody>
      </p:sp>
      <p:sp>
        <p:nvSpPr>
          <p:cNvPr id="2" name="灯片编号占位符 1"/>
          <p:cNvSpPr>
            <a:spLocks noGrp="1"/>
          </p:cNvSpPr>
          <p:nvPr>
            <p:ph type="sldNum" sz="quarter" idx="10"/>
          </p:nvPr>
        </p:nvSpPr>
        <p:spPr/>
        <p:txBody>
          <a:bodyPr/>
          <a:lstStyle/>
          <a:p>
            <a:fld id="{19292F33-9A80-48D1-911E-570D3A9E130A}" type="slidenum">
              <a:rPr lang="zh-CN" altLang="en-US" smtClean="0"/>
              <a:t>18</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410457" y="2676921"/>
            <a:ext cx="4323085" cy="32423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b="0" i="0" dirty="0">
                <a:solidFill>
                  <a:srgbClr val="2E3033"/>
                </a:solidFill>
                <a:effectLst/>
                <a:latin typeface="Arial" panose="020B0604020202020204" pitchFamily="34" charset="0"/>
              </a:rPr>
              <a:t>K-</a:t>
            </a:r>
            <a:r>
              <a:rPr lang="zh-CN" altLang="en-US" b="0" i="0" dirty="0">
                <a:solidFill>
                  <a:srgbClr val="2E3033"/>
                </a:solidFill>
                <a:effectLst/>
                <a:latin typeface="Arial" panose="020B0604020202020204" pitchFamily="34" charset="0"/>
              </a:rPr>
              <a:t>近邻算法</a:t>
            </a:r>
            <a:r>
              <a:rPr lang="en-US" altLang="zh-CN" b="0" i="0" dirty="0">
                <a:solidFill>
                  <a:srgbClr val="2E3033"/>
                </a:solidFill>
                <a:effectLst/>
                <a:latin typeface="Arial" panose="020B0604020202020204" pitchFamily="34" charset="0"/>
              </a:rPr>
              <a:t>: </a:t>
            </a:r>
            <a:r>
              <a:rPr lang="en-US" b="0" i="0" dirty="0">
                <a:solidFill>
                  <a:srgbClr val="2E3033"/>
                </a:solidFill>
                <a:effectLst/>
                <a:latin typeface="Arial" panose="020B0604020202020204" pitchFamily="34" charset="0"/>
              </a:rPr>
              <a:t>k-Nearest Neighbor</a:t>
            </a:r>
            <a:endParaRPr lang="zh-CN" altLang="en-US" dirty="0"/>
          </a:p>
        </p:txBody>
      </p:sp>
      <p:sp>
        <p:nvSpPr>
          <p:cNvPr id="4" name="内容占位符 3"/>
          <p:cNvSpPr>
            <a:spLocks noGrp="1"/>
          </p:cNvSpPr>
          <p:nvPr>
            <p:ph idx="1"/>
          </p:nvPr>
        </p:nvSpPr>
        <p:spPr>
          <a:xfrm>
            <a:off x="425450" y="1412875"/>
            <a:ext cx="7962899" cy="4802505"/>
          </a:xfrm>
        </p:spPr>
        <p:txBody>
          <a:bodyPr>
            <a:normAutofit/>
          </a:bodyPr>
          <a:lstStyle/>
          <a:p>
            <a:pPr algn="just"/>
            <a:r>
              <a:rPr lang="zh-CN" altLang="en-US" sz="2000" dirty="0"/>
              <a:t>使用</a:t>
            </a:r>
            <a:r>
              <a:rPr lang="en-US" altLang="zh-CN" sz="2000" dirty="0"/>
              <a:t>KNN</a:t>
            </a:r>
            <a:r>
              <a:rPr lang="zh-CN" altLang="en-US" sz="2000" dirty="0"/>
              <a:t>对</a:t>
            </a:r>
            <a:r>
              <a:rPr lang="en-US" altLang="zh-CN" sz="2000" dirty="0"/>
              <a:t>PCA</a:t>
            </a:r>
            <a:r>
              <a:rPr lang="zh-CN" altLang="en-US" sz="2000" dirty="0"/>
              <a:t>提取的特征进行处理</a:t>
            </a:r>
            <a:endParaRPr lang="en-US" altLang="zh-CN" sz="2000" dirty="0"/>
          </a:p>
          <a:p>
            <a:pPr algn="just"/>
            <a:endParaRPr lang="en-US" altLang="zh-CN" sz="2000" b="0" dirty="0">
              <a:solidFill>
                <a:srgbClr val="002060"/>
              </a:solidFill>
              <a:ea typeface="+mn-ea"/>
              <a:cs typeface="+mn-cs"/>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19</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23850" y="2547616"/>
            <a:ext cx="4323084" cy="3242313"/>
          </a:xfrm>
          <a:prstGeom prst="rect">
            <a:avLst/>
          </a:prstGeom>
        </p:spPr>
      </p:pic>
      <p:sp>
        <p:nvSpPr>
          <p:cNvPr id="7" name="TextBox 6"/>
          <p:cNvSpPr txBox="1"/>
          <p:nvPr/>
        </p:nvSpPr>
        <p:spPr>
          <a:xfrm>
            <a:off x="1035049" y="2122058"/>
            <a:ext cx="2900686" cy="75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7500"/>
          </a:bodyPr>
          <a:lstStyle>
            <a:lvl1pPr fontAlgn="base">
              <a:spcBef>
                <a:spcPct val="0"/>
              </a:spcBef>
              <a:spcAft>
                <a:spcPct val="0"/>
              </a:spcAft>
              <a:defRPr sz="3200">
                <a:solidFill>
                  <a:srgbClr val="001132"/>
                </a:solidFill>
                <a:latin typeface="+mj-lt"/>
                <a:ea typeface="+mj-ea"/>
                <a:cs typeface="+mj-cs"/>
              </a:defRPr>
            </a:lvl1pPr>
            <a:lvl2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2pPr>
            <a:lvl3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3pPr>
            <a:lvl4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4pPr>
            <a:lvl5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5pPr>
            <a:lvl6pPr marL="4572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6pPr>
            <a:lvl7pPr marL="9144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7pPr>
            <a:lvl8pPr marL="13716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8pPr>
            <a:lvl9pPr marL="18288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9pPr>
          </a:lstStyle>
          <a:p>
            <a:pPr algn="ctr"/>
            <a:r>
              <a:rPr lang="en-US" altLang="zh-CN" sz="2000" dirty="0"/>
              <a:t>(n=1) </a:t>
            </a:r>
          </a:p>
          <a:p>
            <a:pPr algn="ctr"/>
            <a:r>
              <a:rPr lang="en-US" altLang="zh-CN" sz="2000" dirty="0"/>
              <a:t>Accuracy = </a:t>
            </a:r>
            <a:r>
              <a:rPr lang="en-US" altLang="zh-CN" sz="2000" dirty="0">
                <a:solidFill>
                  <a:srgbClr val="002060"/>
                </a:solidFill>
              </a:rPr>
              <a:t>0.53</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572000" y="2547616"/>
            <a:ext cx="4323084" cy="3242313"/>
          </a:xfrm>
          <a:prstGeom prst="rect">
            <a:avLst/>
          </a:prstGeom>
        </p:spPr>
      </p:pic>
      <p:sp>
        <p:nvSpPr>
          <p:cNvPr id="10" name="TextBox 9"/>
          <p:cNvSpPr txBox="1"/>
          <p:nvPr/>
        </p:nvSpPr>
        <p:spPr>
          <a:xfrm>
            <a:off x="5283199" y="2122058"/>
            <a:ext cx="2900686" cy="75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7500"/>
          </a:bodyPr>
          <a:lstStyle>
            <a:lvl1pPr fontAlgn="base">
              <a:spcBef>
                <a:spcPct val="0"/>
              </a:spcBef>
              <a:spcAft>
                <a:spcPct val="0"/>
              </a:spcAft>
              <a:defRPr sz="3200">
                <a:solidFill>
                  <a:srgbClr val="001132"/>
                </a:solidFill>
                <a:latin typeface="+mj-lt"/>
                <a:ea typeface="+mj-ea"/>
                <a:cs typeface="+mj-cs"/>
              </a:defRPr>
            </a:lvl1pPr>
            <a:lvl2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2pPr>
            <a:lvl3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3pPr>
            <a:lvl4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4pPr>
            <a:lvl5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5pPr>
            <a:lvl6pPr marL="4572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6pPr>
            <a:lvl7pPr marL="9144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7pPr>
            <a:lvl8pPr marL="13716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8pPr>
            <a:lvl9pPr marL="18288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9pPr>
          </a:lstStyle>
          <a:p>
            <a:pPr algn="ctr"/>
            <a:r>
              <a:rPr lang="en-US" altLang="zh-CN" sz="2000" dirty="0"/>
              <a:t>(n=10) </a:t>
            </a:r>
          </a:p>
          <a:p>
            <a:pPr algn="ctr"/>
            <a:r>
              <a:rPr lang="en-US" altLang="zh-CN" sz="2000" dirty="0"/>
              <a:t>Accuracy = 0.56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血细胞形态特征</a:t>
            </a:r>
          </a:p>
        </p:txBody>
      </p:sp>
      <p:sp>
        <p:nvSpPr>
          <p:cNvPr id="4" name="内容占位符 3"/>
          <p:cNvSpPr>
            <a:spLocks noGrp="1"/>
          </p:cNvSpPr>
          <p:nvPr>
            <p:ph idx="1"/>
          </p:nvPr>
        </p:nvSpPr>
        <p:spPr/>
        <p:txBody>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LYMPHOCYTE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淋巴细胞：</a:t>
            </a:r>
            <a:r>
              <a:rPr lang="zh-CN" altLang="zh-CN" sz="1800" b="1" kern="100" spc="75" dirty="0">
                <a:solidFill>
                  <a:srgbClr val="000000"/>
                </a:solidFill>
                <a:latin typeface="Arial" panose="020B0604020202020204" pitchFamily="34" charset="0"/>
                <a:ea typeface="等线" panose="02010600030101010101" pitchFamily="2" charset="-122"/>
                <a:cs typeface="Arial" panose="020B0604020202020204" pitchFamily="34" charset="0"/>
              </a:rPr>
              <a:t>紫色圆形细胞，最易识别</a:t>
            </a: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MONOCYTE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单核细胞：</a:t>
            </a:r>
            <a:r>
              <a:rPr lang="zh-CN" altLang="zh-CN" sz="1800" b="1" kern="1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细胞形状呈圆形，表面呈红色，内部有紫色物质。然而，紫色不会完全覆盖细胞表面。此外，细胞的紫色部分</a:t>
            </a:r>
            <a:r>
              <a:rPr lang="zh-CN" altLang="en-US" sz="1800" b="1" kern="1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为</a:t>
            </a:r>
            <a:r>
              <a:rPr lang="zh-CN" altLang="zh-CN" sz="1800" b="1" kern="1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连续的部分。</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NEUTROPHIL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嗜中性粒细胞：</a:t>
            </a:r>
            <a:r>
              <a:rPr lang="zh-CN" altLang="zh-CN" sz="1800" b="1" kern="1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细胞形状呈圆形，表面呈红色，内部有紫色物质。然而，细胞内含有多个</a:t>
            </a:r>
            <a:r>
              <a:rPr lang="zh-CN" altLang="zh-CN" sz="1800" b="1"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独立</a:t>
            </a:r>
            <a:r>
              <a:rPr lang="zh-CN" altLang="zh-CN" sz="1800" b="1" kern="1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的紫色部分。</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EOSINOPHIL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嗜酸性粒细胞：</a:t>
            </a:r>
            <a:r>
              <a:rPr lang="zh-CN" altLang="zh-CN" sz="1800" b="1" kern="100" spc="75" dirty="0">
                <a:solidFill>
                  <a:srgbClr val="000000"/>
                </a:solidFill>
                <a:latin typeface="Arial" panose="020B0604020202020204" pitchFamily="34" charset="0"/>
                <a:ea typeface="等线" panose="02010600030101010101" pitchFamily="2" charset="-122"/>
                <a:cs typeface="Arial" panose="020B0604020202020204" pitchFamily="34" charset="0"/>
              </a:rPr>
              <a:t>类似于中性粒细胞。</a:t>
            </a:r>
            <a:endParaRPr lang="en-US" altLang="zh-CN" sz="1800" b="1" kern="100" spc="75" dirty="0">
              <a:solidFill>
                <a:srgbClr val="000000"/>
              </a:solidFill>
              <a:latin typeface="Arial" panose="020B0604020202020204" pitchFamily="34" charset="0"/>
              <a:ea typeface="等线" panose="02010600030101010101" pitchFamily="2" charset="-122"/>
              <a:cs typeface="Arial" panose="020B0604020202020204" pitchFamily="34" charset="0"/>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2</a:t>
            </a:fld>
            <a:endParaRPr lang="zh-CN" altLang="en-US"/>
          </a:p>
        </p:txBody>
      </p:sp>
      <p:pic>
        <p:nvPicPr>
          <p:cNvPr id="7" name="图片 6">
            <a:extLst>
              <a:ext uri="{FF2B5EF4-FFF2-40B4-BE49-F238E27FC236}">
                <a16:creationId xmlns:a16="http://schemas.microsoft.com/office/drawing/2014/main" id="{9CEF6725-BFCC-E762-70B9-B099A6961E7C}"/>
              </a:ext>
            </a:extLst>
          </p:cNvPr>
          <p:cNvPicPr>
            <a:picLocks noChangeAspect="1"/>
          </p:cNvPicPr>
          <p:nvPr/>
        </p:nvPicPr>
        <p:blipFill>
          <a:blip r:embed="rId3"/>
          <a:stretch>
            <a:fillRect/>
          </a:stretch>
        </p:blipFill>
        <p:spPr>
          <a:xfrm>
            <a:off x="6412640" y="3991337"/>
            <a:ext cx="2731360" cy="2907577"/>
          </a:xfrm>
          <a:prstGeom prst="rect">
            <a:avLst/>
          </a:prstGeom>
        </p:spPr>
      </p:pic>
    </p:spTree>
    <p:extLst>
      <p:ext uri="{BB962C8B-B14F-4D97-AF65-F5344CB8AC3E}">
        <p14:creationId xmlns:p14="http://schemas.microsoft.com/office/powerpoint/2010/main" val="1684323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支持向量机：</a:t>
            </a:r>
            <a:r>
              <a:rPr lang="en-US" altLang="zh-CN" dirty="0"/>
              <a:t>Support Vector Machine</a:t>
            </a:r>
            <a:endParaRPr lang="zh-CN" altLang="en-US" dirty="0"/>
          </a:p>
        </p:txBody>
      </p:sp>
      <p:sp>
        <p:nvSpPr>
          <p:cNvPr id="4" name="内容占位符 3"/>
          <p:cNvSpPr>
            <a:spLocks noGrp="1"/>
          </p:cNvSpPr>
          <p:nvPr>
            <p:ph idx="1"/>
          </p:nvPr>
        </p:nvSpPr>
        <p:spPr>
          <a:xfrm>
            <a:off x="425450" y="1412875"/>
            <a:ext cx="7962899" cy="4802505"/>
          </a:xfrm>
        </p:spPr>
        <p:txBody>
          <a:bodyPr>
            <a:normAutofit/>
          </a:bodyPr>
          <a:lstStyle/>
          <a:p>
            <a:pPr algn="just"/>
            <a:r>
              <a:rPr lang="en-US" altLang="zh-CN" sz="2000" dirty="0"/>
              <a:t>SVM</a:t>
            </a:r>
            <a:r>
              <a:rPr lang="zh-CN" altLang="en-US" sz="2000" dirty="0"/>
              <a:t>：使用超平面进行分类</a:t>
            </a:r>
          </a:p>
          <a:p>
            <a:pPr algn="just"/>
            <a:endParaRPr lang="en-US" altLang="zh-CN" sz="2000" b="0" dirty="0">
              <a:solidFill>
                <a:srgbClr val="002060"/>
              </a:solidFill>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20</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23850" y="2547616"/>
            <a:ext cx="4323085" cy="3242313"/>
          </a:xfrm>
          <a:prstGeom prst="rect">
            <a:avLst/>
          </a:prstGeom>
        </p:spPr>
      </p:pic>
      <p:sp>
        <p:nvSpPr>
          <p:cNvPr id="7" name="TextBox 6"/>
          <p:cNvSpPr txBox="1"/>
          <p:nvPr/>
        </p:nvSpPr>
        <p:spPr>
          <a:xfrm>
            <a:off x="1035049" y="2122058"/>
            <a:ext cx="2900686" cy="75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7500"/>
          </a:bodyPr>
          <a:lstStyle>
            <a:lvl1pPr fontAlgn="base">
              <a:spcBef>
                <a:spcPct val="0"/>
              </a:spcBef>
              <a:spcAft>
                <a:spcPct val="0"/>
              </a:spcAft>
              <a:defRPr sz="3200">
                <a:solidFill>
                  <a:srgbClr val="001132"/>
                </a:solidFill>
                <a:latin typeface="+mj-lt"/>
                <a:ea typeface="+mj-ea"/>
                <a:cs typeface="+mj-cs"/>
              </a:defRPr>
            </a:lvl1pPr>
            <a:lvl2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2pPr>
            <a:lvl3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3pPr>
            <a:lvl4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4pPr>
            <a:lvl5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5pPr>
            <a:lvl6pPr marL="4572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6pPr>
            <a:lvl7pPr marL="9144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7pPr>
            <a:lvl8pPr marL="13716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8pPr>
            <a:lvl9pPr marL="18288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9pPr>
          </a:lstStyle>
          <a:p>
            <a:pPr algn="ctr"/>
            <a:r>
              <a:rPr lang="en-US" altLang="zh-CN" sz="2000" dirty="0"/>
              <a:t>(kernel = Linear) </a:t>
            </a:r>
          </a:p>
          <a:p>
            <a:pPr algn="ctr"/>
            <a:r>
              <a:rPr lang="en-US" altLang="zh-CN" sz="2000" dirty="0"/>
              <a:t>Accuracy = 0.62</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572000" y="2547616"/>
            <a:ext cx="4323084" cy="3242313"/>
          </a:xfrm>
          <a:prstGeom prst="rect">
            <a:avLst/>
          </a:prstGeom>
        </p:spPr>
      </p:pic>
      <p:sp>
        <p:nvSpPr>
          <p:cNvPr id="10" name="TextBox 9"/>
          <p:cNvSpPr txBox="1"/>
          <p:nvPr/>
        </p:nvSpPr>
        <p:spPr>
          <a:xfrm>
            <a:off x="5283199" y="2122058"/>
            <a:ext cx="2900686" cy="75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7500"/>
          </a:bodyPr>
          <a:lstStyle>
            <a:lvl1pPr fontAlgn="base">
              <a:spcBef>
                <a:spcPct val="0"/>
              </a:spcBef>
              <a:spcAft>
                <a:spcPct val="0"/>
              </a:spcAft>
              <a:defRPr sz="3200">
                <a:solidFill>
                  <a:srgbClr val="001132"/>
                </a:solidFill>
                <a:latin typeface="+mj-lt"/>
                <a:ea typeface="+mj-ea"/>
                <a:cs typeface="+mj-cs"/>
              </a:defRPr>
            </a:lvl1pPr>
            <a:lvl2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2pPr>
            <a:lvl3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3pPr>
            <a:lvl4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4pPr>
            <a:lvl5pPr fontAlgn="base">
              <a:spcBef>
                <a:spcPct val="0"/>
              </a:spcBef>
              <a:spcAft>
                <a:spcPct val="0"/>
              </a:spcAft>
              <a:defRPr sz="3200">
                <a:solidFill>
                  <a:srgbClr val="001132"/>
                </a:solidFill>
                <a:latin typeface="Verdana" panose="020B0604030504040204" pitchFamily="34" charset="0"/>
                <a:ea typeface="黑体" panose="02010609060101010101" pitchFamily="49" charset="-122"/>
              </a:defRPr>
            </a:lvl5pPr>
            <a:lvl6pPr marL="4572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6pPr>
            <a:lvl7pPr marL="9144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7pPr>
            <a:lvl8pPr marL="13716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8pPr>
            <a:lvl9pPr marL="1828800" fontAlgn="base">
              <a:spcBef>
                <a:spcPct val="0"/>
              </a:spcBef>
              <a:spcAft>
                <a:spcPct val="0"/>
              </a:spcAft>
              <a:defRPr sz="3200">
                <a:solidFill>
                  <a:srgbClr val="003399"/>
                </a:solidFill>
                <a:latin typeface="Verdana" panose="020B0604030504040204" pitchFamily="34" charset="0"/>
                <a:ea typeface="黑体" panose="02010609060101010101" pitchFamily="49" charset="-122"/>
              </a:defRPr>
            </a:lvl9pPr>
          </a:lstStyle>
          <a:p>
            <a:pPr algn="ctr"/>
            <a:r>
              <a:rPr lang="en-US" altLang="zh-CN" sz="2000" dirty="0"/>
              <a:t>(kernel = cubic) </a:t>
            </a:r>
          </a:p>
          <a:p>
            <a:pPr algn="ctr"/>
            <a:r>
              <a:rPr lang="en-US" altLang="zh-CN" sz="2000" dirty="0"/>
              <a:t>Accuracy = 0.58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总结</a:t>
            </a:r>
          </a:p>
        </p:txBody>
      </p:sp>
      <p:sp>
        <p:nvSpPr>
          <p:cNvPr id="4" name="内容占位符 3"/>
          <p:cNvSpPr>
            <a:spLocks noGrp="1"/>
          </p:cNvSpPr>
          <p:nvPr>
            <p:ph idx="1"/>
          </p:nvPr>
        </p:nvSpPr>
        <p:spPr>
          <a:xfrm>
            <a:off x="411480" y="1786890"/>
            <a:ext cx="7962900" cy="3714750"/>
          </a:xfrm>
        </p:spPr>
        <p:txBody>
          <a:bodyPr>
            <a:normAutofit/>
          </a:bodyPr>
          <a:lstStyle/>
          <a:p>
            <a:pPr algn="just"/>
            <a:r>
              <a:rPr lang="zh-CN" altLang="en-US" sz="2000" b="0" dirty="0">
                <a:solidFill>
                  <a:srgbClr val="002060"/>
                </a:solidFill>
                <a:ea typeface="+mn-ea"/>
                <a:cs typeface="+mn-cs"/>
              </a:rPr>
              <a:t>正确判断最多的是</a:t>
            </a:r>
            <a:r>
              <a:rPr lang="en-US" altLang="zh-CN" sz="2000" b="0" dirty="0">
                <a:solidFill>
                  <a:srgbClr val="002060"/>
                </a:solidFill>
                <a:ea typeface="+mn-ea"/>
                <a:cs typeface="+mn-cs"/>
              </a:rPr>
              <a:t>LYM</a:t>
            </a:r>
            <a:r>
              <a:rPr lang="zh-CN" altLang="en-US" sz="2000" b="0" dirty="0">
                <a:solidFill>
                  <a:srgbClr val="002060"/>
                </a:solidFill>
                <a:ea typeface="+mn-ea"/>
                <a:cs typeface="+mn-cs"/>
              </a:rPr>
              <a:t>细胞</a:t>
            </a:r>
            <a:endParaRPr lang="en-US" altLang="zh-CN" sz="2000" b="0" dirty="0">
              <a:solidFill>
                <a:srgbClr val="002060"/>
              </a:solidFill>
              <a:ea typeface="+mn-ea"/>
              <a:cs typeface="+mn-cs"/>
            </a:endParaRPr>
          </a:p>
          <a:p>
            <a:pPr lvl="1" algn="just"/>
            <a:r>
              <a:rPr lang="zh-CN" altLang="en-US" sz="1800" b="0" dirty="0">
                <a:solidFill>
                  <a:srgbClr val="002060"/>
                </a:solidFill>
                <a:ea typeface="+mn-ea"/>
                <a:cs typeface="+mn-cs"/>
              </a:rPr>
              <a:t>染色均匀，细胞形状规则，容易分割</a:t>
            </a:r>
          </a:p>
          <a:p>
            <a:pPr marL="471170" lvl="1" indent="0" algn="just">
              <a:lnSpc>
                <a:spcPct val="20000"/>
              </a:lnSpc>
              <a:buNone/>
            </a:pPr>
            <a:endParaRPr lang="en-US" altLang="zh-CN" sz="2000" b="0" dirty="0">
              <a:solidFill>
                <a:srgbClr val="002060"/>
              </a:solidFill>
              <a:ea typeface="+mn-ea"/>
              <a:cs typeface="+mn-cs"/>
            </a:endParaRPr>
          </a:p>
          <a:p>
            <a:pPr algn="just"/>
            <a:r>
              <a:rPr lang="zh-CN" altLang="en-US" sz="2000" dirty="0"/>
              <a:t>提高准确率的方法</a:t>
            </a:r>
            <a:endParaRPr lang="en-US" altLang="zh-CN" sz="2000" dirty="0"/>
          </a:p>
          <a:p>
            <a:pPr lvl="1" algn="just"/>
            <a:r>
              <a:rPr lang="zh-CN" altLang="en-US" sz="1800" b="0" dirty="0">
                <a:solidFill>
                  <a:srgbClr val="002060"/>
                </a:solidFill>
                <a:ea typeface="+mn-ea"/>
                <a:cs typeface="+mn-cs"/>
              </a:rPr>
              <a:t>获得更多原始数据，而不仅是增强数据</a:t>
            </a:r>
            <a:endParaRPr lang="en-US" altLang="zh-CN" sz="1800" b="0" dirty="0">
              <a:solidFill>
                <a:srgbClr val="002060"/>
              </a:solidFill>
              <a:ea typeface="+mn-ea"/>
              <a:cs typeface="+mn-cs"/>
            </a:endParaRPr>
          </a:p>
          <a:p>
            <a:pPr lvl="1" algn="just"/>
            <a:r>
              <a:rPr lang="zh-CN" altLang="en-US" sz="1800" b="0" dirty="0">
                <a:solidFill>
                  <a:srgbClr val="002060"/>
                </a:solidFill>
                <a:ea typeface="+mn-ea"/>
                <a:cs typeface="+mn-cs"/>
              </a:rPr>
              <a:t>提高提取特征的多样性（目前只有</a:t>
            </a:r>
            <a:r>
              <a:rPr lang="en-US" altLang="zh-CN" sz="1800" b="0" dirty="0">
                <a:solidFill>
                  <a:srgbClr val="002060"/>
                </a:solidFill>
                <a:ea typeface="+mn-ea"/>
                <a:cs typeface="+mn-cs"/>
              </a:rPr>
              <a:t>HOG</a:t>
            </a:r>
            <a:r>
              <a:rPr lang="zh-CN" altLang="en-US" sz="1800" b="0" dirty="0">
                <a:solidFill>
                  <a:srgbClr val="002060"/>
                </a:solidFill>
                <a:ea typeface="+mn-ea"/>
                <a:cs typeface="+mn-cs"/>
              </a:rPr>
              <a:t>）</a:t>
            </a:r>
            <a:endParaRPr lang="en-US" altLang="zh-CN" sz="1800" b="0" dirty="0">
              <a:solidFill>
                <a:srgbClr val="002060"/>
              </a:solidFill>
              <a:ea typeface="+mn-ea"/>
              <a:cs typeface="+mn-cs"/>
            </a:endParaRPr>
          </a:p>
          <a:p>
            <a:pPr lvl="1" algn="just"/>
            <a:r>
              <a:rPr lang="zh-CN" altLang="en-US" sz="1800" b="0" dirty="0">
                <a:solidFill>
                  <a:srgbClr val="002060"/>
                </a:solidFill>
                <a:ea typeface="+mn-ea"/>
                <a:cs typeface="+mn-cs"/>
              </a:rPr>
              <a:t>尝试</a:t>
            </a:r>
            <a:r>
              <a:rPr lang="en-US" altLang="zh-CN" sz="1800" b="0" dirty="0" err="1">
                <a:solidFill>
                  <a:srgbClr val="002060"/>
                </a:solidFill>
                <a:ea typeface="+mn-ea"/>
                <a:cs typeface="+mn-cs"/>
              </a:rPr>
              <a:t>ResNet</a:t>
            </a:r>
            <a:r>
              <a:rPr lang="zh-CN" altLang="en-US" sz="1800" b="0" dirty="0">
                <a:solidFill>
                  <a:srgbClr val="002060"/>
                </a:solidFill>
                <a:ea typeface="+mn-ea"/>
                <a:cs typeface="+mn-cs"/>
              </a:rPr>
              <a:t>等深度学习方法</a:t>
            </a:r>
            <a:endParaRPr lang="en-US" altLang="zh-CN" sz="1800" b="0" dirty="0">
              <a:solidFill>
                <a:srgbClr val="002060"/>
              </a:solidFill>
              <a:ea typeface="+mn-ea"/>
              <a:cs typeface="+mn-cs"/>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21</a:t>
            </a:fld>
            <a:endParaRPr lang="zh-CN"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525" y="1786890"/>
            <a:ext cx="1929765" cy="14471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4400" dirty="0"/>
              <a:t>谢谢！</a:t>
            </a:r>
          </a:p>
        </p:txBody>
      </p:sp>
      <p:sp>
        <p:nvSpPr>
          <p:cNvPr id="3" name="副标题 2"/>
          <p:cNvSpPr>
            <a:spLocks noGrp="1"/>
          </p:cNvSpPr>
          <p:nvPr>
            <p:ph type="subTitle" idx="1"/>
          </p:nvPr>
        </p:nvSpPr>
        <p:spPr>
          <a:xfrm>
            <a:off x="4187190" y="4083685"/>
            <a:ext cx="4130040" cy="2000250"/>
          </a:xfrm>
        </p:spPr>
        <p:txBody>
          <a:bodyPr>
            <a:normAutofit/>
          </a:bodyPr>
          <a:lstStyle/>
          <a:p>
            <a:pPr algn="r">
              <a:lnSpc>
                <a:spcPct val="100000"/>
              </a:lnSpc>
            </a:pPr>
            <a:r>
              <a:rPr lang="zh-CN" altLang="en-US" sz="1800" b="1" dirty="0"/>
              <a:t>小组成员：</a:t>
            </a:r>
            <a:r>
              <a:rPr lang="en-US" altLang="zh-CN" sz="1800" b="1" dirty="0"/>
              <a:t>  </a:t>
            </a:r>
            <a:r>
              <a:rPr lang="en-US" altLang="zh-CN" sz="1800" dirty="0"/>
              <a:t> BY2110227 </a:t>
            </a:r>
            <a:r>
              <a:rPr lang="zh-CN" altLang="en-US" sz="1800" dirty="0"/>
              <a:t>蔡定坤</a:t>
            </a:r>
          </a:p>
          <a:p>
            <a:pPr algn="r">
              <a:lnSpc>
                <a:spcPct val="100000"/>
              </a:lnSpc>
            </a:pPr>
            <a:r>
              <a:rPr lang="en-US" altLang="zh-CN" sz="1800" dirty="0"/>
              <a:t>SY2110320 </a:t>
            </a:r>
            <a:r>
              <a:rPr lang="zh-CN" altLang="en-US" sz="1800" dirty="0"/>
              <a:t>陈佳和</a:t>
            </a:r>
          </a:p>
          <a:p>
            <a:pPr algn="r">
              <a:lnSpc>
                <a:spcPct val="100000"/>
              </a:lnSpc>
            </a:pPr>
            <a:r>
              <a:rPr lang="en-US" altLang="zh-CN" sz="1800" dirty="0"/>
              <a:t>SY2110112 </a:t>
            </a:r>
            <a:r>
              <a:rPr lang="zh-CN" altLang="en-US" sz="1800" dirty="0"/>
              <a:t>董嘉诺</a:t>
            </a:r>
          </a:p>
          <a:p>
            <a:pPr algn="r">
              <a:lnSpc>
                <a:spcPct val="100000"/>
              </a:lnSpc>
            </a:pPr>
            <a:r>
              <a:rPr lang="en-US" altLang="zh-CN" sz="1800" dirty="0"/>
              <a:t>SY2110103 </a:t>
            </a:r>
            <a:r>
              <a:rPr lang="zh-CN" altLang="en-US" sz="1800" dirty="0"/>
              <a:t>韩德伟</a:t>
            </a:r>
          </a:p>
          <a:p>
            <a:pPr algn="r">
              <a:lnSpc>
                <a:spcPct val="100000"/>
              </a:lnSpc>
            </a:pPr>
            <a:r>
              <a:rPr lang="en-US" altLang="zh-CN" sz="1800" dirty="0"/>
              <a:t>SY2110308 </a:t>
            </a:r>
            <a:r>
              <a:rPr lang="zh-CN" altLang="en-US" sz="1800" dirty="0"/>
              <a:t>王奇奇</a:t>
            </a:r>
          </a:p>
        </p:txBody>
      </p:sp>
      <p:sp>
        <p:nvSpPr>
          <p:cNvPr id="4" name="灯片编号占位符 3"/>
          <p:cNvSpPr>
            <a:spLocks noGrp="1"/>
          </p:cNvSpPr>
          <p:nvPr>
            <p:ph type="sldNum" sz="quarter" idx="10"/>
          </p:nvPr>
        </p:nvSpPr>
        <p:spPr>
          <a:xfrm>
            <a:off x="6800850" y="6233160"/>
            <a:ext cx="1905000" cy="457200"/>
          </a:xfrm>
        </p:spPr>
        <p:txBody>
          <a:bodyPr/>
          <a:lstStyle/>
          <a:p>
            <a:pPr algn="r">
              <a:buClrTx/>
              <a:buSzTx/>
              <a:buFontTx/>
            </a:pPr>
            <a:fld id="{9A0DB2DC-4C9A-4742-B13C-FB6460FD3503}" type="slidenum">
              <a:rPr lang="zh-CN" altLang="en-US" sz="1200" smtClean="0"/>
              <a:t>22</a:t>
            </a:fld>
            <a:endParaRPr lang="zh-CN" altLang="en-US" sz="1200"/>
          </a:p>
        </p:txBody>
      </p:sp>
      <p:sp>
        <p:nvSpPr>
          <p:cNvPr id="5" name="文本框 4"/>
          <p:cNvSpPr txBox="1"/>
          <p:nvPr/>
        </p:nvSpPr>
        <p:spPr>
          <a:xfrm>
            <a:off x="4543425" y="4395750"/>
            <a:ext cx="1071563" cy="247650"/>
          </a:xfrm>
          <a:prstGeom prst="rect">
            <a:avLst/>
          </a:prstGeom>
          <a:noFill/>
        </p:spPr>
        <p:txBody>
          <a:bodyPr wrap="square" rtlCol="0">
            <a:spAutoFit/>
          </a:bodyPr>
          <a:lstStyle/>
          <a:p>
            <a:r>
              <a:rPr lang="zh-CN" altLang="en-US" sz="1015" dirty="0">
                <a:solidFill>
                  <a:srgbClr val="002060"/>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数据整理</a:t>
            </a:r>
          </a:p>
        </p:txBody>
      </p:sp>
      <p:sp>
        <p:nvSpPr>
          <p:cNvPr id="4" name="内容占位符 3"/>
          <p:cNvSpPr>
            <a:spLocks noGrp="1"/>
          </p:cNvSpPr>
          <p:nvPr>
            <p:ph idx="1"/>
          </p:nvPr>
        </p:nvSpPr>
        <p:spPr>
          <a:xfrm>
            <a:off x="323850" y="1313180"/>
            <a:ext cx="8708390" cy="2889250"/>
          </a:xfrm>
        </p:spPr>
        <p:txBody>
          <a:bodyPr>
            <a:normAutofit fontScale="67500" lnSpcReduction="20000"/>
          </a:bodyPr>
          <a:lstStyle/>
          <a:p>
            <a:r>
              <a:rPr lang="zh-CN" altLang="en-US" sz="3000" dirty="0">
                <a:sym typeface="+mn-ea"/>
              </a:rPr>
              <a:t>作业提供的数据集包含三个部分</a:t>
            </a:r>
            <a:r>
              <a:rPr lang="en-US" altLang="zh-CN" sz="3000" dirty="0">
                <a:sym typeface="+mn-ea"/>
              </a:rPr>
              <a:t>: </a:t>
            </a:r>
            <a:r>
              <a:rPr lang="en-US" sz="3000" dirty="0">
                <a:sym typeface="+mn-ea"/>
              </a:rPr>
              <a:t>Annotation, JPEG, Label</a:t>
            </a:r>
          </a:p>
          <a:p>
            <a:pPr>
              <a:lnSpc>
                <a:spcPct val="130000"/>
              </a:lnSpc>
            </a:pPr>
            <a:r>
              <a:rPr lang="en-US" altLang="zh-CN" b="1" dirty="0">
                <a:sym typeface="+mn-ea"/>
              </a:rPr>
              <a:t>Annotation</a:t>
            </a:r>
            <a:r>
              <a:rPr lang="zh-CN" altLang="en-US" b="1" dirty="0">
                <a:sym typeface="+mn-ea"/>
              </a:rPr>
              <a:t>：</a:t>
            </a:r>
            <a:endParaRPr lang="zh-CN" altLang="en-US" b="1" dirty="0"/>
          </a:p>
          <a:p>
            <a:pPr>
              <a:lnSpc>
                <a:spcPct val="130000"/>
              </a:lnSpc>
              <a:buFont typeface="Arial" panose="020B0604020202020204" pitchFamily="34" charset="0"/>
              <a:buChar char="•"/>
            </a:pPr>
            <a:r>
              <a:rPr lang="zh-CN" altLang="en-US" dirty="0">
                <a:sym typeface="+mn-ea"/>
              </a:rPr>
              <a:t>不全，基本都是红细胞的标注，无参考价值</a:t>
            </a:r>
            <a:endParaRPr lang="zh-CN" altLang="en-US" dirty="0"/>
          </a:p>
          <a:p>
            <a:pPr>
              <a:lnSpc>
                <a:spcPct val="130000"/>
              </a:lnSpc>
              <a:buFont typeface="Arial" panose="020B0604020202020204" pitchFamily="34" charset="0"/>
              <a:buChar char="•"/>
            </a:pPr>
            <a:r>
              <a:rPr lang="zh-CN" altLang="en-US" dirty="0">
                <a:sym typeface="+mn-ea"/>
              </a:rPr>
              <a:t>包含信息：</a:t>
            </a:r>
            <a:r>
              <a:rPr lang="en-US" altLang="zh-CN" dirty="0">
                <a:sym typeface="+mn-ea"/>
              </a:rPr>
              <a:t>Label</a:t>
            </a:r>
            <a:r>
              <a:rPr lang="zh-CN" altLang="en-US" dirty="0">
                <a:sym typeface="+mn-ea"/>
              </a:rPr>
              <a:t>，区域</a:t>
            </a:r>
            <a:r>
              <a:rPr lang="en-US" altLang="zh-CN" dirty="0">
                <a:sym typeface="+mn-ea"/>
              </a:rPr>
              <a:t>(</a:t>
            </a:r>
            <a:r>
              <a:rPr lang="en-US" altLang="zh-CN" dirty="0" err="1">
                <a:sym typeface="+mn-ea"/>
              </a:rPr>
              <a:t>xmin</a:t>
            </a:r>
            <a:r>
              <a:rPr lang="en-US" altLang="zh-CN" dirty="0">
                <a:sym typeface="+mn-ea"/>
              </a:rPr>
              <a:t>, </a:t>
            </a:r>
            <a:r>
              <a:rPr lang="en-US" altLang="zh-CN" dirty="0" err="1">
                <a:sym typeface="+mn-ea"/>
              </a:rPr>
              <a:t>ymin</a:t>
            </a:r>
            <a:r>
              <a:rPr lang="en-US" altLang="zh-CN" dirty="0">
                <a:sym typeface="+mn-ea"/>
              </a:rPr>
              <a:t>, </a:t>
            </a:r>
            <a:r>
              <a:rPr lang="en-US" altLang="zh-CN" dirty="0" err="1">
                <a:sym typeface="+mn-ea"/>
              </a:rPr>
              <a:t>xmax</a:t>
            </a:r>
            <a:r>
              <a:rPr lang="en-US" altLang="zh-CN" dirty="0">
                <a:sym typeface="+mn-ea"/>
              </a:rPr>
              <a:t>, </a:t>
            </a:r>
            <a:r>
              <a:rPr lang="en-US" altLang="zh-CN" dirty="0" err="1">
                <a:sym typeface="+mn-ea"/>
              </a:rPr>
              <a:t>ymax</a:t>
            </a:r>
            <a:r>
              <a:rPr lang="en-US" altLang="zh-CN" dirty="0">
                <a:sym typeface="+mn-ea"/>
              </a:rPr>
              <a:t>)</a:t>
            </a:r>
            <a:endParaRPr lang="en-US" dirty="0">
              <a:sym typeface="+mn-ea"/>
            </a:endParaRPr>
          </a:p>
          <a:p>
            <a:pPr>
              <a:lnSpc>
                <a:spcPct val="130000"/>
              </a:lnSpc>
            </a:pPr>
            <a:r>
              <a:rPr lang="en-US" altLang="zh-CN" b="1" dirty="0">
                <a:sym typeface="+mn-ea"/>
              </a:rPr>
              <a:t>JPEG</a:t>
            </a:r>
            <a:r>
              <a:rPr lang="zh-CN" altLang="en-US" b="1" dirty="0">
                <a:sym typeface="+mn-ea"/>
              </a:rPr>
              <a:t>：</a:t>
            </a:r>
            <a:endParaRPr lang="zh-CN" altLang="en-US" b="1" dirty="0"/>
          </a:p>
          <a:p>
            <a:pPr>
              <a:lnSpc>
                <a:spcPct val="130000"/>
              </a:lnSpc>
              <a:buFont typeface="Arial" panose="020B0604020202020204" pitchFamily="34" charset="0"/>
              <a:buChar char="•"/>
            </a:pPr>
            <a:r>
              <a:rPr lang="zh-CN" altLang="en-US" dirty="0">
                <a:sym typeface="+mn-ea"/>
              </a:rPr>
              <a:t>数量：</a:t>
            </a:r>
            <a:r>
              <a:rPr lang="en-US" altLang="zh-CN" dirty="0">
                <a:sym typeface="+mn-ea"/>
              </a:rPr>
              <a:t>366</a:t>
            </a:r>
            <a:r>
              <a:rPr lang="zh-CN" altLang="en-US" dirty="0">
                <a:sym typeface="+mn-ea"/>
              </a:rPr>
              <a:t>个；像素：</a:t>
            </a:r>
            <a:r>
              <a:rPr lang="en-US" altLang="zh-CN" dirty="0">
                <a:sym typeface="+mn-ea"/>
              </a:rPr>
              <a:t>640x480</a:t>
            </a:r>
            <a:r>
              <a:rPr lang="zh-CN" altLang="en-US" dirty="0">
                <a:sym typeface="+mn-ea"/>
              </a:rPr>
              <a:t>；组成：众多红细胞</a:t>
            </a:r>
            <a:r>
              <a:rPr lang="en-US" altLang="zh-CN" dirty="0">
                <a:sym typeface="+mn-ea"/>
              </a:rPr>
              <a:t>+1/2</a:t>
            </a:r>
            <a:r>
              <a:rPr lang="zh-CN" altLang="en-US" dirty="0">
                <a:sym typeface="+mn-ea"/>
              </a:rPr>
              <a:t>个其他类型血细胞</a:t>
            </a:r>
          </a:p>
          <a:p>
            <a:pPr marL="469900" lvl="0" indent="-469900" algn="l">
              <a:lnSpc>
                <a:spcPct val="130000"/>
              </a:lnSpc>
              <a:buSzTx/>
              <a:buChar char="Ø"/>
            </a:pPr>
            <a:r>
              <a:rPr lang="en-US" altLang="zh-CN" sz="2400" b="1" dirty="0">
                <a:solidFill>
                  <a:srgbClr val="002060"/>
                </a:solidFill>
              </a:rPr>
              <a:t>Label</a:t>
            </a:r>
            <a:r>
              <a:rPr lang="zh-CN" altLang="en-US" sz="2400" b="1" dirty="0">
                <a:solidFill>
                  <a:srgbClr val="002060"/>
                </a:solidFill>
              </a:rPr>
              <a:t>：</a:t>
            </a:r>
            <a:endParaRPr lang="en-US" altLang="zh-CN" sz="2400" b="1" dirty="0">
              <a:solidFill>
                <a:srgbClr val="002060"/>
              </a:solidFill>
            </a:endParaRPr>
          </a:p>
        </p:txBody>
      </p:sp>
      <p:sp>
        <p:nvSpPr>
          <p:cNvPr id="2" name="灯片编号占位符 1"/>
          <p:cNvSpPr>
            <a:spLocks noGrp="1"/>
          </p:cNvSpPr>
          <p:nvPr>
            <p:ph type="sldNum" sz="quarter" idx="10"/>
          </p:nvPr>
        </p:nvSpPr>
        <p:spPr/>
        <p:txBody>
          <a:bodyPr/>
          <a:lstStyle/>
          <a:p>
            <a:fld id="{19292F33-9A80-48D1-911E-570D3A9E130A}" type="slidenum">
              <a:rPr lang="zh-CN" altLang="en-US" smtClean="0"/>
              <a:t>3</a:t>
            </a:fld>
            <a:endParaRPr lang="zh-CN" altLang="en-US"/>
          </a:p>
        </p:txBody>
      </p:sp>
      <p:graphicFrame>
        <p:nvGraphicFramePr>
          <p:cNvPr id="6" name="表格 5"/>
          <p:cNvGraphicFramePr/>
          <p:nvPr>
            <p:custDataLst>
              <p:tags r:id="rId1"/>
            </p:custDataLst>
          </p:nvPr>
        </p:nvGraphicFramePr>
        <p:xfrm>
          <a:off x="986790" y="4100195"/>
          <a:ext cx="5629275" cy="2054225"/>
        </p:xfrm>
        <a:graphic>
          <a:graphicData uri="http://schemas.openxmlformats.org/drawingml/2006/table">
            <a:tbl>
              <a:tblPr firstRow="1" bandRow="1">
                <a:tableStyleId>{5C22544A-7EE6-4342-B048-85BDC9FD1C3A}</a:tableStyleId>
              </a:tblPr>
              <a:tblGrid>
                <a:gridCol w="1819275">
                  <a:extLst>
                    <a:ext uri="{9D8B030D-6E8A-4147-A177-3AD203B41FA5}">
                      <a16:colId xmlns:a16="http://schemas.microsoft.com/office/drawing/2014/main" val="20000"/>
                    </a:ext>
                  </a:extLst>
                </a:gridCol>
                <a:gridCol w="770255">
                  <a:extLst>
                    <a:ext uri="{9D8B030D-6E8A-4147-A177-3AD203B41FA5}">
                      <a16:colId xmlns:a16="http://schemas.microsoft.com/office/drawing/2014/main" val="20001"/>
                    </a:ext>
                  </a:extLst>
                </a:gridCol>
                <a:gridCol w="3039745">
                  <a:extLst>
                    <a:ext uri="{9D8B030D-6E8A-4147-A177-3AD203B41FA5}">
                      <a16:colId xmlns:a16="http://schemas.microsoft.com/office/drawing/2014/main" val="20002"/>
                    </a:ext>
                  </a:extLst>
                </a:gridCol>
              </a:tblGrid>
              <a:tr h="193675">
                <a:tc>
                  <a:txBody>
                    <a:bodyPr/>
                    <a:lstStyle/>
                    <a:p>
                      <a:pPr algn="l" fontAlgn="b"/>
                      <a:r>
                        <a:rPr lang="zh-CN" altLang="en-US" sz="1200" u="none" strike="noStrike">
                          <a:solidFill>
                            <a:srgbClr val="002060"/>
                          </a:solidFill>
                          <a:effectLst/>
                        </a:rPr>
                        <a:t>名称</a:t>
                      </a:r>
                      <a:endParaRPr lang="zh-CN" alt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zh-CN" altLang="en-US" sz="1200" u="none" strike="noStrike">
                          <a:solidFill>
                            <a:srgbClr val="002060"/>
                          </a:solidFill>
                          <a:effectLst/>
                        </a:rPr>
                        <a:t>数量</a:t>
                      </a:r>
                      <a:endParaRPr lang="zh-CN" alt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zh-CN" altLang="en-US" sz="1200" u="none" strike="noStrike">
                          <a:solidFill>
                            <a:srgbClr val="002060"/>
                          </a:solidFill>
                          <a:effectLst/>
                        </a:rPr>
                        <a:t>注释</a:t>
                      </a:r>
                      <a:endParaRPr lang="zh-CN" altLang="en-US" sz="1200" b="0" i="0" u="none" strike="noStrike">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0"/>
                  </a:ext>
                </a:extLst>
              </a:tr>
              <a:tr h="193675">
                <a:tc>
                  <a:txBody>
                    <a:bodyPr/>
                    <a:lstStyle/>
                    <a:p>
                      <a:pPr algn="l" fontAlgn="b"/>
                      <a:r>
                        <a:rPr lang="zh-CN" altLang="en-US" sz="1200" u="none" strike="noStrike">
                          <a:solidFill>
                            <a:srgbClr val="002060"/>
                          </a:solidFill>
                          <a:effectLst/>
                        </a:rPr>
                        <a:t>标签总数</a:t>
                      </a:r>
                      <a:endParaRPr lang="zh-CN" alt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a:solidFill>
                            <a:srgbClr val="002060"/>
                          </a:solidFill>
                          <a:effectLst/>
                        </a:rPr>
                        <a:t>367</a:t>
                      </a:r>
                      <a:endParaRPr 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a:solidFill>
                            <a:srgbClr val="002060"/>
                          </a:solidFill>
                          <a:effectLst/>
                        </a:rPr>
                        <a:t> </a:t>
                      </a:r>
                      <a:endParaRPr lang="en-US" sz="1200" b="0" i="0" u="none" strike="noStrike">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1"/>
                  </a:ext>
                </a:extLst>
              </a:tr>
              <a:tr h="238760">
                <a:tc>
                  <a:txBody>
                    <a:bodyPr/>
                    <a:lstStyle/>
                    <a:p>
                      <a:pPr algn="l" fontAlgn="b"/>
                      <a:r>
                        <a:rPr lang="zh-CN" altLang="en-US" sz="1200" u="none" strike="noStrike">
                          <a:solidFill>
                            <a:srgbClr val="002060"/>
                          </a:solidFill>
                          <a:effectLst/>
                        </a:rPr>
                        <a:t>仅含单个细胞</a:t>
                      </a:r>
                    </a:p>
                  </a:txBody>
                  <a:tcPr marL="7620" marR="7620" marT="7620" marB="0" anchor="b"/>
                </a:tc>
                <a:tc>
                  <a:txBody>
                    <a:bodyPr/>
                    <a:lstStyle/>
                    <a:p>
                      <a:pPr algn="l" fontAlgn="b"/>
                      <a:r>
                        <a:rPr lang="en-US" sz="1200" u="none" strike="noStrike">
                          <a:solidFill>
                            <a:srgbClr val="002060"/>
                          </a:solidFill>
                          <a:effectLst/>
                        </a:rPr>
                        <a:t>352</a:t>
                      </a:r>
                      <a:endParaRPr 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zh-CN" altLang="en-US" sz="1200" u="none" strike="noStrike">
                          <a:solidFill>
                            <a:srgbClr val="002060"/>
                          </a:solidFill>
                          <a:effectLst/>
                        </a:rPr>
                        <a:t>多细胞标签数量少，不好处理，被剔除</a:t>
                      </a:r>
                      <a:endParaRPr lang="zh-CN" altLang="en-US" sz="1200" b="0" i="0" u="none" strike="noStrike">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2"/>
                  </a:ext>
                </a:extLst>
              </a:tr>
              <a:tr h="211455">
                <a:tc>
                  <a:txBody>
                    <a:bodyPr/>
                    <a:lstStyle/>
                    <a:p>
                      <a:pPr algn="l" fontAlgn="b"/>
                      <a:r>
                        <a:rPr lang="zh-CN" altLang="en-US" sz="1200" u="none" strike="noStrike">
                          <a:solidFill>
                            <a:srgbClr val="002060"/>
                          </a:solidFill>
                          <a:effectLst/>
                        </a:rPr>
                        <a:t>嗜中性粒细胞</a:t>
                      </a:r>
                      <a:endParaRPr lang="zh-CN" altLang="en-US" sz="1200" b="0" i="0" u="none" strike="noStrike">
                        <a:solidFill>
                          <a:srgbClr val="002060"/>
                        </a:solidFill>
                        <a:effectLst/>
                        <a:latin typeface="Arial" panose="020B0604020202020204" pitchFamily="34" charset="0"/>
                      </a:endParaRPr>
                    </a:p>
                  </a:txBody>
                  <a:tcPr marL="7620" marR="7620" marT="7620" marB="0" anchor="b"/>
                </a:tc>
                <a:tc>
                  <a:txBody>
                    <a:bodyPr/>
                    <a:lstStyle/>
                    <a:p>
                      <a:pPr algn="l" fontAlgn="b"/>
                      <a:r>
                        <a:rPr lang="en-US" sz="1200" u="none" strike="noStrike">
                          <a:solidFill>
                            <a:srgbClr val="002060"/>
                          </a:solidFill>
                          <a:effectLst/>
                        </a:rPr>
                        <a:t>207</a:t>
                      </a:r>
                      <a:endParaRPr 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dirty="0">
                          <a:solidFill>
                            <a:srgbClr val="002060"/>
                          </a:solidFill>
                          <a:effectLst/>
                        </a:rPr>
                        <a:t>NEUTROPHIL</a:t>
                      </a:r>
                      <a:endParaRPr lang="en-US" sz="1200" b="0" i="0" u="none" strike="noStrike" dirty="0">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3"/>
                  </a:ext>
                </a:extLst>
              </a:tr>
              <a:tr h="211455">
                <a:tc>
                  <a:txBody>
                    <a:bodyPr/>
                    <a:lstStyle/>
                    <a:p>
                      <a:pPr algn="l" fontAlgn="b"/>
                      <a:r>
                        <a:rPr lang="zh-CN" altLang="en-US" sz="1200" u="none" strike="noStrike">
                          <a:solidFill>
                            <a:srgbClr val="FF0000"/>
                          </a:solidFill>
                          <a:effectLst/>
                        </a:rPr>
                        <a:t>嗜碱性粒细胞</a:t>
                      </a:r>
                      <a:endParaRPr lang="zh-CN" altLang="en-US" sz="1200" b="0" i="0" u="none" strike="noStrike">
                        <a:solidFill>
                          <a:srgbClr val="FF0000"/>
                        </a:solidFill>
                        <a:effectLst/>
                        <a:latin typeface="Arial" panose="020B0604020202020204" pitchFamily="34" charset="0"/>
                      </a:endParaRPr>
                    </a:p>
                  </a:txBody>
                  <a:tcPr marL="7620" marR="7620" marT="7620" marB="0" anchor="b"/>
                </a:tc>
                <a:tc>
                  <a:txBody>
                    <a:bodyPr/>
                    <a:lstStyle/>
                    <a:p>
                      <a:pPr algn="l" fontAlgn="b"/>
                      <a:r>
                        <a:rPr lang="en-US" sz="1200" u="none" strike="noStrike" dirty="0">
                          <a:solidFill>
                            <a:srgbClr val="FF0000"/>
                          </a:solidFill>
                          <a:effectLst/>
                        </a:rPr>
                        <a:t>3</a:t>
                      </a:r>
                      <a:endParaRPr lang="en-US" sz="1200" b="0" i="0" u="none" strike="noStrike" dirty="0">
                        <a:solidFill>
                          <a:srgbClr val="FF0000"/>
                        </a:solidFill>
                        <a:effectLst/>
                        <a:latin typeface="Calibri" panose="020F0502020204030204" charset="0"/>
                      </a:endParaRPr>
                    </a:p>
                  </a:txBody>
                  <a:tcPr marL="7620" marR="7620" marT="7620" marB="0" anchor="b"/>
                </a:tc>
                <a:tc>
                  <a:txBody>
                    <a:bodyPr/>
                    <a:lstStyle/>
                    <a:p>
                      <a:pPr algn="l" fontAlgn="b"/>
                      <a:r>
                        <a:rPr lang="en-US" sz="1200" u="none" strike="noStrike" dirty="0">
                          <a:solidFill>
                            <a:srgbClr val="FF0000"/>
                          </a:solidFill>
                          <a:effectLst/>
                        </a:rPr>
                        <a:t>BASOPHIL</a:t>
                      </a:r>
                      <a:endParaRPr lang="en-US" sz="1200" b="0" i="0" u="none" strike="noStrike" dirty="0">
                        <a:solidFill>
                          <a:srgbClr val="FF0000"/>
                        </a:solidFill>
                        <a:effectLst/>
                        <a:latin typeface="Calibri" panose="020F0502020204030204" charset="0"/>
                      </a:endParaRPr>
                    </a:p>
                  </a:txBody>
                  <a:tcPr marL="7620" marR="7620" marT="7620" marB="0" anchor="b"/>
                </a:tc>
                <a:extLst>
                  <a:ext uri="{0D108BD9-81ED-4DB2-BD59-A6C34878D82A}">
                    <a16:rowId xmlns:a16="http://schemas.microsoft.com/office/drawing/2014/main" val="10004"/>
                  </a:ext>
                </a:extLst>
              </a:tr>
              <a:tr h="212725">
                <a:tc>
                  <a:txBody>
                    <a:bodyPr/>
                    <a:lstStyle/>
                    <a:p>
                      <a:pPr algn="l" fontAlgn="b"/>
                      <a:r>
                        <a:rPr lang="zh-CN" altLang="en-US" sz="1200" u="none" strike="noStrike">
                          <a:solidFill>
                            <a:srgbClr val="002060"/>
                          </a:solidFill>
                          <a:effectLst/>
                        </a:rPr>
                        <a:t>嗜酸性粒细胞</a:t>
                      </a:r>
                      <a:endParaRPr lang="zh-CN" altLang="en-US" sz="1200" b="0" i="0" u="none" strike="noStrike">
                        <a:solidFill>
                          <a:srgbClr val="002060"/>
                        </a:solidFill>
                        <a:effectLst/>
                        <a:latin typeface="Arial" panose="020B0604020202020204" pitchFamily="34" charset="0"/>
                      </a:endParaRPr>
                    </a:p>
                  </a:txBody>
                  <a:tcPr marL="7620" marR="7620" marT="7620" marB="0" anchor="b"/>
                </a:tc>
                <a:tc>
                  <a:txBody>
                    <a:bodyPr/>
                    <a:lstStyle/>
                    <a:p>
                      <a:pPr algn="l" fontAlgn="b"/>
                      <a:r>
                        <a:rPr lang="en-US" sz="1200" u="none" strike="noStrike">
                          <a:solidFill>
                            <a:srgbClr val="002060"/>
                          </a:solidFill>
                          <a:effectLst/>
                        </a:rPr>
                        <a:t>88</a:t>
                      </a:r>
                      <a:endParaRPr 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a:solidFill>
                            <a:srgbClr val="002060"/>
                          </a:solidFill>
                          <a:effectLst/>
                        </a:rPr>
                        <a:t>EOSINOPHIL</a:t>
                      </a:r>
                      <a:endParaRPr lang="en-US" sz="1200" b="0" i="0" u="none" strike="noStrike">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5"/>
                  </a:ext>
                </a:extLst>
              </a:tr>
              <a:tr h="193675">
                <a:tc>
                  <a:txBody>
                    <a:bodyPr/>
                    <a:lstStyle/>
                    <a:p>
                      <a:pPr algn="l" fontAlgn="b"/>
                      <a:r>
                        <a:rPr lang="zh-CN" altLang="en-US" sz="1200" u="none" strike="noStrike">
                          <a:solidFill>
                            <a:srgbClr val="002060"/>
                          </a:solidFill>
                          <a:effectLst/>
                        </a:rPr>
                        <a:t>单核白细胞</a:t>
                      </a:r>
                      <a:endParaRPr lang="zh-CN" altLang="en-US" sz="1200" b="0" i="0" u="none" strike="noStrike">
                        <a:solidFill>
                          <a:srgbClr val="002060"/>
                        </a:solidFill>
                        <a:effectLst/>
                        <a:latin typeface="Arial" panose="020B0604020202020204" pitchFamily="34" charset="0"/>
                      </a:endParaRPr>
                    </a:p>
                  </a:txBody>
                  <a:tcPr marL="7620" marR="7620" marT="7620" marB="0" anchor="b"/>
                </a:tc>
                <a:tc>
                  <a:txBody>
                    <a:bodyPr/>
                    <a:lstStyle/>
                    <a:p>
                      <a:pPr algn="l" fontAlgn="b"/>
                      <a:r>
                        <a:rPr lang="en-US" sz="1200" u="none" strike="noStrike">
                          <a:solidFill>
                            <a:srgbClr val="002060"/>
                          </a:solidFill>
                          <a:effectLst/>
                        </a:rPr>
                        <a:t>21</a:t>
                      </a:r>
                      <a:endParaRPr 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a:solidFill>
                            <a:srgbClr val="002060"/>
                          </a:solidFill>
                          <a:effectLst/>
                        </a:rPr>
                        <a:t>MONOCYTE</a:t>
                      </a:r>
                      <a:endParaRPr lang="en-US" sz="1200" b="0" i="0" u="none" strike="noStrike">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6"/>
                  </a:ext>
                </a:extLst>
              </a:tr>
              <a:tr h="211455">
                <a:tc>
                  <a:txBody>
                    <a:bodyPr/>
                    <a:lstStyle/>
                    <a:p>
                      <a:pPr algn="l" fontAlgn="b"/>
                      <a:r>
                        <a:rPr lang="zh-CN" altLang="en-US" sz="1200" u="none" strike="noStrike">
                          <a:solidFill>
                            <a:srgbClr val="002060"/>
                          </a:solidFill>
                          <a:effectLst/>
                        </a:rPr>
                        <a:t>淋巴细胞</a:t>
                      </a:r>
                      <a:endParaRPr lang="zh-CN" altLang="en-US" sz="1200" b="0" i="0" u="none" strike="noStrike">
                        <a:solidFill>
                          <a:srgbClr val="002060"/>
                        </a:solidFill>
                        <a:effectLst/>
                        <a:latin typeface="Arial" panose="020B0604020202020204" pitchFamily="34" charset="0"/>
                      </a:endParaRPr>
                    </a:p>
                  </a:txBody>
                  <a:tcPr marL="7620" marR="7620" marT="7620" marB="0" anchor="b"/>
                </a:tc>
                <a:tc>
                  <a:txBody>
                    <a:bodyPr/>
                    <a:lstStyle/>
                    <a:p>
                      <a:pPr algn="l" fontAlgn="b"/>
                      <a:r>
                        <a:rPr lang="en-US" sz="1200" u="none" strike="noStrike" dirty="0">
                          <a:solidFill>
                            <a:srgbClr val="002060"/>
                          </a:solidFill>
                          <a:effectLst/>
                        </a:rPr>
                        <a:t>33</a:t>
                      </a:r>
                      <a:endParaRPr lang="en-US" sz="1200" b="0" i="0" u="none" strike="noStrike" dirty="0">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dirty="0">
                          <a:solidFill>
                            <a:srgbClr val="002060"/>
                          </a:solidFill>
                          <a:effectLst/>
                        </a:rPr>
                        <a:t>LYMPHOCYTE</a:t>
                      </a:r>
                      <a:endParaRPr lang="en-US" sz="1200" b="0" i="0" u="none" strike="noStrike" dirty="0">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7"/>
                  </a:ext>
                </a:extLst>
              </a:tr>
              <a:tr h="193675">
                <a:tc>
                  <a:txBody>
                    <a:bodyPr/>
                    <a:lstStyle/>
                    <a:p>
                      <a:pPr algn="l" fontAlgn="b"/>
                      <a:r>
                        <a:rPr lang="zh-CN" altLang="en-US" sz="1200" u="none" strike="noStrike" dirty="0">
                          <a:solidFill>
                            <a:srgbClr val="FF0000"/>
                          </a:solidFill>
                          <a:effectLst/>
                        </a:rPr>
                        <a:t>无对应</a:t>
                      </a:r>
                      <a:r>
                        <a:rPr lang="en-US" altLang="zh-CN" sz="1200" u="none" strike="noStrike" dirty="0">
                          <a:solidFill>
                            <a:srgbClr val="FF0000"/>
                          </a:solidFill>
                          <a:effectLst/>
                        </a:rPr>
                        <a:t>JPEG</a:t>
                      </a:r>
                      <a:r>
                        <a:rPr lang="zh-CN" altLang="en-US" sz="1200" u="none" strike="noStrike" dirty="0">
                          <a:solidFill>
                            <a:srgbClr val="FF0000"/>
                          </a:solidFill>
                          <a:effectLst/>
                        </a:rPr>
                        <a:t>图像</a:t>
                      </a:r>
                      <a:endParaRPr lang="zh-CN" altLang="en-US" sz="1200" b="0" i="0" u="none" strike="noStrike" dirty="0">
                        <a:solidFill>
                          <a:srgbClr val="FF0000"/>
                        </a:solidFill>
                        <a:effectLst/>
                        <a:latin typeface="Calibri" panose="020F0502020204030204" charset="0"/>
                      </a:endParaRPr>
                    </a:p>
                  </a:txBody>
                  <a:tcPr marL="7620" marR="7620" marT="7620" marB="0" anchor="b"/>
                </a:tc>
                <a:tc>
                  <a:txBody>
                    <a:bodyPr/>
                    <a:lstStyle/>
                    <a:p>
                      <a:pPr algn="l" fontAlgn="b"/>
                      <a:r>
                        <a:rPr lang="en-US" sz="1200" u="none" strike="noStrike" dirty="0">
                          <a:solidFill>
                            <a:srgbClr val="FF0000"/>
                          </a:solidFill>
                          <a:effectLst/>
                        </a:rPr>
                        <a:t>1</a:t>
                      </a:r>
                      <a:endParaRPr lang="en-US" sz="1200" b="0" i="0" u="none" strike="noStrike" dirty="0">
                        <a:solidFill>
                          <a:srgbClr val="FF0000"/>
                        </a:solidFill>
                        <a:effectLst/>
                        <a:latin typeface="Calibri" panose="020F0502020204030204" charset="0"/>
                      </a:endParaRPr>
                    </a:p>
                  </a:txBody>
                  <a:tcPr marL="7620" marR="7620" marT="7620" marB="0" anchor="b"/>
                </a:tc>
                <a:tc>
                  <a:txBody>
                    <a:bodyPr/>
                    <a:lstStyle/>
                    <a:p>
                      <a:pPr algn="l" fontAlgn="b"/>
                      <a:r>
                        <a:rPr lang="en-US" sz="1200" u="none" strike="noStrike" dirty="0">
                          <a:solidFill>
                            <a:srgbClr val="FF0000"/>
                          </a:solidFill>
                          <a:effectLst/>
                        </a:rPr>
                        <a:t> label </a:t>
                      </a:r>
                      <a:r>
                        <a:rPr lang="en-US" altLang="zh-CN" sz="1200" dirty="0">
                          <a:solidFill>
                            <a:srgbClr val="FF0000"/>
                          </a:solidFill>
                          <a:effectLst/>
                          <a:sym typeface="+mn-ea"/>
                        </a:rPr>
                        <a:t>280</a:t>
                      </a:r>
                      <a:endParaRPr lang="en-US" altLang="zh-CN" sz="1200" b="0" i="0" u="none" strike="noStrike" dirty="0">
                        <a:solidFill>
                          <a:srgbClr val="FF0000"/>
                        </a:solidFill>
                        <a:effectLst/>
                        <a:latin typeface="Calibri" panose="020F0502020204030204" charset="0"/>
                        <a:sym typeface="+mn-ea"/>
                      </a:endParaRPr>
                    </a:p>
                  </a:txBody>
                  <a:tcPr marL="7620" marR="7620" marT="7620" marB="0" anchor="b"/>
                </a:tc>
                <a:extLst>
                  <a:ext uri="{0D108BD9-81ED-4DB2-BD59-A6C34878D82A}">
                    <a16:rowId xmlns:a16="http://schemas.microsoft.com/office/drawing/2014/main" val="10008"/>
                  </a:ext>
                </a:extLst>
              </a:tr>
              <a:tr h="193675">
                <a:tc>
                  <a:txBody>
                    <a:bodyPr/>
                    <a:lstStyle/>
                    <a:p>
                      <a:pPr algn="l" fontAlgn="b"/>
                      <a:r>
                        <a:rPr lang="zh-CN" altLang="en-US" sz="1200" u="none" strike="noStrike">
                          <a:solidFill>
                            <a:srgbClr val="002060"/>
                          </a:solidFill>
                          <a:effectLst/>
                        </a:rPr>
                        <a:t>可用数据</a:t>
                      </a:r>
                      <a:endParaRPr lang="zh-CN" alt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a:solidFill>
                            <a:srgbClr val="002060"/>
                          </a:solidFill>
                          <a:effectLst/>
                        </a:rPr>
                        <a:t>348</a:t>
                      </a:r>
                      <a:endParaRPr lang="en-US" sz="1200" b="0" i="0" u="none" strike="noStrike">
                        <a:solidFill>
                          <a:srgbClr val="002060"/>
                        </a:solidFill>
                        <a:effectLst/>
                        <a:latin typeface="Calibri" panose="020F0502020204030204" charset="0"/>
                      </a:endParaRPr>
                    </a:p>
                  </a:txBody>
                  <a:tcPr marL="7620" marR="7620" marT="7620" marB="0" anchor="b"/>
                </a:tc>
                <a:tc>
                  <a:txBody>
                    <a:bodyPr/>
                    <a:lstStyle/>
                    <a:p>
                      <a:pPr algn="l" fontAlgn="b"/>
                      <a:r>
                        <a:rPr lang="en-US" sz="1200" u="none" strike="noStrike" dirty="0">
                          <a:solidFill>
                            <a:srgbClr val="002060"/>
                          </a:solidFill>
                          <a:effectLst/>
                        </a:rPr>
                        <a:t>=352-3-1</a:t>
                      </a:r>
                      <a:endParaRPr lang="en-US" sz="1200" b="0" i="0" u="none" strike="noStrike" dirty="0">
                        <a:solidFill>
                          <a:srgbClr val="002060"/>
                        </a:solidFill>
                        <a:effectLst/>
                        <a:latin typeface="Calibri" panose="020F0502020204030204" charset="0"/>
                      </a:endParaRPr>
                    </a:p>
                  </a:txBody>
                  <a:tcPr marL="7620" marR="7620" marT="7620" marB="0" anchor="b"/>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分类原理</a:t>
            </a:r>
          </a:p>
        </p:txBody>
      </p:sp>
      <p:sp>
        <p:nvSpPr>
          <p:cNvPr id="4" name="内容占位符 3"/>
          <p:cNvSpPr>
            <a:spLocks noGrp="1"/>
          </p:cNvSpPr>
          <p:nvPr>
            <p:ph idx="1"/>
          </p:nvPr>
        </p:nvSpPr>
        <p:spPr/>
        <p:txBody>
          <a:bodyPr/>
          <a:lstStyle/>
          <a:p>
            <a:r>
              <a:rPr lang="zh-CN" altLang="en-US" sz="2000"/>
              <a:t>分类方法流程：输入图像、分割处理、特征提取、图像分类</a:t>
            </a:r>
          </a:p>
          <a:p>
            <a:endParaRPr lang="zh-CN" altLang="en-US" sz="2000"/>
          </a:p>
        </p:txBody>
      </p:sp>
      <p:sp>
        <p:nvSpPr>
          <p:cNvPr id="2" name="灯片编号占位符 1"/>
          <p:cNvSpPr>
            <a:spLocks noGrp="1"/>
          </p:cNvSpPr>
          <p:nvPr>
            <p:ph type="sldNum" sz="quarter" idx="10"/>
          </p:nvPr>
        </p:nvSpPr>
        <p:spPr/>
        <p:txBody>
          <a:bodyPr/>
          <a:lstStyle/>
          <a:p>
            <a:fld id="{19292F33-9A80-48D1-911E-570D3A9E130A}" type="slidenum">
              <a:rPr lang="zh-CN" altLang="en-US" smtClean="0"/>
              <a:t>4</a:t>
            </a:fld>
            <a:endParaRPr lang="zh-CN" altLang="en-US"/>
          </a:p>
        </p:txBody>
      </p:sp>
      <p:pic>
        <p:nvPicPr>
          <p:cNvPr id="6" name="图片 5"/>
          <p:cNvPicPr>
            <a:picLocks noChangeAspect="1"/>
          </p:cNvPicPr>
          <p:nvPr/>
        </p:nvPicPr>
        <p:blipFill>
          <a:blip r:embed="rId2"/>
          <a:stretch>
            <a:fillRect/>
          </a:stretch>
        </p:blipFill>
        <p:spPr>
          <a:xfrm>
            <a:off x="596900" y="2444750"/>
            <a:ext cx="7949565" cy="3274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分割</a:t>
            </a:r>
          </a:p>
        </p:txBody>
      </p:sp>
      <p:sp>
        <p:nvSpPr>
          <p:cNvPr id="4" name="内容占位符 3"/>
          <p:cNvSpPr>
            <a:spLocks noGrp="1"/>
          </p:cNvSpPr>
          <p:nvPr>
            <p:ph idx="1"/>
          </p:nvPr>
        </p:nvSpPr>
        <p:spPr>
          <a:xfrm>
            <a:off x="323850" y="1412875"/>
            <a:ext cx="8408670" cy="4802505"/>
          </a:xfrm>
        </p:spPr>
        <p:txBody>
          <a:bodyPr/>
          <a:lstStyle/>
          <a:p>
            <a:r>
              <a:rPr lang="zh-CN" altLang="en-US" sz="2000"/>
              <a:t>将数字图像转换成不同的计算机图像颜色空间，再进行阈值处理，</a:t>
            </a:r>
            <a:r>
              <a:rPr lang="en-US" altLang="zh-CN" sz="2000"/>
              <a:t>RGB</a:t>
            </a:r>
            <a:r>
              <a:rPr lang="zh-CN" altLang="en-US" sz="2000"/>
              <a:t>图像效果最好</a:t>
            </a:r>
          </a:p>
        </p:txBody>
      </p:sp>
      <p:sp>
        <p:nvSpPr>
          <p:cNvPr id="2" name="灯片编号占位符 1"/>
          <p:cNvSpPr>
            <a:spLocks noGrp="1"/>
          </p:cNvSpPr>
          <p:nvPr>
            <p:ph type="sldNum" sz="quarter" idx="10"/>
          </p:nvPr>
        </p:nvSpPr>
        <p:spPr/>
        <p:txBody>
          <a:bodyPr/>
          <a:lstStyle/>
          <a:p>
            <a:fld id="{19292F33-9A80-48D1-911E-570D3A9E130A}" type="slidenum">
              <a:rPr lang="zh-CN" altLang="en-US" smtClean="0"/>
              <a:t>5</a:t>
            </a:fld>
            <a:endParaRPr lang="zh-CN" altLang="en-US"/>
          </a:p>
        </p:txBody>
      </p:sp>
      <p:grpSp>
        <p:nvGrpSpPr>
          <p:cNvPr id="20" name="组合 19"/>
          <p:cNvGrpSpPr/>
          <p:nvPr/>
        </p:nvGrpSpPr>
        <p:grpSpPr>
          <a:xfrm>
            <a:off x="1098550" y="2407285"/>
            <a:ext cx="6946900" cy="3733800"/>
            <a:chOff x="1306" y="2411"/>
            <a:chExt cx="11786" cy="6843"/>
          </a:xfrm>
        </p:grpSpPr>
        <p:grpSp>
          <p:nvGrpSpPr>
            <p:cNvPr id="17" name="组合 16"/>
            <p:cNvGrpSpPr/>
            <p:nvPr/>
          </p:nvGrpSpPr>
          <p:grpSpPr>
            <a:xfrm>
              <a:off x="1306" y="2411"/>
              <a:ext cx="3574" cy="6837"/>
              <a:chOff x="1306" y="2411"/>
              <a:chExt cx="3574" cy="6837"/>
            </a:xfrm>
          </p:grpSpPr>
          <p:grpSp>
            <p:nvGrpSpPr>
              <p:cNvPr id="5" name="组合 4"/>
              <p:cNvGrpSpPr/>
              <p:nvPr/>
            </p:nvGrpSpPr>
            <p:grpSpPr>
              <a:xfrm>
                <a:off x="1306" y="3290"/>
                <a:ext cx="3574" cy="5958"/>
                <a:chOff x="1306" y="3290"/>
                <a:chExt cx="3574" cy="5958"/>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 y="3290"/>
                  <a:ext cx="3571" cy="2846"/>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2" y="6408"/>
                  <a:ext cx="3569" cy="2841"/>
                </a:xfrm>
                <a:prstGeom prst="rect">
                  <a:avLst/>
                </a:prstGeom>
              </p:spPr>
            </p:pic>
          </p:grpSp>
          <p:sp>
            <p:nvSpPr>
              <p:cNvPr id="14" name="文本框 13"/>
              <p:cNvSpPr txBox="1"/>
              <p:nvPr/>
            </p:nvSpPr>
            <p:spPr>
              <a:xfrm>
                <a:off x="1817" y="2411"/>
                <a:ext cx="2559" cy="957"/>
              </a:xfrm>
              <a:prstGeom prst="rect">
                <a:avLst/>
              </a:prstGeom>
              <a:noFill/>
            </p:spPr>
            <p:txBody>
              <a:bodyPr wrap="square" rtlCol="0">
                <a:spAutoFit/>
              </a:bodyPr>
              <a:lstStyle/>
              <a:p>
                <a:pPr indent="0" algn="ctr" fontAlgn="base">
                  <a:lnSpc>
                    <a:spcPct val="140000"/>
                  </a:lnSpc>
                  <a:spcBef>
                    <a:spcPct val="20000"/>
                  </a:spcBef>
                  <a:spcAft>
                    <a:spcPct val="20000"/>
                  </a:spcAft>
                  <a:buClr>
                    <a:schemeClr val="accent2"/>
                  </a:buClr>
                  <a:buSzTx/>
                  <a:buFont typeface="Wingdings" panose="05000000000000000000" pitchFamily="2" charset="2"/>
                  <a:buNone/>
                </a:pPr>
                <a:r>
                  <a:rPr lang="zh-CN" altLang="en-US" sz="2000" kern="0">
                    <a:solidFill>
                      <a:srgbClr val="002060"/>
                    </a:solidFill>
                  </a:rPr>
                  <a:t>RGB</a:t>
                </a:r>
              </a:p>
            </p:txBody>
          </p:sp>
        </p:grpSp>
        <p:grpSp>
          <p:nvGrpSpPr>
            <p:cNvPr id="18" name="组合 17"/>
            <p:cNvGrpSpPr/>
            <p:nvPr/>
          </p:nvGrpSpPr>
          <p:grpSpPr>
            <a:xfrm>
              <a:off x="5417" y="2565"/>
              <a:ext cx="3568" cy="6683"/>
              <a:chOff x="5417" y="2565"/>
              <a:chExt cx="3568" cy="6683"/>
            </a:xfrm>
          </p:grpSpPr>
          <p:grpSp>
            <p:nvGrpSpPr>
              <p:cNvPr id="6" name="组合 5"/>
              <p:cNvGrpSpPr/>
              <p:nvPr/>
            </p:nvGrpSpPr>
            <p:grpSpPr>
              <a:xfrm>
                <a:off x="5417" y="3295"/>
                <a:ext cx="3568" cy="5953"/>
                <a:chOff x="5417" y="3295"/>
                <a:chExt cx="3568" cy="5953"/>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7" y="3295"/>
                  <a:ext cx="3569" cy="284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7" y="6408"/>
                  <a:ext cx="3569" cy="2841"/>
                </a:xfrm>
                <a:prstGeom prst="rect">
                  <a:avLst/>
                </a:prstGeom>
              </p:spPr>
            </p:pic>
          </p:grpSp>
          <p:sp>
            <p:nvSpPr>
              <p:cNvPr id="15" name="文本框 14"/>
              <p:cNvSpPr txBox="1"/>
              <p:nvPr/>
            </p:nvSpPr>
            <p:spPr>
              <a:xfrm>
                <a:off x="6121" y="2565"/>
                <a:ext cx="2162" cy="731"/>
              </a:xfrm>
              <a:prstGeom prst="rect">
                <a:avLst/>
              </a:prstGeom>
              <a:noFill/>
            </p:spPr>
            <p:txBody>
              <a:bodyPr wrap="square" rtlCol="0">
                <a:spAutoFit/>
              </a:bodyPr>
              <a:lstStyle/>
              <a:p>
                <a:pPr algn="ctr"/>
                <a:r>
                  <a:rPr lang="zh-CN" altLang="en-US" sz="2000" kern="0">
                    <a:solidFill>
                      <a:srgbClr val="002060"/>
                    </a:solidFill>
                  </a:rPr>
                  <a:t>灰度</a:t>
                </a:r>
                <a:endParaRPr lang="zh-CN" altLang="en-US" sz="2000"/>
              </a:p>
            </p:txBody>
          </p:sp>
        </p:grpSp>
        <p:grpSp>
          <p:nvGrpSpPr>
            <p:cNvPr id="19" name="组合 18"/>
            <p:cNvGrpSpPr/>
            <p:nvPr/>
          </p:nvGrpSpPr>
          <p:grpSpPr>
            <a:xfrm>
              <a:off x="9522" y="2411"/>
              <a:ext cx="3570" cy="6843"/>
              <a:chOff x="9522" y="2411"/>
              <a:chExt cx="3570" cy="6843"/>
            </a:xfrm>
          </p:grpSpPr>
          <p:grpSp>
            <p:nvGrpSpPr>
              <p:cNvPr id="7" name="组合 6"/>
              <p:cNvGrpSpPr/>
              <p:nvPr/>
            </p:nvGrpSpPr>
            <p:grpSpPr>
              <a:xfrm>
                <a:off x="9522" y="3305"/>
                <a:ext cx="3570" cy="5949"/>
                <a:chOff x="9522" y="3305"/>
                <a:chExt cx="3570" cy="5949"/>
              </a:xfrm>
            </p:grpSpPr>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2" y="6408"/>
                  <a:ext cx="3566" cy="2846"/>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6" y="3305"/>
                  <a:ext cx="3566" cy="2846"/>
                </a:xfrm>
                <a:prstGeom prst="rect">
                  <a:avLst/>
                </a:prstGeom>
              </p:spPr>
            </p:pic>
          </p:grpSp>
          <p:sp>
            <p:nvSpPr>
              <p:cNvPr id="16" name="文本框 15"/>
              <p:cNvSpPr txBox="1"/>
              <p:nvPr/>
            </p:nvSpPr>
            <p:spPr>
              <a:xfrm>
                <a:off x="10338" y="2411"/>
                <a:ext cx="1852" cy="957"/>
              </a:xfrm>
              <a:prstGeom prst="rect">
                <a:avLst/>
              </a:prstGeom>
              <a:noFill/>
            </p:spPr>
            <p:txBody>
              <a:bodyPr wrap="square" rtlCol="0">
                <a:spAutoFit/>
              </a:bodyPr>
              <a:lstStyle/>
              <a:p>
                <a:pPr indent="0" algn="ctr" fontAlgn="base">
                  <a:lnSpc>
                    <a:spcPct val="140000"/>
                  </a:lnSpc>
                  <a:spcBef>
                    <a:spcPct val="20000"/>
                  </a:spcBef>
                  <a:spcAft>
                    <a:spcPct val="20000"/>
                  </a:spcAft>
                  <a:buClr>
                    <a:schemeClr val="accent2"/>
                  </a:buClr>
                  <a:buSzTx/>
                  <a:buFont typeface="Wingdings" panose="05000000000000000000" pitchFamily="2" charset="2"/>
                  <a:buNone/>
                </a:pPr>
                <a:r>
                  <a:rPr lang="zh-CN" altLang="en-US" sz="2000" kern="0">
                    <a:solidFill>
                      <a:srgbClr val="002060"/>
                    </a:solidFill>
                  </a:rPr>
                  <a:t>HSV</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分割</a:t>
            </a:r>
          </a:p>
        </p:txBody>
      </p:sp>
      <p:sp>
        <p:nvSpPr>
          <p:cNvPr id="4" name="内容占位符 3"/>
          <p:cNvSpPr>
            <a:spLocks noGrp="1"/>
          </p:cNvSpPr>
          <p:nvPr>
            <p:ph idx="1"/>
          </p:nvPr>
        </p:nvSpPr>
        <p:spPr>
          <a:xfrm>
            <a:off x="323850" y="1412875"/>
            <a:ext cx="8496300" cy="4802505"/>
          </a:xfrm>
        </p:spPr>
        <p:txBody>
          <a:bodyPr/>
          <a:lstStyle/>
          <a:p>
            <a:pPr>
              <a:lnSpc>
                <a:spcPct val="100000"/>
              </a:lnSpc>
            </a:pPr>
            <a:r>
              <a:rPr lang="zh-CN" altLang="en-US" sz="2000" dirty="0"/>
              <a:t>经过颜色阈值处理后，还需进一步处理。</a:t>
            </a:r>
          </a:p>
          <a:p>
            <a:pPr marL="927100" lvl="1" indent="-469900">
              <a:lnSpc>
                <a:spcPct val="100000"/>
              </a:lnSpc>
              <a:buFont typeface="Wingdings" panose="05000000000000000000" charset="0"/>
              <a:buChar char="Ø"/>
            </a:pPr>
            <a:r>
              <a:rPr lang="zh-CN" altLang="en-US" sz="1800" b="0" dirty="0">
                <a:solidFill>
                  <a:srgbClr val="002060"/>
                </a:solidFill>
                <a:ea typeface="+mn-ea"/>
                <a:cs typeface="+mn-cs"/>
              </a:rPr>
              <a:t>利用圆形</a:t>
            </a:r>
            <a:r>
              <a:rPr lang="en-US" altLang="zh-CN" sz="1800" b="0" dirty="0">
                <a:solidFill>
                  <a:srgbClr val="002060"/>
                </a:solidFill>
                <a:ea typeface="+mn-ea"/>
                <a:cs typeface="+mn-cs"/>
              </a:rPr>
              <a:t>Kernel</a:t>
            </a:r>
            <a:r>
              <a:rPr lang="zh-CN" altLang="en-US" sz="1800" b="0" dirty="0">
                <a:solidFill>
                  <a:srgbClr val="002060"/>
                </a:solidFill>
                <a:ea typeface="+mn-ea"/>
                <a:cs typeface="+mn-cs"/>
              </a:rPr>
              <a:t>进行图像膨胀来填充图像中的孔洞</a:t>
            </a:r>
          </a:p>
          <a:p>
            <a:pPr marL="927100" lvl="1" indent="-469900">
              <a:lnSpc>
                <a:spcPct val="100000"/>
              </a:lnSpc>
              <a:buFont typeface="Wingdings" panose="05000000000000000000" charset="0"/>
              <a:buChar char="Ø"/>
            </a:pPr>
            <a:r>
              <a:rPr lang="zh-CN" altLang="en-US" sz="1800" b="0" dirty="0">
                <a:solidFill>
                  <a:srgbClr val="002060"/>
                </a:solidFill>
                <a:ea typeface="+mn-ea"/>
                <a:cs typeface="+mn-cs"/>
              </a:rPr>
              <a:t>在结果中找到最大的连续区域即为白细胞</a:t>
            </a:r>
          </a:p>
        </p:txBody>
      </p:sp>
      <p:sp>
        <p:nvSpPr>
          <p:cNvPr id="2" name="灯片编号占位符 1"/>
          <p:cNvSpPr>
            <a:spLocks noGrp="1"/>
          </p:cNvSpPr>
          <p:nvPr>
            <p:ph type="sldNum" sz="quarter" idx="10"/>
          </p:nvPr>
        </p:nvSpPr>
        <p:spPr/>
        <p:txBody>
          <a:bodyPr/>
          <a:lstStyle/>
          <a:p>
            <a:fld id="{19292F33-9A80-48D1-911E-570D3A9E130A}" type="slidenum">
              <a:rPr lang="zh-CN" altLang="en-US" smtClean="0"/>
              <a:t>6</a:t>
            </a:fld>
            <a:endParaRPr lang="zh-CN" altLang="en-US"/>
          </a:p>
        </p:txBody>
      </p:sp>
      <p:pic>
        <p:nvPicPr>
          <p:cNvPr id="5" name="Picture 2"/>
          <p:cNvPicPr>
            <a:picLocks noChangeAspect="1"/>
          </p:cNvPicPr>
          <p:nvPr/>
        </p:nvPicPr>
        <p:blipFill>
          <a:blip r:embed="rId2" cstate="print">
            <a:extLst>
              <a:ext uri="{28A0092B-C50C-407E-A947-70E740481C1C}">
                <a14:useLocalDpi xmlns:a14="http://schemas.microsoft.com/office/drawing/2010/main" val="0"/>
              </a:ext>
            </a:extLst>
          </a:blip>
          <a:srcRect l="10474" t="7472" r="7828" b="9146"/>
          <a:stretch>
            <a:fillRect/>
          </a:stretch>
        </p:blipFill>
        <p:spPr>
          <a:xfrm>
            <a:off x="1081353" y="2697374"/>
            <a:ext cx="6851684" cy="35684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归一化</a:t>
            </a:r>
          </a:p>
        </p:txBody>
      </p:sp>
      <p:sp>
        <p:nvSpPr>
          <p:cNvPr id="4" name="内容占位符 3"/>
          <p:cNvSpPr>
            <a:spLocks noGrp="1"/>
          </p:cNvSpPr>
          <p:nvPr>
            <p:ph idx="1"/>
          </p:nvPr>
        </p:nvSpPr>
        <p:spPr>
          <a:xfrm>
            <a:off x="323850" y="1480185"/>
            <a:ext cx="8641080" cy="4735195"/>
          </a:xfrm>
        </p:spPr>
        <p:txBody>
          <a:bodyPr/>
          <a:lstStyle/>
          <a:p>
            <a:r>
              <a:rPr lang="zh-CN" altLang="en-US" sz="2000" dirty="0"/>
              <a:t>分割后白细胞图像大小不同，将其归一化到相同尺寸</a:t>
            </a:r>
            <a:r>
              <a:rPr lang="en-US" altLang="zh-CN" sz="2000" dirty="0"/>
              <a:t>128x128</a:t>
            </a:r>
            <a:endParaRPr lang="zh-CN" altLang="en-US" sz="2000" dirty="0"/>
          </a:p>
        </p:txBody>
      </p:sp>
      <p:sp>
        <p:nvSpPr>
          <p:cNvPr id="2" name="灯片编号占位符 1"/>
          <p:cNvSpPr>
            <a:spLocks noGrp="1"/>
          </p:cNvSpPr>
          <p:nvPr>
            <p:ph type="sldNum" sz="quarter" idx="10"/>
          </p:nvPr>
        </p:nvSpPr>
        <p:spPr/>
        <p:txBody>
          <a:bodyPr/>
          <a:lstStyle/>
          <a:p>
            <a:fld id="{19292F33-9A80-48D1-911E-570D3A9E130A}" type="slidenum">
              <a:rPr lang="zh-CN" altLang="en-US" smtClean="0"/>
              <a:t>7</a:t>
            </a:fld>
            <a:endParaRPr lang="zh-CN" altLang="en-US"/>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710" y="2682875"/>
            <a:ext cx="2930525" cy="2942590"/>
          </a:xfrm>
          <a:prstGeom prst="rect">
            <a:avLst/>
          </a:prstGeom>
        </p:spPr>
      </p:pic>
      <p:pic>
        <p:nvPicPr>
          <p:cNvPr id="14"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955" y="2530475"/>
            <a:ext cx="3583305" cy="3247390"/>
          </a:xfrm>
          <a:prstGeom prst="rect">
            <a:avLst/>
          </a:prstGeom>
        </p:spPr>
      </p:pic>
      <p:sp>
        <p:nvSpPr>
          <p:cNvPr id="15" name="右箭头 14"/>
          <p:cNvSpPr/>
          <p:nvPr/>
        </p:nvSpPr>
        <p:spPr>
          <a:xfrm>
            <a:off x="3866515" y="3923030"/>
            <a:ext cx="1172845" cy="462280"/>
          </a:xfrm>
          <a:prstGeom prst="rightArrow">
            <a:avLst/>
          </a:prstGeom>
          <a:noFill/>
          <a:ln>
            <a:solidFill>
              <a:srgbClr val="00206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分割总结</a:t>
            </a:r>
          </a:p>
        </p:txBody>
      </p:sp>
      <p:sp>
        <p:nvSpPr>
          <p:cNvPr id="4" name="内容占位符 3"/>
          <p:cNvSpPr>
            <a:spLocks noGrp="1"/>
          </p:cNvSpPr>
          <p:nvPr>
            <p:ph idx="1"/>
          </p:nvPr>
        </p:nvSpPr>
        <p:spPr>
          <a:xfrm>
            <a:off x="323850" y="1541780"/>
            <a:ext cx="8496300" cy="4578350"/>
          </a:xfrm>
        </p:spPr>
        <p:txBody>
          <a:bodyPr/>
          <a:lstStyle/>
          <a:p>
            <a:r>
              <a:rPr lang="zh-CN" altLang="en-US" sz="2000" dirty="0">
                <a:sym typeface="+mn-ea"/>
              </a:rPr>
              <a:t>整体分割效果良好，且速度较快，但图</a:t>
            </a:r>
            <a:r>
              <a:rPr lang="en-US" altLang="zh-CN" sz="2000" dirty="0">
                <a:sym typeface="+mn-ea"/>
              </a:rPr>
              <a:t>38</a:t>
            </a:r>
            <a:r>
              <a:rPr lang="zh-CN" altLang="en-US" sz="2000" dirty="0">
                <a:sym typeface="+mn-ea"/>
              </a:rPr>
              <a:t>、</a:t>
            </a:r>
            <a:r>
              <a:rPr lang="en-US" altLang="zh-CN" sz="2000" dirty="0">
                <a:sym typeface="+mn-ea"/>
              </a:rPr>
              <a:t>46</a:t>
            </a:r>
            <a:r>
              <a:rPr lang="zh-CN" altLang="en-US" sz="2000" dirty="0">
                <a:sym typeface="+mn-ea"/>
              </a:rPr>
              <a:t>、</a:t>
            </a:r>
            <a:r>
              <a:rPr lang="en-US" altLang="zh-CN" sz="2000" dirty="0">
                <a:sym typeface="+mn-ea"/>
              </a:rPr>
              <a:t>55</a:t>
            </a:r>
            <a:r>
              <a:rPr lang="zh-CN" altLang="en-US" sz="2000" dirty="0">
                <a:sym typeface="+mn-ea"/>
              </a:rPr>
              <a:t>、</a:t>
            </a:r>
            <a:r>
              <a:rPr lang="en-US" altLang="zh-CN" sz="2000" dirty="0">
                <a:sym typeface="+mn-ea"/>
              </a:rPr>
              <a:t>95</a:t>
            </a:r>
            <a:r>
              <a:rPr lang="zh-CN" altLang="en-US" sz="2000" dirty="0">
                <a:sym typeface="+mn-ea"/>
              </a:rPr>
              <a:t>因图像质量较差，分割效果不好，手动剔除</a:t>
            </a:r>
            <a:endParaRPr lang="zh-CN" altLang="en-US" sz="2000" dirty="0"/>
          </a:p>
        </p:txBody>
      </p:sp>
      <p:sp>
        <p:nvSpPr>
          <p:cNvPr id="2" name="灯片编号占位符 1"/>
          <p:cNvSpPr>
            <a:spLocks noGrp="1"/>
          </p:cNvSpPr>
          <p:nvPr>
            <p:ph type="sldNum" sz="quarter" idx="10"/>
          </p:nvPr>
        </p:nvSpPr>
        <p:spPr/>
        <p:txBody>
          <a:bodyPr/>
          <a:lstStyle/>
          <a:p>
            <a:fld id="{19292F33-9A80-48D1-911E-570D3A9E130A}" type="slidenum">
              <a:rPr lang="zh-CN" altLang="en-US" smtClean="0"/>
              <a:t>8</a:t>
            </a:fld>
            <a:endParaRPr lang="zh-CN" altLang="en-US"/>
          </a:p>
        </p:txBody>
      </p:sp>
      <p:grpSp>
        <p:nvGrpSpPr>
          <p:cNvPr id="6" name="组合 5"/>
          <p:cNvGrpSpPr/>
          <p:nvPr/>
        </p:nvGrpSpPr>
        <p:grpSpPr>
          <a:xfrm>
            <a:off x="701040" y="3064510"/>
            <a:ext cx="7823835" cy="2330450"/>
            <a:chOff x="1334" y="4751"/>
            <a:chExt cx="12321" cy="3338"/>
          </a:xfrm>
        </p:grpSpPr>
        <p:pic>
          <p:nvPicPr>
            <p:cNvPr id="5" name="Picture 4"/>
            <p:cNvPicPr>
              <a:picLocks noChangeAspect="1"/>
            </p:cNvPicPr>
            <p:nvPr/>
          </p:nvPicPr>
          <p:blipFill>
            <a:blip r:embed="rId2"/>
            <a:stretch>
              <a:fillRect/>
            </a:stretch>
          </p:blipFill>
          <p:spPr>
            <a:xfrm>
              <a:off x="1334" y="4751"/>
              <a:ext cx="2840" cy="3283"/>
            </a:xfrm>
            <a:prstGeom prst="rect">
              <a:avLst/>
            </a:prstGeom>
          </p:spPr>
        </p:pic>
        <p:pic>
          <p:nvPicPr>
            <p:cNvPr id="8" name="Picture 7"/>
            <p:cNvPicPr>
              <a:picLocks noChangeAspect="1"/>
            </p:cNvPicPr>
            <p:nvPr/>
          </p:nvPicPr>
          <p:blipFill>
            <a:blip r:embed="rId3"/>
            <a:stretch>
              <a:fillRect/>
            </a:stretch>
          </p:blipFill>
          <p:spPr>
            <a:xfrm>
              <a:off x="4467" y="4772"/>
              <a:ext cx="2864" cy="3262"/>
            </a:xfrm>
            <a:prstGeom prst="rect">
              <a:avLst/>
            </a:prstGeom>
          </p:spPr>
        </p:pic>
        <p:pic>
          <p:nvPicPr>
            <p:cNvPr id="11" name="Picture 10"/>
            <p:cNvPicPr>
              <a:picLocks noChangeAspect="1"/>
            </p:cNvPicPr>
            <p:nvPr/>
          </p:nvPicPr>
          <p:blipFill>
            <a:blip r:embed="rId4"/>
            <a:stretch>
              <a:fillRect/>
            </a:stretch>
          </p:blipFill>
          <p:spPr>
            <a:xfrm>
              <a:off x="7554" y="4772"/>
              <a:ext cx="2993" cy="3270"/>
            </a:xfrm>
            <a:prstGeom prst="rect">
              <a:avLst/>
            </a:prstGeom>
          </p:spPr>
        </p:pic>
        <p:pic>
          <p:nvPicPr>
            <p:cNvPr id="13" name="Picture 12"/>
            <p:cNvPicPr>
              <a:picLocks noChangeAspect="1"/>
            </p:cNvPicPr>
            <p:nvPr/>
          </p:nvPicPr>
          <p:blipFill>
            <a:blip r:embed="rId5"/>
            <a:stretch>
              <a:fillRect/>
            </a:stretch>
          </p:blipFill>
          <p:spPr>
            <a:xfrm>
              <a:off x="10770" y="4772"/>
              <a:ext cx="2885" cy="331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特征提取</a:t>
            </a:r>
          </a:p>
        </p:txBody>
      </p:sp>
      <p:sp>
        <p:nvSpPr>
          <p:cNvPr id="4" name="内容占位符 3"/>
          <p:cNvSpPr>
            <a:spLocks noGrp="1"/>
          </p:cNvSpPr>
          <p:nvPr>
            <p:ph idx="1"/>
          </p:nvPr>
        </p:nvSpPr>
        <p:spPr>
          <a:xfrm>
            <a:off x="323850" y="1459865"/>
            <a:ext cx="8333740" cy="4755515"/>
          </a:xfrm>
        </p:spPr>
        <p:txBody>
          <a:bodyPr>
            <a:normAutofit/>
          </a:bodyPr>
          <a:lstStyle/>
          <a:p>
            <a:pPr>
              <a:lnSpc>
                <a:spcPct val="150000"/>
              </a:lnSpc>
            </a:pPr>
            <a:r>
              <a:rPr lang="zh-CN" altLang="en-US" sz="1800" dirty="0"/>
              <a:t>从图片中提取局部特征可使分类算法能够更好地处理尺度变化、旋转和遮挡。</a:t>
            </a:r>
            <a:r>
              <a:rPr lang="en-US" altLang="zh-CN" sz="1800" dirty="0">
                <a:sym typeface="+mn-ea"/>
              </a:rPr>
              <a:t> HOG</a:t>
            </a:r>
            <a:r>
              <a:rPr lang="zh-CN" altLang="en-US" sz="1800" dirty="0">
                <a:sym typeface="+mn-ea"/>
              </a:rPr>
              <a:t>（</a:t>
            </a:r>
            <a:r>
              <a:rPr lang="en-US" altLang="zh-CN" sz="1800" dirty="0">
                <a:sym typeface="+mn-ea"/>
              </a:rPr>
              <a:t>32*32</a:t>
            </a:r>
            <a:r>
              <a:rPr lang="zh-CN" altLang="en-US" sz="1800" dirty="0">
                <a:sym typeface="+mn-ea"/>
              </a:rPr>
              <a:t>）的匹配和检测快速，特征数小（</a:t>
            </a:r>
            <a:r>
              <a:rPr lang="en-US" altLang="zh-CN" sz="1800" dirty="0">
                <a:sym typeface="+mn-ea"/>
              </a:rPr>
              <a:t>324</a:t>
            </a:r>
            <a:r>
              <a:rPr lang="zh-CN" altLang="en-US" sz="1800" dirty="0">
                <a:sym typeface="+mn-ea"/>
              </a:rPr>
              <a:t>）。</a:t>
            </a:r>
            <a:endParaRPr lang="zh-CN" altLang="en-US" sz="1800" dirty="0"/>
          </a:p>
        </p:txBody>
      </p:sp>
      <p:sp>
        <p:nvSpPr>
          <p:cNvPr id="2" name="灯片编号占位符 1"/>
          <p:cNvSpPr>
            <a:spLocks noGrp="1"/>
          </p:cNvSpPr>
          <p:nvPr>
            <p:ph type="sldNum" sz="quarter" idx="10"/>
          </p:nvPr>
        </p:nvSpPr>
        <p:spPr/>
        <p:txBody>
          <a:bodyPr/>
          <a:lstStyle/>
          <a:p>
            <a:fld id="{19292F33-9A80-48D1-911E-570D3A9E130A}" type="slidenum">
              <a:rPr lang="zh-CN" altLang="en-US" smtClean="0"/>
              <a:t>9</a:t>
            </a:fld>
            <a:endParaRPr lang="zh-CN" altLang="en-US"/>
          </a:p>
        </p:txBody>
      </p:sp>
      <p:pic>
        <p:nvPicPr>
          <p:cNvPr id="5" name="图片 4"/>
          <p:cNvPicPr>
            <a:picLocks noChangeAspect="1"/>
          </p:cNvPicPr>
          <p:nvPr/>
        </p:nvPicPr>
        <p:blipFill>
          <a:blip r:embed="rId2"/>
          <a:stretch>
            <a:fillRect/>
          </a:stretch>
        </p:blipFill>
        <p:spPr>
          <a:xfrm>
            <a:off x="2584622" y="2478027"/>
            <a:ext cx="4477385" cy="3553460"/>
          </a:xfrm>
          <a:prstGeom prst="rect">
            <a:avLst/>
          </a:prstGeom>
        </p:spPr>
      </p:pic>
      <p:sp>
        <p:nvSpPr>
          <p:cNvPr id="6" name="文本框 5"/>
          <p:cNvSpPr txBox="1"/>
          <p:nvPr/>
        </p:nvSpPr>
        <p:spPr>
          <a:xfrm>
            <a:off x="3064510" y="6343650"/>
            <a:ext cx="5229860" cy="398780"/>
          </a:xfrm>
          <a:prstGeom prst="rect">
            <a:avLst/>
          </a:prstGeom>
          <a:noFill/>
        </p:spPr>
        <p:txBody>
          <a:bodyPr wrap="square" rtlCol="0" anchor="t">
            <a:spAutoFit/>
          </a:bodyPr>
          <a:lstStyle/>
          <a:p>
            <a:r>
              <a:rPr lang="zh-CN" altLang="en-US" sz="1000">
                <a:solidFill>
                  <a:schemeClr val="tx1"/>
                </a:solidFill>
              </a:rPr>
              <a:t>Bezugam S S . Multi-Class Classification of Blood Cells -- End to End Computer Vision based diagnosis case study[J].  2021.</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FiYmFhNTc1YjJjYjY1MWRlNmRmZmY1NTYyZTg2MmY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cf949bc-70ce-4a9e-8372-31499295a039}"/>
  <p:tag name="TABLE_ENDDRAG_ORIGIN_RECT" val="443*161"/>
  <p:tag name="TABLE_ENDDRAG_RECT" val="77*322*443*161"/>
</p:tagLst>
</file>

<file path=ppt/theme/theme1.xml><?xml version="1.0" encoding="utf-8"?>
<a:theme xmlns:a="http://schemas.openxmlformats.org/drawingml/2006/main" name="bme1">
  <a:themeElements>
    <a:clrScheme name="333 10">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FF0000"/>
      </a:hlink>
      <a:folHlink>
        <a:srgbClr val="003366"/>
      </a:folHlink>
    </a:clrScheme>
    <a:fontScheme name="33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33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33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33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33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33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33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33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33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33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33 10">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FF0000"/>
        </a:hlink>
        <a:folHlink>
          <a:srgbClr val="003366"/>
        </a:folHlink>
      </a:clrScheme>
      <a:clrMap bg1="lt1" tx1="dk1" bg2="lt2" tx2="dk2" accent1="accent1" accent2="accent2" accent3="accent3" accent4="accent4" accent5="accent5" accent6="accent6" hlink="hlink" folHlink="folHlink"/>
    </a:extraClrScheme>
    <a:extraClrScheme>
      <a:clrScheme name="333 1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FF0066"/>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1477</Words>
  <Application>Microsoft Office PowerPoint</Application>
  <PresentationFormat>On-screen Show (4:3)</PresentationFormat>
  <Paragraphs>164</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等线</vt:lpstr>
      <vt:lpstr>Arial</vt:lpstr>
      <vt:lpstr>Calibri</vt:lpstr>
      <vt:lpstr>Verdana</vt:lpstr>
      <vt:lpstr>Wingdings</vt:lpstr>
      <vt:lpstr>bme1</vt:lpstr>
      <vt:lpstr>4种血细胞图像的自动分类方法</vt:lpstr>
      <vt:lpstr>血细胞形态特征</vt:lpstr>
      <vt:lpstr>数据整理</vt:lpstr>
      <vt:lpstr>分类原理</vt:lpstr>
      <vt:lpstr>分割</vt:lpstr>
      <vt:lpstr>分割</vt:lpstr>
      <vt:lpstr>归一化</vt:lpstr>
      <vt:lpstr>分割总结</vt:lpstr>
      <vt:lpstr>特征提取</vt:lpstr>
      <vt:lpstr>HOG: Histogram of Oriented Gradients</vt:lpstr>
      <vt:lpstr>HOG: Histogram of Oriented Gradients</vt:lpstr>
      <vt:lpstr>主成分分析：PCA</vt:lpstr>
      <vt:lpstr>图像分类</vt:lpstr>
      <vt:lpstr>逻辑回归：Logistic Regression</vt:lpstr>
      <vt:lpstr>扩充图像：Image Augmentation</vt:lpstr>
      <vt:lpstr>逻辑回归：Logistic Regression</vt:lpstr>
      <vt:lpstr>决策树：Decision Tree</vt:lpstr>
      <vt:lpstr>随机森林：Random Forest</vt:lpstr>
      <vt:lpstr>K-近邻算法: k-Nearest Neighbor</vt:lpstr>
      <vt:lpstr>支持向量机：Support Vector Machine</vt:lpstr>
      <vt:lpstr>总结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4种血细胞图像的自动分类方法</dc:title>
  <dc:creator/>
  <cp:lastModifiedBy>Cai Dingkun</cp:lastModifiedBy>
  <cp:revision>195</cp:revision>
  <dcterms:created xsi:type="dcterms:W3CDTF">2019-06-19T02:08:00Z</dcterms:created>
  <dcterms:modified xsi:type="dcterms:W3CDTF">2022-05-19T07:53:27Z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5872BCB8591A4C55939693DC28688D87</vt:lpwstr>
  </property>
  <property fmtid="{D5CDD505-2E9C-101B-9397-08002B2CF9AE}" pid="4" name="commondata">
    <vt:lpwstr>eyJoZGlkIjoiNDFiYmFhNTc1YjJjYjY1MWRlNmRmZmY1NTYyZTg2MmYifQ==</vt:lpwstr>
  </property>
</Properties>
</file>