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.8a.Mus@gmail.com" initials="O" lastIdx="1" clrIdx="0">
    <p:extLst>
      <p:ext uri="{19B8F6BF-5375-455C-9EA6-DF929625EA0E}">
        <p15:presenceInfo xmlns:p15="http://schemas.microsoft.com/office/powerpoint/2012/main" userId="3e7176578637d032" providerId="Windows Live"/>
      </p:ext>
    </p:extLst>
  </p:cmAuthor>
  <p:cmAuthor id="2" name="Ochoa,Octavio" initials="O" lastIdx="1" clrIdx="1">
    <p:extLst>
      <p:ext uri="{19B8F6BF-5375-455C-9EA6-DF929625EA0E}">
        <p15:presenceInfo xmlns:p15="http://schemas.microsoft.com/office/powerpoint/2012/main" userId="Ochoa,Octavio" providerId="None"/>
      </p:ext>
    </p:extLst>
  </p:cmAuthor>
  <p:cmAuthor id="3" name="Octavio Ochoa" initials="OO" lastIdx="1" clrIdx="2">
    <p:extLst>
      <p:ext uri="{19B8F6BF-5375-455C-9EA6-DF929625EA0E}">
        <p15:presenceInfo xmlns:p15="http://schemas.microsoft.com/office/powerpoint/2012/main" userId="Octavio Ocho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B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3314" autoAdjust="0"/>
  </p:normalViewPr>
  <p:slideViewPr>
    <p:cSldViewPr snapToGrid="0">
      <p:cViewPr varScale="1">
        <p:scale>
          <a:sx n="57" d="100"/>
          <a:sy n="57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1E65CB0-4151-420E-BAEF-49483C10476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E84CEE2-934A-486C-94CF-EC3F6561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3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5CB0-4151-420E-BAEF-49483C10476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CEE2-934A-486C-94CF-EC3F6561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E65CB0-4151-420E-BAEF-49483C10476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84CEE2-934A-486C-94CF-EC3F6561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7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E65CB0-4151-420E-BAEF-49483C10476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84CEE2-934A-486C-94CF-EC3F656173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626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E65CB0-4151-420E-BAEF-49483C10476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84CEE2-934A-486C-94CF-EC3F6561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68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5CB0-4151-420E-BAEF-49483C10476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CEE2-934A-486C-94CF-EC3F6561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70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5CB0-4151-420E-BAEF-49483C10476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CEE2-934A-486C-94CF-EC3F6561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34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5CB0-4151-420E-BAEF-49483C10476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CEE2-934A-486C-94CF-EC3F6561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9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E65CB0-4151-420E-BAEF-49483C10476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84CEE2-934A-486C-94CF-EC3F6561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7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5CB0-4151-420E-BAEF-49483C10476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CEE2-934A-486C-94CF-EC3F6561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7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E65CB0-4151-420E-BAEF-49483C10476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84CEE2-934A-486C-94CF-EC3F6561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5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5CB0-4151-420E-BAEF-49483C10476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CEE2-934A-486C-94CF-EC3F6561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3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5CB0-4151-420E-BAEF-49483C10476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CEE2-934A-486C-94CF-EC3F6561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8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5CB0-4151-420E-BAEF-49483C10476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CEE2-934A-486C-94CF-EC3F6561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0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5CB0-4151-420E-BAEF-49483C10476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CEE2-934A-486C-94CF-EC3F6561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5CB0-4151-420E-BAEF-49483C10476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CEE2-934A-486C-94CF-EC3F6561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6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5CB0-4151-420E-BAEF-49483C10476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CEE2-934A-486C-94CF-EC3F6561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4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65CB0-4151-420E-BAEF-49483C10476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CEE2-934A-486C-94CF-EC3F6561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1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  <p:sldLayoutId id="2147484018" r:id="rId15"/>
    <p:sldLayoutId id="2147484019" r:id="rId16"/>
    <p:sldLayoutId id="214748402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.palletsprojects.com/en/1.1.x/" TargetMode="External"/><Relationship Id="rId2" Type="http://schemas.openxmlformats.org/officeDocument/2006/relationships/hyperlink" Target="https://docs.docker.com/re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qlalchemy.org/en/13" TargetMode="External"/><Relationship Id="rId5" Type="http://schemas.openxmlformats.org/officeDocument/2006/relationships/hyperlink" Target="https://www.postgresql.org/docs/13/index.html" TargetMode="External"/><Relationship Id="rId4" Type="http://schemas.openxmlformats.org/officeDocument/2006/relationships/hyperlink" Target="https://www.w3schools.com/howto/default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09C4-099B-467F-8EEB-6DBA7027B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569" y="817928"/>
            <a:ext cx="9144000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Dr. Borum’s Lab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3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Ketogenic </a:t>
            </a:r>
            <a:r>
              <a:rPr lang="en-US" sz="53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r>
              <a:rPr lang="en-US" sz="5300" b="1" dirty="0">
                <a:latin typeface="Calibri" panose="020F0502020204030204" pitchFamily="34" charset="0"/>
                <a:cs typeface="Calibri" panose="020F0502020204030204" pitchFamily="34" charset="0"/>
              </a:rPr>
              <a:t>Therapy</a:t>
            </a:r>
            <a:r>
              <a:rPr lang="en-US" sz="53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Application</a:t>
            </a:r>
            <a:br>
              <a:rPr lang="en-US" sz="6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Research Database</a:t>
            </a:r>
            <a:r>
              <a:rPr lang="en-US" sz="4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8881A-A08B-4FEA-A988-38325C8E4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9569" y="3777292"/>
            <a:ext cx="9144000" cy="177530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Octavio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Ochoa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CIS4914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– Presentation 2 – Spring 2021</a:t>
            </a:r>
          </a:p>
        </p:txBody>
      </p:sp>
    </p:spTree>
    <p:extLst>
      <p:ext uri="{BB962C8B-B14F-4D97-AF65-F5344CB8AC3E}">
        <p14:creationId xmlns:p14="http://schemas.microsoft.com/office/powerpoint/2010/main" val="254906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4958-A718-433C-B55C-23D1D121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82367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EE7A-A41E-461F-854A-E0F5033C9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88315"/>
            <a:ext cx="12192000" cy="478731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Topic: Clinical Research Application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Clinical Use:			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 Input and Visualization &amp; CRUD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Research Use:			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Query Builder, Data Analysis &amp; Export</a:t>
            </a: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Experience &amp; Impact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	Real-World Data with Potential of Helping People 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Want to Learn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		UI/UX Design, Web App, Python, HTML, CSS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Approach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Security &amp; Deployment: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Application hosted on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ResVault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VM.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Dockerized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Database &amp; Back-End: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PostgreSQL Database, Python,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SQLAlchemy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(ORM)</a:t>
            </a:r>
            <a:endParaRPr lang="en-US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Front-End: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		HTML &amp; CSS Wed Design, Flask Web Framework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F828-903F-42BC-8F5F-586B9516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34984" y="6497201"/>
            <a:ext cx="2844799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 Mar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C3AA-CDA6-4A47-B885-A042F5FC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225" y="6492875"/>
            <a:ext cx="6917210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O. Ochoa, B. Weiss, D. Padilla – CIS4914 Presentation #2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E1B6-06B0-4217-8568-000D1F38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87333" y="6497201"/>
            <a:ext cx="1052508" cy="365125"/>
          </a:xfrm>
        </p:spPr>
        <p:txBody>
          <a:bodyPr/>
          <a:lstStyle/>
          <a:p>
            <a:fld id="{3BF4EE2B-1600-4956-98EE-144C355D43A7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0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ADE3-9AFE-4A24-B940-8C21778C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261" y="0"/>
            <a:ext cx="9878707" cy="175259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Project Plan – Gantt 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66750-15D6-4B73-B1BF-6BE16AD8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34984" y="6497201"/>
            <a:ext cx="2844799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 Mar 2021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F66C70-F5BA-4618-BBD4-79CC76C9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225" y="6492875"/>
            <a:ext cx="6917210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O. Ochoa, B. Weiss, D. Padilla – CIS4914 Presentation #2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319F74-4CBD-4064-A4E3-9AC5FD3C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87333" y="6497201"/>
            <a:ext cx="1052508" cy="365125"/>
          </a:xfrm>
        </p:spPr>
        <p:txBody>
          <a:bodyPr/>
          <a:lstStyle/>
          <a:p>
            <a:fld id="{3BF4EE2B-1600-4956-98EE-144C355D43A7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05A88-3085-4A6B-A0D0-2DC480FD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40" y="1436914"/>
            <a:ext cx="11204228" cy="50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6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EFE7-285A-468D-AE43-789AC520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48717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Literature Sources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B6FF14-6C28-4326-8391-BEA4F63E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34984" y="6497201"/>
            <a:ext cx="2844799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 Mar 2021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C494A4D-26E0-47CF-B59A-8D574B3E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225" y="6492875"/>
            <a:ext cx="6917210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O. Ochoa, B. Weiss, D. Padilla – CIS4914 Presentation #2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88201D-F89E-48BF-9413-39236042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87333" y="6497201"/>
            <a:ext cx="1052508" cy="365125"/>
          </a:xfrm>
        </p:spPr>
        <p:txBody>
          <a:bodyPr/>
          <a:lstStyle/>
          <a:p>
            <a:fld id="{3BF4EE2B-1600-4956-98EE-144C355D43A7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10A65-9DA1-4C11-B1A9-8C1CEF5131AD}"/>
              </a:ext>
            </a:extLst>
          </p:cNvPr>
          <p:cNvSpPr txBox="1"/>
          <p:nvPr/>
        </p:nvSpPr>
        <p:spPr>
          <a:xfrm>
            <a:off x="685800" y="1660783"/>
            <a:ext cx="10820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[Docker]	Docker.com “Reference Documentation”, Web: </a:t>
            </a:r>
            <a:r>
              <a:rPr lang="en-US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  <a:hlinkClick r:id="rId2"/>
              </a:rPr>
              <a:t>https://docs.docker.com/reference/</a:t>
            </a: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, last accessed 14 February 2021.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[Flask]	Flask.Palletsprojects.com “User’s Guide”, Web: </a:t>
            </a:r>
            <a:r>
              <a:rPr lang="en-US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  <a:hlinkClick r:id="rId3"/>
              </a:rPr>
              <a:t>https://flask.palletsprojects.com/en/1.1.x/</a:t>
            </a: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, last accessed 23 February 2021.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[HTML/CSS]	W3schools.com “W3Schools How To”, Web: </a:t>
            </a:r>
            <a:r>
              <a:rPr lang="en-US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  <a:hlinkClick r:id="rId4"/>
              </a:rPr>
              <a:t>https://www.w3schools.com/howto/default.asp</a:t>
            </a: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, last </a:t>
            </a:r>
            <a:r>
              <a:rPr lang="en-US" sz="24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accssed</a:t>
            </a: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23 February 2021. 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[PostgreSQL]	Postgresql.org “PostgreSQL 13.2 Documentation”, Web: </a:t>
            </a:r>
            <a:r>
              <a:rPr lang="en-US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  <a:hlinkClick r:id="rId5"/>
              </a:rPr>
              <a:t>https://www.postgresql.org/docs/13/index.html</a:t>
            </a:r>
            <a:r>
              <a:rPr lang="en-US" sz="24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, last accessed 14 February 2021.​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[</a:t>
            </a:r>
            <a:r>
              <a:rPr lang="en-US" sz="24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SQLAlchemy</a:t>
            </a: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]	Sqlalchemy.org “</a:t>
            </a:r>
            <a:r>
              <a:rPr lang="en-US" sz="24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SQLAlchemy</a:t>
            </a: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1.3 Documentation”, Web: </a:t>
            </a:r>
            <a:r>
              <a:rPr lang="en-US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  <a:hlinkClick r:id="rId6"/>
              </a:rPr>
              <a:t>https://docs.sqlalchemy.org/en/13</a:t>
            </a: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, last accessed 23 February 2021.</a:t>
            </a:r>
          </a:p>
        </p:txBody>
      </p:sp>
    </p:spTree>
    <p:extLst>
      <p:ext uri="{BB962C8B-B14F-4D97-AF65-F5344CB8AC3E}">
        <p14:creationId xmlns:p14="http://schemas.microsoft.com/office/powerpoint/2010/main" val="287000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41">
            <a:extLst>
              <a:ext uri="{FF2B5EF4-FFF2-40B4-BE49-F238E27FC236}">
                <a16:creationId xmlns:a16="http://schemas.microsoft.com/office/drawing/2014/main" id="{F7FC8604-AD40-4BA7-B38D-F46B46C8A0C2}"/>
              </a:ext>
            </a:extLst>
          </p:cNvPr>
          <p:cNvSpPr txBox="1"/>
          <p:nvPr/>
        </p:nvSpPr>
        <p:spPr>
          <a:xfrm>
            <a:off x="137687" y="5290987"/>
            <a:ext cx="12462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u="sng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Flask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Streamlit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ResVault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5185907-5C6B-4181-A9F8-85F94376A3F8}"/>
              </a:ext>
            </a:extLst>
          </p:cNvPr>
          <p:cNvSpPr/>
          <p:nvPr/>
        </p:nvSpPr>
        <p:spPr>
          <a:xfrm>
            <a:off x="3096435" y="2831575"/>
            <a:ext cx="1268376" cy="533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New Patient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73AEEA58-D297-4F44-B648-C42A8C348095}"/>
              </a:ext>
            </a:extLst>
          </p:cNvPr>
          <p:cNvSpPr/>
          <p:nvPr/>
        </p:nvSpPr>
        <p:spPr>
          <a:xfrm>
            <a:off x="4605141" y="2831575"/>
            <a:ext cx="1268376" cy="533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Data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B72E2AB-4E19-4B07-8617-EE1991C682D9}"/>
              </a:ext>
            </a:extLst>
          </p:cNvPr>
          <p:cNvSpPr/>
          <p:nvPr/>
        </p:nvSpPr>
        <p:spPr>
          <a:xfrm>
            <a:off x="6105852" y="3601847"/>
            <a:ext cx="1268376" cy="533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Data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169D9AD5-041E-4A14-A630-A34DFBCE6CCA}"/>
              </a:ext>
            </a:extLst>
          </p:cNvPr>
          <p:cNvSpPr/>
          <p:nvPr/>
        </p:nvSpPr>
        <p:spPr>
          <a:xfrm>
            <a:off x="4601496" y="3616703"/>
            <a:ext cx="1268376" cy="5036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Source File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63717B7-E603-429F-B794-C446EB844157}"/>
              </a:ext>
            </a:extLst>
          </p:cNvPr>
          <p:cNvSpPr/>
          <p:nvPr/>
        </p:nvSpPr>
        <p:spPr>
          <a:xfrm>
            <a:off x="3096435" y="3607691"/>
            <a:ext cx="1268376" cy="533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Patient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5A3723BA-8F60-4325-B8C3-BF034838BEB9}"/>
              </a:ext>
            </a:extLst>
          </p:cNvPr>
          <p:cNvSpPr/>
          <p:nvPr/>
        </p:nvSpPr>
        <p:spPr>
          <a:xfrm>
            <a:off x="4586718" y="5173733"/>
            <a:ext cx="1268376" cy="52006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Source File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91D691B3-D9F1-44F3-B909-7789205B4436}"/>
              </a:ext>
            </a:extLst>
          </p:cNvPr>
          <p:cNvSpPr/>
          <p:nvPr/>
        </p:nvSpPr>
        <p:spPr>
          <a:xfrm>
            <a:off x="3106992" y="5166058"/>
            <a:ext cx="1268376" cy="53332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Patient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F6F8CDB-D524-4CDE-A7E4-A4BC3544B57F}"/>
              </a:ext>
            </a:extLst>
          </p:cNvPr>
          <p:cNvSpPr/>
          <p:nvPr/>
        </p:nvSpPr>
        <p:spPr>
          <a:xfrm>
            <a:off x="117984" y="4376102"/>
            <a:ext cx="1268376" cy="533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 Page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E60C644-44ED-4D03-94E2-F37FC3A6268F}"/>
              </a:ext>
            </a:extLst>
          </p:cNvPr>
          <p:cNvSpPr/>
          <p:nvPr/>
        </p:nvSpPr>
        <p:spPr>
          <a:xfrm>
            <a:off x="1622340" y="4757665"/>
            <a:ext cx="1268376" cy="53332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8366A86-FF21-4234-8006-BD712C98CADB}"/>
              </a:ext>
            </a:extLst>
          </p:cNvPr>
          <p:cNvSpPr/>
          <p:nvPr/>
        </p:nvSpPr>
        <p:spPr>
          <a:xfrm>
            <a:off x="1612488" y="3980278"/>
            <a:ext cx="1268376" cy="533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Input   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856F336B-DDB3-4303-9015-2C3F4947F320}"/>
              </a:ext>
            </a:extLst>
          </p:cNvPr>
          <p:cNvSpPr/>
          <p:nvPr/>
        </p:nvSpPr>
        <p:spPr>
          <a:xfrm>
            <a:off x="6110777" y="5548239"/>
            <a:ext cx="1268376" cy="9232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Data to Graph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262A2EAD-24F7-4BB2-B2D5-BE2DAA86BA77}"/>
              </a:ext>
            </a:extLst>
          </p:cNvPr>
          <p:cNvSpPr/>
          <p:nvPr/>
        </p:nvSpPr>
        <p:spPr>
          <a:xfrm>
            <a:off x="7590503" y="5160473"/>
            <a:ext cx="1268376" cy="53332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Dates</a:t>
            </a:r>
          </a:p>
        </p:txBody>
      </p:sp>
      <p:sp>
        <p:nvSpPr>
          <p:cNvPr id="131" name="Flowchart: Terminator 130">
            <a:extLst>
              <a:ext uri="{FF2B5EF4-FFF2-40B4-BE49-F238E27FC236}">
                <a16:creationId xmlns:a16="http://schemas.microsoft.com/office/drawing/2014/main" id="{9AD0BB79-298C-4D8B-B9A0-272C8B7903AD}"/>
              </a:ext>
            </a:extLst>
          </p:cNvPr>
          <p:cNvSpPr/>
          <p:nvPr/>
        </p:nvSpPr>
        <p:spPr>
          <a:xfrm>
            <a:off x="10622297" y="5562175"/>
            <a:ext cx="1268377" cy="533323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Graph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93EC3696-B8A0-4B84-AEB5-A525A7A8CAAF}"/>
              </a:ext>
            </a:extLst>
          </p:cNvPr>
          <p:cNvSpPr/>
          <p:nvPr/>
        </p:nvSpPr>
        <p:spPr>
          <a:xfrm>
            <a:off x="9106400" y="5562176"/>
            <a:ext cx="1268376" cy="53332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File Type</a:t>
            </a:r>
          </a:p>
        </p:txBody>
      </p:sp>
      <p:sp>
        <p:nvSpPr>
          <p:cNvPr id="111" name="Flowchart: Terminator 110">
            <a:extLst>
              <a:ext uri="{FF2B5EF4-FFF2-40B4-BE49-F238E27FC236}">
                <a16:creationId xmlns:a16="http://schemas.microsoft.com/office/drawing/2014/main" id="{A9D3CF27-B5D9-475D-912C-1320E77A00EC}"/>
              </a:ext>
            </a:extLst>
          </p:cNvPr>
          <p:cNvSpPr/>
          <p:nvPr/>
        </p:nvSpPr>
        <p:spPr>
          <a:xfrm>
            <a:off x="9106400" y="4786925"/>
            <a:ext cx="1268377" cy="553064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 Graph</a:t>
            </a:r>
          </a:p>
        </p:txBody>
      </p:sp>
      <p:sp>
        <p:nvSpPr>
          <p:cNvPr id="108" name="Flowchart: Terminator 107">
            <a:extLst>
              <a:ext uri="{FF2B5EF4-FFF2-40B4-BE49-F238E27FC236}">
                <a16:creationId xmlns:a16="http://schemas.microsoft.com/office/drawing/2014/main" id="{1F2CD4CD-512C-4747-8E99-65AAE461DFAF}"/>
              </a:ext>
            </a:extLst>
          </p:cNvPr>
          <p:cNvSpPr/>
          <p:nvPr/>
        </p:nvSpPr>
        <p:spPr>
          <a:xfrm>
            <a:off x="6091073" y="2814195"/>
            <a:ext cx="1268377" cy="553064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to PSQL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Flowchart: Terminator 108">
            <a:extLst>
              <a:ext uri="{FF2B5EF4-FFF2-40B4-BE49-F238E27FC236}">
                <a16:creationId xmlns:a16="http://schemas.microsoft.com/office/drawing/2014/main" id="{C28E0FD4-F317-4E65-B6DF-0A7729DFC413}"/>
              </a:ext>
            </a:extLst>
          </p:cNvPr>
          <p:cNvSpPr/>
          <p:nvPr/>
        </p:nvSpPr>
        <p:spPr>
          <a:xfrm>
            <a:off x="7590503" y="3590282"/>
            <a:ext cx="1268377" cy="566919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to PSQL</a:t>
            </a:r>
          </a:p>
        </p:txBody>
      </p:sp>
      <p:sp>
        <p:nvSpPr>
          <p:cNvPr id="110" name="Flowchart: Terminator 109">
            <a:extLst>
              <a:ext uri="{FF2B5EF4-FFF2-40B4-BE49-F238E27FC236}">
                <a16:creationId xmlns:a16="http://schemas.microsoft.com/office/drawing/2014/main" id="{04C75282-B5CC-4987-916A-5964DD11D130}"/>
              </a:ext>
            </a:extLst>
          </p:cNvPr>
          <p:cNvSpPr/>
          <p:nvPr/>
        </p:nvSpPr>
        <p:spPr>
          <a:xfrm>
            <a:off x="6105851" y="4757665"/>
            <a:ext cx="1268377" cy="553064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D76E6-235F-44A4-90AD-D9647B66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466" y="239569"/>
            <a:ext cx="4612753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Flowchart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793584-1C38-4A1D-A51B-6BC86E0A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34984" y="6497201"/>
            <a:ext cx="2844799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 Mar 2021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FBCE93-5F73-4F63-A6B1-1C750865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225" y="6492875"/>
            <a:ext cx="6917210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O. Ochoa, B. Weiss, D. Padilla – CIS4914 Presentation #2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DC118F-82CE-42C2-B762-3D721AD8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87333" y="6497201"/>
            <a:ext cx="1052508" cy="365125"/>
          </a:xfrm>
        </p:spPr>
        <p:txBody>
          <a:bodyPr/>
          <a:lstStyle/>
          <a:p>
            <a:fld id="{3BF4EE2B-1600-4956-98EE-144C355D43A7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0DFC757-88E1-4C6F-A442-BD87DDF822C0}"/>
              </a:ext>
            </a:extLst>
          </p:cNvPr>
          <p:cNvSpPr/>
          <p:nvPr/>
        </p:nvSpPr>
        <p:spPr>
          <a:xfrm>
            <a:off x="118336" y="3590282"/>
            <a:ext cx="1267671" cy="5807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App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D16A091C-3B5C-49DF-9814-5A1FD6191349}"/>
              </a:ext>
            </a:extLst>
          </p:cNvPr>
          <p:cNvSpPr/>
          <p:nvPr/>
        </p:nvSpPr>
        <p:spPr>
          <a:xfrm>
            <a:off x="10624329" y="2831575"/>
            <a:ext cx="1268376" cy="8413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to Local Machine</a:t>
            </a:r>
          </a:p>
        </p:txBody>
      </p:sp>
      <p:sp>
        <p:nvSpPr>
          <p:cNvPr id="103" name="Flowchart: Magnetic Disk 102">
            <a:extLst>
              <a:ext uri="{FF2B5EF4-FFF2-40B4-BE49-F238E27FC236}">
                <a16:creationId xmlns:a16="http://schemas.microsoft.com/office/drawing/2014/main" id="{6784E105-C42A-4FCB-B437-79232EAC6B3A}"/>
              </a:ext>
            </a:extLst>
          </p:cNvPr>
          <p:cNvSpPr/>
          <p:nvPr/>
        </p:nvSpPr>
        <p:spPr>
          <a:xfrm>
            <a:off x="6725261" y="1552757"/>
            <a:ext cx="1268376" cy="827114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Flowchart: Alternate Process 103">
            <a:extLst>
              <a:ext uri="{FF2B5EF4-FFF2-40B4-BE49-F238E27FC236}">
                <a16:creationId xmlns:a16="http://schemas.microsoft.com/office/drawing/2014/main" id="{DFB2FDB2-CBF7-4D08-A780-B9E30FC3CF77}"/>
              </a:ext>
            </a:extLst>
          </p:cNvPr>
          <p:cNvSpPr/>
          <p:nvPr/>
        </p:nvSpPr>
        <p:spPr>
          <a:xfrm>
            <a:off x="4685080" y="1544748"/>
            <a:ext cx="1253599" cy="83275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Flask</a:t>
            </a:r>
          </a:p>
        </p:txBody>
      </p:sp>
      <p:sp>
        <p:nvSpPr>
          <p:cNvPr id="105" name="Flowchart: Alternate Process 104">
            <a:extLst>
              <a:ext uri="{FF2B5EF4-FFF2-40B4-BE49-F238E27FC236}">
                <a16:creationId xmlns:a16="http://schemas.microsoft.com/office/drawing/2014/main" id="{F10E9432-43DA-43F4-80C8-0A51F7751BC7}"/>
              </a:ext>
            </a:extLst>
          </p:cNvPr>
          <p:cNvSpPr/>
          <p:nvPr/>
        </p:nvSpPr>
        <p:spPr>
          <a:xfrm>
            <a:off x="8780219" y="1552757"/>
            <a:ext cx="1268376" cy="827114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Streamlit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Flowchart: Terminator 106">
            <a:extLst>
              <a:ext uri="{FF2B5EF4-FFF2-40B4-BE49-F238E27FC236}">
                <a16:creationId xmlns:a16="http://schemas.microsoft.com/office/drawing/2014/main" id="{A7F0CF06-F607-4EF9-AFF6-C489695EF15D}"/>
              </a:ext>
            </a:extLst>
          </p:cNvPr>
          <p:cNvSpPr/>
          <p:nvPr/>
        </p:nvSpPr>
        <p:spPr>
          <a:xfrm>
            <a:off x="2482653" y="1552756"/>
            <a:ext cx="1415845" cy="827114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Patient Visit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CF6549A-86F0-4B16-9C63-25B9ACCD9BD5}"/>
              </a:ext>
            </a:extLst>
          </p:cNvPr>
          <p:cNvSpPr/>
          <p:nvPr/>
        </p:nvSpPr>
        <p:spPr>
          <a:xfrm>
            <a:off x="117984" y="2807849"/>
            <a:ext cx="1268376" cy="5807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 to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ResVault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75F0CD27-CD82-4DAA-B9E7-0BEA0AE4DB36}"/>
              </a:ext>
            </a:extLst>
          </p:cNvPr>
          <p:cNvSpPr/>
          <p:nvPr/>
        </p:nvSpPr>
        <p:spPr>
          <a:xfrm>
            <a:off x="10622298" y="3852885"/>
            <a:ext cx="1268376" cy="8413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 Graph to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ResVault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8A13390-85CD-4D41-AFA6-8914FFD4FCFD}"/>
              </a:ext>
            </a:extLst>
          </p:cNvPr>
          <p:cNvSpPr/>
          <p:nvPr/>
        </p:nvSpPr>
        <p:spPr>
          <a:xfrm>
            <a:off x="220208" y="5668080"/>
            <a:ext cx="162233" cy="163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92F4EA2-68E3-446D-9E45-537D8038150B}"/>
              </a:ext>
            </a:extLst>
          </p:cNvPr>
          <p:cNvSpPr/>
          <p:nvPr/>
        </p:nvSpPr>
        <p:spPr>
          <a:xfrm>
            <a:off x="220210" y="5954163"/>
            <a:ext cx="162232" cy="1633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167E4BD-1699-411C-A6C1-7DA16F9DE656}"/>
              </a:ext>
            </a:extLst>
          </p:cNvPr>
          <p:cNvSpPr/>
          <p:nvPr/>
        </p:nvSpPr>
        <p:spPr>
          <a:xfrm>
            <a:off x="220208" y="6240246"/>
            <a:ext cx="162233" cy="1633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3A2669E-1F64-407E-BE08-A4AF3D18FE96}"/>
              </a:ext>
            </a:extLst>
          </p:cNvPr>
          <p:cNvCxnSpPr>
            <a:stCxn id="107" idx="3"/>
            <a:endCxn id="104" idx="1"/>
          </p:cNvCxnSpPr>
          <p:nvPr/>
        </p:nvCxnSpPr>
        <p:spPr>
          <a:xfrm flipV="1">
            <a:off x="3898498" y="1961127"/>
            <a:ext cx="786582" cy="5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07B3159-C19A-410C-9126-F036224A8A5C}"/>
              </a:ext>
            </a:extLst>
          </p:cNvPr>
          <p:cNvCxnSpPr>
            <a:stCxn id="104" idx="3"/>
            <a:endCxn id="103" idx="2"/>
          </p:cNvCxnSpPr>
          <p:nvPr/>
        </p:nvCxnSpPr>
        <p:spPr>
          <a:xfrm>
            <a:off x="5938679" y="1961127"/>
            <a:ext cx="786582" cy="5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02E9C3A-FB13-494F-8077-C32D16E2F61E}"/>
              </a:ext>
            </a:extLst>
          </p:cNvPr>
          <p:cNvCxnSpPr>
            <a:stCxn id="103" idx="4"/>
            <a:endCxn id="105" idx="1"/>
          </p:cNvCxnSpPr>
          <p:nvPr/>
        </p:nvCxnSpPr>
        <p:spPr>
          <a:xfrm>
            <a:off x="7993637" y="1966314"/>
            <a:ext cx="7865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596E071-33B4-4ABD-AA52-05EA706EAF90}"/>
              </a:ext>
            </a:extLst>
          </p:cNvPr>
          <p:cNvCxnSpPr>
            <a:cxnSpLocks/>
            <a:stCxn id="113" idx="2"/>
            <a:endCxn id="100" idx="0"/>
          </p:cNvCxnSpPr>
          <p:nvPr/>
        </p:nvCxnSpPr>
        <p:spPr>
          <a:xfrm>
            <a:off x="752172" y="3388623"/>
            <a:ext cx="0" cy="201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CEC9D39-2927-40F2-B312-9741707A1641}"/>
              </a:ext>
            </a:extLst>
          </p:cNvPr>
          <p:cNvCxnSpPr>
            <a:cxnSpLocks/>
            <a:stCxn id="100" idx="2"/>
            <a:endCxn id="114" idx="0"/>
          </p:cNvCxnSpPr>
          <p:nvPr/>
        </p:nvCxnSpPr>
        <p:spPr>
          <a:xfrm>
            <a:off x="752172" y="4171056"/>
            <a:ext cx="0" cy="205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D111280A-E3BF-4C0B-B56D-52B9A6A2C3A9}"/>
              </a:ext>
            </a:extLst>
          </p:cNvPr>
          <p:cNvCxnSpPr>
            <a:stCxn id="114" idx="3"/>
            <a:endCxn id="115" idx="1"/>
          </p:cNvCxnSpPr>
          <p:nvPr/>
        </p:nvCxnSpPr>
        <p:spPr>
          <a:xfrm flipV="1">
            <a:off x="1386360" y="4246939"/>
            <a:ext cx="226128" cy="3958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076C3843-AD7B-4623-B0E0-0D78237EC74E}"/>
              </a:ext>
            </a:extLst>
          </p:cNvPr>
          <p:cNvCxnSpPr>
            <a:stCxn id="114" idx="3"/>
            <a:endCxn id="123" idx="1"/>
          </p:cNvCxnSpPr>
          <p:nvPr/>
        </p:nvCxnSpPr>
        <p:spPr>
          <a:xfrm>
            <a:off x="1386360" y="4642763"/>
            <a:ext cx="235980" cy="3815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A6ACC0BB-4D6C-4FA2-96DD-4CA54E990CAF}"/>
              </a:ext>
            </a:extLst>
          </p:cNvPr>
          <p:cNvCxnSpPr>
            <a:stCxn id="115" idx="3"/>
            <a:endCxn id="118" idx="1"/>
          </p:cNvCxnSpPr>
          <p:nvPr/>
        </p:nvCxnSpPr>
        <p:spPr>
          <a:xfrm flipV="1">
            <a:off x="2880864" y="3874352"/>
            <a:ext cx="215571" cy="3725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6058452-657E-4064-9F86-FA38962C7DD2}"/>
              </a:ext>
            </a:extLst>
          </p:cNvPr>
          <p:cNvCxnSpPr>
            <a:cxnSpLocks/>
            <a:stCxn id="118" idx="0"/>
            <a:endCxn id="120" idx="2"/>
          </p:cNvCxnSpPr>
          <p:nvPr/>
        </p:nvCxnSpPr>
        <p:spPr>
          <a:xfrm flipV="1">
            <a:off x="3730623" y="3364897"/>
            <a:ext cx="0" cy="242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3C73A84-A1D4-43E7-A34D-6AAB1C4F8023}"/>
              </a:ext>
            </a:extLst>
          </p:cNvPr>
          <p:cNvCxnSpPr>
            <a:stCxn id="120" idx="3"/>
            <a:endCxn id="121" idx="1"/>
          </p:cNvCxnSpPr>
          <p:nvPr/>
        </p:nvCxnSpPr>
        <p:spPr>
          <a:xfrm>
            <a:off x="4364811" y="3098236"/>
            <a:ext cx="2403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642227A3-0F12-425A-A3CE-6E4DCCD7C487}"/>
              </a:ext>
            </a:extLst>
          </p:cNvPr>
          <p:cNvCxnSpPr>
            <a:stCxn id="121" idx="3"/>
            <a:endCxn id="108" idx="1"/>
          </p:cNvCxnSpPr>
          <p:nvPr/>
        </p:nvCxnSpPr>
        <p:spPr>
          <a:xfrm flipV="1">
            <a:off x="5873517" y="3090727"/>
            <a:ext cx="217556" cy="7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9BAE72A7-F181-40A3-B820-2ECC4072062C}"/>
              </a:ext>
            </a:extLst>
          </p:cNvPr>
          <p:cNvCxnSpPr>
            <a:cxnSpLocks/>
            <a:stCxn id="118" idx="3"/>
            <a:endCxn id="117" idx="1"/>
          </p:cNvCxnSpPr>
          <p:nvPr/>
        </p:nvCxnSpPr>
        <p:spPr>
          <a:xfrm flipV="1">
            <a:off x="4364811" y="3868508"/>
            <a:ext cx="236685" cy="5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CD85668F-2B13-4C19-B6E0-C119A9792309}"/>
              </a:ext>
            </a:extLst>
          </p:cNvPr>
          <p:cNvCxnSpPr>
            <a:stCxn id="117" idx="3"/>
            <a:endCxn id="116" idx="1"/>
          </p:cNvCxnSpPr>
          <p:nvPr/>
        </p:nvCxnSpPr>
        <p:spPr>
          <a:xfrm>
            <a:off x="5869872" y="3868508"/>
            <a:ext cx="235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C5C39E7-D772-4700-A98C-12E72EBE6EFE}"/>
              </a:ext>
            </a:extLst>
          </p:cNvPr>
          <p:cNvCxnSpPr>
            <a:cxnSpLocks/>
            <a:stCxn id="116" idx="3"/>
            <a:endCxn id="109" idx="1"/>
          </p:cNvCxnSpPr>
          <p:nvPr/>
        </p:nvCxnSpPr>
        <p:spPr>
          <a:xfrm>
            <a:off x="7374228" y="3868508"/>
            <a:ext cx="216275" cy="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4F2BB8EC-3F16-4831-80AA-A013D0081EE5}"/>
              </a:ext>
            </a:extLst>
          </p:cNvPr>
          <p:cNvCxnSpPr>
            <a:stCxn id="123" idx="3"/>
            <a:endCxn id="122" idx="1"/>
          </p:cNvCxnSpPr>
          <p:nvPr/>
        </p:nvCxnSpPr>
        <p:spPr>
          <a:xfrm>
            <a:off x="2890716" y="5024326"/>
            <a:ext cx="216276" cy="40839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233F2D0-E533-46ED-A6EB-AF016E4ADD8C}"/>
              </a:ext>
            </a:extLst>
          </p:cNvPr>
          <p:cNvCxnSpPr>
            <a:cxnSpLocks/>
            <a:stCxn id="122" idx="3"/>
            <a:endCxn id="125" idx="1"/>
          </p:cNvCxnSpPr>
          <p:nvPr/>
        </p:nvCxnSpPr>
        <p:spPr>
          <a:xfrm>
            <a:off x="4375368" y="5432719"/>
            <a:ext cx="211350" cy="1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F740795C-AC5F-4226-BE7D-73838C5BD4F0}"/>
              </a:ext>
            </a:extLst>
          </p:cNvPr>
          <p:cNvCxnSpPr>
            <a:stCxn id="125" idx="3"/>
            <a:endCxn id="110" idx="1"/>
          </p:cNvCxnSpPr>
          <p:nvPr/>
        </p:nvCxnSpPr>
        <p:spPr>
          <a:xfrm flipV="1">
            <a:off x="5855094" y="5034197"/>
            <a:ext cx="250757" cy="3995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DBA75F3B-710F-4D7F-B763-DA05E274F210}"/>
              </a:ext>
            </a:extLst>
          </p:cNvPr>
          <p:cNvCxnSpPr>
            <a:stCxn id="125" idx="3"/>
            <a:endCxn id="126" idx="1"/>
          </p:cNvCxnSpPr>
          <p:nvPr/>
        </p:nvCxnSpPr>
        <p:spPr>
          <a:xfrm>
            <a:off x="5855094" y="5433764"/>
            <a:ext cx="255683" cy="5761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30B0522-10A2-4C6D-A9DB-0B341FED733B}"/>
              </a:ext>
            </a:extLst>
          </p:cNvPr>
          <p:cNvCxnSpPr>
            <a:stCxn id="126" idx="3"/>
            <a:endCxn id="127" idx="1"/>
          </p:cNvCxnSpPr>
          <p:nvPr/>
        </p:nvCxnSpPr>
        <p:spPr>
          <a:xfrm flipV="1">
            <a:off x="7379153" y="5427134"/>
            <a:ext cx="211350" cy="58274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8A8F6FCE-457D-4636-8C5C-A3CD5AFC7836}"/>
              </a:ext>
            </a:extLst>
          </p:cNvPr>
          <p:cNvCxnSpPr>
            <a:stCxn id="127" idx="3"/>
            <a:endCxn id="111" idx="1"/>
          </p:cNvCxnSpPr>
          <p:nvPr/>
        </p:nvCxnSpPr>
        <p:spPr>
          <a:xfrm flipV="1">
            <a:off x="8858879" y="5063457"/>
            <a:ext cx="247521" cy="3636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F0D8ACD8-CEE2-4B95-BFA9-32D07CBB0A92}"/>
              </a:ext>
            </a:extLst>
          </p:cNvPr>
          <p:cNvCxnSpPr>
            <a:stCxn id="127" idx="3"/>
            <a:endCxn id="129" idx="1"/>
          </p:cNvCxnSpPr>
          <p:nvPr/>
        </p:nvCxnSpPr>
        <p:spPr>
          <a:xfrm>
            <a:off x="8858879" y="5427134"/>
            <a:ext cx="247521" cy="4017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F586FE9-3FF4-4C4B-B2E9-3960D97B9F5A}"/>
              </a:ext>
            </a:extLst>
          </p:cNvPr>
          <p:cNvCxnSpPr>
            <a:cxnSpLocks/>
            <a:stCxn id="129" idx="3"/>
            <a:endCxn id="131" idx="1"/>
          </p:cNvCxnSpPr>
          <p:nvPr/>
        </p:nvCxnSpPr>
        <p:spPr>
          <a:xfrm>
            <a:off x="10374776" y="5828837"/>
            <a:ext cx="2475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B578F66-2CE2-45A6-8504-D5DAD5258CD5}"/>
              </a:ext>
            </a:extLst>
          </p:cNvPr>
          <p:cNvCxnSpPr>
            <a:stCxn id="131" idx="0"/>
            <a:endCxn id="132" idx="2"/>
          </p:cNvCxnSpPr>
          <p:nvPr/>
        </p:nvCxnSpPr>
        <p:spPr>
          <a:xfrm flipV="1">
            <a:off x="11256486" y="4694273"/>
            <a:ext cx="0" cy="867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BA2EFB58-7EE1-427B-A0A6-48A72BC10668}"/>
              </a:ext>
            </a:extLst>
          </p:cNvPr>
          <p:cNvCxnSpPr>
            <a:stCxn id="132" idx="0"/>
            <a:endCxn id="101" idx="2"/>
          </p:cNvCxnSpPr>
          <p:nvPr/>
        </p:nvCxnSpPr>
        <p:spPr>
          <a:xfrm flipV="1">
            <a:off x="11256486" y="3672963"/>
            <a:ext cx="2031" cy="179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02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3E2C8F5-B35B-4728-AFAB-5111275C6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EB4E46-374D-4E57-9304-5B8EDFB8E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4D05E1-BB6E-4167-892F-2BBA3C81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dirty="0"/>
              <a:t>System Design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95FF10-1FB8-436D-BD0A-5F0D9082A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E40FEF7-D277-491D-A5EF-0325F0BE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1" y="6351325"/>
            <a:ext cx="291084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24 Mar 2021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15E1F5-1C97-418B-B8B1-A3457E5C3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1">
            <a:extLst>
              <a:ext uri="{FF2B5EF4-FFF2-40B4-BE49-F238E27FC236}">
                <a16:creationId xmlns:a16="http://schemas.microsoft.com/office/drawing/2014/main" id="{3E7929B2-D163-40F0-A012-01126A98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srgbClr val="40404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D5576A-9E8A-4F05-A387-EC90C02BD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80" y="854905"/>
            <a:ext cx="6092532" cy="5148190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C593542-A16D-48D8-9CFC-52ADFC1F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540" y="6351325"/>
            <a:ext cx="6400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O. Ochoa, B. Weiss, D. Padilla – CIS4914 Presentation #2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3F05CE4-E794-444A-9C6B-0E50ED56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1654" y="6351325"/>
            <a:ext cx="798641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BF4EE2B-1600-4956-98EE-144C355D43A7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8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8803-C425-4248-A29E-68F4931C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88490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E/R Diagram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BE03673F-A642-409A-806A-F02B2B92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34984" y="6497201"/>
            <a:ext cx="2844799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 Mar 2021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F84B7C2C-61B6-49EC-A0EA-E3D1EE17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225" y="6492875"/>
            <a:ext cx="6917210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O. Ochoa, B. Weiss, D. Padilla – CIS4914 Presentation #2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AFC08D-FB44-49C2-887E-980D017F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87333" y="6497201"/>
            <a:ext cx="1052508" cy="365125"/>
          </a:xfrm>
        </p:spPr>
        <p:txBody>
          <a:bodyPr/>
          <a:lstStyle/>
          <a:p>
            <a:fld id="{3BF4EE2B-1600-4956-98EE-144C355D43A7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5D4CB-8730-407D-9D52-1251F1182BFD}"/>
              </a:ext>
            </a:extLst>
          </p:cNvPr>
          <p:cNvSpPr txBox="1"/>
          <p:nvPr/>
        </p:nvSpPr>
        <p:spPr>
          <a:xfrm>
            <a:off x="722085" y="1333914"/>
            <a:ext cx="2232843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patient_info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alertness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anthropometrics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clinic_gi_issues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clinic_vns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clinical_labs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daily_intake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diet_rx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med_data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other_med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seizure_data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seizure_ranking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urine_kt_sg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vitals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390AE5-C836-4297-9307-A9DECCBD4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99" y="1333913"/>
            <a:ext cx="7210221" cy="50783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67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6B24-0940-49A8-874C-17C0B8A4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56" y="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GUI Wireframes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585BBF87-CBFC-42B5-8FD2-253BEF88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34984" y="6497201"/>
            <a:ext cx="2844799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 Mar 2021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D17426CD-6B4F-4FE9-B468-16C59B16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225" y="6492875"/>
            <a:ext cx="6917210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O. Ochoa, B. Weiss, D. Padilla – CIS4914 Presentation #2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ADE47F1D-057E-4CCB-A72E-D319769F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87333" y="6497201"/>
            <a:ext cx="1052508" cy="365125"/>
          </a:xfrm>
        </p:spPr>
        <p:txBody>
          <a:bodyPr/>
          <a:lstStyle/>
          <a:p>
            <a:fld id="{3BF4EE2B-1600-4956-98EE-144C355D43A7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8FA86FE-9F41-4BC1-9DB7-6108C9B97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13" y="1228043"/>
            <a:ext cx="4602934" cy="4563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FBCCAB12-9902-4072-AF5F-A9C85D737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915" y="1228045"/>
            <a:ext cx="1213823" cy="4109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33A1A2-D4EF-4E8D-BDBB-2EE4B7BFD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707" y="1228043"/>
            <a:ext cx="3626646" cy="41095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44CD40-311B-4712-8E21-813D6E8B6517}"/>
              </a:ext>
            </a:extLst>
          </p:cNvPr>
          <p:cNvSpPr/>
          <p:nvPr/>
        </p:nvSpPr>
        <p:spPr>
          <a:xfrm>
            <a:off x="5787178" y="5862728"/>
            <a:ext cx="1514691" cy="50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STREAMLIT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D6CE4016-59DF-4D87-9612-E921FD9F9A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71" y="5791927"/>
            <a:ext cx="2476061" cy="7082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C60E757E-748B-4603-BC13-BCF366A9DA41}"/>
              </a:ext>
            </a:extLst>
          </p:cNvPr>
          <p:cNvSpPr/>
          <p:nvPr/>
        </p:nvSpPr>
        <p:spPr>
          <a:xfrm>
            <a:off x="5213669" y="2927538"/>
            <a:ext cx="549523" cy="349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9C07244-CA58-42A3-8407-6EA602EF8D90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16200000" flipH="1">
            <a:off x="4105892" y="4434516"/>
            <a:ext cx="323875" cy="30386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5E78481-672A-436A-99A4-4D7D90E90FAC}"/>
              </a:ext>
            </a:extLst>
          </p:cNvPr>
          <p:cNvSpPr/>
          <p:nvPr/>
        </p:nvSpPr>
        <p:spPr>
          <a:xfrm>
            <a:off x="7304461" y="2927537"/>
            <a:ext cx="549523" cy="349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90A06EC-0DC8-4FA8-B24B-F17B8A05207B}"/>
              </a:ext>
            </a:extLst>
          </p:cNvPr>
          <p:cNvSpPr/>
          <p:nvPr/>
        </p:nvSpPr>
        <p:spPr>
          <a:xfrm rot="5400000">
            <a:off x="9140635" y="5390209"/>
            <a:ext cx="182561" cy="349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BB6D1-8A0E-4CB5-BAF6-CD6475ED732B}"/>
              </a:ext>
            </a:extLst>
          </p:cNvPr>
          <p:cNvSpPr txBox="1"/>
          <p:nvPr/>
        </p:nvSpPr>
        <p:spPr>
          <a:xfrm>
            <a:off x="447013" y="5788087"/>
            <a:ext cx="1368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Home Page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8C4ACD-8B2D-4B8B-8256-1B017DFC066E}"/>
              </a:ext>
            </a:extLst>
          </p:cNvPr>
          <p:cNvSpPr txBox="1"/>
          <p:nvPr/>
        </p:nvSpPr>
        <p:spPr>
          <a:xfrm>
            <a:off x="5507744" y="5338621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Selection Side Bar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0F3CAA-9A9F-4645-A751-BEF7E09F66DA}"/>
              </a:ext>
            </a:extLst>
          </p:cNvPr>
          <p:cNvSpPr txBox="1"/>
          <p:nvPr/>
        </p:nvSpPr>
        <p:spPr>
          <a:xfrm>
            <a:off x="9828900" y="5366114"/>
            <a:ext cx="1884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Input Form</a:t>
            </a:r>
          </a:p>
        </p:txBody>
      </p:sp>
    </p:spTree>
    <p:extLst>
      <p:ext uri="{BB962C8B-B14F-4D97-AF65-F5344CB8AC3E}">
        <p14:creationId xmlns:p14="http://schemas.microsoft.com/office/powerpoint/2010/main" val="399684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F89B-4527-4707-951C-035CE007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61" y="-20548"/>
            <a:ext cx="10658277" cy="129302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Problems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71AB-05EC-4139-929F-3C689C152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028"/>
            <a:ext cx="12192000" cy="520784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600" b="1" dirty="0">
                <a:latin typeface="Calibri" panose="020F0502020204030204" pitchFamily="34" charset="0"/>
                <a:cs typeface="Calibri" panose="020F0502020204030204" pitchFamily="34" charset="0"/>
              </a:rPr>
              <a:t>Problem:  </a:t>
            </a:r>
            <a:r>
              <a:rPr lang="en-US" sz="4600" b="1" i="1" dirty="0">
                <a:latin typeface="Calibri" panose="020F0502020204030204" pitchFamily="34" charset="0"/>
                <a:cs typeface="Calibri" panose="020F0502020204030204" pitchFamily="34" charset="0"/>
              </a:rPr>
              <a:t>No Python nor Web Development Experience</a:t>
            </a:r>
          </a:p>
          <a:p>
            <a:pPr lvl="1">
              <a:lnSpc>
                <a:spcPct val="120000"/>
              </a:lnSpc>
              <a:buFont typeface="Century Gothic" panose="020B0502020202020204" pitchFamily="34" charset="0"/>
              <a:buChar char="-"/>
            </a:pPr>
            <a:r>
              <a:rPr lang="en-US" sz="4000" i="1" dirty="0">
                <a:latin typeface="Calibri (body)"/>
                <a:cs typeface="Calibri" panose="020F0502020204030204" pitchFamily="34" charset="0"/>
              </a:rPr>
              <a:t>Solution</a:t>
            </a:r>
            <a:r>
              <a:rPr lang="en-US" sz="4000" dirty="0">
                <a:latin typeface="Calibri (body)"/>
                <a:cs typeface="Calibri" panose="020F0502020204030204" pitchFamily="34" charset="0"/>
              </a:rPr>
              <a:t>:		Learn Python, CSS and HTML and Study Flask Framework</a:t>
            </a:r>
          </a:p>
          <a:p>
            <a:pPr lvl="1">
              <a:lnSpc>
                <a:spcPct val="120000"/>
              </a:lnSpc>
              <a:buFont typeface="Century Gothic" panose="020B0502020202020204" pitchFamily="34" charset="0"/>
              <a:buChar char="-"/>
            </a:pPr>
            <a:r>
              <a:rPr lang="en-US" sz="4000" i="1" dirty="0">
                <a:latin typeface="Calibri (body)"/>
                <a:cs typeface="Calibri" panose="020F0502020204030204" pitchFamily="34" charset="0"/>
              </a:rPr>
              <a:t>Implementation</a:t>
            </a:r>
            <a:r>
              <a:rPr lang="en-US" sz="4000" dirty="0">
                <a:latin typeface="Calibri (body)"/>
                <a:cs typeface="Calibri" panose="020F0502020204030204" pitchFamily="34" charset="0"/>
              </a:rPr>
              <a:t>:	Watch &amp; Study Online Tutorials During Research Process</a:t>
            </a:r>
          </a:p>
          <a:p>
            <a:pPr>
              <a:lnSpc>
                <a:spcPct val="120000"/>
              </a:lnSpc>
            </a:pPr>
            <a:r>
              <a:rPr lang="en-US" sz="4600" b="1" dirty="0">
                <a:latin typeface="Calibri" panose="020F0502020204030204" pitchFamily="34" charset="0"/>
                <a:cs typeface="Calibri" panose="020F0502020204030204" pitchFamily="34" charset="0"/>
              </a:rPr>
              <a:t>Problem:  </a:t>
            </a:r>
            <a:r>
              <a:rPr lang="en-US" sz="4600" b="1" i="1" dirty="0">
                <a:latin typeface="Calibri" panose="020F0502020204030204" pitchFamily="34" charset="0"/>
                <a:cs typeface="Calibri" panose="020F0502020204030204" pitchFamily="34" charset="0"/>
              </a:rPr>
              <a:t>How to Structure a Web App with Different Frameworks?</a:t>
            </a:r>
          </a:p>
          <a:p>
            <a:pPr lvl="1">
              <a:lnSpc>
                <a:spcPct val="120000"/>
              </a:lnSpc>
              <a:buFont typeface="Century Gothic" panose="020B0502020202020204" pitchFamily="34" charset="0"/>
              <a:buChar char="-"/>
            </a:pPr>
            <a:r>
              <a:rPr lang="en-US" sz="4000" i="1" dirty="0">
                <a:latin typeface="Calibri" panose="020F0502020204030204" pitchFamily="34" charset="0"/>
                <a:cs typeface="Calibri" panose="020F0502020204030204" pitchFamily="34" charset="0"/>
              </a:rPr>
              <a:t>Solution:		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 User-Friendly and Multi-Port Interactive Home Page</a:t>
            </a:r>
          </a:p>
          <a:p>
            <a:pPr lvl="1">
              <a:lnSpc>
                <a:spcPct val="120000"/>
              </a:lnSpc>
              <a:buFont typeface="Century Gothic" panose="020B0502020202020204" pitchFamily="34" charset="0"/>
              <a:buChar char="-"/>
            </a:pPr>
            <a:r>
              <a:rPr lang="en-US" sz="4000" i="1" dirty="0">
                <a:latin typeface="Calibri" panose="020F0502020204030204" pitchFamily="34" charset="0"/>
                <a:cs typeface="Calibri" panose="020F0502020204030204" pitchFamily="34" charset="0"/>
              </a:rPr>
              <a:t>Implementation:	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The User can Access each Software From the Home Page 				by Clicking the Proper Links/Buttons.</a:t>
            </a:r>
          </a:p>
          <a:p>
            <a:pPr>
              <a:lnSpc>
                <a:spcPct val="120000"/>
              </a:lnSpc>
            </a:pPr>
            <a:r>
              <a:rPr lang="en-US" sz="4600" b="1" dirty="0">
                <a:latin typeface="Calibri" panose="020F0502020204030204" pitchFamily="34" charset="0"/>
                <a:cs typeface="Calibri" panose="020F0502020204030204" pitchFamily="34" charset="0"/>
              </a:rPr>
              <a:t>Problem:  </a:t>
            </a:r>
            <a:r>
              <a:rPr lang="en-US" sz="4600" b="1" i="1" dirty="0">
                <a:latin typeface="Calibri" panose="020F0502020204030204" pitchFamily="34" charset="0"/>
                <a:cs typeface="Calibri" panose="020F0502020204030204" pitchFamily="34" charset="0"/>
              </a:rPr>
              <a:t>How to Implement a Significant Number of Forms?</a:t>
            </a:r>
          </a:p>
          <a:p>
            <a:pPr lvl="1">
              <a:lnSpc>
                <a:spcPct val="120000"/>
              </a:lnSpc>
              <a:buFont typeface="Century Gothic" panose="020B0502020202020204" pitchFamily="34" charset="0"/>
              <a:buChar char="-"/>
            </a:pPr>
            <a:r>
              <a:rPr lang="en-US" sz="4000" i="1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:		Create a Helper Software in C++</a:t>
            </a:r>
          </a:p>
          <a:p>
            <a:pPr lvl="1">
              <a:lnSpc>
                <a:spcPct val="120000"/>
              </a:lnSpc>
              <a:buFont typeface="Century Gothic" panose="020B0502020202020204" pitchFamily="34" charset="0"/>
              <a:buChar char="-"/>
            </a:pPr>
            <a:r>
              <a:rPr lang="en-US" sz="4000" i="1" dirty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:	Program auto generates the appropriate templates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0449-A928-4351-8D13-60700AE6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34984" y="6497201"/>
            <a:ext cx="2844799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 Mar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BED72-4A70-4A48-AB43-72C13C59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225" y="6492875"/>
            <a:ext cx="6917210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O. Ochoa, B. Weiss, D. Padilla – CIS4914 Presentation #2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21D-0086-4C38-A521-36C50E02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87333" y="6497201"/>
            <a:ext cx="1052508" cy="365125"/>
          </a:xfrm>
        </p:spPr>
        <p:txBody>
          <a:bodyPr/>
          <a:lstStyle/>
          <a:p>
            <a:fld id="{3BF4EE2B-1600-4956-98EE-144C355D43A7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192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3344</TotalTime>
  <Words>711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(body)</vt:lpstr>
      <vt:lpstr>Century Gothic</vt:lpstr>
      <vt:lpstr>Vapor Trail</vt:lpstr>
      <vt:lpstr>Dr. Borum’s Lab  Ketogenic ​Therapy Application Research Database​</vt:lpstr>
      <vt:lpstr>Project Overview</vt:lpstr>
      <vt:lpstr> Project Plan – Gantt Chart</vt:lpstr>
      <vt:lpstr>Literature Sources</vt:lpstr>
      <vt:lpstr>Flowchart</vt:lpstr>
      <vt:lpstr>System Design</vt:lpstr>
      <vt:lpstr>E/R Diagram</vt:lpstr>
      <vt:lpstr>GUI Wireframes</vt:lpstr>
      <vt:lpstr>Technical Problems and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Weiss,Benjamin Avi</dc:creator>
  <cp:lastModifiedBy>Ochoa,Octavio</cp:lastModifiedBy>
  <cp:revision>55</cp:revision>
  <dcterms:created xsi:type="dcterms:W3CDTF">2021-02-07T02:23:48Z</dcterms:created>
  <dcterms:modified xsi:type="dcterms:W3CDTF">2021-06-23T06:06:33Z</dcterms:modified>
</cp:coreProperties>
</file>