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71" r:id="rId6"/>
    <p:sldId id="259" r:id="rId8"/>
    <p:sldId id="265" r:id="rId9"/>
    <p:sldId id="276" r:id="rId10"/>
    <p:sldId id="277" r:id="rId11"/>
    <p:sldId id="260" r:id="rId12"/>
    <p:sldId id="270" r:id="rId13"/>
    <p:sldId id="261" r:id="rId14"/>
    <p:sldId id="274" r:id="rId15"/>
    <p:sldId id="262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52A"/>
    <a:srgbClr val="CCA764"/>
    <a:srgbClr val="6F9FB6"/>
    <a:srgbClr val="4A4A4A"/>
    <a:srgbClr val="63636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因为本小组的两位同学都来自于计算机系，对于更普遍的科学理论，如生物、物理、电子等方面的背景知识了解有限。又因为本组的两位同学都正在修读深度学习课程，并且对深度学习比较感兴趣。所以选择了一个深度学习领域中一个比较热门的话题</a:t>
            </a:r>
            <a:r>
              <a:rPr lang="en-US" altLang="zh-CN"/>
              <a:t>——</a:t>
            </a:r>
            <a:r>
              <a:rPr lang="zh-CN" altLang="en-US"/>
              <a:t>图像识别中的面部表情</a:t>
            </a:r>
            <a:r>
              <a:rPr lang="zh-CN" altLang="en-US"/>
              <a:t>识别。</a:t>
            </a:r>
            <a:endParaRPr lang="zh-CN" altLang="en-US"/>
          </a:p>
          <a:p>
            <a:r>
              <a:rPr lang="zh-CN" altLang="en-US">
                <a:sym typeface="+mn-ea"/>
              </a:rPr>
              <a:t>所以我们</a:t>
            </a:r>
            <a:r>
              <a:rPr lang="zh-CN" altLang="en-US">
                <a:sym typeface="+mn-ea"/>
              </a:rPr>
              <a:t>想使用 MATLAB 实现图像识别中的面部表情识别功能。具体来说，提供人物图片，识别图片中人物的面部表情，并给出预测表情的概率。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我们所知大部分的深度学习网络都是基于</a:t>
            </a:r>
            <a:r>
              <a:rPr lang="en-US" altLang="zh-CN"/>
              <a:t>Pytorch</a:t>
            </a:r>
            <a:r>
              <a:rPr lang="zh-CN" altLang="en-US"/>
              <a:t>或</a:t>
            </a:r>
            <a:r>
              <a:rPr lang="en-US" altLang="zh-CN"/>
              <a:t>TensorFlow</a:t>
            </a:r>
            <a:r>
              <a:rPr lang="zh-CN" altLang="en-US"/>
              <a:t>框架并用</a:t>
            </a:r>
            <a:r>
              <a:rPr lang="en-US" altLang="zh-CN"/>
              <a:t>Python</a:t>
            </a:r>
            <a:r>
              <a:rPr lang="zh-CN" altLang="en-US"/>
              <a:t>实现的，于是我们首先从</a:t>
            </a:r>
            <a:r>
              <a:rPr lang="en-US" altLang="zh-CN"/>
              <a:t>MATLAB</a:t>
            </a:r>
            <a:r>
              <a:rPr lang="zh-CN" altLang="en-US"/>
              <a:t>官网上查找了深度学习相关的部分，发现</a:t>
            </a:r>
            <a:r>
              <a:rPr lang="en-US" altLang="zh-CN"/>
              <a:t>MATLAB</a:t>
            </a:r>
            <a:r>
              <a:rPr lang="zh-CN" altLang="en-US"/>
              <a:t>也提供深度学习相关的库和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tiff"/><Relationship Id="rId3" Type="http://schemas.openxmlformats.org/officeDocument/2006/relationships/image" Target="../media/image4.tiff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tiff"/><Relationship Id="rId3" Type="http://schemas.openxmlformats.org/officeDocument/2006/relationships/image" Target="../media/image4.tiff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tiff"/><Relationship Id="rId3" Type="http://schemas.openxmlformats.org/officeDocument/2006/relationships/image" Target="../media/image4.tiff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tiff"/><Relationship Id="rId3" Type="http://schemas.openxmlformats.org/officeDocument/2006/relationships/image" Target="../media/image4.tiff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橙子演示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290" y="1477588"/>
            <a:ext cx="2191938" cy="1930805"/>
          </a:xfrm>
          <a:prstGeom prst="rect">
            <a:avLst/>
          </a:prstGeom>
        </p:spPr>
      </p:pic>
      <p:grpSp>
        <p:nvGrpSpPr>
          <p:cNvPr id="40" name="橙子演示"/>
          <p:cNvGrpSpPr/>
          <p:nvPr/>
        </p:nvGrpSpPr>
        <p:grpSpPr>
          <a:xfrm>
            <a:off x="1619261" y="2256940"/>
            <a:ext cx="8600440" cy="2372999"/>
            <a:chOff x="1619261" y="2201953"/>
            <a:chExt cx="8600440" cy="2372999"/>
          </a:xfrm>
        </p:grpSpPr>
        <p:sp>
          <p:nvSpPr>
            <p:cNvPr id="6" name="橙子演示"/>
            <p:cNvSpPr txBox="1"/>
            <p:nvPr>
              <p:custDataLst>
                <p:tags r:id="rId3"/>
              </p:custDataLst>
            </p:nvPr>
          </p:nvSpPr>
          <p:spPr>
            <a:xfrm>
              <a:off x="3855645" y="2201953"/>
              <a:ext cx="4480715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kumimoji="1" lang="en-US" altLang="zh-CN" sz="320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MATLAB  PROJECT</a:t>
              </a:r>
              <a:endParaRPr kumimoji="1" lang="en-US" altLang="zh-CN" sz="3200">
                <a:gradFill flip="none" rotWithShape="1">
                  <a:gsLst>
                    <a:gs pos="0">
                      <a:srgbClr val="6F9FB6"/>
                    </a:gs>
                    <a:gs pos="100000">
                      <a:srgbClr val="1689CB"/>
                    </a:gs>
                  </a:gsLst>
                  <a:lin ang="13500000" scaled="1"/>
                  <a:tileRect/>
                </a:gradFill>
                <a:latin typeface="Arial Black" panose="020B0A04020102020204"/>
                <a:ea typeface="思源黑体 CN Regular"/>
              </a:endParaRPr>
            </a:p>
          </p:txBody>
        </p:sp>
        <p:sp>
          <p:nvSpPr>
            <p:cNvPr id="8" name="橙子演示"/>
            <p:cNvSpPr txBox="1"/>
            <p:nvPr/>
          </p:nvSpPr>
          <p:spPr>
            <a:xfrm>
              <a:off x="3341640" y="4113287"/>
              <a:ext cx="55087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tx1">
                      <a:lumMod val="50000"/>
                      <a:lumOff val="50000"/>
                    </a:schemeClr>
                  </a:solidFill>
                  <a:ea typeface="等线" panose="02010600030101010101" charset="-122"/>
                </a:rPr>
                <a:t> 12111506 </a:t>
              </a:r>
              <a:r>
                <a:rPr lang="en-US" altLang="zh-CN" sz="240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等线" panose="02010600030101010101" charset="-122"/>
                </a:rPr>
                <a:t>郭健阳</a:t>
              </a:r>
              <a:r>
                <a:rPr lang="en-US" altLang="zh-CN" sz="2400">
                  <a:solidFill>
                    <a:schemeClr val="tx1">
                      <a:lumMod val="50000"/>
                      <a:lumOff val="50000"/>
                    </a:schemeClr>
                  </a:solidFill>
                  <a:ea typeface="等线" panose="02010600030101010101" charset="-122"/>
                </a:rPr>
                <a:t>  12110304 </a:t>
              </a:r>
              <a:r>
                <a:rPr lang="en-US" altLang="zh-CN" sz="2400" err="1">
                  <a:solidFill>
                    <a:schemeClr val="tx1">
                      <a:lumMod val="50000"/>
                      <a:lumOff val="50000"/>
                    </a:schemeClr>
                  </a:solidFill>
                  <a:ea typeface="等线" panose="02010600030101010101" charset="-122"/>
                </a:rPr>
                <a:t>徐春晖</a:t>
              </a:r>
              <a:endPara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ea typeface="等线" panose="02010600030101010101" charset="-122"/>
              </a:endParaRPr>
            </a:p>
          </p:txBody>
        </p:sp>
        <p:sp>
          <p:nvSpPr>
            <p:cNvPr id="5" name="橙子演示"/>
            <p:cNvSpPr txBox="1"/>
            <p:nvPr>
              <p:custDataLst>
                <p:tags r:id="rId4"/>
              </p:custDataLst>
            </p:nvPr>
          </p:nvSpPr>
          <p:spPr>
            <a:xfrm>
              <a:off x="1619261" y="2782343"/>
              <a:ext cx="8600440" cy="9220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zh-CN" altLang="en-US" sz="5400" err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基于</a:t>
              </a:r>
              <a:r>
                <a:rPr lang="en-US" altLang="zh-CN" sz="5400" err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MATLAB</a:t>
              </a:r>
              <a:r>
                <a:rPr lang="zh-CN" altLang="en-US" sz="5400" err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的</a:t>
              </a:r>
              <a:r>
                <a:rPr lang="en-US" altLang="zh-CN" sz="5400" err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面部表情识别</a:t>
              </a:r>
              <a:endParaRPr lang="en-US" altLang="zh-CN" sz="5400" err="1">
                <a:solidFill>
                  <a:srgbClr val="CCA76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cxnSp>
        <p:nvCxnSpPr>
          <p:cNvPr id="24" name="橙子演示"/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橙子演示"/>
          <p:cNvCxnSpPr/>
          <p:nvPr/>
        </p:nvCxnSpPr>
        <p:spPr>
          <a:xfrm>
            <a:off x="0" y="5943600"/>
            <a:ext cx="12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橙子演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5" y="3382367"/>
            <a:ext cx="2507426" cy="2278828"/>
          </a:xfrm>
          <a:prstGeom prst="rect">
            <a:avLst/>
          </a:prstGeom>
        </p:spPr>
      </p:pic>
      <p:pic>
        <p:nvPicPr>
          <p:cNvPr id="36" name="橙子演示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37" name="橙子演示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399030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r>
                <a:rPr kumimoji="1" lang="zh-CN" altLang="en-US" sz="2400">
                  <a:solidFill>
                    <a:srgbClr val="4A4A4A"/>
                  </a:solidFill>
                  <a:latin typeface="思源黑体 CN Regular" panose="020B0500000000000000" pitchFamily="34" charset="-122"/>
                  <a:ea typeface="思源黑体 CN Regular"/>
                </a:rPr>
                <a:t>初步方案</a:t>
              </a:r>
              <a:endParaRPr kumimoji="1" lang="zh-CN" altLang="en-US" sz="2400">
                <a:solidFill>
                  <a:srgbClr val="4A4A4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7701" y="1772078"/>
            <a:ext cx="9393966" cy="2723385"/>
            <a:chOff x="1393781" y="2396032"/>
            <a:chExt cx="9393966" cy="272338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427847" y="5119417"/>
              <a:ext cx="935990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21" name="组合 20"/>
            <p:cNvGrpSpPr/>
            <p:nvPr/>
          </p:nvGrpSpPr>
          <p:grpSpPr>
            <a:xfrm>
              <a:off x="1393781" y="2396032"/>
              <a:ext cx="8953833" cy="907751"/>
              <a:chOff x="1393781" y="1839441"/>
              <a:chExt cx="8953833" cy="907751"/>
            </a:xfrm>
          </p:grpSpPr>
          <p:sp>
            <p:nvSpPr>
              <p:cNvPr id="26" name="任意多边形 37"/>
              <p:cNvSpPr/>
              <p:nvPr/>
            </p:nvSpPr>
            <p:spPr>
              <a:xfrm>
                <a:off x="7790190" y="1839441"/>
                <a:ext cx="2557424" cy="907751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6F9FB6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535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思源黑体 CN Regular" panose="020B0500000000000000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7" name="文本框 46"/>
              <p:cNvSpPr txBox="1"/>
              <p:nvPr/>
            </p:nvSpPr>
            <p:spPr>
              <a:xfrm>
                <a:off x="8042439" y="2043377"/>
                <a:ext cx="2163449" cy="499880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ker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思源黑体 CN Regular"/>
                    <a:cs typeface="Arial" panose="020B0604020202020204"/>
                    <a:sym typeface="微软雅黑 Light" panose="020B0502040204020203" pitchFamily="34" charset="-122"/>
                  </a:rPr>
                  <a:t>训练分析</a:t>
                </a:r>
                <a:endParaRPr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思源黑体 CN Regular" panose="020B0500000000000000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任意多边形 40"/>
              <p:cNvSpPr/>
              <p:nvPr/>
            </p:nvSpPr>
            <p:spPr>
              <a:xfrm>
                <a:off x="5652249" y="1839441"/>
                <a:ext cx="2557424" cy="907751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CCA764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535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思源黑体 CN Regular" panose="020B0500000000000000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29" name="文本框 49"/>
              <p:cNvSpPr txBox="1"/>
              <p:nvPr/>
            </p:nvSpPr>
            <p:spPr>
              <a:xfrm>
                <a:off x="5922981" y="2043379"/>
                <a:ext cx="2139485" cy="499880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ker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思源黑体 CN Regular"/>
                    <a:cs typeface="Arial" panose="020B0604020202020204"/>
                    <a:sym typeface="微软雅黑 Light" panose="020B0502040204020203" pitchFamily="34" charset="-122"/>
                  </a:rPr>
                  <a:t>实现网络</a:t>
                </a:r>
                <a:endParaRPr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思源黑体 CN Regular" panose="020B0500000000000000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任意多边形 31"/>
              <p:cNvSpPr/>
              <p:nvPr/>
            </p:nvSpPr>
            <p:spPr>
              <a:xfrm>
                <a:off x="3513708" y="1839441"/>
                <a:ext cx="2557424" cy="907751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6F9FB6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535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思源黑体 CN Regular" panose="020B0500000000000000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1" name="文本框 35"/>
              <p:cNvSpPr txBox="1"/>
              <p:nvPr/>
            </p:nvSpPr>
            <p:spPr>
              <a:xfrm>
                <a:off x="3772078" y="2087470"/>
                <a:ext cx="2163449" cy="461665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kern="0">
                    <a:solidFill>
                      <a:prstClr val="white"/>
                    </a:solidFill>
                    <a:latin typeface="微软雅黑 Light" panose="020B0502040204020203" pitchFamily="34" charset="-122"/>
                    <a:ea typeface="思源黑体 CN Regular"/>
                    <a:cs typeface="Arial" panose="020B0604020202020204"/>
                    <a:sym typeface="微软雅黑 Light" panose="020B0502040204020203" pitchFamily="34" charset="-122"/>
                  </a:rPr>
                  <a:t>数据架构</a:t>
                </a:r>
                <a:endParaRPr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思源黑体 CN Regular" panose="020B0500000000000000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任意多边形 34"/>
              <p:cNvSpPr/>
              <p:nvPr/>
            </p:nvSpPr>
            <p:spPr>
              <a:xfrm>
                <a:off x="1393781" y="1839441"/>
                <a:ext cx="2557424" cy="907751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CCA764"/>
              </a:solidFill>
              <a:ln w="508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535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思源黑体 CN Regular" panose="020B0500000000000000" pitchFamily="34" charset="-122"/>
                  <a:cs typeface="Arial" panose="020B0604020202020204" pitchFamily="34" charset="0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33" name="文本框 43"/>
              <p:cNvSpPr txBox="1"/>
              <p:nvPr/>
            </p:nvSpPr>
            <p:spPr>
              <a:xfrm>
                <a:off x="1658434" y="2043379"/>
                <a:ext cx="2225141" cy="499880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lIns="91440" tIns="45720" rIns="91440" bIns="45720" rtlCol="0" anchor="ctr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3600" b="1" kern="0" baseline="-3000">
                    <a:solidFill>
                      <a:prstClr val="white"/>
                    </a:solidFill>
                    <a:latin typeface="微软雅黑 Light" panose="020B0502040204020203" pitchFamily="34" charset="-122"/>
                    <a:ea typeface="思源黑体 CN Regular"/>
                    <a:cs typeface="Arial" panose="020B0604020202020204"/>
                    <a:sym typeface="微软雅黑 Light" panose="020B0502040204020203" pitchFamily="34" charset="-122"/>
                  </a:rPr>
                  <a:t>调研收集</a:t>
                </a:r>
                <a:endParaRPr lang="zh-CN" altLang="en-US" sz="3600" b="1" i="0" u="none" strike="noStrike" kern="0" cap="none" spc="0" normalizeH="0" baseline="-300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思源黑体 CN Regular" panose="020B0500000000000000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479258" y="2891852"/>
            <a:ext cx="2075377" cy="23462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思源黑体旧字形 Normal"/>
              </a:rPr>
              <a:t>调研相关领域的研究成果和实现，收集有关面部表情识别的相关工作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ea typeface="思源黑体旧字形 Normal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27431" y="2891852"/>
            <a:ext cx="1937969" cy="28079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Normal" panose="020B0400000000000000" pitchFamily="34" charset="-122"/>
                <a:ea typeface="思源黑体旧字形 Normal"/>
              </a:rPr>
              <a:t>找到合适训练的数据集和深度学习架构，能合适地完成面部表情识别任务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旧字形 Normal" panose="020B0400000000000000" pitchFamily="34" charset="-122"/>
              <a:ea typeface="思源黑体旧字形 Normal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36956" y="2891852"/>
            <a:ext cx="1850527" cy="18846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Normal" panose="020B0400000000000000" pitchFamily="34" charset="-122"/>
                <a:ea typeface="思源黑体旧字形 Normal"/>
              </a:rPr>
              <a:t>在MATLAB中使用合适的库实现深度学习网络结构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82457" y="2891852"/>
            <a:ext cx="1850527" cy="18846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Normal" panose="020B0400000000000000" pitchFamily="34" charset="-122"/>
                <a:ea typeface="思源黑体旧字形 Normal"/>
              </a:rPr>
              <a:t>训练模型，分析模型的准确度；使模型能够持久化保存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</a:endParaRPr>
          </a:p>
        </p:txBody>
      </p:sp>
      <p:sp>
        <p:nvSpPr>
          <p:cNvPr id="22" name="任意多边形 34"/>
          <p:cNvSpPr/>
          <p:nvPr/>
        </p:nvSpPr>
        <p:spPr>
          <a:xfrm>
            <a:off x="9031574" y="1773836"/>
            <a:ext cx="2557424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CCA764"/>
          </a:solidFill>
          <a:ln w="508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35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思源黑体 CN Regular" panose="020B0500000000000000" pitchFamily="34" charset="-122"/>
              <a:cs typeface="Arial" panose="020B0604020202020204" pitchFamily="34" charset="0"/>
              <a:sym typeface="微软雅黑 Light" panose="020B0502040204020203" pitchFamily="34" charset="-122"/>
            </a:endParaRPr>
          </a:p>
        </p:txBody>
      </p:sp>
      <p:sp>
        <p:nvSpPr>
          <p:cNvPr id="24" name="文本框 46"/>
          <p:cNvSpPr txBox="1"/>
          <p:nvPr/>
        </p:nvSpPr>
        <p:spPr>
          <a:xfrm>
            <a:off x="9282464" y="1978512"/>
            <a:ext cx="2163449" cy="499880"/>
          </a:xfrm>
          <a:prstGeom prst="rect">
            <a:avLst/>
          </a:prstGeom>
          <a:noFill/>
          <a:ln w="50800">
            <a:noFill/>
          </a:ln>
        </p:spPr>
        <p:txBody>
          <a:bodyPr wrap="square" lIns="91440" tIns="45720" rIns="91440" bIns="4572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>
                <a:solidFill>
                  <a:prstClr val="white"/>
                </a:solidFill>
                <a:latin typeface="微软雅黑 Light" panose="020B0502040204020203" pitchFamily="34" charset="-122"/>
                <a:ea typeface="思源黑体 CN Regular"/>
                <a:cs typeface="Arial" panose="020B0604020202020204"/>
                <a:sym typeface="微软雅黑 Light" panose="020B0502040204020203" pitchFamily="34" charset="-122"/>
              </a:rPr>
              <a:t>GUI实现</a:t>
            </a:r>
            <a:endParaRPr lang="zh-CN" altLang="en-US" sz="2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思源黑体 CN Regular" panose="020B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81079" y="2891851"/>
            <a:ext cx="1850527" cy="28079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旧字形 Normal" panose="020B0400000000000000" pitchFamily="34" charset="-122"/>
                <a:ea typeface="思源黑体旧字形 Normal"/>
              </a:rPr>
              <a:t>设计并实现简单实用的GUI界面，让用户能够更直观的进行导入数据，并获得结果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思源黑体旧字形 Normal" panose="020B0400000000000000" pitchFamily="34" charset="-122"/>
              <a:ea typeface="思源黑体旧字形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084838"/>
            <a:ext cx="7729198" cy="2120026"/>
            <a:chOff x="2231401" y="2293393"/>
            <a:chExt cx="7729198" cy="2120026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zh-CN" altLang="en-US" sz="720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成员分工</a:t>
              </a:r>
              <a:endParaRPr kumimoji="1" lang="zh-CN" altLang="en-US" sz="7200">
                <a:solidFill>
                  <a:srgbClr val="CCA76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5096465" y="2293393"/>
              <a:ext cx="199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PART.04</a:t>
              </a:r>
              <a:endParaRPr kumimoji="1" lang="en-US" altLang="zh-CN" sz="3200">
                <a:gradFill flip="none" rotWithShape="1">
                  <a:gsLst>
                    <a:gs pos="0">
                      <a:srgbClr val="6F9FB6"/>
                    </a:gs>
                    <a:gs pos="100000">
                      <a:srgbClr val="1689CB"/>
                    </a:gs>
                  </a:gsLst>
                  <a:lin ang="13500000" scaled="1"/>
                  <a:tileRect/>
                </a:gradFill>
                <a:latin typeface="Arial Black" panose="020B0A04020102020204"/>
                <a:ea typeface="思源黑体 CN Regular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43088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100">
                  <a:solidFill>
                    <a:srgbClr val="4A4A4A"/>
                  </a:solidFill>
                  <a:ea typeface="等线" panose="02010600030101010101" charset="-122"/>
                </a:rPr>
                <a:t>Division of labor among members</a:t>
              </a:r>
              <a:endParaRPr lang="en-US" sz="1100">
                <a:solidFill>
                  <a:srgbClr val="000000"/>
                </a:solidFill>
                <a:ea typeface="等线" panose="02010600030101010101" charset="-122"/>
              </a:endParaRPr>
            </a:p>
            <a:p>
              <a:pPr algn="ctr"/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ea typeface="等线" panose="02010600030101010101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405" y="4599188"/>
            <a:ext cx="1372324" cy="12472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681" y="5430520"/>
            <a:ext cx="597670" cy="543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31" y="416689"/>
            <a:ext cx="1012796" cy="920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414" y="729419"/>
            <a:ext cx="10953172" cy="5399162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543" y="876919"/>
            <a:ext cx="2451672" cy="22281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lvl="0">
                <a:defRPr/>
              </a:pPr>
              <a:r>
                <a:rPr lang="zh-CN" altLang="en-US" sz="240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/>
                </a:rPr>
                <a:t>成员分工</a:t>
              </a: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411" y="1939833"/>
            <a:ext cx="4692226" cy="3130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/>
        </p:spPr>
      </p:pic>
      <p:cxnSp>
        <p:nvCxnSpPr>
          <p:cNvPr id="39" name="直接连接符 38"/>
          <p:cNvCxnSpPr/>
          <p:nvPr/>
        </p:nvCxnSpPr>
        <p:spPr>
          <a:xfrm>
            <a:off x="6425044" y="3505131"/>
            <a:ext cx="4608512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sp>
        <p:nvSpPr>
          <p:cNvPr id="46" name="椭圆 45"/>
          <p:cNvSpPr/>
          <p:nvPr/>
        </p:nvSpPr>
        <p:spPr>
          <a:xfrm>
            <a:off x="6425044" y="1135837"/>
            <a:ext cx="709834" cy="709834"/>
          </a:xfrm>
          <a:prstGeom prst="ellipse">
            <a:avLst/>
          </a:prstGeom>
          <a:solidFill>
            <a:srgbClr val="6F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01</a:t>
            </a:r>
            <a:endParaRPr lang="zh-CN" altLang="en-US" sz="200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425044" y="3848116"/>
            <a:ext cx="709834" cy="709834"/>
          </a:xfrm>
          <a:prstGeom prst="ellipse">
            <a:avLst/>
          </a:prstGeom>
          <a:solidFill>
            <a:srgbClr val="CCA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+mn-lt"/>
              </a:rPr>
              <a:t>02</a:t>
            </a:r>
            <a:endParaRPr lang="zh-CN" altLang="en-US" sz="200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35133" y="1131857"/>
            <a:ext cx="4199306" cy="2295499"/>
            <a:chOff x="2130473" y="664895"/>
            <a:chExt cx="4199306" cy="2295499"/>
          </a:xfrm>
        </p:grpSpPr>
        <p:sp>
          <p:nvSpPr>
            <p:cNvPr id="50" name="文本"/>
            <p:cNvSpPr/>
            <p:nvPr/>
          </p:nvSpPr>
          <p:spPr>
            <a:xfrm>
              <a:off x="2207779" y="664895"/>
              <a:ext cx="1415772" cy="584775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3200">
                  <a:solidFill>
                    <a:srgbClr val="595959"/>
                  </a:solidFill>
                  <a:latin typeface="思源黑体旧字形 Normal" panose="020B0400000000000000" pitchFamily="34" charset="-122"/>
                  <a:ea typeface="思源黑体旧字形 Normal"/>
                  <a:cs typeface="Open Sans"/>
                </a:rPr>
                <a:t>郭健阳</a:t>
              </a:r>
              <a:endParaRPr lang="zh-CN" altLang="en-US" sz="320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/>
                <a:cs typeface="Open Sans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30473" y="1271342"/>
              <a:ext cx="4199306" cy="168905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</a:defRPr>
              </a:lvl1pPr>
            </a:lstStyle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思源黑体旧字形 Normal"/>
                </a:rPr>
                <a:t>理论资料收集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思源黑体旧字形 Normal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思源黑体旧字形 Normal"/>
                </a:rPr>
                <a:t>数据集收集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思源黑体旧字形 Normal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思源黑体旧字形 Normal"/>
                </a:rPr>
                <a:t>GUI设计与实现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35133" y="3844975"/>
            <a:ext cx="4199306" cy="1785674"/>
            <a:chOff x="2130473" y="1294374"/>
            <a:chExt cx="4199306" cy="1785674"/>
          </a:xfrm>
        </p:grpSpPr>
        <p:sp>
          <p:nvSpPr>
            <p:cNvPr id="53" name="文本"/>
            <p:cNvSpPr/>
            <p:nvPr/>
          </p:nvSpPr>
          <p:spPr>
            <a:xfrm>
              <a:off x="2207778" y="1294374"/>
              <a:ext cx="1415772" cy="584775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3200">
                  <a:solidFill>
                    <a:srgbClr val="595959"/>
                  </a:solidFill>
                  <a:latin typeface="思源黑体旧字形 Normal" panose="020B0400000000000000" pitchFamily="34" charset="-122"/>
                  <a:ea typeface="思源黑体旧字形 Normal"/>
                  <a:cs typeface="Open Sans"/>
                </a:rPr>
                <a:t>徐春晖</a:t>
              </a:r>
              <a:endParaRPr lang="zh-CN" altLang="en-US" sz="3200">
                <a:solidFill>
                  <a:srgbClr val="595959"/>
                </a:solidFill>
                <a:latin typeface="思源黑体旧字形 Normal" panose="020B0400000000000000" pitchFamily="34" charset="-122"/>
                <a:ea typeface="思源黑体旧字形 Normal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0473" y="1944994"/>
              <a:ext cx="4199306" cy="113505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40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charset="-122"/>
                </a:defRPr>
              </a:lvl1pPr>
            </a:lstStyle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思源黑体旧字形 Normal"/>
                </a:rPr>
                <a:t>模型的设计与实现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思源黑体旧字形 Normal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/>
                <a:buChar char="•"/>
              </a:pP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思源黑体旧字形 Normal"/>
                </a:rPr>
                <a:t>性能测试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思源黑体旧字形 Norm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348380"/>
            <a:ext cx="7729198" cy="1950749"/>
            <a:chOff x="2231401" y="2293393"/>
            <a:chExt cx="7729198" cy="1950749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720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谢谢大家的观看</a:t>
              </a:r>
              <a:endParaRPr kumimoji="1" lang="zh-CN" altLang="en-US" sz="7200">
                <a:solidFill>
                  <a:srgbClr val="CCA76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3855645" y="2293393"/>
              <a:ext cx="4480714" cy="58477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kumimoji="1" lang="en-US" altLang="zh-CN" sz="320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MATLAB  PROJECT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ea typeface="等线" panose="02010600030101010101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0" y="914400"/>
            <a:ext cx="12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0" y="5943600"/>
            <a:ext cx="1219200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290" y="1477588"/>
            <a:ext cx="2191938" cy="193080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5" y="3382367"/>
            <a:ext cx="2507426" cy="227882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436371" y="0"/>
            <a:ext cx="0" cy="6858000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  <a:alpha val="0"/>
                  </a:schemeClr>
                </a:gs>
                <a:gs pos="50000">
                  <a:srgbClr val="CCA764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0" y="2722566"/>
            <a:ext cx="2510038" cy="1412867"/>
            <a:chOff x="4264653" y="768795"/>
            <a:chExt cx="2510038" cy="1412867"/>
          </a:xfrm>
        </p:grpSpPr>
        <p:sp>
          <p:nvSpPr>
            <p:cNvPr id="17" name="文本框 16"/>
            <p:cNvSpPr txBox="1"/>
            <p:nvPr/>
          </p:nvSpPr>
          <p:spPr>
            <a:xfrm>
              <a:off x="4264653" y="768795"/>
              <a:ext cx="251003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>
                  <a:solidFill>
                    <a:srgbClr val="6F9FB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目录</a:t>
              </a:r>
              <a:endParaRPr kumimoji="1" lang="zh-CN" altLang="en-US" sz="11500">
                <a:solidFill>
                  <a:srgbClr val="6F9FB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807810" y="1812330"/>
              <a:ext cx="1423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>
                  <a:solidFill>
                    <a:srgbClr val="6F9FB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CONTENTS</a:t>
              </a:r>
              <a:endParaRPr kumimoji="1" lang="zh-CN" altLang="en-US">
                <a:solidFill>
                  <a:srgbClr val="6F9FB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48491" y="1784106"/>
            <a:ext cx="8430633" cy="3289788"/>
            <a:chOff x="2951722" y="1432561"/>
            <a:chExt cx="8430633" cy="3289788"/>
          </a:xfrm>
        </p:grpSpPr>
        <p:grpSp>
          <p:nvGrpSpPr>
            <p:cNvPr id="13" name="组合 12"/>
            <p:cNvGrpSpPr/>
            <p:nvPr/>
          </p:nvGrpSpPr>
          <p:grpSpPr>
            <a:xfrm>
              <a:off x="2951722" y="1432561"/>
              <a:ext cx="3814245" cy="956248"/>
              <a:chOff x="3209174" y="1432561"/>
              <a:chExt cx="3814245" cy="95624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539207" y="1529239"/>
                <a:ext cx="2484212" cy="634797"/>
                <a:chOff x="5204638" y="3285133"/>
                <a:chExt cx="2484212" cy="634797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5204638" y="3285133"/>
                  <a:ext cx="2484212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4A4A4A"/>
                      </a:solidFill>
                      <a:latin typeface="思源黑体 CN Regular" panose="020B0500000000000000" pitchFamily="34" charset="-122"/>
                      <a:ea typeface="思源黑体 CN Regular"/>
                    </a:rPr>
                    <a:t>选题动机</a:t>
                  </a:r>
                  <a:endParaRPr lang="zh-CN" altLang="en-US" sz="2400">
                    <a:solidFill>
                      <a:srgbClr val="4A4A4A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5238202" y="3658320"/>
                  <a:ext cx="2035992" cy="2616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sz="1100">
                      <a:solidFill>
                        <a:srgbClr val="4A4A4A"/>
                      </a:solidFill>
                      <a:ea typeface="+mn-lt"/>
                      <a:cs typeface="+mn-lt"/>
                    </a:rPr>
                    <a:t>Motivation for topic selection</a:t>
                  </a:r>
                  <a:endParaRPr lang="zh-CN"/>
                </a:p>
              </p:txBody>
            </p:sp>
          </p:grp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09174" y="1432561"/>
                <a:ext cx="1052174" cy="956248"/>
              </a:xfrm>
              <a:prstGeom prst="rect">
                <a:avLst/>
              </a:prstGeom>
            </p:spPr>
          </p:pic>
          <p:sp>
            <p:nvSpPr>
              <p:cNvPr id="25" name="文本框 24"/>
              <p:cNvSpPr txBox="1"/>
              <p:nvPr/>
            </p:nvSpPr>
            <p:spPr>
              <a:xfrm>
                <a:off x="3638088" y="1615806"/>
                <a:ext cx="60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CCA764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01</a:t>
                </a:r>
                <a:endParaRPr lang="zh-CN" altLang="en-US" sz="2400" b="1" i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68110" y="1432561"/>
              <a:ext cx="3814245" cy="956248"/>
              <a:chOff x="3209174" y="1432561"/>
              <a:chExt cx="3814245" cy="956248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539207" y="1529239"/>
                <a:ext cx="2484212" cy="634797"/>
                <a:chOff x="5204638" y="3285133"/>
                <a:chExt cx="2484212" cy="634797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5204638" y="3285133"/>
                  <a:ext cx="2484212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zh-CN" altLang="en-US" sz="2400">
                      <a:solidFill>
                        <a:schemeClr val="bg2">
                          <a:lumMod val="25000"/>
                        </a:schemeClr>
                      </a:solidFill>
                      <a:latin typeface="思源黑体 CN Regular" panose="020B0500000000000000" pitchFamily="34" charset="-122"/>
                      <a:ea typeface="思源黑体 CN Regular"/>
                    </a:rPr>
                    <a:t>相关背景</a:t>
                  </a:r>
                  <a:endParaRPr lang="zh-CN" altLang="en-US" sz="2400">
                    <a:solidFill>
                      <a:schemeClr val="bg2">
                        <a:lumMod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5238202" y="3658320"/>
                  <a:ext cx="2035992" cy="2616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sz="1100">
                      <a:solidFill>
                        <a:srgbClr val="4A4A4A"/>
                      </a:solidFill>
                      <a:ea typeface="+mn-lt"/>
                      <a:cs typeface="+mn-lt"/>
                    </a:rPr>
                    <a:t>Relevant background</a:t>
                  </a:r>
                  <a:endParaRPr lang="zh-CN"/>
                </a:p>
              </p:txBody>
            </p:sp>
          </p:grpSp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09174" y="1432561"/>
                <a:ext cx="1052174" cy="956248"/>
              </a:xfrm>
              <a:prstGeom prst="rect">
                <a:avLst/>
              </a:prstGeom>
            </p:spPr>
          </p:pic>
          <p:sp>
            <p:nvSpPr>
              <p:cNvPr id="30" name="文本框 29"/>
              <p:cNvSpPr txBox="1"/>
              <p:nvPr/>
            </p:nvSpPr>
            <p:spPr>
              <a:xfrm>
                <a:off x="3638088" y="1615806"/>
                <a:ext cx="60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CCA764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02</a:t>
                </a:r>
                <a:endParaRPr lang="zh-CN" altLang="en-US" sz="2400" b="1" i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951722" y="3766101"/>
              <a:ext cx="3814245" cy="956248"/>
              <a:chOff x="3209174" y="1432561"/>
              <a:chExt cx="3814245" cy="956248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539207" y="1529239"/>
                <a:ext cx="2484212" cy="634797"/>
                <a:chOff x="5204638" y="3285133"/>
                <a:chExt cx="2484212" cy="634797"/>
              </a:xfrm>
            </p:grpSpPr>
            <p:sp>
              <p:nvSpPr>
                <p:cNvPr id="41" name="文本框 40"/>
                <p:cNvSpPr txBox="1"/>
                <p:nvPr/>
              </p:nvSpPr>
              <p:spPr>
                <a:xfrm>
                  <a:off x="5204638" y="3285133"/>
                  <a:ext cx="2484212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zh-CN" altLang="en-US" sz="2400">
                      <a:solidFill>
                        <a:schemeClr val="bg2">
                          <a:lumMod val="25000"/>
                        </a:schemeClr>
                      </a:solidFill>
                      <a:latin typeface="思源黑体 CN Regular" panose="020B0500000000000000" pitchFamily="34" charset="-122"/>
                      <a:ea typeface="思源黑体 CN Regular"/>
                    </a:rPr>
                    <a:t>初步方案</a:t>
                  </a:r>
                  <a:endParaRPr lang="zh-CN" altLang="en-US" sz="2400">
                    <a:solidFill>
                      <a:schemeClr val="bg2">
                        <a:lumMod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5238202" y="3658320"/>
                  <a:ext cx="2035992" cy="26161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sz="1100">
                      <a:solidFill>
                        <a:srgbClr val="4A4A4A"/>
                      </a:solidFill>
                      <a:ea typeface="+mn-lt"/>
                      <a:cs typeface="+mn-lt"/>
                    </a:rPr>
                    <a:t>Preliminary scheme</a:t>
                  </a:r>
                  <a:endParaRPr lang="zh-CN"/>
                </a:p>
              </p:txBody>
            </p:sp>
          </p:grpSp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09174" y="1432561"/>
                <a:ext cx="1052174" cy="956248"/>
              </a:xfrm>
              <a:prstGeom prst="rect">
                <a:avLst/>
              </a:prstGeom>
            </p:spPr>
          </p:pic>
          <p:sp>
            <p:nvSpPr>
              <p:cNvPr id="40" name="文本框 39"/>
              <p:cNvSpPr txBox="1"/>
              <p:nvPr/>
            </p:nvSpPr>
            <p:spPr>
              <a:xfrm>
                <a:off x="3638088" y="1615806"/>
                <a:ext cx="60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CCA764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03</a:t>
                </a:r>
                <a:endParaRPr lang="zh-CN" altLang="en-US" sz="2400" b="1" i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568110" y="3766101"/>
              <a:ext cx="3814245" cy="956248"/>
              <a:chOff x="3209174" y="1432561"/>
              <a:chExt cx="3814245" cy="956248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539207" y="1529239"/>
                <a:ext cx="2484212" cy="804074"/>
                <a:chOff x="5204638" y="3285133"/>
                <a:chExt cx="2484212" cy="804074"/>
              </a:xfrm>
            </p:grpSpPr>
            <p:sp>
              <p:nvSpPr>
                <p:cNvPr id="47" name="文本框 46"/>
                <p:cNvSpPr txBox="1"/>
                <p:nvPr/>
              </p:nvSpPr>
              <p:spPr>
                <a:xfrm>
                  <a:off x="5204638" y="3285133"/>
                  <a:ext cx="2484212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zh-CN" altLang="en-US" sz="2400">
                      <a:solidFill>
                        <a:schemeClr val="bg2">
                          <a:lumMod val="25000"/>
                        </a:schemeClr>
                      </a:solidFill>
                      <a:latin typeface="思源黑体 CN Regular" panose="020B0500000000000000" pitchFamily="34" charset="-122"/>
                      <a:ea typeface="思源黑体 CN Regular"/>
                    </a:rPr>
                    <a:t>成员分工</a:t>
                  </a:r>
                  <a:endParaRPr lang="zh-CN" altLang="en-US" sz="2400">
                    <a:solidFill>
                      <a:schemeClr val="bg2">
                        <a:lumMod val="25000"/>
                      </a:schemeClr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endParaRP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5238202" y="3658320"/>
                  <a:ext cx="2035992" cy="43088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sz="1100">
                      <a:solidFill>
                        <a:srgbClr val="4A4A4A"/>
                      </a:solidFill>
                      <a:ea typeface="+mn-lt"/>
                      <a:cs typeface="+mn-lt"/>
                    </a:rPr>
                    <a:t>Division of labor among members</a:t>
                  </a:r>
                  <a:endParaRPr lang="zh-CN"/>
                </a:p>
              </p:txBody>
            </p:sp>
          </p:grp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09174" y="1432561"/>
                <a:ext cx="1052174" cy="956248"/>
              </a:xfrm>
              <a:prstGeom prst="rect">
                <a:avLst/>
              </a:prstGeom>
            </p:spPr>
          </p:pic>
          <p:sp>
            <p:nvSpPr>
              <p:cNvPr id="46" name="文本框 45"/>
              <p:cNvSpPr txBox="1"/>
              <p:nvPr/>
            </p:nvSpPr>
            <p:spPr>
              <a:xfrm>
                <a:off x="3638088" y="1615806"/>
                <a:ext cx="6018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CCA764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04</a:t>
                </a:r>
                <a:endParaRPr lang="zh-CN" altLang="en-US" sz="2400" b="1" i="1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p:grp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35776"/>
          <a:stretch>
            <a:fillRect/>
          </a:stretch>
        </p:blipFill>
        <p:spPr>
          <a:xfrm>
            <a:off x="9669151" y="0"/>
            <a:ext cx="2191938" cy="1240041"/>
          </a:xfrm>
          <a:custGeom>
            <a:avLst/>
            <a:gdLst>
              <a:gd name="connsiteX0" fmla="*/ 0 w 2191938"/>
              <a:gd name="connsiteY0" fmla="*/ 0 h 1240041"/>
              <a:gd name="connsiteX1" fmla="*/ 2191938 w 2191938"/>
              <a:gd name="connsiteY1" fmla="*/ 0 h 1240041"/>
              <a:gd name="connsiteX2" fmla="*/ 2191938 w 2191938"/>
              <a:gd name="connsiteY2" fmla="*/ 1240041 h 1240041"/>
              <a:gd name="connsiteX3" fmla="*/ 0 w 2191938"/>
              <a:gd name="connsiteY3" fmla="*/ 1240041 h 124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1938" h="1240041">
                <a:moveTo>
                  <a:pt x="0" y="0"/>
                </a:moveTo>
                <a:lnTo>
                  <a:pt x="2191938" y="0"/>
                </a:lnTo>
                <a:lnTo>
                  <a:pt x="2191938" y="1240041"/>
                </a:lnTo>
                <a:lnTo>
                  <a:pt x="0" y="1240041"/>
                </a:lnTo>
                <a:close/>
              </a:path>
            </a:pathLst>
          </a:cu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rcRect b="40454"/>
          <a:stretch>
            <a:fillRect/>
          </a:stretch>
        </p:blipFill>
        <p:spPr>
          <a:xfrm>
            <a:off x="5294367" y="5501048"/>
            <a:ext cx="2507426" cy="1356952"/>
          </a:xfrm>
          <a:custGeom>
            <a:avLst/>
            <a:gdLst>
              <a:gd name="connsiteX0" fmla="*/ 0 w 2507426"/>
              <a:gd name="connsiteY0" fmla="*/ 0 h 1356952"/>
              <a:gd name="connsiteX1" fmla="*/ 2507426 w 2507426"/>
              <a:gd name="connsiteY1" fmla="*/ 0 h 1356952"/>
              <a:gd name="connsiteX2" fmla="*/ 2507426 w 2507426"/>
              <a:gd name="connsiteY2" fmla="*/ 1356952 h 1356952"/>
              <a:gd name="connsiteX3" fmla="*/ 0 w 2507426"/>
              <a:gd name="connsiteY3" fmla="*/ 1356952 h 135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426" h="1356952">
                <a:moveTo>
                  <a:pt x="0" y="0"/>
                </a:moveTo>
                <a:lnTo>
                  <a:pt x="2507426" y="0"/>
                </a:lnTo>
                <a:lnTo>
                  <a:pt x="2507426" y="1356952"/>
                </a:lnTo>
                <a:lnTo>
                  <a:pt x="0" y="1356952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084838"/>
            <a:ext cx="7729198" cy="2120026"/>
            <a:chOff x="2231401" y="2293393"/>
            <a:chExt cx="7729198" cy="2120026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zh-CN" altLang="en-US" sz="720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选题动机</a:t>
              </a:r>
              <a:endParaRPr kumimoji="1" lang="zh-CN" altLang="en-US" sz="7200">
                <a:solidFill>
                  <a:srgbClr val="CCA76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5096465" y="2293393"/>
              <a:ext cx="199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PART.01</a:t>
              </a:r>
              <a:endParaRPr kumimoji="1" lang="en-US" altLang="zh-CN" sz="3200">
                <a:gradFill flip="none" rotWithShape="1">
                  <a:gsLst>
                    <a:gs pos="0">
                      <a:srgbClr val="6F9FB6"/>
                    </a:gs>
                    <a:gs pos="100000">
                      <a:srgbClr val="1689CB"/>
                    </a:gs>
                  </a:gsLst>
                  <a:lin ang="13500000" scaled="1"/>
                  <a:tileRect/>
                </a:gradFill>
                <a:latin typeface="Arial Black" panose="020B0A04020102020204"/>
                <a:ea typeface="思源黑体 CN Regular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43088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100">
                  <a:solidFill>
                    <a:srgbClr val="4A4A4A"/>
                  </a:solidFill>
                  <a:ea typeface="等线" panose="02010600030101010101" charset="-122"/>
                </a:rPr>
                <a:t>Motivation for topic selection</a:t>
              </a:r>
              <a:endParaRPr lang="en-US" sz="1100">
                <a:solidFill>
                  <a:srgbClr val="000000"/>
                </a:solidFill>
                <a:ea typeface="等线" panose="02010600030101010101" charset="-122"/>
              </a:endParaRPr>
            </a:p>
            <a:p>
              <a:pPr algn="ctr"/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ea typeface="等线" panose="02010600030101010101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405" y="4599188"/>
            <a:ext cx="1372324" cy="12472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681" y="5430520"/>
            <a:ext cx="597670" cy="543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31" y="416689"/>
            <a:ext cx="1012796" cy="920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414" y="729419"/>
            <a:ext cx="10953172" cy="5399162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543" y="876919"/>
            <a:ext cx="2451672" cy="2228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r>
                <a:rPr kumimoji="1" lang="zh-CN" altLang="en-US" sz="2400">
                  <a:solidFill>
                    <a:srgbClr val="4A4A4A"/>
                  </a:solidFill>
                  <a:latin typeface="思源黑体 CN Regular" panose="020B0500000000000000" pitchFamily="34" charset="-122"/>
                  <a:ea typeface="思源黑体 CN Regular"/>
                </a:rPr>
                <a:t>选题动机</a:t>
              </a:r>
              <a:endParaRPr kumimoji="1" lang="zh-CN" altLang="en-US" sz="2400">
                <a:solidFill>
                  <a:srgbClr val="4A4A4A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6486" y="1621462"/>
            <a:ext cx="8212617" cy="3879708"/>
            <a:chOff x="966486" y="1621462"/>
            <a:chExt cx="8212617" cy="3879708"/>
          </a:xfrm>
        </p:grpSpPr>
        <p:grpSp>
          <p:nvGrpSpPr>
            <p:cNvPr id="10" name="组合 9"/>
            <p:cNvGrpSpPr/>
            <p:nvPr/>
          </p:nvGrpSpPr>
          <p:grpSpPr>
            <a:xfrm>
              <a:off x="966486" y="1621462"/>
              <a:ext cx="4263206" cy="3879708"/>
              <a:chOff x="857811" y="1507614"/>
              <a:chExt cx="4995717" cy="4546326"/>
            </a:xfrm>
          </p:grpSpPr>
          <p:sp>
            <p:nvSpPr>
              <p:cNvPr id="19" name="椭圆 18"/>
              <p:cNvSpPr/>
              <p:nvPr/>
            </p:nvSpPr>
            <p:spPr>
              <a:xfrm flipH="1">
                <a:off x="857811" y="1507614"/>
                <a:ext cx="4546326" cy="454632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  <a:prstDash val="dash"/>
                <a:miter lim="800000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圆角矩形 22"/>
              <p:cNvSpPr/>
              <p:nvPr/>
            </p:nvSpPr>
            <p:spPr>
              <a:xfrm rot="2700000" flipH="1" flipV="1">
                <a:off x="4657902" y="1867340"/>
                <a:ext cx="759866" cy="759868"/>
              </a:xfrm>
              <a:prstGeom prst="roundRect">
                <a:avLst/>
              </a:prstGeom>
              <a:solidFill>
                <a:srgbClr val="CCA764"/>
              </a:solidFill>
              <a:ln w="57150" cap="flat" cmpd="sng" algn="ctr">
                <a:solidFill>
                  <a:srgbClr val="FFFFFF"/>
                </a:solidFill>
                <a:prstDash val="solid"/>
                <a:miter lim="800000"/>
              </a:ln>
              <a:effectLst>
                <a:outerShdw blurRad="38100" dist="38100" algn="ctr" rotWithShape="0">
                  <a:srgbClr val="000000">
                    <a:alpha val="0"/>
                  </a:srgb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 flipH="1" flipV="1">
                <a:off x="4492674" y="5084788"/>
                <a:ext cx="759866" cy="759868"/>
              </a:xfrm>
              <a:prstGeom prst="roundRect">
                <a:avLst/>
              </a:prstGeom>
              <a:solidFill>
                <a:srgbClr val="CCA764"/>
              </a:solidFill>
              <a:ln w="57150" cap="flat" cmpd="sng" algn="ctr">
                <a:solidFill>
                  <a:srgbClr val="FFFFFF"/>
                </a:solidFill>
                <a:prstDash val="solid"/>
                <a:miter lim="800000"/>
              </a:ln>
              <a:effectLst>
                <a:outerShdw blurRad="38100" dist="38100" algn="ctr" rotWithShape="0">
                  <a:srgbClr val="000000">
                    <a:alpha val="0"/>
                  </a:srgb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圆角矩形 12"/>
              <p:cNvSpPr/>
              <p:nvPr/>
            </p:nvSpPr>
            <p:spPr>
              <a:xfrm rot="2700000" flipH="1" flipV="1">
                <a:off x="5093661" y="3412241"/>
                <a:ext cx="759866" cy="759868"/>
              </a:xfrm>
              <a:prstGeom prst="roundRect">
                <a:avLst/>
              </a:prstGeom>
              <a:solidFill>
                <a:srgbClr val="6F9FB6"/>
              </a:solidFill>
              <a:ln w="57150" cap="flat" cmpd="sng" algn="ctr">
                <a:solidFill>
                  <a:srgbClr val="FFFFFF"/>
                </a:solidFill>
                <a:prstDash val="solid"/>
                <a:miter lim="800000"/>
              </a:ln>
              <a:effectLst>
                <a:outerShdw blurRad="38100" dist="38100" algn="ctr" rotWithShape="0">
                  <a:srgbClr val="000000">
                    <a:alpha val="0"/>
                  </a:srgb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" panose="020F0502020204030204"/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"/>
            <p:cNvSpPr/>
            <p:nvPr/>
          </p:nvSpPr>
          <p:spPr>
            <a:xfrm>
              <a:off x="5097752" y="2031488"/>
              <a:ext cx="1620957" cy="523220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2800">
                  <a:solidFill>
                    <a:srgbClr val="595959"/>
                  </a:solidFill>
                  <a:latin typeface="等线 Light" panose="02010600030101010101" charset="-122"/>
                  <a:ea typeface="思源黑体旧字形 Normal"/>
                  <a:cs typeface="Open Sans"/>
                </a:rPr>
                <a:t>来自计系</a:t>
              </a:r>
              <a:endParaRPr lang="zh-CN" altLang="en-US" sz="2800">
                <a:solidFill>
                  <a:srgbClr val="595959"/>
                </a:solidFill>
                <a:latin typeface="+mj-ea"/>
                <a:ea typeface="思源黑体旧字形 Normal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39" name="文本"/>
            <p:cNvSpPr/>
            <p:nvPr/>
          </p:nvSpPr>
          <p:spPr>
            <a:xfrm>
              <a:off x="5097752" y="4813095"/>
              <a:ext cx="1620957" cy="523220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2800">
                  <a:solidFill>
                    <a:srgbClr val="595959"/>
                  </a:solidFill>
                  <a:latin typeface="等线 Light" panose="02010600030101010101" charset="-122"/>
                  <a:ea typeface="思源黑体旧字形 Normal"/>
                  <a:cs typeface="Open Sans"/>
                </a:rPr>
                <a:t>热门话题</a:t>
              </a:r>
              <a:endParaRPr lang="zh-CN" altLang="en-US" sz="2800">
                <a:solidFill>
                  <a:srgbClr val="595959"/>
                </a:solidFill>
                <a:latin typeface="等线 Light" panose="02010600030101010101" charset="-122"/>
                <a:ea typeface="思源黑体旧字形 Normal"/>
                <a:cs typeface="Open Sans"/>
              </a:endParaRPr>
            </a:p>
          </p:txBody>
        </p:sp>
        <p:sp>
          <p:nvSpPr>
            <p:cNvPr id="42" name="文本"/>
            <p:cNvSpPr/>
            <p:nvPr/>
          </p:nvSpPr>
          <p:spPr>
            <a:xfrm>
              <a:off x="5403710" y="3376062"/>
              <a:ext cx="3775393" cy="523220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zh-CN" altLang="en-US" sz="2800">
                  <a:solidFill>
                    <a:srgbClr val="595959"/>
                  </a:solidFill>
                  <a:latin typeface="等线 Light" panose="02010600030101010101" charset="-122"/>
                  <a:ea typeface="思源黑体旧字形 Normal"/>
                  <a:cs typeface="Open Sans"/>
                </a:rPr>
                <a:t>对深度学习比较感兴趣</a:t>
              </a:r>
              <a:endParaRPr lang="zh-CN" altLang="en-US" sz="2800">
                <a:solidFill>
                  <a:srgbClr val="595959"/>
                </a:solidFill>
                <a:latin typeface="等线 Light" panose="02010600030101010101" charset="-122"/>
                <a:ea typeface="思源黑体旧字形 Normal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44" name="TextBox 7"/>
          <p:cNvSpPr>
            <a:spLocks noChangeArrowheads="1"/>
          </p:cNvSpPr>
          <p:nvPr/>
        </p:nvSpPr>
        <p:spPr bwMode="auto">
          <a:xfrm>
            <a:off x="4150785" y="2088003"/>
            <a:ext cx="82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01</a:t>
            </a:r>
            <a:endParaRPr kumimoji="1" lang="zh-CN" altLang="en-US" sz="240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5" name="TextBox 7"/>
          <p:cNvSpPr>
            <a:spLocks noChangeArrowheads="1"/>
          </p:cNvSpPr>
          <p:nvPr/>
        </p:nvSpPr>
        <p:spPr bwMode="auto">
          <a:xfrm>
            <a:off x="4508566" y="3386377"/>
            <a:ext cx="82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02</a:t>
            </a:r>
            <a:endParaRPr kumimoji="1" lang="zh-CN" altLang="en-US" sz="240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6" name="TextBox 7"/>
          <p:cNvSpPr>
            <a:spLocks noChangeArrowheads="1"/>
          </p:cNvSpPr>
          <p:nvPr/>
        </p:nvSpPr>
        <p:spPr bwMode="auto">
          <a:xfrm>
            <a:off x="4004555" y="4813682"/>
            <a:ext cx="82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03</a:t>
            </a:r>
            <a:endParaRPr kumimoji="1" lang="zh-CN" altLang="en-US" sz="240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2398" y="2134011"/>
            <a:ext cx="2854610" cy="285461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41" r="-249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084838"/>
            <a:ext cx="7729198" cy="2120026"/>
            <a:chOff x="2231401" y="2293393"/>
            <a:chExt cx="7729198" cy="2120026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zh-CN" altLang="en-US" sz="720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相关背景</a:t>
              </a:r>
              <a:endParaRPr kumimoji="1" lang="zh-CN" altLang="en-US" sz="7200">
                <a:solidFill>
                  <a:srgbClr val="CCA76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5096465" y="2293393"/>
              <a:ext cx="199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PART.02</a:t>
              </a:r>
              <a:endParaRPr kumimoji="1" lang="en-US" altLang="zh-CN" sz="3200">
                <a:gradFill flip="none" rotWithShape="1">
                  <a:gsLst>
                    <a:gs pos="0">
                      <a:srgbClr val="6F9FB6"/>
                    </a:gs>
                    <a:gs pos="100000">
                      <a:srgbClr val="1689CB"/>
                    </a:gs>
                  </a:gsLst>
                  <a:lin ang="13500000" scaled="1"/>
                  <a:tileRect/>
                </a:gradFill>
                <a:latin typeface="Arial Black" panose="020B0A04020102020204"/>
                <a:ea typeface="思源黑体 CN Regular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43088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100">
                  <a:solidFill>
                    <a:srgbClr val="4A4A4A"/>
                  </a:solidFill>
                  <a:ea typeface="等线" panose="02010600030101010101" charset="-122"/>
                </a:rPr>
                <a:t>Relevant background</a:t>
              </a:r>
              <a:endParaRPr lang="en-US" sz="1100">
                <a:solidFill>
                  <a:srgbClr val="000000"/>
                </a:solidFill>
                <a:ea typeface="等线" panose="02010600030101010101" charset="-122"/>
              </a:endParaRPr>
            </a:p>
            <a:p>
              <a:pPr algn="ctr"/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ea typeface="等线" panose="02010600030101010101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405" y="4599188"/>
            <a:ext cx="1372324" cy="12472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681" y="5430520"/>
            <a:ext cx="597670" cy="543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31" y="416689"/>
            <a:ext cx="1012796" cy="920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414" y="729419"/>
            <a:ext cx="10953172" cy="5399162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543" y="876919"/>
            <a:ext cx="2451672" cy="22281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lvl="0">
                <a:defRPr/>
              </a:pPr>
              <a:r>
                <a:rPr lang="zh-CN" altLang="en-US" sz="240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/>
                </a:rPr>
                <a:t>相关背景</a:t>
              </a: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4" name="图片 3" descr="一些人的照片&#10;&#10;已自动生成说明"/>
          <p:cNvPicPr>
            <a:picLocks noChangeAspect="1"/>
          </p:cNvPicPr>
          <p:nvPr/>
        </p:nvPicPr>
        <p:blipFill rotWithShape="1">
          <a:blip r:embed="rId2"/>
          <a:srcRect l="5292" t="4098" r="7117" b="5738"/>
          <a:stretch>
            <a:fillRect/>
          </a:stretch>
        </p:blipFill>
        <p:spPr>
          <a:xfrm>
            <a:off x="2806060" y="1584617"/>
            <a:ext cx="6581426" cy="4495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lvl="0">
                <a:defRPr/>
              </a:pPr>
              <a:r>
                <a:rPr lang="zh-CN" altLang="en-US" sz="240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/>
                </a:rPr>
                <a:t>相关背景</a:t>
              </a: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1498" t="61561" r="54545" b="231"/>
          <a:stretch>
            <a:fillRect/>
          </a:stretch>
        </p:blipFill>
        <p:spPr>
          <a:xfrm>
            <a:off x="1053629" y="2935111"/>
            <a:ext cx="3133387" cy="3302728"/>
          </a:xfrm>
          <a:prstGeom prst="rect">
            <a:avLst/>
          </a:prstGeom>
        </p:spPr>
      </p:pic>
      <p:pic>
        <p:nvPicPr>
          <p:cNvPr id="6" name="图片 5" descr="一群人在台上演讲&#10;&#10;已自动生成说明"/>
          <p:cNvPicPr>
            <a:picLocks noChangeAspect="1"/>
          </p:cNvPicPr>
          <p:nvPr/>
        </p:nvPicPr>
        <p:blipFill>
          <a:blip r:embed="rId3"/>
          <a:srcRect b="4487"/>
          <a:stretch>
            <a:fillRect/>
          </a:stretch>
        </p:blipFill>
        <p:spPr>
          <a:xfrm>
            <a:off x="4273550" y="2948940"/>
            <a:ext cx="7422515" cy="3284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1611" t="-1965" r="22762" b="45087"/>
          <a:stretch>
            <a:fillRect/>
          </a:stretch>
        </p:blipFill>
        <p:spPr>
          <a:xfrm>
            <a:off x="1053628" y="1335852"/>
            <a:ext cx="3128828" cy="1717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8972" y="436506"/>
            <a:ext cx="11374056" cy="5984988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flipH="1">
            <a:off x="0" y="0"/>
            <a:ext cx="12192000" cy="6891162"/>
            <a:chOff x="0" y="0"/>
            <a:chExt cx="12192000" cy="68911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flipH="1" flipV="1">
              <a:off x="0" y="0"/>
              <a:ext cx="1932972" cy="117173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10259028" y="5719423"/>
              <a:ext cx="1932972" cy="117173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22726" y="633661"/>
            <a:ext cx="2786394" cy="468628"/>
            <a:chOff x="478157" y="294006"/>
            <a:chExt cx="2786394" cy="468628"/>
          </a:xfrm>
        </p:grpSpPr>
        <p:sp>
          <p:nvSpPr>
            <p:cNvPr id="16" name="菱形 15"/>
            <p:cNvSpPr/>
            <p:nvPr/>
          </p:nvSpPr>
          <p:spPr>
            <a:xfrm rot="16200000">
              <a:off x="478157" y="294006"/>
              <a:ext cx="468628" cy="468628"/>
            </a:xfrm>
            <a:prstGeom prst="diamond">
              <a:avLst/>
            </a:prstGeom>
            <a:solidFill>
              <a:srgbClr val="CCA7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7"/>
            <p:cNvSpPr>
              <a:spLocks noChangeArrowheads="1"/>
            </p:cNvSpPr>
            <p:nvPr/>
          </p:nvSpPr>
          <p:spPr bwMode="auto">
            <a:xfrm>
              <a:off x="1046481" y="343653"/>
              <a:ext cx="22180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</a:bodyPr>
            <a:lstStyle/>
            <a:p>
              <a:pPr lvl="0">
                <a:defRPr/>
              </a:pPr>
              <a:r>
                <a:rPr lang="zh-CN" altLang="en-US" sz="2400">
                  <a:solidFill>
                    <a:schemeClr val="bg2">
                      <a:lumMod val="25000"/>
                    </a:schemeClr>
                  </a:solidFill>
                  <a:latin typeface="思源黑体 CN Regular" panose="020B0500000000000000" pitchFamily="34" charset="-122"/>
                  <a:ea typeface="思源黑体 CN Regular"/>
                </a:rPr>
                <a:t>相关背景</a:t>
              </a:r>
              <a:endParaRPr lang="zh-CN" altLang="en-US" sz="2400">
                <a:solidFill>
                  <a:schemeClr val="bg2">
                    <a:lumMod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pic>
        <p:nvPicPr>
          <p:cNvPr id="3" name="图片 2" descr="狗的照片和文字的手机截图&#10;&#10;已自动生成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5" y="3583753"/>
            <a:ext cx="4288486" cy="22037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323" y="1661264"/>
            <a:ext cx="6719593" cy="3837286"/>
          </a:xfrm>
          <a:prstGeom prst="rect">
            <a:avLst/>
          </a:prstGeom>
        </p:spPr>
      </p:pic>
      <p:pic>
        <p:nvPicPr>
          <p:cNvPr id="6" name="图片 5" descr="图形用户界面, 应用程序&#10;&#10;已自动生成说明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38" y="1225314"/>
            <a:ext cx="4288486" cy="22200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231401" y="2084838"/>
            <a:ext cx="7729198" cy="2120026"/>
            <a:chOff x="2231401" y="2293393"/>
            <a:chExt cx="7729198" cy="2120026"/>
          </a:xfrm>
        </p:grpSpPr>
        <p:sp>
          <p:nvSpPr>
            <p:cNvPr id="5" name="PA-文本框 25"/>
            <p:cNvSpPr txBox="1"/>
            <p:nvPr>
              <p:custDataLst>
                <p:tags r:id="rId1"/>
              </p:custDataLst>
            </p:nvPr>
          </p:nvSpPr>
          <p:spPr>
            <a:xfrm>
              <a:off x="2231401" y="2782203"/>
              <a:ext cx="772919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zh-CN" altLang="en-US" sz="7200">
                  <a:solidFill>
                    <a:srgbClr val="CCA764"/>
                  </a:solidFill>
                  <a:latin typeface="思源黑体 CN Regular" panose="020B0500000000000000" pitchFamily="34" charset="-122"/>
                  <a:ea typeface="思源黑体 CN Regular"/>
                </a:rPr>
                <a:t>初步方案</a:t>
              </a:r>
              <a:endParaRPr lang="zh-CN" altLang="en-US" sz="7200">
                <a:solidFill>
                  <a:srgbClr val="CCA76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6" name="PA-文本框 26"/>
            <p:cNvSpPr txBox="1"/>
            <p:nvPr>
              <p:custDataLst>
                <p:tags r:id="rId2"/>
              </p:custDataLst>
            </p:nvPr>
          </p:nvSpPr>
          <p:spPr>
            <a:xfrm>
              <a:off x="5096465" y="2293393"/>
              <a:ext cx="1999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3200">
                  <a:gradFill flip="none" rotWithShape="1">
                    <a:gsLst>
                      <a:gs pos="0">
                        <a:srgbClr val="6F9FB6"/>
                      </a:gs>
                      <a:gs pos="100000">
                        <a:srgbClr val="1689CB"/>
                      </a:gs>
                    </a:gsLst>
                    <a:lin ang="13500000" scaled="1"/>
                    <a:tileRect/>
                  </a:gradFill>
                  <a:latin typeface="Arial Black" panose="020B0A04020102020204"/>
                  <a:ea typeface="思源黑体 CN Regular"/>
                </a:rPr>
                <a:t>PART.03</a:t>
              </a:r>
              <a:endParaRPr kumimoji="1" lang="en-US" altLang="zh-CN" sz="3200">
                <a:gradFill flip="none" rotWithShape="1">
                  <a:gsLst>
                    <a:gs pos="0">
                      <a:srgbClr val="6F9FB6"/>
                    </a:gs>
                    <a:gs pos="100000">
                      <a:srgbClr val="1689CB"/>
                    </a:gs>
                  </a:gsLst>
                  <a:lin ang="13500000" scaled="1"/>
                  <a:tileRect/>
                </a:gradFill>
                <a:latin typeface="Arial Black" panose="020B0A04020102020204"/>
                <a:ea typeface="思源黑体 CN Regular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1640" y="3982532"/>
              <a:ext cx="5508720" cy="43088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1100">
                  <a:solidFill>
                    <a:srgbClr val="4A4A4A"/>
                  </a:solidFill>
                  <a:ea typeface="等线" panose="02010600030101010101" charset="-122"/>
                </a:rPr>
                <a:t>Preliminary scheme</a:t>
              </a:r>
              <a:endParaRPr lang="en-US" sz="1100">
                <a:solidFill>
                  <a:srgbClr val="000000"/>
                </a:solidFill>
                <a:ea typeface="等线" panose="02010600030101010101" charset="-122"/>
              </a:endParaRPr>
            </a:p>
            <a:p>
              <a:pPr algn="ctr"/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ea typeface="等线" panose="02010600030101010101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298761" y="5104161"/>
            <a:ext cx="2893237" cy="17538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flipH="1" flipV="1">
            <a:off x="0" y="0"/>
            <a:ext cx="2893237" cy="17538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405" y="4599188"/>
            <a:ext cx="1372324" cy="124721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681" y="5430520"/>
            <a:ext cx="597670" cy="543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31" y="416689"/>
            <a:ext cx="1012796" cy="920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414" y="729419"/>
            <a:ext cx="10953172" cy="5399162"/>
          </a:xfrm>
          <a:prstGeom prst="rect">
            <a:avLst/>
          </a:prstGeom>
          <a:noFill/>
          <a:ln>
            <a:solidFill>
              <a:srgbClr val="CCA7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543" y="876919"/>
            <a:ext cx="2451672" cy="222815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10"/>
  <p:tag name="RESOURCELIBID_ANIM" val="463"/>
</p:tagLst>
</file>

<file path=ppt/tags/tag10.xml><?xml version="1.0" encoding="utf-8"?>
<p:tagLst xmlns:p="http://schemas.openxmlformats.org/presentationml/2006/main">
  <p:tag name="PA" val="v5.2.10"/>
  <p:tag name="RESOURCELIBID_ANIM" val="463"/>
</p:tagLst>
</file>

<file path=ppt/tags/tag11.xml><?xml version="1.0" encoding="utf-8"?>
<p:tagLst xmlns:p="http://schemas.openxmlformats.org/presentationml/2006/main">
  <p:tag name="PA" val="v5.2.10"/>
  <p:tag name="RESOURCELIBID_ANIM" val="463"/>
</p:tagLst>
</file>

<file path=ppt/tags/tag12.xml><?xml version="1.0" encoding="utf-8"?>
<p:tagLst xmlns:p="http://schemas.openxmlformats.org/presentationml/2006/main">
  <p:tag name="PA" val="v5.2.10"/>
  <p:tag name="RESOURCELIBID_ANIM" val="463"/>
</p:tagLst>
</file>

<file path=ppt/tags/tag13.xml><?xml version="1.0" encoding="utf-8"?>
<p:tagLst xmlns:p="http://schemas.openxmlformats.org/presentationml/2006/main">
  <p:tag name="commondata" val="eyJjb3VudCI6MywiaGRpZCI6IjM5NzQ0ZDQyOTY3NjA2OTVlNWI4MjVmNjVjMTAwZDY2IiwidXNlckNvdW50IjozfQ=="/>
</p:tagLst>
</file>

<file path=ppt/tags/tag2.xml><?xml version="1.0" encoding="utf-8"?>
<p:tagLst xmlns:p="http://schemas.openxmlformats.org/presentationml/2006/main">
  <p:tag name="PA" val="v5.2.10"/>
  <p:tag name="RESOURCELIBID_ANIM" val="463"/>
</p:tagLst>
</file>

<file path=ppt/tags/tag3.xml><?xml version="1.0" encoding="utf-8"?>
<p:tagLst xmlns:p="http://schemas.openxmlformats.org/presentationml/2006/main">
  <p:tag name="PA" val="v5.2.10"/>
  <p:tag name="RESOURCELIBID_ANIM" val="463"/>
</p:tagLst>
</file>

<file path=ppt/tags/tag4.xml><?xml version="1.0" encoding="utf-8"?>
<p:tagLst xmlns:p="http://schemas.openxmlformats.org/presentationml/2006/main">
  <p:tag name="PA" val="v5.2.10"/>
  <p:tag name="RESOURCELIBID_ANIM" val="463"/>
</p:tagLst>
</file>

<file path=ppt/tags/tag5.xml><?xml version="1.0" encoding="utf-8"?>
<p:tagLst xmlns:p="http://schemas.openxmlformats.org/presentationml/2006/main">
  <p:tag name="PA" val="v5.2.10"/>
  <p:tag name="RESOURCELIBID_ANIM" val="463"/>
</p:tagLst>
</file>

<file path=ppt/tags/tag6.xml><?xml version="1.0" encoding="utf-8"?>
<p:tagLst xmlns:p="http://schemas.openxmlformats.org/presentationml/2006/main">
  <p:tag name="PA" val="v5.2.10"/>
  <p:tag name="RESOURCELIBID_ANIM" val="463"/>
</p:tagLst>
</file>

<file path=ppt/tags/tag7.xml><?xml version="1.0" encoding="utf-8"?>
<p:tagLst xmlns:p="http://schemas.openxmlformats.org/presentationml/2006/main">
  <p:tag name="PA" val="v5.2.10"/>
  <p:tag name="RESOURCELIBID_ANIM" val="463"/>
</p:tagLst>
</file>

<file path=ppt/tags/tag8.xml><?xml version="1.0" encoding="utf-8"?>
<p:tagLst xmlns:p="http://schemas.openxmlformats.org/presentationml/2006/main">
  <p:tag name="PA" val="v5.2.10"/>
  <p:tag name="RESOURCELIBID_ANIM" val="463"/>
</p:tagLst>
</file>

<file path=ppt/tags/tag9.xml><?xml version="1.0" encoding="utf-8"?>
<p:tagLst xmlns:p="http://schemas.openxmlformats.org/presentationml/2006/main">
  <p:tag name="PA" val="v5.2.10"/>
  <p:tag name="RESOURCELIBID_ANIM" val="46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演示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0" baseType="lpstr">
      <vt:lpstr>Arial</vt:lpstr>
      <vt:lpstr>宋体</vt:lpstr>
      <vt:lpstr>Wingdings</vt:lpstr>
      <vt:lpstr>思源黑体 CN Regular</vt:lpstr>
      <vt:lpstr>黑体</vt:lpstr>
      <vt:lpstr>思源黑体 CN Regular</vt:lpstr>
      <vt:lpstr>Arial Black</vt:lpstr>
      <vt:lpstr>等线</vt:lpstr>
      <vt:lpstr>思源黑体 CN</vt:lpstr>
      <vt:lpstr>等线 Light</vt:lpstr>
      <vt:lpstr>思源黑体旧字形 Normal</vt:lpstr>
      <vt:lpstr>Open Sans</vt:lpstr>
      <vt:lpstr>思源黑体旧字形 Normal</vt:lpstr>
      <vt:lpstr>Open Sans</vt:lpstr>
      <vt:lpstr>微软雅黑 Light</vt:lpstr>
      <vt:lpstr>Arial</vt:lpstr>
      <vt:lpstr>微软雅黑</vt:lpstr>
      <vt:lpstr>Arial Unicode MS</vt:lpstr>
      <vt:lpstr>Calibri</vt:lpstr>
      <vt:lpstr>字魂105号-简雅黑</vt:lpstr>
      <vt:lpstr>kitty原始猫咪中文智能手机字体</vt:lpstr>
      <vt:lpstr>思源黑体 CN Medium</vt:lpstr>
      <vt:lpstr>字魂105号-简雅黑</vt:lpstr>
      <vt:lpstr>Segoe UI Light</vt:lpstr>
      <vt:lpstr>思源黑体旧字形 ExtraLight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kaimeng</dc:creator>
  <cp:lastModifiedBy>遇见</cp:lastModifiedBy>
  <cp:revision>4</cp:revision>
  <dcterms:created xsi:type="dcterms:W3CDTF">2021-06-08T01:14:00Z</dcterms:created>
  <dcterms:modified xsi:type="dcterms:W3CDTF">2024-05-15T12:19:10Z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KSOTemplateUUID">
    <vt:lpwstr>v1.0_mb_fMvypy1t3bKXI85y4Y2xTw==</vt:lpwstr>
  </property>
  <property fmtid="{D5CDD505-2E9C-101B-9397-08002B2CF9AE}" pid="4" name="ICV">
    <vt:lpwstr>32807260DE1446B4B1869ABEE6D64ECD_13</vt:lpwstr>
  </property>
</Properties>
</file>