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1.xml" ContentType="application/vnd.openxmlformats-officedocument.presentationml.notesSlide+xml"/>
  <Override PartName="/ppt/tags/tag43.xml" ContentType="application/vnd.openxmlformats-officedocument.presentationml.tags+xml"/>
  <Override PartName="/ppt/notesSlides/notesSlide12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04" r:id="rId2"/>
    <p:sldId id="305" r:id="rId3"/>
    <p:sldId id="306" r:id="rId4"/>
    <p:sldId id="309" r:id="rId5"/>
    <p:sldId id="310" r:id="rId6"/>
    <p:sldId id="286" r:id="rId7"/>
    <p:sldId id="287" r:id="rId8"/>
    <p:sldId id="288" r:id="rId9"/>
    <p:sldId id="289" r:id="rId10"/>
    <p:sldId id="290" r:id="rId11"/>
    <p:sldId id="291" r:id="rId12"/>
    <p:sldId id="307" r:id="rId13"/>
    <p:sldId id="292" r:id="rId14"/>
    <p:sldId id="294" r:id="rId15"/>
    <p:sldId id="295" r:id="rId16"/>
    <p:sldId id="308" r:id="rId17"/>
    <p:sldId id="297" r:id="rId18"/>
    <p:sldId id="296" r:id="rId19"/>
    <p:sldId id="311" r:id="rId20"/>
    <p:sldId id="298" r:id="rId21"/>
    <p:sldId id="299" r:id="rId22"/>
    <p:sldId id="302" r:id="rId23"/>
    <p:sldId id="282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452A"/>
    <a:srgbClr val="CCA764"/>
    <a:srgbClr val="6F9FB6"/>
    <a:srgbClr val="4A4A4A"/>
    <a:srgbClr val="636363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tif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4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5" Type="http://schemas.openxmlformats.org/officeDocument/2006/relationships/image" Target="../media/image9.jpeg"/><Relationship Id="rId4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2.tiff"/><Relationship Id="rId4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3.tiff"/><Relationship Id="rId17" Type="http://schemas.openxmlformats.org/officeDocument/2006/relationships/image" Target="../media/image16.png"/><Relationship Id="rId2" Type="http://schemas.openxmlformats.org/officeDocument/2006/relationships/tags" Target="../tags/tag35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38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18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Relationship Id="rId5" Type="http://schemas.openxmlformats.org/officeDocument/2006/relationships/image" Target="../media/image20.png"/><Relationship Id="rId4" Type="http://schemas.openxmlformats.org/officeDocument/2006/relationships/image" Target="../media/image3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2.tiff"/><Relationship Id="rId4" Type="http://schemas.openxmlformats.org/officeDocument/2006/relationships/image" Target="../media/image3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2.tiff"/><Relationship Id="rId4" Type="http://schemas.openxmlformats.org/officeDocument/2006/relationships/image" Target="../media/image3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1" Type="http://schemas.openxmlformats.org/officeDocument/2006/relationships/image" Target="../media/image1.png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image" Target="../media/image3.tiff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19" Type="http://schemas.openxmlformats.org/officeDocument/2006/relationships/image" Target="../media/image2.tiff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22.png"/><Relationship Id="rId5" Type="http://schemas.openxmlformats.org/officeDocument/2006/relationships/image" Target="../media/image3.tiff"/><Relationship Id="rId4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3.tiff"/><Relationship Id="rId4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tiff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2.tiff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2.tiff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5" Type="http://schemas.openxmlformats.org/officeDocument/2006/relationships/image" Target="../media/image5.GIF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5" Type="http://schemas.openxmlformats.org/officeDocument/2006/relationships/image" Target="../media/image6.png"/><Relationship Id="rId4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5" Type="http://schemas.openxmlformats.org/officeDocument/2006/relationships/image" Target="../media/image7.png"/><Relationship Id="rId4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5" Type="http://schemas.openxmlformats.org/officeDocument/2006/relationships/image" Target="../media/image8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橙子演示"/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8290" y="1477588"/>
            <a:ext cx="2191938" cy="1930805"/>
          </a:xfrm>
          <a:prstGeom prst="rect">
            <a:avLst/>
          </a:prstGeom>
        </p:spPr>
      </p:pic>
      <p:grpSp>
        <p:nvGrpSpPr>
          <p:cNvPr id="40" name="橙子演示"/>
          <p:cNvGrpSpPr/>
          <p:nvPr/>
        </p:nvGrpSpPr>
        <p:grpSpPr>
          <a:xfrm>
            <a:off x="1619261" y="2256940"/>
            <a:ext cx="8600440" cy="2372999"/>
            <a:chOff x="1619261" y="2201953"/>
            <a:chExt cx="8600440" cy="2372999"/>
          </a:xfrm>
        </p:grpSpPr>
        <p:sp>
          <p:nvSpPr>
            <p:cNvPr id="6" name="橙子演示"/>
            <p:cNvSpPr txBox="1"/>
            <p:nvPr>
              <p:custDataLst>
                <p:tags r:id="rId1"/>
              </p:custDataLst>
            </p:nvPr>
          </p:nvSpPr>
          <p:spPr>
            <a:xfrm>
              <a:off x="3855645" y="2201953"/>
              <a:ext cx="4480715" cy="58477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kumimoji="1" lang="en-US" altLang="zh-CN" sz="3200">
                  <a:gradFill flip="none" rotWithShape="1">
                    <a:gsLst>
                      <a:gs pos="0">
                        <a:srgbClr val="6F9FB6"/>
                      </a:gs>
                      <a:gs pos="100000">
                        <a:srgbClr val="1689CB"/>
                      </a:gs>
                    </a:gsLst>
                    <a:lin ang="13500000" scaled="1"/>
                    <a:tileRect/>
                  </a:gradFill>
                  <a:latin typeface="Arial Black" panose="020B0A04020102020204"/>
                  <a:ea typeface="思源黑体 CN Regular"/>
                </a:rPr>
                <a:t>MATLAB  PROJECT</a:t>
              </a:r>
            </a:p>
          </p:txBody>
        </p:sp>
        <p:sp>
          <p:nvSpPr>
            <p:cNvPr id="8" name="橙子演示"/>
            <p:cNvSpPr txBox="1"/>
            <p:nvPr/>
          </p:nvSpPr>
          <p:spPr>
            <a:xfrm>
              <a:off x="3341640" y="4113287"/>
              <a:ext cx="550872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tx1">
                      <a:lumMod val="50000"/>
                      <a:lumOff val="50000"/>
                    </a:schemeClr>
                  </a:solidFill>
                  <a:ea typeface="等线" panose="02010600030101010101" charset="-122"/>
                </a:rPr>
                <a:t> 12111506 </a:t>
              </a:r>
              <a:r>
                <a:rPr lang="en-US" altLang="zh-CN" sz="240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等线" panose="02010600030101010101" charset="-122"/>
                </a:rPr>
                <a:t>郭健阳</a:t>
              </a:r>
              <a:r>
                <a:rPr lang="en-US" altLang="zh-CN" sz="2400">
                  <a:solidFill>
                    <a:schemeClr val="tx1">
                      <a:lumMod val="50000"/>
                      <a:lumOff val="50000"/>
                    </a:schemeClr>
                  </a:solidFill>
                  <a:ea typeface="等线" panose="02010600030101010101" charset="-122"/>
                </a:rPr>
                <a:t>  12110304 </a:t>
              </a:r>
              <a:r>
                <a:rPr lang="en-US" altLang="zh-CN" sz="240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等线" panose="02010600030101010101" charset="-122"/>
                </a:rPr>
                <a:t>徐春晖</a:t>
              </a:r>
              <a:endPara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ea typeface="等线" panose="02010600030101010101" charset="-122"/>
              </a:endParaRPr>
            </a:p>
          </p:txBody>
        </p:sp>
        <p:sp>
          <p:nvSpPr>
            <p:cNvPr id="5" name="橙子演示"/>
            <p:cNvSpPr txBox="1"/>
            <p:nvPr>
              <p:custDataLst>
                <p:tags r:id="rId2"/>
              </p:custDataLst>
            </p:nvPr>
          </p:nvSpPr>
          <p:spPr>
            <a:xfrm>
              <a:off x="1619261" y="2782343"/>
              <a:ext cx="8600440" cy="9220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zh-CN" altLang="en-US" sz="5400" err="1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/>
                </a:rPr>
                <a:t>基于</a:t>
              </a:r>
              <a:r>
                <a:rPr lang="en-US" altLang="zh-CN" sz="5400" err="1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/>
                </a:rPr>
                <a:t>MATLAB</a:t>
              </a:r>
              <a:r>
                <a:rPr lang="zh-CN" altLang="en-US" sz="5400" err="1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/>
                </a:rPr>
                <a:t>的</a:t>
              </a:r>
              <a:r>
                <a:rPr lang="en-US" altLang="zh-CN" sz="5400" err="1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/>
                </a:rPr>
                <a:t>面部表情识别</a:t>
              </a:r>
              <a:endParaRPr lang="en-US" altLang="zh-CN" sz="5400" err="1">
                <a:solidFill>
                  <a:srgbClr val="CCA76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cxnSp>
        <p:nvCxnSpPr>
          <p:cNvPr id="24" name="橙子演示"/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50000">
                  <a:srgbClr val="CCA764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橙子演示"/>
          <p:cNvCxnSpPr/>
          <p:nvPr/>
        </p:nvCxnSpPr>
        <p:spPr>
          <a:xfrm>
            <a:off x="0" y="5943600"/>
            <a:ext cx="1219200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50000">
                  <a:srgbClr val="CCA764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橙子演示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05" y="3382367"/>
            <a:ext cx="2507426" cy="2278828"/>
          </a:xfrm>
          <a:prstGeom prst="rect">
            <a:avLst/>
          </a:prstGeom>
        </p:spPr>
      </p:pic>
      <p:pic>
        <p:nvPicPr>
          <p:cNvPr id="36" name="橙子演示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9298761" y="5104161"/>
            <a:ext cx="2893237" cy="1753838"/>
          </a:xfrm>
          <a:prstGeom prst="rect">
            <a:avLst/>
          </a:prstGeom>
        </p:spPr>
      </p:pic>
      <p:pic>
        <p:nvPicPr>
          <p:cNvPr id="37" name="橙子演示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 flipH="1" flipV="1">
            <a:off x="0" y="0"/>
            <a:ext cx="2893237" cy="17538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972" y="436506"/>
            <a:ext cx="11374056" cy="5984988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0" y="0"/>
            <a:ext cx="12192000" cy="6891162"/>
            <a:chOff x="0" y="0"/>
            <a:chExt cx="12192000" cy="68911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flipH="1" flipV="1">
              <a:off x="0" y="0"/>
              <a:ext cx="1932972" cy="117173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10259028" y="5719423"/>
              <a:ext cx="1932972" cy="117173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2726" y="633661"/>
            <a:ext cx="2786394" cy="468628"/>
            <a:chOff x="478157" y="294006"/>
            <a:chExt cx="2786394" cy="468628"/>
          </a:xfrm>
        </p:grpSpPr>
        <p:sp>
          <p:nvSpPr>
            <p:cNvPr id="16" name="菱形 15"/>
            <p:cNvSpPr/>
            <p:nvPr/>
          </p:nvSpPr>
          <p:spPr>
            <a:xfrm rot="16200000">
              <a:off x="478157" y="294006"/>
              <a:ext cx="468628" cy="468628"/>
            </a:xfrm>
            <a:prstGeom prst="diamond">
              <a:avLst/>
            </a:prstGeom>
            <a:solidFill>
              <a:srgbClr val="CCA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7"/>
            <p:cNvSpPr>
              <a:spLocks noChangeArrowheads="1"/>
            </p:cNvSpPr>
            <p:nvPr/>
          </p:nvSpPr>
          <p:spPr bwMode="auto">
            <a:xfrm>
              <a:off x="1046481" y="343653"/>
              <a:ext cx="2218070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背景与目标</a:t>
              </a:r>
            </a:p>
          </p:txBody>
        </p:sp>
      </p:grpSp>
      <p:sp>
        <p:nvSpPr>
          <p:cNvPr id="5" name="文本"/>
          <p:cNvSpPr/>
          <p:nvPr>
            <p:custDataLst>
              <p:tags r:id="rId1"/>
            </p:custDataLst>
          </p:nvPr>
        </p:nvSpPr>
        <p:spPr>
          <a:xfrm>
            <a:off x="1191260" y="1459230"/>
            <a:ext cx="9643745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预训练：预先训练模型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微调：将预训练过的模型作用于自己的数据集，并使参数适应自己数据集的过程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迁移学习：利用已经在一个任务或领域上训练好的模型，并将其应用于不同但相关的任务或领域。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972" y="436506"/>
            <a:ext cx="11374056" cy="5984988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0" y="0"/>
            <a:ext cx="12192000" cy="6891162"/>
            <a:chOff x="0" y="0"/>
            <a:chExt cx="12192000" cy="68911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flipH="1" flipV="1">
              <a:off x="0" y="0"/>
              <a:ext cx="1932972" cy="117173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10259028" y="5719423"/>
              <a:ext cx="1932972" cy="117173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2726" y="633661"/>
            <a:ext cx="2786394" cy="468628"/>
            <a:chOff x="478157" y="294006"/>
            <a:chExt cx="2786394" cy="468628"/>
          </a:xfrm>
        </p:grpSpPr>
        <p:sp>
          <p:nvSpPr>
            <p:cNvPr id="16" name="菱形 15"/>
            <p:cNvSpPr/>
            <p:nvPr/>
          </p:nvSpPr>
          <p:spPr>
            <a:xfrm rot="16200000">
              <a:off x="478157" y="294006"/>
              <a:ext cx="468628" cy="468628"/>
            </a:xfrm>
            <a:prstGeom prst="diamond">
              <a:avLst/>
            </a:prstGeom>
            <a:solidFill>
              <a:srgbClr val="CCA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7"/>
            <p:cNvSpPr>
              <a:spLocks noChangeArrowheads="1"/>
            </p:cNvSpPr>
            <p:nvPr/>
          </p:nvSpPr>
          <p:spPr bwMode="auto">
            <a:xfrm>
              <a:off x="1046481" y="343653"/>
              <a:ext cx="2218070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背景与目标</a:t>
              </a:r>
            </a:p>
          </p:txBody>
        </p:sp>
      </p:grpSp>
      <p:sp>
        <p:nvSpPr>
          <p:cNvPr id="5" name="文本"/>
          <p:cNvSpPr/>
          <p:nvPr>
            <p:custDataLst>
              <p:tags r:id="rId1"/>
            </p:custDataLst>
          </p:nvPr>
        </p:nvSpPr>
        <p:spPr>
          <a:xfrm>
            <a:off x="1191260" y="1459230"/>
            <a:ext cx="964374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项目目标：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  <a:sym typeface="+mn-ea"/>
              </a:rPr>
              <a:t>使用 MATLAB 实现图像识别中的面部表情识别功能。具体来说，提供人物图片，识别图片中人物的面部表情，并给出预测表情的概率。</a:t>
            </a:r>
            <a:endParaRPr lang="zh-CN" altLang="en-US" sz="2400"/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595959"/>
              </a:solidFill>
              <a:latin typeface="思源黑体旧字形 Normal" panose="020B0400000000000000" pitchFamily="34" charset="-122"/>
              <a:ea typeface="思源黑体旧字形 Normal" panose="020B04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4" name="图片 3" descr="一些人的照片&#10;&#10;已自动生成说明"/>
          <p:cNvPicPr>
            <a:picLocks noChangeAspect="1"/>
          </p:cNvPicPr>
          <p:nvPr/>
        </p:nvPicPr>
        <p:blipFill rotWithShape="1">
          <a:blip r:embed="rId5"/>
          <a:srcRect l="5292" t="4098" r="7117" b="5738"/>
          <a:stretch>
            <a:fillRect/>
          </a:stretch>
        </p:blipFill>
        <p:spPr>
          <a:xfrm>
            <a:off x="3632835" y="2937510"/>
            <a:ext cx="4926965" cy="33661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231401" y="2084838"/>
            <a:ext cx="7729198" cy="1949489"/>
            <a:chOff x="2231401" y="2293393"/>
            <a:chExt cx="7729198" cy="1949489"/>
          </a:xfrm>
        </p:grpSpPr>
        <p:sp>
          <p:nvSpPr>
            <p:cNvPr id="5" name="PA-文本框 25"/>
            <p:cNvSpPr txBox="1"/>
            <p:nvPr>
              <p:custDataLst>
                <p:tags r:id="rId1"/>
              </p:custDataLst>
            </p:nvPr>
          </p:nvSpPr>
          <p:spPr>
            <a:xfrm>
              <a:off x="2231401" y="2782203"/>
              <a:ext cx="772919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7200" dirty="0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实施方法</a:t>
              </a:r>
            </a:p>
          </p:txBody>
        </p:sp>
        <p:sp>
          <p:nvSpPr>
            <p:cNvPr id="6" name="PA-文本框 26"/>
            <p:cNvSpPr txBox="1"/>
            <p:nvPr>
              <p:custDataLst>
                <p:tags r:id="rId2"/>
              </p:custDataLst>
            </p:nvPr>
          </p:nvSpPr>
          <p:spPr>
            <a:xfrm>
              <a:off x="5106672" y="2293393"/>
              <a:ext cx="197866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dirty="0">
                  <a:gradFill flip="none" rotWithShape="1">
                    <a:gsLst>
                      <a:gs pos="0">
                        <a:srgbClr val="6F9FB6"/>
                      </a:gs>
                      <a:gs pos="100000">
                        <a:srgbClr val="1689CB"/>
                      </a:gs>
                    </a:gsLst>
                    <a:lin ang="13500000" scaled="1"/>
                    <a:tileRect/>
                  </a:gradFill>
                  <a:latin typeface="Arial Black" panose="020B0A04020102020204"/>
                  <a:ea typeface="思源黑体 CN Regular"/>
                </a:rPr>
                <a:t>PART.02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41640" y="3982532"/>
              <a:ext cx="5508720" cy="260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>
                  <a:solidFill>
                    <a:srgbClr val="4A4A4A"/>
                  </a:solidFill>
                  <a:ea typeface="+mn-lt"/>
                  <a:cs typeface="+mn-lt"/>
                  <a:sym typeface="+mn-ea"/>
                </a:rPr>
                <a:t>Implementation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98761" y="5104161"/>
            <a:ext cx="2893237" cy="17538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flipH="1" flipV="1">
            <a:off x="0" y="0"/>
            <a:ext cx="2893237" cy="17538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405" y="4599188"/>
            <a:ext cx="1372324" cy="124721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6681" y="5430520"/>
            <a:ext cx="597670" cy="5431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431" y="416689"/>
            <a:ext cx="1012796" cy="9204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9414" y="729419"/>
            <a:ext cx="10953172" cy="5399162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9543" y="876919"/>
            <a:ext cx="2451672" cy="22281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972" y="436506"/>
            <a:ext cx="11374056" cy="5984988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0" y="0"/>
            <a:ext cx="12192000" cy="6891162"/>
            <a:chOff x="0" y="0"/>
            <a:chExt cx="12192000" cy="68911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flipH="1" flipV="1">
              <a:off x="0" y="0"/>
              <a:ext cx="1932972" cy="117173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10259028" y="5719423"/>
              <a:ext cx="1932972" cy="117173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2726" y="633661"/>
            <a:ext cx="2786394" cy="468628"/>
            <a:chOff x="478157" y="294006"/>
            <a:chExt cx="2786394" cy="468628"/>
          </a:xfrm>
        </p:grpSpPr>
        <p:sp>
          <p:nvSpPr>
            <p:cNvPr id="16" name="菱形 15"/>
            <p:cNvSpPr/>
            <p:nvPr/>
          </p:nvSpPr>
          <p:spPr>
            <a:xfrm rot="16200000">
              <a:off x="478157" y="294006"/>
              <a:ext cx="468628" cy="468628"/>
            </a:xfrm>
            <a:prstGeom prst="diamond">
              <a:avLst/>
            </a:prstGeom>
            <a:solidFill>
              <a:srgbClr val="CCA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7"/>
            <p:cNvSpPr>
              <a:spLocks noChangeArrowheads="1"/>
            </p:cNvSpPr>
            <p:nvPr/>
          </p:nvSpPr>
          <p:spPr bwMode="auto">
            <a:xfrm>
              <a:off x="1046481" y="343653"/>
              <a:ext cx="2218070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实施方法</a:t>
              </a:r>
            </a:p>
          </p:txBody>
        </p:sp>
      </p:grpSp>
      <p:sp>
        <p:nvSpPr>
          <p:cNvPr id="5" name="文本"/>
          <p:cNvSpPr/>
          <p:nvPr>
            <p:custDataLst>
              <p:tags r:id="rId1"/>
            </p:custDataLst>
          </p:nvPr>
        </p:nvSpPr>
        <p:spPr>
          <a:xfrm>
            <a:off x="814070" y="1459230"/>
            <a:ext cx="405320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模型选择</a:t>
            </a: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 —— MobileNetV2</a:t>
            </a: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400" dirty="0">
              <a:solidFill>
                <a:srgbClr val="595959"/>
              </a:solidFill>
              <a:latin typeface="思源黑体旧字形 Normal" panose="020B0400000000000000" pitchFamily="34" charset="-122"/>
              <a:ea typeface="思源黑体旧字形 Normal" panose="020B0400000000000000" pitchFamily="34" charset="-122"/>
              <a:cs typeface="Open Sans" panose="020B0606030504020204" pitchFamily="34" charset="0"/>
            </a:endParaRP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  <a:sym typeface="+mn-ea"/>
              </a:rPr>
              <a:t>MobileNetV2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  <a:sym typeface="+mn-ea"/>
              </a:rPr>
              <a:t>：Google</a:t>
            </a: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  <a:sym typeface="+mn-ea"/>
              </a:rPr>
              <a:t>提出的一个高效卷积神经网络模型，在ImageNet数据集上训练过。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l="1572" t="8495" r="4083" b="4930"/>
          <a:stretch>
            <a:fillRect/>
          </a:stretch>
        </p:blipFill>
        <p:spPr>
          <a:xfrm>
            <a:off x="4964430" y="1386205"/>
            <a:ext cx="6818630" cy="13030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7110" y="3088640"/>
            <a:ext cx="6965950" cy="29984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972" y="436506"/>
            <a:ext cx="11374056" cy="5984988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0" y="0"/>
            <a:ext cx="12192000" cy="6891162"/>
            <a:chOff x="0" y="0"/>
            <a:chExt cx="12192000" cy="68911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2" cstate="screen"/>
            <a:stretch>
              <a:fillRect/>
            </a:stretch>
          </p:blipFill>
          <p:spPr>
            <a:xfrm flipH="1" flipV="1">
              <a:off x="0" y="0"/>
              <a:ext cx="1932972" cy="117173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2" cstate="screen"/>
            <a:stretch>
              <a:fillRect/>
            </a:stretch>
          </p:blipFill>
          <p:spPr>
            <a:xfrm>
              <a:off x="10259028" y="5719423"/>
              <a:ext cx="1932972" cy="117173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2726" y="633661"/>
            <a:ext cx="2786394" cy="468628"/>
            <a:chOff x="478157" y="294006"/>
            <a:chExt cx="2786394" cy="468628"/>
          </a:xfrm>
        </p:grpSpPr>
        <p:sp>
          <p:nvSpPr>
            <p:cNvPr id="16" name="菱形 15"/>
            <p:cNvSpPr/>
            <p:nvPr/>
          </p:nvSpPr>
          <p:spPr>
            <a:xfrm rot="16200000">
              <a:off x="478157" y="294006"/>
              <a:ext cx="468628" cy="468628"/>
            </a:xfrm>
            <a:prstGeom prst="diamond">
              <a:avLst/>
            </a:prstGeom>
            <a:solidFill>
              <a:srgbClr val="CCA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7"/>
            <p:cNvSpPr>
              <a:spLocks noChangeArrowheads="1"/>
            </p:cNvSpPr>
            <p:nvPr/>
          </p:nvSpPr>
          <p:spPr bwMode="auto">
            <a:xfrm>
              <a:off x="1046481" y="343653"/>
              <a:ext cx="2218070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实施方法</a:t>
              </a:r>
            </a:p>
          </p:txBody>
        </p:sp>
      </p:grpSp>
      <p:sp>
        <p:nvSpPr>
          <p:cNvPr id="5" name="文本"/>
          <p:cNvSpPr/>
          <p:nvPr>
            <p:custDataLst>
              <p:tags r:id="rId1"/>
            </p:custDataLst>
          </p:nvPr>
        </p:nvSpPr>
        <p:spPr>
          <a:xfrm>
            <a:off x="1191260" y="1459230"/>
            <a:ext cx="77266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数据集</a:t>
            </a: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 —— Cohn-Kanade (CK+) 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数据集</a:t>
            </a:r>
          </a:p>
        </p:txBody>
      </p:sp>
      <p:sp>
        <p:nvSpPr>
          <p:cNvPr id="3" name="文本"/>
          <p:cNvSpPr/>
          <p:nvPr>
            <p:custDataLst>
              <p:tags r:id="rId2"/>
            </p:custDataLst>
          </p:nvPr>
        </p:nvSpPr>
        <p:spPr>
          <a:xfrm>
            <a:off x="1191260" y="2144395"/>
            <a:ext cx="221805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Anger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愤怒</a:t>
            </a:r>
          </a:p>
        </p:txBody>
      </p:sp>
      <p:sp>
        <p:nvSpPr>
          <p:cNvPr id="6" name="文本"/>
          <p:cNvSpPr/>
          <p:nvPr>
            <p:custDataLst>
              <p:tags r:id="rId3"/>
            </p:custDataLst>
          </p:nvPr>
        </p:nvSpPr>
        <p:spPr>
          <a:xfrm>
            <a:off x="3715385" y="2144395"/>
            <a:ext cx="23799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Contempt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轻蔑</a:t>
            </a:r>
          </a:p>
        </p:txBody>
      </p:sp>
      <p:sp>
        <p:nvSpPr>
          <p:cNvPr id="7" name="文本"/>
          <p:cNvSpPr/>
          <p:nvPr>
            <p:custDataLst>
              <p:tags r:id="rId4"/>
            </p:custDataLst>
          </p:nvPr>
        </p:nvSpPr>
        <p:spPr>
          <a:xfrm>
            <a:off x="6326505" y="2144395"/>
            <a:ext cx="243014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Disgust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厌恶</a:t>
            </a:r>
          </a:p>
        </p:txBody>
      </p:sp>
      <p:sp>
        <p:nvSpPr>
          <p:cNvPr id="8" name="文本"/>
          <p:cNvSpPr/>
          <p:nvPr>
            <p:custDataLst>
              <p:tags r:id="rId5"/>
            </p:custDataLst>
          </p:nvPr>
        </p:nvSpPr>
        <p:spPr>
          <a:xfrm>
            <a:off x="9069070" y="2144395"/>
            <a:ext cx="203009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Fear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害怕</a:t>
            </a:r>
          </a:p>
        </p:txBody>
      </p:sp>
      <p:sp>
        <p:nvSpPr>
          <p:cNvPr id="10" name="文本"/>
          <p:cNvSpPr/>
          <p:nvPr>
            <p:custDataLst>
              <p:tags r:id="rId6"/>
            </p:custDataLst>
          </p:nvPr>
        </p:nvSpPr>
        <p:spPr>
          <a:xfrm>
            <a:off x="1191260" y="4105910"/>
            <a:ext cx="25241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Happiness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开心</a:t>
            </a:r>
          </a:p>
        </p:txBody>
      </p:sp>
      <p:sp>
        <p:nvSpPr>
          <p:cNvPr id="11" name="文本"/>
          <p:cNvSpPr/>
          <p:nvPr>
            <p:custDataLst>
              <p:tags r:id="rId7"/>
            </p:custDataLst>
          </p:nvPr>
        </p:nvSpPr>
        <p:spPr>
          <a:xfrm>
            <a:off x="3715385" y="4105910"/>
            <a:ext cx="23806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Neutral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中立</a:t>
            </a:r>
          </a:p>
        </p:txBody>
      </p:sp>
      <p:sp>
        <p:nvSpPr>
          <p:cNvPr id="12" name="文本"/>
          <p:cNvSpPr/>
          <p:nvPr>
            <p:custDataLst>
              <p:tags r:id="rId8"/>
            </p:custDataLst>
          </p:nvPr>
        </p:nvSpPr>
        <p:spPr>
          <a:xfrm>
            <a:off x="6326505" y="4105910"/>
            <a:ext cx="22091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Sadness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伤心</a:t>
            </a:r>
          </a:p>
        </p:txBody>
      </p:sp>
      <p:sp>
        <p:nvSpPr>
          <p:cNvPr id="18" name="文本"/>
          <p:cNvSpPr/>
          <p:nvPr>
            <p:custDataLst>
              <p:tags r:id="rId9"/>
            </p:custDataLst>
          </p:nvPr>
        </p:nvSpPr>
        <p:spPr>
          <a:xfrm>
            <a:off x="9069070" y="4139565"/>
            <a:ext cx="255397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Surprise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惊讶</a:t>
            </a:r>
          </a:p>
        </p:txBody>
      </p:sp>
      <p:pic>
        <p:nvPicPr>
          <p:cNvPr id="19" name="图片 18" descr="S022_005_000000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3825" y="2829560"/>
            <a:ext cx="1813560" cy="1388745"/>
          </a:xfrm>
          <a:prstGeom prst="rect">
            <a:avLst/>
          </a:prstGeom>
        </p:spPr>
      </p:pic>
      <p:pic>
        <p:nvPicPr>
          <p:cNvPr id="20" name="图片 19" descr="S505_002_000000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16705" y="2795270"/>
            <a:ext cx="1809115" cy="1391285"/>
          </a:xfrm>
          <a:prstGeom prst="rect">
            <a:avLst/>
          </a:prstGeom>
        </p:spPr>
      </p:pic>
      <p:pic>
        <p:nvPicPr>
          <p:cNvPr id="21" name="图片 20" descr="S032_005_000000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92570" y="2806700"/>
            <a:ext cx="1811020" cy="1386840"/>
          </a:xfrm>
          <a:prstGeom prst="rect">
            <a:avLst/>
          </a:prstGeom>
        </p:spPr>
      </p:pic>
      <p:pic>
        <p:nvPicPr>
          <p:cNvPr id="22" name="图片 21" descr="S124_003_000000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77655" y="2806700"/>
            <a:ext cx="1812925" cy="1388110"/>
          </a:xfrm>
          <a:prstGeom prst="rect">
            <a:avLst/>
          </a:prstGeom>
        </p:spPr>
      </p:pic>
      <p:pic>
        <p:nvPicPr>
          <p:cNvPr id="23" name="图片 22" descr="S037_006_000000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93825" y="4751070"/>
            <a:ext cx="1802130" cy="1379855"/>
          </a:xfrm>
          <a:prstGeom prst="rect">
            <a:avLst/>
          </a:prstGeom>
        </p:spPr>
      </p:pic>
      <p:pic>
        <p:nvPicPr>
          <p:cNvPr id="24" name="图片 23" descr="S044_001_0000000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35755" y="4760595"/>
            <a:ext cx="1790065" cy="1370330"/>
          </a:xfrm>
          <a:prstGeom prst="rect">
            <a:avLst/>
          </a:prstGeom>
        </p:spPr>
      </p:pic>
      <p:pic>
        <p:nvPicPr>
          <p:cNvPr id="25" name="图片 24" descr="S106_002_000000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87490" y="4757420"/>
            <a:ext cx="1819275" cy="1392555"/>
          </a:xfrm>
          <a:prstGeom prst="rect">
            <a:avLst/>
          </a:prstGeom>
        </p:spPr>
      </p:pic>
      <p:pic>
        <p:nvPicPr>
          <p:cNvPr id="26" name="图片 25" descr="S056_003_000000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82100" y="4746625"/>
            <a:ext cx="1808480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972" y="436506"/>
            <a:ext cx="11374056" cy="5984988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0" y="0"/>
            <a:ext cx="12192000" cy="6891162"/>
            <a:chOff x="0" y="0"/>
            <a:chExt cx="12192000" cy="68911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flipH="1" flipV="1">
              <a:off x="0" y="0"/>
              <a:ext cx="1932972" cy="117173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10259028" y="5719423"/>
              <a:ext cx="1932972" cy="117173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2726" y="633661"/>
            <a:ext cx="2786394" cy="468628"/>
            <a:chOff x="478157" y="294006"/>
            <a:chExt cx="2786394" cy="468628"/>
          </a:xfrm>
        </p:grpSpPr>
        <p:sp>
          <p:nvSpPr>
            <p:cNvPr id="16" name="菱形 15"/>
            <p:cNvSpPr/>
            <p:nvPr/>
          </p:nvSpPr>
          <p:spPr>
            <a:xfrm rot="16200000">
              <a:off x="478157" y="294006"/>
              <a:ext cx="468628" cy="468628"/>
            </a:xfrm>
            <a:prstGeom prst="diamond">
              <a:avLst/>
            </a:prstGeom>
            <a:solidFill>
              <a:srgbClr val="CCA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7"/>
            <p:cNvSpPr>
              <a:spLocks noChangeArrowheads="1"/>
            </p:cNvSpPr>
            <p:nvPr/>
          </p:nvSpPr>
          <p:spPr bwMode="auto">
            <a:xfrm>
              <a:off x="1046481" y="343653"/>
              <a:ext cx="2218070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实施方法</a:t>
              </a:r>
            </a:p>
          </p:txBody>
        </p:sp>
      </p:grpSp>
      <p:sp>
        <p:nvSpPr>
          <p:cNvPr id="5" name="文本"/>
          <p:cNvSpPr/>
          <p:nvPr>
            <p:custDataLst>
              <p:tags r:id="rId1"/>
            </p:custDataLst>
          </p:nvPr>
        </p:nvSpPr>
        <p:spPr>
          <a:xfrm>
            <a:off x="1191260" y="1459230"/>
            <a:ext cx="405320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模型训练参数</a:t>
            </a:r>
            <a:endParaRPr lang="zh-CN" altLang="en-US" sz="2400" dirty="0">
              <a:solidFill>
                <a:srgbClr val="595959"/>
              </a:solidFill>
              <a:latin typeface="思源黑体旧字形 Normal" panose="020B0400000000000000" pitchFamily="34" charset="-122"/>
              <a:ea typeface="思源黑体旧字形 Normal" panose="020B0400000000000000" pitchFamily="34" charset="-122"/>
              <a:cs typeface="Open Sans" panose="020B060603050402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960" y="1580515"/>
            <a:ext cx="5430520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231401" y="2084838"/>
            <a:ext cx="7729198" cy="1949489"/>
            <a:chOff x="2231401" y="2293393"/>
            <a:chExt cx="7729198" cy="1949489"/>
          </a:xfrm>
        </p:grpSpPr>
        <p:sp>
          <p:nvSpPr>
            <p:cNvPr id="5" name="PA-文本框 25"/>
            <p:cNvSpPr txBox="1"/>
            <p:nvPr>
              <p:custDataLst>
                <p:tags r:id="rId1"/>
              </p:custDataLst>
            </p:nvPr>
          </p:nvSpPr>
          <p:spPr>
            <a:xfrm>
              <a:off x="2231401" y="2782203"/>
              <a:ext cx="772919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7200" dirty="0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成果展示</a:t>
              </a:r>
            </a:p>
          </p:txBody>
        </p:sp>
        <p:sp>
          <p:nvSpPr>
            <p:cNvPr id="6" name="PA-文本框 26"/>
            <p:cNvSpPr txBox="1"/>
            <p:nvPr>
              <p:custDataLst>
                <p:tags r:id="rId2"/>
              </p:custDataLst>
            </p:nvPr>
          </p:nvSpPr>
          <p:spPr>
            <a:xfrm>
              <a:off x="5106672" y="2293393"/>
              <a:ext cx="197866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dirty="0">
                  <a:gradFill flip="none" rotWithShape="1">
                    <a:gsLst>
                      <a:gs pos="0">
                        <a:srgbClr val="6F9FB6"/>
                      </a:gs>
                      <a:gs pos="100000">
                        <a:srgbClr val="1689CB"/>
                      </a:gs>
                    </a:gsLst>
                    <a:lin ang="13500000" scaled="1"/>
                    <a:tileRect/>
                  </a:gradFill>
                  <a:latin typeface="Arial Black" panose="020B0A04020102020204"/>
                  <a:ea typeface="思源黑体 CN Regular"/>
                </a:rPr>
                <a:t>PART.03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41640" y="3982532"/>
              <a:ext cx="5508720" cy="260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>
                  <a:solidFill>
                    <a:srgbClr val="4A4A4A"/>
                  </a:solidFill>
                  <a:ea typeface="+mn-lt"/>
                  <a:cs typeface="+mn-lt"/>
                  <a:sym typeface="+mn-ea"/>
                </a:rPr>
                <a:t>Results display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98761" y="5104161"/>
            <a:ext cx="2893237" cy="17538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flipH="1" flipV="1">
            <a:off x="0" y="0"/>
            <a:ext cx="2893237" cy="17538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405" y="4599188"/>
            <a:ext cx="1372324" cy="124721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6681" y="5430520"/>
            <a:ext cx="597670" cy="5431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431" y="416689"/>
            <a:ext cx="1012796" cy="9204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9414" y="729419"/>
            <a:ext cx="10953172" cy="5399162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9543" y="876919"/>
            <a:ext cx="2451672" cy="22281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972" y="436506"/>
            <a:ext cx="11374056" cy="5984988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0" y="0"/>
            <a:ext cx="12192000" cy="6891162"/>
            <a:chOff x="0" y="0"/>
            <a:chExt cx="12192000" cy="68911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flipH="1" flipV="1">
              <a:off x="0" y="0"/>
              <a:ext cx="1932972" cy="117173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0259028" y="5719423"/>
              <a:ext cx="1932972" cy="117173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2726" y="633661"/>
            <a:ext cx="2786394" cy="468628"/>
            <a:chOff x="478157" y="294006"/>
            <a:chExt cx="2786394" cy="468628"/>
          </a:xfrm>
        </p:grpSpPr>
        <p:sp>
          <p:nvSpPr>
            <p:cNvPr id="16" name="菱形 15"/>
            <p:cNvSpPr/>
            <p:nvPr/>
          </p:nvSpPr>
          <p:spPr>
            <a:xfrm rot="16200000">
              <a:off x="478157" y="294006"/>
              <a:ext cx="468628" cy="468628"/>
            </a:xfrm>
            <a:prstGeom prst="diamond">
              <a:avLst/>
            </a:prstGeom>
            <a:solidFill>
              <a:srgbClr val="CCA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7"/>
            <p:cNvSpPr>
              <a:spLocks noChangeArrowheads="1"/>
            </p:cNvSpPr>
            <p:nvPr/>
          </p:nvSpPr>
          <p:spPr bwMode="auto">
            <a:xfrm>
              <a:off x="1046481" y="343653"/>
              <a:ext cx="2218070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GUI</a:t>
              </a: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展示</a:t>
              </a:r>
            </a:p>
          </p:txBody>
        </p:sp>
      </p:grpSp>
      <p:pic>
        <p:nvPicPr>
          <p:cNvPr id="3" name="图片 2"/>
          <p:cNvPicPr/>
          <p:nvPr/>
        </p:nvPicPr>
        <p:blipFill>
          <a:blip r:embed="rId4"/>
          <a:srcRect l="216" t="520" r="231" b="839"/>
        </p:blipFill>
        <p:spPr>
          <a:xfrm>
            <a:off x="1387805" y="895166"/>
            <a:ext cx="10328479" cy="55594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231401" y="2084838"/>
            <a:ext cx="7729198" cy="1949489"/>
            <a:chOff x="2231401" y="2293393"/>
            <a:chExt cx="7729198" cy="1949489"/>
          </a:xfrm>
        </p:grpSpPr>
        <p:sp>
          <p:nvSpPr>
            <p:cNvPr id="5" name="PA-文本框 25"/>
            <p:cNvSpPr txBox="1"/>
            <p:nvPr>
              <p:custDataLst>
                <p:tags r:id="rId1"/>
              </p:custDataLst>
            </p:nvPr>
          </p:nvSpPr>
          <p:spPr>
            <a:xfrm>
              <a:off x="2231401" y="2782203"/>
              <a:ext cx="772919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7200" dirty="0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工作感悟</a:t>
              </a:r>
            </a:p>
          </p:txBody>
        </p:sp>
        <p:sp>
          <p:nvSpPr>
            <p:cNvPr id="6" name="PA-文本框 26"/>
            <p:cNvSpPr txBox="1"/>
            <p:nvPr>
              <p:custDataLst>
                <p:tags r:id="rId2"/>
              </p:custDataLst>
            </p:nvPr>
          </p:nvSpPr>
          <p:spPr>
            <a:xfrm>
              <a:off x="5096465" y="2293393"/>
              <a:ext cx="1999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dirty="0">
                  <a:gradFill flip="none" rotWithShape="1">
                    <a:gsLst>
                      <a:gs pos="0">
                        <a:srgbClr val="6F9FB6"/>
                      </a:gs>
                      <a:gs pos="100000">
                        <a:srgbClr val="1689CB"/>
                      </a:gs>
                    </a:gsLst>
                    <a:lin ang="13500000" scaled="1"/>
                    <a:tileRect/>
                  </a:gradFill>
                  <a:latin typeface="Arial Black" panose="020B0A04020102020204"/>
                  <a:ea typeface="思源黑体 CN Regular"/>
                </a:rPr>
                <a:t>PART.04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41640" y="3982532"/>
              <a:ext cx="5508720" cy="260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4A4A4A"/>
                  </a:solidFill>
                  <a:ea typeface="+mn-lt"/>
                  <a:cs typeface="+mn-lt"/>
                  <a:sym typeface="+mn-ea"/>
                </a:rPr>
                <a:t>Work perception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98761" y="5104161"/>
            <a:ext cx="2893237" cy="17538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flipH="1" flipV="1">
            <a:off x="0" y="0"/>
            <a:ext cx="2893237" cy="17538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405" y="4599188"/>
            <a:ext cx="1372324" cy="124721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6681" y="5430520"/>
            <a:ext cx="597670" cy="5431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431" y="416689"/>
            <a:ext cx="1012796" cy="9204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9414" y="729419"/>
            <a:ext cx="10953172" cy="5399162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9543" y="876919"/>
            <a:ext cx="2451672" cy="222815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972" y="436506"/>
            <a:ext cx="11374056" cy="5984988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0" y="0"/>
            <a:ext cx="12192000" cy="6891162"/>
            <a:chOff x="0" y="0"/>
            <a:chExt cx="12192000" cy="68911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flipH="1" flipV="1">
              <a:off x="0" y="0"/>
              <a:ext cx="1932972" cy="117173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10259028" y="5719423"/>
              <a:ext cx="1932972" cy="117173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2726" y="633661"/>
            <a:ext cx="2786394" cy="468628"/>
            <a:chOff x="478157" y="294006"/>
            <a:chExt cx="2786394" cy="468628"/>
          </a:xfrm>
        </p:grpSpPr>
        <p:sp>
          <p:nvSpPr>
            <p:cNvPr id="16" name="菱形 15"/>
            <p:cNvSpPr/>
            <p:nvPr/>
          </p:nvSpPr>
          <p:spPr>
            <a:xfrm rot="16200000">
              <a:off x="478157" y="294006"/>
              <a:ext cx="468628" cy="468628"/>
            </a:xfrm>
            <a:prstGeom prst="diamond">
              <a:avLst/>
            </a:prstGeom>
            <a:solidFill>
              <a:srgbClr val="CCA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7"/>
            <p:cNvSpPr>
              <a:spLocks noChangeArrowheads="1"/>
            </p:cNvSpPr>
            <p:nvPr/>
          </p:nvSpPr>
          <p:spPr bwMode="auto">
            <a:xfrm>
              <a:off x="1046481" y="343653"/>
              <a:ext cx="2218070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选题初心</a:t>
              </a:r>
            </a:p>
          </p:txBody>
        </p:sp>
      </p:grpSp>
      <p:sp>
        <p:nvSpPr>
          <p:cNvPr id="5" name="文本"/>
          <p:cNvSpPr/>
          <p:nvPr>
            <p:custDataLst>
              <p:tags r:id="rId1"/>
            </p:custDataLst>
          </p:nvPr>
        </p:nvSpPr>
        <p:spPr>
          <a:xfrm>
            <a:off x="1191260" y="1459230"/>
            <a:ext cx="9643745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目的：将我们所学和 </a:t>
            </a: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MATLAB 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结合起来。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现状：在日常的学习中也会用到如 </a:t>
            </a: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TensorFlow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，</a:t>
            </a:r>
            <a:r>
              <a:rPr lang="en-US" altLang="zh-CN" sz="2400" dirty="0" err="1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PyTorch</a:t>
            </a: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 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等常见的机器学习库。</a:t>
            </a:r>
            <a:endParaRPr lang="en-US" altLang="zh-CN" sz="2400" dirty="0">
              <a:solidFill>
                <a:srgbClr val="595959"/>
              </a:solidFill>
              <a:latin typeface="思源黑体旧字形 Normal" panose="020B0400000000000000" pitchFamily="34" charset="-122"/>
              <a:ea typeface="思源黑体旧字形 Normal" panose="020B0400000000000000" pitchFamily="34" charset="-122"/>
              <a:cs typeface="Open Sans" panose="020B0606030504020204" pitchFamily="34" charset="0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探究：作为商业数学软件 </a:t>
            </a: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MATLAB 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在并行计算上的表现。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2436371" y="0"/>
            <a:ext cx="0" cy="685800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50000">
                  <a:srgbClr val="CCA764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0" y="2722566"/>
            <a:ext cx="2510038" cy="1412867"/>
            <a:chOff x="4264653" y="768795"/>
            <a:chExt cx="2510038" cy="1412867"/>
          </a:xfrm>
        </p:grpSpPr>
        <p:sp>
          <p:nvSpPr>
            <p:cNvPr id="17" name="文本框 16"/>
            <p:cNvSpPr txBox="1"/>
            <p:nvPr/>
          </p:nvSpPr>
          <p:spPr>
            <a:xfrm>
              <a:off x="4264653" y="768795"/>
              <a:ext cx="251003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600">
                  <a:solidFill>
                    <a:srgbClr val="6F9FB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目录</a:t>
              </a:r>
              <a:endParaRPr kumimoji="1" lang="zh-CN" altLang="en-US" sz="11500">
                <a:solidFill>
                  <a:srgbClr val="6F9FB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807810" y="1812330"/>
              <a:ext cx="1423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>
                  <a:solidFill>
                    <a:srgbClr val="6F9FB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CONTENTS</a:t>
              </a:r>
              <a:endParaRPr kumimoji="1" lang="zh-CN" altLang="en-US">
                <a:solidFill>
                  <a:srgbClr val="6F9FB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1"/>
            </p:custDataLst>
          </p:nvPr>
        </p:nvGrpSpPr>
        <p:grpSpPr>
          <a:xfrm>
            <a:off x="4263551" y="1450731"/>
            <a:ext cx="3847838" cy="2975463"/>
            <a:chOff x="2951722" y="1356361"/>
            <a:chExt cx="3847838" cy="2975463"/>
          </a:xfrm>
        </p:grpSpPr>
        <p:grpSp>
          <p:nvGrpSpPr>
            <p:cNvPr id="13" name="组合 12"/>
            <p:cNvGrpSpPr/>
            <p:nvPr/>
          </p:nvGrpSpPr>
          <p:grpSpPr>
            <a:xfrm>
              <a:off x="2951722" y="1356361"/>
              <a:ext cx="3814245" cy="956248"/>
              <a:chOff x="3209174" y="1356361"/>
              <a:chExt cx="3814245" cy="95624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539207" y="1529239"/>
                <a:ext cx="2484212" cy="633537"/>
                <a:chOff x="5204638" y="3285133"/>
                <a:chExt cx="2484212" cy="633537"/>
              </a:xfrm>
            </p:grpSpPr>
            <p:sp>
              <p:nvSpPr>
                <p:cNvPr id="20" name="文本框 19"/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5204638" y="3285133"/>
                  <a:ext cx="2484212" cy="46037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r>
                    <a:rPr lang="zh-CN" altLang="en-US" sz="2400">
                      <a:solidFill>
                        <a:srgbClr val="4A4A4A"/>
                      </a:solidFill>
                      <a:latin typeface="思源黑体 CN Regular" panose="020B0500000000000000" pitchFamily="34" charset="-122"/>
                      <a:ea typeface="思源黑体 CN Regular" panose="020B0500000000000000" pitchFamily="34" charset="-122"/>
                    </a:rPr>
                    <a:t>背景与目标</a:t>
                  </a:r>
                </a:p>
              </p:txBody>
            </p:sp>
            <p:sp>
              <p:nvSpPr>
                <p:cNvPr id="21" name="文本框 20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5238202" y="3658320"/>
                  <a:ext cx="2035992" cy="26035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r>
                    <a:rPr lang="en-US" sz="1100">
                      <a:solidFill>
                        <a:srgbClr val="4A4A4A"/>
                      </a:solidFill>
                      <a:ea typeface="+mn-lt"/>
                      <a:cs typeface="+mn-lt"/>
                    </a:rPr>
                    <a:t>Background and objectives</a:t>
                  </a:r>
                </a:p>
              </p:txBody>
            </p:sp>
          </p:grpSp>
          <p:pic>
            <p:nvPicPr>
              <p:cNvPr id="23" name="图片 22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19"/>
              <a:stretch>
                <a:fillRect/>
              </a:stretch>
            </p:blipFill>
            <p:spPr>
              <a:xfrm>
                <a:off x="3209174" y="1356361"/>
                <a:ext cx="1052174" cy="956248"/>
              </a:xfrm>
              <a:prstGeom prst="rect">
                <a:avLst/>
              </a:prstGeom>
            </p:spPr>
          </p:pic>
          <p:sp>
            <p:nvSpPr>
              <p:cNvPr id="25" name="文本框 24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3638088" y="1539606"/>
                <a:ext cx="6018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CCA764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01</a:t>
                </a:r>
                <a:endParaRPr lang="zh-CN" altLang="en-US" sz="2400" b="1" i="1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985315" y="2359719"/>
              <a:ext cx="3814245" cy="956248"/>
              <a:chOff x="-1373621" y="2359719"/>
              <a:chExt cx="3814245" cy="956248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-43679" y="2549264"/>
                <a:ext cx="2484303" cy="615343"/>
                <a:chOff x="621752" y="4305158"/>
                <a:chExt cx="2484303" cy="615343"/>
              </a:xfrm>
            </p:grpSpPr>
            <p:sp>
              <p:nvSpPr>
                <p:cNvPr id="31" name="文本框 30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621843" y="4305158"/>
                  <a:ext cx="2484212" cy="46037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r>
                    <a:rPr lang="zh-CN" altLang="en-US" sz="2400">
                      <a:solidFill>
                        <a:schemeClr val="bg2">
                          <a:lumMod val="25000"/>
                        </a:schemeClr>
                      </a:solidFill>
                      <a:latin typeface="思源黑体 CN Regular" panose="020B0500000000000000" pitchFamily="34" charset="-122"/>
                      <a:ea typeface="思源黑体 CN Regular"/>
                    </a:rPr>
                    <a:t>实施方法</a:t>
                  </a:r>
                </a:p>
              </p:txBody>
            </p:sp>
            <p:sp>
              <p:nvSpPr>
                <p:cNvPr id="32" name="文本框 31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621752" y="4688188"/>
                  <a:ext cx="2035992" cy="23231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r>
                    <a:rPr lang="en-US" sz="1100">
                      <a:solidFill>
                        <a:srgbClr val="4A4A4A"/>
                      </a:solidFill>
                      <a:ea typeface="+mn-lt"/>
                      <a:cs typeface="+mn-lt"/>
                    </a:rPr>
                    <a:t>Implementation</a:t>
                  </a:r>
                </a:p>
              </p:txBody>
            </p:sp>
          </p:grpSp>
          <p:pic>
            <p:nvPicPr>
              <p:cNvPr id="28" name="图片 27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9"/>
              <a:stretch>
                <a:fillRect/>
              </a:stretch>
            </p:blipFill>
            <p:spPr>
              <a:xfrm>
                <a:off x="-1373621" y="2359719"/>
                <a:ext cx="1052174" cy="956248"/>
              </a:xfrm>
              <a:prstGeom prst="rect">
                <a:avLst/>
              </a:prstGeom>
            </p:spPr>
          </p:pic>
          <p:sp>
            <p:nvSpPr>
              <p:cNvPr id="30" name="文本框 2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-954232" y="2549256"/>
                <a:ext cx="6018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CCA764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02</a:t>
                </a:r>
                <a:endParaRPr lang="zh-CN" altLang="en-US" sz="2400" b="1" i="1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2951722" y="3375576"/>
              <a:ext cx="3814245" cy="956248"/>
              <a:chOff x="3209174" y="1042036"/>
              <a:chExt cx="3814245" cy="956248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4539207" y="1188235"/>
                <a:ext cx="2484212" cy="662568"/>
                <a:chOff x="5204638" y="2944129"/>
                <a:chExt cx="2484212" cy="662568"/>
              </a:xfrm>
            </p:grpSpPr>
            <p:sp>
              <p:nvSpPr>
                <p:cNvPr id="41" name="文本框 40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5204638" y="2944129"/>
                  <a:ext cx="2484212" cy="46037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r>
                    <a:rPr lang="zh-CN" altLang="en-US" sz="2400">
                      <a:solidFill>
                        <a:schemeClr val="bg2">
                          <a:lumMod val="25000"/>
                        </a:schemeClr>
                      </a:solidFill>
                      <a:latin typeface="思源黑体 CN Regular" panose="020B0500000000000000" pitchFamily="34" charset="-122"/>
                      <a:ea typeface="思源黑体 CN Regular" panose="020B0500000000000000" pitchFamily="34" charset="-122"/>
                    </a:rPr>
                    <a:t>成果展示</a:t>
                  </a:r>
                </a:p>
              </p:txBody>
            </p:sp>
            <p:sp>
              <p:nvSpPr>
                <p:cNvPr id="42" name="文本框 41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5241377" y="3346347"/>
                  <a:ext cx="2035992" cy="26035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r>
                    <a:rPr lang="en-US" sz="1100">
                      <a:solidFill>
                        <a:srgbClr val="4A4A4A"/>
                      </a:solidFill>
                      <a:ea typeface="+mn-lt"/>
                      <a:cs typeface="+mn-lt"/>
                    </a:rPr>
                    <a:t>Results display</a:t>
                  </a:r>
                </a:p>
              </p:txBody>
            </p:sp>
          </p:grpSp>
          <p:pic>
            <p:nvPicPr>
              <p:cNvPr id="39" name="图片 38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9"/>
              <a:stretch>
                <a:fillRect/>
              </a:stretch>
            </p:blipFill>
            <p:spPr>
              <a:xfrm>
                <a:off x="3209174" y="1042036"/>
                <a:ext cx="1052174" cy="956248"/>
              </a:xfrm>
              <a:prstGeom prst="rect">
                <a:avLst/>
              </a:prstGeom>
            </p:spPr>
          </p:pic>
          <p:sp>
            <p:nvSpPr>
              <p:cNvPr id="40" name="文本框 3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638088" y="1225281"/>
                <a:ext cx="6018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CCA764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03</a:t>
                </a:r>
                <a:endParaRPr lang="zh-CN" altLang="en-US" sz="2400" b="1" i="1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20" cstate="screen"/>
          <a:stretch>
            <a:fillRect/>
          </a:stretch>
        </p:blipFill>
        <p:spPr>
          <a:xfrm flipH="1" flipV="1">
            <a:off x="0" y="0"/>
            <a:ext cx="2893237" cy="1753838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1" cstate="screen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35776"/>
          <a:stretch>
            <a:fillRect/>
          </a:stretch>
        </p:blipFill>
        <p:spPr>
          <a:xfrm>
            <a:off x="9669151" y="0"/>
            <a:ext cx="2191938" cy="1240041"/>
          </a:xfrm>
          <a:custGeom>
            <a:avLst/>
            <a:gdLst>
              <a:gd name="connsiteX0" fmla="*/ 0 w 2191938"/>
              <a:gd name="connsiteY0" fmla="*/ 0 h 1240041"/>
              <a:gd name="connsiteX1" fmla="*/ 2191938 w 2191938"/>
              <a:gd name="connsiteY1" fmla="*/ 0 h 1240041"/>
              <a:gd name="connsiteX2" fmla="*/ 2191938 w 2191938"/>
              <a:gd name="connsiteY2" fmla="*/ 1240041 h 1240041"/>
              <a:gd name="connsiteX3" fmla="*/ 0 w 2191938"/>
              <a:gd name="connsiteY3" fmla="*/ 1240041 h 124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1938" h="1240041">
                <a:moveTo>
                  <a:pt x="0" y="0"/>
                </a:moveTo>
                <a:lnTo>
                  <a:pt x="2191938" y="0"/>
                </a:lnTo>
                <a:lnTo>
                  <a:pt x="2191938" y="1240041"/>
                </a:lnTo>
                <a:lnTo>
                  <a:pt x="0" y="1240041"/>
                </a:lnTo>
                <a:close/>
              </a:path>
            </a:pathLst>
          </a:cu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9"/>
          <a:srcRect b="40454"/>
          <a:stretch>
            <a:fillRect/>
          </a:stretch>
        </p:blipFill>
        <p:spPr>
          <a:xfrm>
            <a:off x="5294367" y="5501048"/>
            <a:ext cx="2507426" cy="1356952"/>
          </a:xfrm>
          <a:custGeom>
            <a:avLst/>
            <a:gdLst>
              <a:gd name="connsiteX0" fmla="*/ 0 w 2507426"/>
              <a:gd name="connsiteY0" fmla="*/ 0 h 1356952"/>
              <a:gd name="connsiteX1" fmla="*/ 2507426 w 2507426"/>
              <a:gd name="connsiteY1" fmla="*/ 0 h 1356952"/>
              <a:gd name="connsiteX2" fmla="*/ 2507426 w 2507426"/>
              <a:gd name="connsiteY2" fmla="*/ 1356952 h 1356952"/>
              <a:gd name="connsiteX3" fmla="*/ 0 w 2507426"/>
              <a:gd name="connsiteY3" fmla="*/ 1356952 h 135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426" h="1356952">
                <a:moveTo>
                  <a:pt x="0" y="0"/>
                </a:moveTo>
                <a:lnTo>
                  <a:pt x="2507426" y="0"/>
                </a:lnTo>
                <a:lnTo>
                  <a:pt x="2507426" y="1356952"/>
                </a:lnTo>
                <a:lnTo>
                  <a:pt x="0" y="1356952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596759" y="4665174"/>
            <a:ext cx="2484212" cy="460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CN" altLang="en-US" sz="240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工作感悟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630323" y="5038361"/>
            <a:ext cx="2035992" cy="2603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>
                <a:solidFill>
                  <a:srgbClr val="4A4A4A"/>
                </a:solidFill>
                <a:ea typeface="+mn-lt"/>
                <a:cs typeface="+mn-lt"/>
                <a:sym typeface="+mn-ea"/>
              </a:rPr>
              <a:t>Work perception</a:t>
            </a:r>
            <a:endParaRPr lang="en-US" sz="1100">
              <a:solidFill>
                <a:srgbClr val="4A4A4A"/>
              </a:solidFill>
              <a:ea typeface="+mn-lt"/>
              <a:cs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266726" y="4454196"/>
            <a:ext cx="1052174" cy="956248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4695640" y="4637441"/>
            <a:ext cx="60180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>
                <a:solidFill>
                  <a:srgbClr val="CCA76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04</a:t>
            </a:r>
            <a:endParaRPr lang="zh-CN" altLang="en-US" sz="2400" b="1" i="1">
              <a:solidFill>
                <a:srgbClr val="CCA764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972" y="436506"/>
            <a:ext cx="11374056" cy="5984988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0" y="0"/>
            <a:ext cx="12192000" cy="6891162"/>
            <a:chOff x="0" y="0"/>
            <a:chExt cx="12192000" cy="68911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flipH="1" flipV="1">
              <a:off x="0" y="0"/>
              <a:ext cx="1932972" cy="117173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10259028" y="5719423"/>
              <a:ext cx="1932972" cy="117173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2726" y="633661"/>
            <a:ext cx="2786394" cy="468628"/>
            <a:chOff x="478157" y="294006"/>
            <a:chExt cx="2786394" cy="468628"/>
          </a:xfrm>
        </p:grpSpPr>
        <p:sp>
          <p:nvSpPr>
            <p:cNvPr id="16" name="菱形 15"/>
            <p:cNvSpPr/>
            <p:nvPr/>
          </p:nvSpPr>
          <p:spPr>
            <a:xfrm rot="16200000">
              <a:off x="478157" y="294006"/>
              <a:ext cx="468628" cy="468628"/>
            </a:xfrm>
            <a:prstGeom prst="diamond">
              <a:avLst/>
            </a:prstGeom>
            <a:solidFill>
              <a:srgbClr val="CCA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7"/>
            <p:cNvSpPr>
              <a:spLocks noChangeArrowheads="1"/>
            </p:cNvSpPr>
            <p:nvPr/>
          </p:nvSpPr>
          <p:spPr bwMode="auto">
            <a:xfrm>
              <a:off x="1046481" y="343653"/>
              <a:ext cx="2218070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Project </a:t>
              </a: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感想</a:t>
              </a:r>
            </a:p>
          </p:txBody>
        </p:sp>
      </p:grpSp>
      <p:sp>
        <p:nvSpPr>
          <p:cNvPr id="5" name="文本"/>
          <p:cNvSpPr/>
          <p:nvPr>
            <p:custDataLst>
              <p:tags r:id="rId1"/>
            </p:custDataLst>
          </p:nvPr>
        </p:nvSpPr>
        <p:spPr>
          <a:xfrm>
            <a:off x="1191260" y="1459230"/>
            <a:ext cx="9643745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工作感受：</a:t>
            </a:r>
            <a:endParaRPr lang="en-US" altLang="zh-CN" sz="2400" dirty="0">
              <a:solidFill>
                <a:srgbClr val="595959"/>
              </a:solidFill>
              <a:latin typeface="思源黑体旧字形 Normal" panose="020B0400000000000000" pitchFamily="34" charset="-122"/>
              <a:ea typeface="思源黑体旧字形 Normal" panose="020B0400000000000000" pitchFamily="34" charset="-122"/>
              <a:cs typeface="Open Sans" panose="020B0606030504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MATLAB 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对并行计算的优化很强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704" y="2594284"/>
            <a:ext cx="6330687" cy="3365231"/>
          </a:xfrm>
          <a:prstGeom prst="rect">
            <a:avLst/>
          </a:prstGeom>
        </p:spPr>
      </p:pic>
      <p:sp>
        <p:nvSpPr>
          <p:cNvPr id="4" name="文本"/>
          <p:cNvSpPr/>
          <p:nvPr>
            <p:custDataLst>
              <p:tags r:id="rId2"/>
            </p:custDataLst>
          </p:nvPr>
        </p:nvSpPr>
        <p:spPr>
          <a:xfrm>
            <a:off x="7473226" y="2648132"/>
            <a:ext cx="3844070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使用 </a:t>
            </a: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Parallel Computation Tools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GPU 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计算上，效率提升至使用 </a:t>
            </a: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CPU 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计算的 </a:t>
            </a: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1500%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972" y="436506"/>
            <a:ext cx="11374056" cy="5984988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0" y="0"/>
            <a:ext cx="12192000" cy="6891162"/>
            <a:chOff x="0" y="0"/>
            <a:chExt cx="12192000" cy="68911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flipH="1" flipV="1">
              <a:off x="0" y="0"/>
              <a:ext cx="1932972" cy="117173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10259028" y="5719423"/>
              <a:ext cx="1932972" cy="117173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2726" y="633661"/>
            <a:ext cx="2786394" cy="468628"/>
            <a:chOff x="478157" y="294006"/>
            <a:chExt cx="2786394" cy="468628"/>
          </a:xfrm>
        </p:grpSpPr>
        <p:sp>
          <p:nvSpPr>
            <p:cNvPr id="16" name="菱形 15"/>
            <p:cNvSpPr/>
            <p:nvPr/>
          </p:nvSpPr>
          <p:spPr>
            <a:xfrm rot="16200000">
              <a:off x="478157" y="294006"/>
              <a:ext cx="468628" cy="468628"/>
            </a:xfrm>
            <a:prstGeom prst="diamond">
              <a:avLst/>
            </a:prstGeom>
            <a:solidFill>
              <a:srgbClr val="CCA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7"/>
            <p:cNvSpPr>
              <a:spLocks noChangeArrowheads="1"/>
            </p:cNvSpPr>
            <p:nvPr/>
          </p:nvSpPr>
          <p:spPr bwMode="auto">
            <a:xfrm>
              <a:off x="1046481" y="343653"/>
              <a:ext cx="2218070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Project </a:t>
              </a: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感想</a:t>
              </a:r>
            </a:p>
          </p:txBody>
        </p:sp>
      </p:grpSp>
      <p:sp>
        <p:nvSpPr>
          <p:cNvPr id="5" name="文本"/>
          <p:cNvSpPr/>
          <p:nvPr>
            <p:custDataLst>
              <p:tags r:id="rId1"/>
            </p:custDataLst>
          </p:nvPr>
        </p:nvSpPr>
        <p:spPr>
          <a:xfrm>
            <a:off x="1191260" y="1459230"/>
            <a:ext cx="9643745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工作感受：</a:t>
            </a:r>
            <a:endParaRPr lang="en-US" altLang="zh-CN" sz="2400" dirty="0">
              <a:solidFill>
                <a:srgbClr val="595959"/>
              </a:solidFill>
              <a:latin typeface="思源黑体旧字形 Normal" panose="020B0400000000000000" pitchFamily="34" charset="-122"/>
              <a:ea typeface="思源黑体旧字形 Normal" panose="020B0400000000000000" pitchFamily="34" charset="-122"/>
              <a:cs typeface="Open Sans" panose="020B0606030504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MATLAB 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对并行计算的优化很强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MATLAB 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的易用性很好</a:t>
            </a:r>
            <a:endParaRPr lang="en-US" altLang="zh-CN" sz="2400" dirty="0">
              <a:solidFill>
                <a:srgbClr val="595959"/>
              </a:solidFill>
              <a:latin typeface="思源黑体旧字形 Normal" panose="020B0400000000000000" pitchFamily="34" charset="-122"/>
              <a:ea typeface="思源黑体旧字形 Normal" panose="020B04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6" name="文本"/>
          <p:cNvSpPr/>
          <p:nvPr>
            <p:custDataLst>
              <p:tags r:id="rId2"/>
            </p:custDataLst>
          </p:nvPr>
        </p:nvSpPr>
        <p:spPr>
          <a:xfrm>
            <a:off x="1091354" y="3326480"/>
            <a:ext cx="9643745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即使底层实现上不透明，但是相对的封装和易用性做得非常好。</a:t>
            </a:r>
            <a:endParaRPr lang="en-US" altLang="zh-CN" sz="2400" dirty="0">
              <a:solidFill>
                <a:srgbClr val="595959"/>
              </a:solidFill>
              <a:latin typeface="思源黑体旧字形 Normal" panose="020B0400000000000000" pitchFamily="34" charset="-122"/>
              <a:ea typeface="思源黑体旧字形 Normal" panose="020B0400000000000000" pitchFamily="34" charset="-122"/>
              <a:cs typeface="Open Sans" panose="020B0606030504020204" pitchFamily="34" charset="0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术业有专攻，</a:t>
            </a: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MATLAB 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十分适合做数学计算和分析。</a:t>
            </a:r>
            <a:endParaRPr lang="en-US" altLang="zh-CN" sz="2400" dirty="0">
              <a:solidFill>
                <a:srgbClr val="595959"/>
              </a:solidFill>
              <a:latin typeface="思源黑体旧字形 Normal" panose="020B0400000000000000" pitchFamily="34" charset="-122"/>
              <a:ea typeface="思源黑体旧字形 Normal" panose="020B0400000000000000" pitchFamily="34" charset="-122"/>
              <a:cs typeface="Open Sans" panose="020B0606030504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避开复杂的实现，更关心效率。</a:t>
            </a:r>
            <a:endParaRPr lang="en-US" altLang="zh-CN" sz="2400" dirty="0">
              <a:solidFill>
                <a:srgbClr val="595959"/>
              </a:solidFill>
              <a:latin typeface="思源黑体旧字形 Normal" panose="020B0400000000000000" pitchFamily="34" charset="-122"/>
              <a:ea typeface="思源黑体旧字形 Normal" panose="020B0400000000000000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972" y="436506"/>
            <a:ext cx="11374056" cy="5984988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0" y="0"/>
            <a:ext cx="12192000" cy="6891162"/>
            <a:chOff x="0" y="0"/>
            <a:chExt cx="12192000" cy="68911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 flipV="1">
              <a:off x="0" y="0"/>
              <a:ext cx="1932972" cy="117173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10259028" y="5719423"/>
              <a:ext cx="1932972" cy="117173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2726" y="633661"/>
            <a:ext cx="2786394" cy="468628"/>
            <a:chOff x="478157" y="294006"/>
            <a:chExt cx="2786394" cy="468628"/>
          </a:xfrm>
        </p:grpSpPr>
        <p:sp>
          <p:nvSpPr>
            <p:cNvPr id="16" name="菱形 15"/>
            <p:cNvSpPr/>
            <p:nvPr/>
          </p:nvSpPr>
          <p:spPr>
            <a:xfrm rot="16200000">
              <a:off x="478157" y="294006"/>
              <a:ext cx="468628" cy="468628"/>
            </a:xfrm>
            <a:prstGeom prst="diamond">
              <a:avLst/>
            </a:prstGeom>
            <a:solidFill>
              <a:srgbClr val="CCA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7"/>
            <p:cNvSpPr>
              <a:spLocks noChangeArrowheads="1"/>
            </p:cNvSpPr>
            <p:nvPr/>
          </p:nvSpPr>
          <p:spPr bwMode="auto">
            <a:xfrm>
              <a:off x="1046481" y="343653"/>
              <a:ext cx="221807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</a:bodyPr>
            <a:lstStyle/>
            <a:p>
              <a:pPr lvl="0">
                <a:defRPr/>
              </a:pPr>
              <a:r>
                <a:rPr lang="zh-CN" altLang="en-US" sz="240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/>
                </a:rPr>
                <a:t>成员分工</a:t>
              </a: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411" y="1939833"/>
            <a:ext cx="4692226" cy="31305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  <a:headEnd/>
            <a:tailEnd/>
          </a:ln>
          <a:effectLst/>
        </p:spPr>
      </p:pic>
      <p:cxnSp>
        <p:nvCxnSpPr>
          <p:cNvPr id="39" name="直接连接符 38"/>
          <p:cNvCxnSpPr/>
          <p:nvPr/>
        </p:nvCxnSpPr>
        <p:spPr>
          <a:xfrm>
            <a:off x="6425044" y="3505131"/>
            <a:ext cx="4608512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46" name="椭圆 45"/>
          <p:cNvSpPr/>
          <p:nvPr/>
        </p:nvSpPr>
        <p:spPr>
          <a:xfrm>
            <a:off x="6425044" y="1135837"/>
            <a:ext cx="709834" cy="709834"/>
          </a:xfrm>
          <a:prstGeom prst="ellipse">
            <a:avLst/>
          </a:prstGeom>
          <a:solidFill>
            <a:srgbClr val="6F9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01</a:t>
            </a:r>
            <a:endParaRPr lang="zh-CN" altLang="en-US" sz="200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425044" y="3848116"/>
            <a:ext cx="709834" cy="709834"/>
          </a:xfrm>
          <a:prstGeom prst="ellipse">
            <a:avLst/>
          </a:prstGeom>
          <a:solidFill>
            <a:srgbClr val="CCA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02</a:t>
            </a:r>
            <a:endParaRPr lang="zh-CN" altLang="en-US" sz="200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35133" y="1131857"/>
            <a:ext cx="4199306" cy="1805327"/>
            <a:chOff x="2130473" y="664895"/>
            <a:chExt cx="4199306" cy="1805327"/>
          </a:xfrm>
        </p:grpSpPr>
        <p:sp>
          <p:nvSpPr>
            <p:cNvPr id="50" name="文本"/>
            <p:cNvSpPr/>
            <p:nvPr/>
          </p:nvSpPr>
          <p:spPr>
            <a:xfrm>
              <a:off x="2207779" y="664895"/>
              <a:ext cx="2214880" cy="583565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zh-CN" altLang="en-US" sz="3200">
                  <a:solidFill>
                    <a:srgbClr val="595959"/>
                  </a:solidFill>
                  <a:latin typeface="思源黑体旧字形 Normal" panose="020B0400000000000000" pitchFamily="34" charset="-122"/>
                  <a:ea typeface="思源黑体旧字形 Normal"/>
                  <a:cs typeface="Open Sans"/>
                </a:rPr>
                <a:t>郭健阳</a:t>
              </a:r>
              <a:r>
                <a:rPr lang="en-US" altLang="zh-CN" sz="3200">
                  <a:solidFill>
                    <a:srgbClr val="595959"/>
                  </a:solidFill>
                  <a:latin typeface="思源黑体旧字形 Normal" panose="020B0400000000000000" pitchFamily="34" charset="-122"/>
                  <a:ea typeface="思源黑体旧字形 Normal"/>
                  <a:cs typeface="Open Sans"/>
                </a:rPr>
                <a:t> 50%</a:t>
              </a:r>
              <a:endParaRPr lang="zh-CN" altLang="en-US" sz="320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/>
                <a:cs typeface="Open Sans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130473" y="1271342"/>
              <a:ext cx="4199306" cy="119888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40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</a:defRPr>
              </a:lvl1pPr>
            </a:lstStyle>
            <a:p>
              <a:pPr marL="171450" indent="-171450">
                <a:lnSpc>
                  <a:spcPct val="150000"/>
                </a:lnSpc>
                <a:buFont typeface="Arial" panose="020B0604020202020204"/>
                <a:buChar char="•"/>
              </a:pP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思源黑体旧字形 Normal"/>
                </a:rPr>
                <a:t>理论资料收集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/>
                <a:buChar char="•"/>
              </a:pP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思源黑体旧字形 Normal"/>
                </a:rPr>
                <a:t>GUI设计与实现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思源黑体旧字形 Normal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235133" y="3844975"/>
            <a:ext cx="4199306" cy="2403855"/>
            <a:chOff x="2130473" y="1294374"/>
            <a:chExt cx="4199306" cy="2403855"/>
          </a:xfrm>
        </p:grpSpPr>
        <p:sp>
          <p:nvSpPr>
            <p:cNvPr id="53" name="文本"/>
            <p:cNvSpPr/>
            <p:nvPr/>
          </p:nvSpPr>
          <p:spPr>
            <a:xfrm>
              <a:off x="2207778" y="1294374"/>
              <a:ext cx="2214880" cy="583565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zh-CN" altLang="en-US" sz="3200">
                  <a:solidFill>
                    <a:srgbClr val="595959"/>
                  </a:solidFill>
                  <a:latin typeface="思源黑体旧字形 Normal" panose="020B0400000000000000" pitchFamily="34" charset="-122"/>
                  <a:ea typeface="思源黑体旧字形 Normal"/>
                  <a:cs typeface="Open Sans"/>
                </a:rPr>
                <a:t>徐春晖</a:t>
              </a:r>
              <a:r>
                <a:rPr lang="en-US" altLang="zh-CN" sz="3200">
                  <a:solidFill>
                    <a:srgbClr val="595959"/>
                  </a:solidFill>
                  <a:latin typeface="思源黑体旧字形 Normal" panose="020B0400000000000000" pitchFamily="34" charset="-122"/>
                  <a:ea typeface="思源黑体旧字形 Normal"/>
                  <a:cs typeface="Open Sans"/>
                </a:rPr>
                <a:t> 50%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130473" y="1944994"/>
              <a:ext cx="4199306" cy="1753235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40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</a:defRPr>
              </a:lvl1pPr>
            </a:lstStyle>
            <a:p>
              <a:pPr marL="171450" indent="-171450">
                <a:lnSpc>
                  <a:spcPct val="150000"/>
                </a:lnSpc>
                <a:buFont typeface="Arial" panose="020B0604020202020204"/>
                <a:buChar char="•"/>
              </a:pP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ea typeface="思源黑体旧字形 Normal"/>
                  <a:sym typeface="+mn-ea"/>
                </a:rPr>
                <a:t>数据集收集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思源黑体旧字形 Normal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/>
                <a:buChar char="•"/>
              </a:pP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思源黑体旧字形 Normal"/>
                </a:rPr>
                <a:t>模型的设计与实现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/>
                <a:buChar char="•"/>
              </a:pP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思源黑体旧字形 Normal"/>
                </a:rPr>
                <a:t>性能测试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思源黑体旧字形 Norm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231401" y="2348380"/>
            <a:ext cx="7729198" cy="1950749"/>
            <a:chOff x="2231401" y="2293393"/>
            <a:chExt cx="7729198" cy="1950749"/>
          </a:xfrm>
        </p:grpSpPr>
        <p:sp>
          <p:nvSpPr>
            <p:cNvPr id="5" name="PA-文本框 25"/>
            <p:cNvSpPr txBox="1"/>
            <p:nvPr>
              <p:custDataLst>
                <p:tags r:id="rId1"/>
              </p:custDataLst>
            </p:nvPr>
          </p:nvSpPr>
          <p:spPr>
            <a:xfrm>
              <a:off x="2231401" y="2782203"/>
              <a:ext cx="77291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7200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谢谢大家的观看</a:t>
              </a:r>
            </a:p>
          </p:txBody>
        </p:sp>
        <p:sp>
          <p:nvSpPr>
            <p:cNvPr id="6" name="PA-文本框 26"/>
            <p:cNvSpPr txBox="1"/>
            <p:nvPr>
              <p:custDataLst>
                <p:tags r:id="rId2"/>
              </p:custDataLst>
            </p:nvPr>
          </p:nvSpPr>
          <p:spPr>
            <a:xfrm>
              <a:off x="3855645" y="2293393"/>
              <a:ext cx="4480714" cy="58477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kumimoji="1" lang="en-US" altLang="zh-CN" sz="3200">
                  <a:gradFill flip="none" rotWithShape="1">
                    <a:gsLst>
                      <a:gs pos="0">
                        <a:srgbClr val="6F9FB6"/>
                      </a:gs>
                      <a:gs pos="100000">
                        <a:srgbClr val="1689CB"/>
                      </a:gs>
                    </a:gsLst>
                    <a:lin ang="13500000" scaled="1"/>
                    <a:tileRect/>
                  </a:gradFill>
                  <a:latin typeface="Arial Black" panose="020B0A04020102020204"/>
                  <a:ea typeface="思源黑体 CN Regular"/>
                </a:rPr>
                <a:t>MATLAB  PROJECT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41640" y="3982532"/>
              <a:ext cx="5508720" cy="26161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endPara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  <a:ea typeface="等线" panose="02010600030101010101" charset="-122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50000">
                  <a:srgbClr val="CCA764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0" y="5943600"/>
            <a:ext cx="1219200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50000">
                  <a:srgbClr val="CCA764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8290" y="1477588"/>
            <a:ext cx="2191938" cy="193080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5" y="3382367"/>
            <a:ext cx="2507426" cy="227882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9298761" y="5104161"/>
            <a:ext cx="2893237" cy="175383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 flipH="1" flipV="1">
            <a:off x="0" y="0"/>
            <a:ext cx="2893237" cy="17538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231401" y="2084838"/>
            <a:ext cx="7729198" cy="1949489"/>
            <a:chOff x="2231401" y="2293393"/>
            <a:chExt cx="7729198" cy="1949489"/>
          </a:xfrm>
        </p:grpSpPr>
        <p:sp>
          <p:nvSpPr>
            <p:cNvPr id="5" name="PA-文本框 25"/>
            <p:cNvSpPr txBox="1"/>
            <p:nvPr>
              <p:custDataLst>
                <p:tags r:id="rId1"/>
              </p:custDataLst>
            </p:nvPr>
          </p:nvSpPr>
          <p:spPr>
            <a:xfrm>
              <a:off x="2231401" y="2782203"/>
              <a:ext cx="772919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7200" dirty="0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背景与目标</a:t>
              </a:r>
            </a:p>
          </p:txBody>
        </p:sp>
        <p:sp>
          <p:nvSpPr>
            <p:cNvPr id="6" name="PA-文本框 26"/>
            <p:cNvSpPr txBox="1"/>
            <p:nvPr>
              <p:custDataLst>
                <p:tags r:id="rId2"/>
              </p:custDataLst>
            </p:nvPr>
          </p:nvSpPr>
          <p:spPr>
            <a:xfrm>
              <a:off x="5096465" y="2293393"/>
              <a:ext cx="1999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dirty="0">
                  <a:gradFill flip="none" rotWithShape="1">
                    <a:gsLst>
                      <a:gs pos="0">
                        <a:srgbClr val="6F9FB6"/>
                      </a:gs>
                      <a:gs pos="100000">
                        <a:srgbClr val="1689CB"/>
                      </a:gs>
                    </a:gsLst>
                    <a:lin ang="13500000" scaled="1"/>
                    <a:tileRect/>
                  </a:gradFill>
                  <a:latin typeface="Arial Black" panose="020B0A04020102020204"/>
                  <a:ea typeface="思源黑体 CN Regular"/>
                </a:rPr>
                <a:t>PART.01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41640" y="3982532"/>
              <a:ext cx="5508720" cy="260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>
                  <a:solidFill>
                    <a:srgbClr val="4A4A4A"/>
                  </a:solidFill>
                  <a:ea typeface="+mn-lt"/>
                  <a:cs typeface="+mn-lt"/>
                  <a:sym typeface="+mn-ea"/>
                </a:rPr>
                <a:t>Background and objectives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298761" y="5104161"/>
            <a:ext cx="2893237" cy="17538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flipH="1" flipV="1">
            <a:off x="0" y="0"/>
            <a:ext cx="2893237" cy="17538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405" y="4599188"/>
            <a:ext cx="1372324" cy="124721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6681" y="5430520"/>
            <a:ext cx="597670" cy="5431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431" y="416689"/>
            <a:ext cx="1012796" cy="9204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9414" y="729419"/>
            <a:ext cx="10953172" cy="5399162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9543" y="876919"/>
            <a:ext cx="2451672" cy="22281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972" y="436506"/>
            <a:ext cx="11374056" cy="5984988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0" y="0"/>
            <a:ext cx="12192000" cy="6891162"/>
            <a:chOff x="0" y="0"/>
            <a:chExt cx="12192000" cy="68911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flipH="1" flipV="1">
              <a:off x="0" y="0"/>
              <a:ext cx="1932972" cy="117173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10259028" y="5719423"/>
              <a:ext cx="1932972" cy="117173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2726" y="633661"/>
            <a:ext cx="2786394" cy="468628"/>
            <a:chOff x="478157" y="294006"/>
            <a:chExt cx="2786394" cy="468628"/>
          </a:xfrm>
        </p:grpSpPr>
        <p:sp>
          <p:nvSpPr>
            <p:cNvPr id="16" name="菱形 15"/>
            <p:cNvSpPr/>
            <p:nvPr/>
          </p:nvSpPr>
          <p:spPr>
            <a:xfrm rot="16200000">
              <a:off x="478157" y="294006"/>
              <a:ext cx="468628" cy="468628"/>
            </a:xfrm>
            <a:prstGeom prst="diamond">
              <a:avLst/>
            </a:prstGeom>
            <a:solidFill>
              <a:srgbClr val="CCA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7"/>
            <p:cNvSpPr>
              <a:spLocks noChangeArrowheads="1"/>
            </p:cNvSpPr>
            <p:nvPr/>
          </p:nvSpPr>
          <p:spPr bwMode="auto">
            <a:xfrm>
              <a:off x="1046481" y="343653"/>
              <a:ext cx="2218070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背景与目标</a:t>
              </a:r>
            </a:p>
          </p:txBody>
        </p:sp>
      </p:grpSp>
      <p:sp>
        <p:nvSpPr>
          <p:cNvPr id="5" name="文本"/>
          <p:cNvSpPr/>
          <p:nvPr>
            <p:custDataLst>
              <p:tags r:id="rId1"/>
            </p:custDataLst>
          </p:nvPr>
        </p:nvSpPr>
        <p:spPr>
          <a:xfrm>
            <a:off x="1191260" y="1459230"/>
            <a:ext cx="7802880" cy="24917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卷积神经网络</a:t>
            </a: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 (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Constitutional Neural Networks</a:t>
            </a: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, 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CNN</a:t>
            </a: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)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  <a:sym typeface="+mn-ea"/>
              </a:rPr>
              <a:t>能够有效的将大数据量的图片降维成小数据量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  <a:sym typeface="+mn-ea"/>
              </a:rPr>
              <a:t>能够有效的保留图片特征，符合图片处理的原则</a:t>
            </a:r>
            <a:endParaRPr lang="zh-CN" altLang="en-US" sz="2400" dirty="0">
              <a:solidFill>
                <a:srgbClr val="595959"/>
              </a:solidFill>
              <a:latin typeface="思源黑体旧字形 Normal" panose="020B0400000000000000" pitchFamily="34" charset="-122"/>
              <a:ea typeface="思源黑体旧字形 Normal" panose="020B0400000000000000" pitchFamily="34" charset="-122"/>
              <a:cs typeface="Open Sans" panose="020B06060305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595959"/>
              </a:solidFill>
              <a:latin typeface="思源黑体旧字形 Normal" panose="020B0400000000000000" pitchFamily="34" charset="-122"/>
              <a:ea typeface="思源黑体旧字形 Normal" panose="020B04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5"/>
          <a:srcRect l="16200" t="11302" r="15297" b="7661"/>
          <a:stretch>
            <a:fillRect/>
          </a:stretch>
        </p:blipFill>
        <p:spPr>
          <a:xfrm>
            <a:off x="3336290" y="3329940"/>
            <a:ext cx="5519420" cy="2948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972" y="436506"/>
            <a:ext cx="11374056" cy="5984988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0" y="0"/>
            <a:ext cx="12192000" cy="6891162"/>
            <a:chOff x="0" y="0"/>
            <a:chExt cx="12192000" cy="68911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flipH="1" flipV="1">
              <a:off x="0" y="0"/>
              <a:ext cx="1932972" cy="117173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10259028" y="5719423"/>
              <a:ext cx="1932972" cy="117173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2726" y="633661"/>
            <a:ext cx="2786394" cy="468628"/>
            <a:chOff x="478157" y="294006"/>
            <a:chExt cx="2786394" cy="468628"/>
          </a:xfrm>
        </p:grpSpPr>
        <p:sp>
          <p:nvSpPr>
            <p:cNvPr id="16" name="菱形 15"/>
            <p:cNvSpPr/>
            <p:nvPr/>
          </p:nvSpPr>
          <p:spPr>
            <a:xfrm rot="16200000">
              <a:off x="478157" y="294006"/>
              <a:ext cx="468628" cy="468628"/>
            </a:xfrm>
            <a:prstGeom prst="diamond">
              <a:avLst/>
            </a:prstGeom>
            <a:solidFill>
              <a:srgbClr val="CCA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7"/>
            <p:cNvSpPr>
              <a:spLocks noChangeArrowheads="1"/>
            </p:cNvSpPr>
            <p:nvPr/>
          </p:nvSpPr>
          <p:spPr bwMode="auto">
            <a:xfrm>
              <a:off x="1046481" y="343653"/>
              <a:ext cx="2218070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背景与目标</a:t>
              </a:r>
            </a:p>
          </p:txBody>
        </p:sp>
      </p:grpSp>
      <p:sp>
        <p:nvSpPr>
          <p:cNvPr id="5" name="文本"/>
          <p:cNvSpPr/>
          <p:nvPr>
            <p:custDataLst>
              <p:tags r:id="rId1"/>
            </p:custDataLst>
          </p:nvPr>
        </p:nvSpPr>
        <p:spPr>
          <a:xfrm>
            <a:off x="1191260" y="1459230"/>
            <a:ext cx="8455660" cy="2306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典型的卷积神经网络结构：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卷积层：</a:t>
            </a:r>
            <a:r>
              <a:rPr lang="en-US" altLang="zh-CN" sz="2400" b="1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  <a:sym typeface="+mn-ea"/>
              </a:rPr>
              <a:t>提取</a:t>
            </a: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  <a:sym typeface="+mn-ea"/>
              </a:rPr>
              <a:t>图像中的</a:t>
            </a:r>
            <a:r>
              <a:rPr lang="en-US" altLang="zh-CN" sz="2400" b="1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  <a:sym typeface="+mn-ea"/>
              </a:rPr>
              <a:t>局部特征</a:t>
            </a:r>
            <a:endParaRPr lang="zh-CN" altLang="en-US" sz="2400" dirty="0">
              <a:solidFill>
                <a:srgbClr val="595959"/>
              </a:solidFill>
              <a:latin typeface="思源黑体旧字形 Normal" panose="020B0400000000000000" pitchFamily="34" charset="-122"/>
              <a:ea typeface="思源黑体旧字形 Normal" panose="020B0400000000000000" pitchFamily="34" charset="-122"/>
              <a:cs typeface="Open Sans" panose="020B0606030504020204" pitchFamily="34" charset="0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池化层：</a:t>
            </a: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  <a:sym typeface="+mn-ea"/>
              </a:rPr>
              <a:t>大幅降低参数量级(</a:t>
            </a:r>
            <a:r>
              <a:rPr lang="en-US" altLang="zh-CN" sz="2400" b="1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  <a:sym typeface="+mn-ea"/>
              </a:rPr>
              <a:t>降维</a:t>
            </a: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  <a:sym typeface="+mn-ea"/>
              </a:rPr>
              <a:t>)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  <a:sym typeface="+mn-ea"/>
              </a:rPr>
              <a:t>，</a:t>
            </a:r>
            <a:r>
              <a:rPr lang="zh-CN" altLang="en-US" sz="2400" b="1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  <a:sym typeface="+mn-ea"/>
              </a:rPr>
              <a:t>防止过拟合</a:t>
            </a:r>
            <a:endParaRPr lang="zh-CN" altLang="en-US" sz="2400" b="1" dirty="0">
              <a:solidFill>
                <a:srgbClr val="595959"/>
              </a:solidFill>
              <a:latin typeface="思源黑体旧字形 Normal" panose="020B0400000000000000" pitchFamily="34" charset="-122"/>
              <a:ea typeface="思源黑体旧字形 Normal" panose="020B0400000000000000" pitchFamily="34" charset="-122"/>
              <a:cs typeface="Open Sans" panose="020B0606030504020204" pitchFamily="34" charset="0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全连接层：</a:t>
            </a: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类似传统神经网络的部分，用来</a:t>
            </a:r>
            <a:r>
              <a:rPr lang="en-US" altLang="zh-CN" sz="2400" b="1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输出</a:t>
            </a: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想要的</a:t>
            </a:r>
            <a:r>
              <a:rPr lang="en-US" altLang="zh-CN" sz="2400" b="1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结果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972" y="436506"/>
            <a:ext cx="11374056" cy="5984988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0" y="0"/>
            <a:ext cx="12192000" cy="6891162"/>
            <a:chOff x="0" y="0"/>
            <a:chExt cx="12192000" cy="68911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flipH="1" flipV="1">
              <a:off x="0" y="0"/>
              <a:ext cx="1932972" cy="117173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10259028" y="5719423"/>
              <a:ext cx="1932972" cy="117173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2726" y="633661"/>
            <a:ext cx="2786394" cy="468628"/>
            <a:chOff x="478157" y="294006"/>
            <a:chExt cx="2786394" cy="468628"/>
          </a:xfrm>
        </p:grpSpPr>
        <p:sp>
          <p:nvSpPr>
            <p:cNvPr id="16" name="菱形 15"/>
            <p:cNvSpPr/>
            <p:nvPr/>
          </p:nvSpPr>
          <p:spPr>
            <a:xfrm rot="16200000">
              <a:off x="478157" y="294006"/>
              <a:ext cx="468628" cy="468628"/>
            </a:xfrm>
            <a:prstGeom prst="diamond">
              <a:avLst/>
            </a:prstGeom>
            <a:solidFill>
              <a:srgbClr val="CCA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7"/>
            <p:cNvSpPr>
              <a:spLocks noChangeArrowheads="1"/>
            </p:cNvSpPr>
            <p:nvPr/>
          </p:nvSpPr>
          <p:spPr bwMode="auto">
            <a:xfrm>
              <a:off x="1046481" y="343653"/>
              <a:ext cx="2218070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Results</a:t>
              </a:r>
            </a:p>
          </p:txBody>
        </p:sp>
      </p:grpSp>
      <p:sp>
        <p:nvSpPr>
          <p:cNvPr id="5" name="文本"/>
          <p:cNvSpPr/>
          <p:nvPr>
            <p:custDataLst>
              <p:tags r:id="rId1"/>
            </p:custDataLst>
          </p:nvPr>
        </p:nvSpPr>
        <p:spPr>
          <a:xfrm>
            <a:off x="1191260" y="1459230"/>
            <a:ext cx="44500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卷积神经网络结构</a:t>
            </a: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——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  <a:sym typeface="+mn-ea"/>
              </a:rPr>
              <a:t>卷积层：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提取局部特征</a:t>
            </a:r>
          </a:p>
        </p:txBody>
      </p:sp>
      <p:pic>
        <p:nvPicPr>
          <p:cNvPr id="6" name="图片 5" descr="卷积层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375" y="1941195"/>
            <a:ext cx="5461635" cy="3987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972" y="436506"/>
            <a:ext cx="11374056" cy="5984988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0" y="0"/>
            <a:ext cx="12192000" cy="6891162"/>
            <a:chOff x="0" y="0"/>
            <a:chExt cx="12192000" cy="68911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flipH="1" flipV="1">
              <a:off x="0" y="0"/>
              <a:ext cx="1932972" cy="117173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10259028" y="5719423"/>
              <a:ext cx="1932972" cy="117173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2726" y="633661"/>
            <a:ext cx="2786394" cy="468628"/>
            <a:chOff x="478157" y="294006"/>
            <a:chExt cx="2786394" cy="468628"/>
          </a:xfrm>
        </p:grpSpPr>
        <p:sp>
          <p:nvSpPr>
            <p:cNvPr id="16" name="菱形 15"/>
            <p:cNvSpPr/>
            <p:nvPr/>
          </p:nvSpPr>
          <p:spPr>
            <a:xfrm rot="16200000">
              <a:off x="478157" y="294006"/>
              <a:ext cx="468628" cy="468628"/>
            </a:xfrm>
            <a:prstGeom prst="diamond">
              <a:avLst/>
            </a:prstGeom>
            <a:solidFill>
              <a:srgbClr val="CCA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7"/>
            <p:cNvSpPr>
              <a:spLocks noChangeArrowheads="1"/>
            </p:cNvSpPr>
            <p:nvPr/>
          </p:nvSpPr>
          <p:spPr bwMode="auto">
            <a:xfrm>
              <a:off x="1046481" y="343653"/>
              <a:ext cx="2218070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Analysis</a:t>
              </a:r>
            </a:p>
          </p:txBody>
        </p:sp>
      </p:grpSp>
      <p:sp>
        <p:nvSpPr>
          <p:cNvPr id="5" name="文本"/>
          <p:cNvSpPr/>
          <p:nvPr>
            <p:custDataLst>
              <p:tags r:id="rId1"/>
            </p:custDataLst>
          </p:nvPr>
        </p:nvSpPr>
        <p:spPr>
          <a:xfrm>
            <a:off x="1191260" y="1459230"/>
            <a:ext cx="4450080" cy="3415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卷积神经网络结构</a:t>
            </a: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——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  <a:sym typeface="+mn-ea"/>
              </a:rPr>
              <a:t>池化层：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降维，防止过拟合</a:t>
            </a:r>
          </a:p>
          <a:p>
            <a:pPr algn="l" fontAlgn="auto">
              <a:lnSpc>
                <a:spcPct val="150000"/>
              </a:lnSpc>
            </a:pPr>
            <a:endParaRPr lang="zh-CN" altLang="en-US" sz="2400" dirty="0">
              <a:solidFill>
                <a:srgbClr val="595959"/>
              </a:solidFill>
              <a:latin typeface="思源黑体旧字形 Normal" panose="020B0400000000000000" pitchFamily="34" charset="-122"/>
              <a:ea typeface="思源黑体旧字形 Normal" panose="020B0400000000000000" pitchFamily="34" charset="-122"/>
              <a:cs typeface="Open Sans" panose="020B0606030504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池化方式：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取最大值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取平均值</a:t>
            </a:r>
          </a:p>
        </p:txBody>
      </p:sp>
      <p:pic>
        <p:nvPicPr>
          <p:cNvPr id="102" name="图片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5318125" y="2579370"/>
            <a:ext cx="6176645" cy="2886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972" y="436506"/>
            <a:ext cx="11374056" cy="5984988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0" y="0"/>
            <a:ext cx="12192000" cy="6891162"/>
            <a:chOff x="0" y="0"/>
            <a:chExt cx="12192000" cy="68911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flipH="1" flipV="1">
              <a:off x="0" y="0"/>
              <a:ext cx="1932972" cy="117173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10259028" y="5719423"/>
              <a:ext cx="1932972" cy="117173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2726" y="633661"/>
            <a:ext cx="2786394" cy="468628"/>
            <a:chOff x="478157" y="294006"/>
            <a:chExt cx="2786394" cy="468628"/>
          </a:xfrm>
        </p:grpSpPr>
        <p:sp>
          <p:nvSpPr>
            <p:cNvPr id="16" name="菱形 15"/>
            <p:cNvSpPr/>
            <p:nvPr/>
          </p:nvSpPr>
          <p:spPr>
            <a:xfrm rot="16200000">
              <a:off x="478157" y="294006"/>
              <a:ext cx="468628" cy="468628"/>
            </a:xfrm>
            <a:prstGeom prst="diamond">
              <a:avLst/>
            </a:prstGeom>
            <a:solidFill>
              <a:srgbClr val="CCA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7"/>
            <p:cNvSpPr>
              <a:spLocks noChangeArrowheads="1"/>
            </p:cNvSpPr>
            <p:nvPr/>
          </p:nvSpPr>
          <p:spPr bwMode="auto">
            <a:xfrm>
              <a:off x="1046481" y="343653"/>
              <a:ext cx="2218070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背景与目标</a:t>
              </a:r>
            </a:p>
          </p:txBody>
        </p:sp>
      </p:grpSp>
      <p:sp>
        <p:nvSpPr>
          <p:cNvPr id="5" name="文本"/>
          <p:cNvSpPr/>
          <p:nvPr>
            <p:custDataLst>
              <p:tags r:id="rId1"/>
            </p:custDataLst>
          </p:nvPr>
        </p:nvSpPr>
        <p:spPr>
          <a:xfrm>
            <a:off x="1191260" y="1459230"/>
            <a:ext cx="6583680" cy="175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卷积神经网络结构</a:t>
            </a: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——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全连接层</a:t>
            </a: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  <a:sym typeface="+mn-ea"/>
              </a:rPr>
              <a:t>：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  <a:sym typeface="+mn-ea"/>
              </a:rPr>
              <a:t>类似传统神经网络的部分，用来输出想要的结果</a:t>
            </a:r>
            <a:endParaRPr lang="zh-CN" altLang="en-US" sz="2400" dirty="0">
              <a:solidFill>
                <a:srgbClr val="595959"/>
              </a:solidFill>
              <a:latin typeface="思源黑体旧字形 Normal" panose="020B0400000000000000" pitchFamily="34" charset="-122"/>
              <a:ea typeface="思源黑体旧字形 Normal" panose="020B0400000000000000" pitchFamily="34" charset="-122"/>
              <a:cs typeface="Open Sans" panose="020B0606030504020204" pitchFamily="34" charset="0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400" dirty="0">
              <a:solidFill>
                <a:srgbClr val="595959"/>
              </a:solidFill>
              <a:latin typeface="思源黑体旧字形 Normal" panose="020B0400000000000000" pitchFamily="34" charset="-122"/>
              <a:ea typeface="思源黑体旧字形 Normal" panose="020B04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5"/>
          <a:stretch>
            <a:fillRect/>
          </a:stretch>
        </p:blipFill>
        <p:spPr>
          <a:xfrm>
            <a:off x="3409315" y="3212465"/>
            <a:ext cx="5369560" cy="3000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972" y="436506"/>
            <a:ext cx="11374056" cy="5984988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0" y="0"/>
            <a:ext cx="12192000" cy="6891162"/>
            <a:chOff x="0" y="0"/>
            <a:chExt cx="12192000" cy="68911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flipH="1" flipV="1">
              <a:off x="0" y="0"/>
              <a:ext cx="1932972" cy="117173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10259028" y="5719423"/>
              <a:ext cx="1932972" cy="117173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2726" y="633661"/>
            <a:ext cx="2786394" cy="468628"/>
            <a:chOff x="478157" y="294006"/>
            <a:chExt cx="2786394" cy="468628"/>
          </a:xfrm>
        </p:grpSpPr>
        <p:sp>
          <p:nvSpPr>
            <p:cNvPr id="16" name="菱形 15"/>
            <p:cNvSpPr/>
            <p:nvPr/>
          </p:nvSpPr>
          <p:spPr>
            <a:xfrm rot="16200000">
              <a:off x="478157" y="294006"/>
              <a:ext cx="468628" cy="468628"/>
            </a:xfrm>
            <a:prstGeom prst="diamond">
              <a:avLst/>
            </a:prstGeom>
            <a:solidFill>
              <a:srgbClr val="CCA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7"/>
            <p:cNvSpPr>
              <a:spLocks noChangeArrowheads="1"/>
            </p:cNvSpPr>
            <p:nvPr/>
          </p:nvSpPr>
          <p:spPr bwMode="auto">
            <a:xfrm>
              <a:off x="1046481" y="343653"/>
              <a:ext cx="2218070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背景与目标</a:t>
              </a:r>
            </a:p>
          </p:txBody>
        </p:sp>
      </p:grpSp>
      <p:sp>
        <p:nvSpPr>
          <p:cNvPr id="5" name="文本"/>
          <p:cNvSpPr/>
          <p:nvPr>
            <p:custDataLst>
              <p:tags r:id="rId1"/>
            </p:custDataLst>
          </p:nvPr>
        </p:nvSpPr>
        <p:spPr>
          <a:xfrm>
            <a:off x="1191260" y="1459230"/>
            <a:ext cx="93268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卷积神经网络结构</a:t>
            </a:r>
            <a:endParaRPr sz="2400" dirty="0">
              <a:solidFill>
                <a:srgbClr val="595959"/>
              </a:solidFill>
              <a:latin typeface="思源黑体旧字形 Normal" panose="020B0400000000000000" pitchFamily="34" charset="-122"/>
              <a:ea typeface="思源黑体旧字形 Normal" panose="020B0400000000000000" pitchFamily="34" charset="-122"/>
              <a:cs typeface="Open Sans" panose="020B0606030504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 </a:t>
            </a:r>
            <a:r>
              <a:rPr 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  </a:t>
            </a:r>
            <a:r>
              <a:rPr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卷积层 – 池化层</a:t>
            </a:r>
            <a:r>
              <a:rPr 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 </a:t>
            </a:r>
            <a:r>
              <a:rPr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- 卷积层 –</a:t>
            </a:r>
            <a:r>
              <a:rPr lang="en-US"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 </a:t>
            </a:r>
            <a:r>
              <a:rPr sz="2400" dirty="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rPr>
              <a:t>池化层 – 卷积层 – 全连接层</a:t>
            </a:r>
          </a:p>
        </p:txBody>
      </p:sp>
      <p:pic>
        <p:nvPicPr>
          <p:cNvPr id="104" name="图片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1403350" y="2658110"/>
            <a:ext cx="9385300" cy="3476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ywiaGRpZCI6IjM5NzQ0ZDQyOTY3NjA2OTVlNWI4MjVmNjVjMTAwZDY2IiwidXNlckNvdW50Ijoz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0.7884251968504,&quot;left&quot;:247.90779527559053,&quot;top&quot;:114.2307874015748,&quot;width&quot;:663.8342519685037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0.7884251968504,&quot;left&quot;:247.90779527559053,&quot;top&quot;:114.2307874015748,&quot;width&quot;:663.8342519685037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0.7884251968504,&quot;left&quot;:247.90779527559053,&quot;top&quot;:114.2307874015748,&quot;width&quot;:663.8342519685037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0.7884251968504,&quot;left&quot;:247.90779527559053,&quot;top&quot;:114.2307874015748,&quot;width&quot;:663.8342519685037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0.7884251968504,&quot;left&quot;:247.90779527559053,&quot;top&quot;:114.2307874015748,&quot;width&quot;:663.8342519685037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0.7884251968504,&quot;left&quot;:247.90779527559053,&quot;top&quot;:114.2307874015748,&quot;width&quot;:663.8342519685037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0.7884251968504,&quot;left&quot;:247.90779527559053,&quot;top&quot;:114.2307874015748,&quot;width&quot;:663.8342519685037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0.7884251968504,&quot;left&quot;:247.90779527559053,&quot;top&quot;:114.2307874015748,&quot;width&quot;:663.8342519685037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0.7884251968504,&quot;left&quot;:247.90779527559053,&quot;top&quot;:114.2307874015748,&quot;width&quot;:663.8342519685037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0.7884251968504,&quot;left&quot;:247.90779527559053,&quot;top&quot;:114.2307874015748,&quot;width&quot;:663.8342519685037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  <p:tag name="RESOURCELIBID_ANIM" val="46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0.7884251968504,&quot;left&quot;:247.90779527559053,&quot;top&quot;:114.2307874015748,&quot;width&quot;:663.8342519685037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  <p:tag name="RESOURCELIBID_ANIM" val="46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  <p:tag name="RESOURCELIBID_ANIM" val="46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  <p:tag name="RESOURCELIBID_ANIM" val="46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  <p:tag name="RESOURCELIBID_ANIM" val="46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  <p:tag name="RESOURCELIBID_ANIM" val="46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0.7884251968504,&quot;left&quot;:247.90779527559053,&quot;top&quot;:114.2307874015748,&quot;width&quot;:663.8342519685037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  <p:tag name="RESOURCELIBID_ANIM" val="46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  <p:tag name="RESOURCELIBID_ANIM" val="46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  <p:tag name="RESOURCELIBID_ANIM" val="46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  <p:tag name="RESOURCELIBID_ANIM" val="46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0.7884251968504,&quot;left&quot;:247.90779527559053,&quot;top&quot;:114.2307874015748,&quot;width&quot;:663.8342519685037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7.8444881889764,&quot;left&quot;:505.9089763779528,&quot;top&quot;:152.6008661417323,&quot;width&quot;:394.44055118110225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  <p:tag name="RESOURCELIBID_ANIM" val="46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0"/>
  <p:tag name="RESOURCELIBID_ANIM" val="46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0.7884251968504,&quot;left&quot;:247.90779527559053,&quot;top&quot;:114.2307874015748,&quot;width&quot;:663.834251968503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0.7884251968504,&quot;left&quot;:247.90779527559053,&quot;top&quot;:114.2307874015748,&quot;width&quot;:663.8342519685037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0.7884251968504,&quot;left&quot;:247.90779527559053,&quot;top&quot;:114.2307874015748,&quot;width&quot;:663.8342519685037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0.7884251968504,&quot;left&quot;:247.90779527559053,&quot;top&quot;:114.2307874015748,&quot;width&quot;:663.8342519685037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530</Words>
  <Application>Microsoft Office PowerPoint</Application>
  <PresentationFormat>宽屏</PresentationFormat>
  <Paragraphs>105</Paragraphs>
  <Slides>23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思源黑体 CN Regular</vt:lpstr>
      <vt:lpstr>思源黑体旧字形 Normal</vt:lpstr>
      <vt:lpstr>微软雅黑</vt:lpstr>
      <vt:lpstr>字魂105号-简雅黑</vt:lpstr>
      <vt:lpstr>Arial</vt:lpstr>
      <vt:lpstr>Arial Black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kaimeng</dc:creator>
  <cp:lastModifiedBy>XX</cp:lastModifiedBy>
  <cp:revision>37</cp:revision>
  <dcterms:created xsi:type="dcterms:W3CDTF">2021-06-08T01:14:00Z</dcterms:created>
  <dcterms:modified xsi:type="dcterms:W3CDTF">2024-06-14T11:58:32Z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KSOTemplateUUID">
    <vt:lpwstr>v1.0_mb_fMvypy1t3bKXI85y4Y2xTw==</vt:lpwstr>
  </property>
  <property fmtid="{D5CDD505-2E9C-101B-9397-08002B2CF9AE}" pid="4" name="ICV">
    <vt:lpwstr>794AF69792884D61A205D4832B8D414B_11</vt:lpwstr>
  </property>
</Properties>
</file>