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  <p:sldId id="27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6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12.03.17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12.03.17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12.03.17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o-RO"/>
              <a:t>Editați stilurile de text coordonator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12.03.17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12.03.17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12.03.17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12.03.17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12.03.17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12.03.17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12.03.17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12.03.17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12.03.17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12.03.17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12.03.17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12.03.17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12.03.17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12.03.17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12.03.17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Exceptii</a:t>
            </a:r>
            <a:endParaRPr lang="en-US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Anghel Cosmin </a:t>
            </a:r>
            <a:r>
              <a:rPr lang="en-US" dirty="0" err="1"/>
              <a:t>si</a:t>
            </a:r>
            <a:r>
              <a:rPr lang="en-US" dirty="0"/>
              <a:t> Algiu Alin</a:t>
            </a:r>
          </a:p>
        </p:txBody>
      </p:sp>
    </p:spTree>
    <p:extLst>
      <p:ext uri="{BB962C8B-B14F-4D97-AF65-F5344CB8AC3E}">
        <p14:creationId xmlns:p14="http://schemas.microsoft.com/office/powerpoint/2010/main" val="218527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103312" y="285226"/>
            <a:ext cx="9433260" cy="629174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A0609D"/>
                </a:solidFill>
              </a:rPr>
              <a:t>static void</a:t>
            </a:r>
            <a:r>
              <a:rPr lang="en-US" dirty="0"/>
              <a:t> validate(</a:t>
            </a:r>
            <a:r>
              <a:rPr lang="en-US" b="1" dirty="0" err="1">
                <a:solidFill>
                  <a:srgbClr val="A0609D"/>
                </a:solidFill>
              </a:rPr>
              <a:t>int</a:t>
            </a:r>
            <a:r>
              <a:rPr lang="en-US" dirty="0"/>
              <a:t> age){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A0609D"/>
                </a:solidFill>
              </a:rPr>
              <a:t>if</a:t>
            </a:r>
            <a:r>
              <a:rPr lang="en-US" dirty="0"/>
              <a:t>(age &lt; 18) 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A0609D"/>
                </a:solidFill>
              </a:rPr>
              <a:t>throw new </a:t>
            </a:r>
            <a:r>
              <a:rPr lang="en-US" dirty="0" err="1"/>
              <a:t>ArithmeticException</a:t>
            </a:r>
            <a:r>
              <a:rPr lang="en-US" dirty="0"/>
              <a:t>("not valid");  </a:t>
            </a:r>
          </a:p>
          <a:p>
            <a:pPr marL="0" indent="0">
              <a:buNone/>
            </a:pPr>
            <a:r>
              <a:rPr lang="en-US" dirty="0"/>
              <a:t>	else 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</a:t>
            </a:r>
            <a:r>
              <a:rPr lang="en-US" i="1" dirty="0" err="1"/>
              <a:t>out.</a:t>
            </a:r>
            <a:r>
              <a:rPr lang="en-US" b="1" dirty="0" err="1">
                <a:solidFill>
                  <a:srgbClr val="A0609D"/>
                </a:solidFill>
              </a:rPr>
              <a:t>println</a:t>
            </a:r>
            <a:r>
              <a:rPr lang="en-US" i="1" dirty="0"/>
              <a:t>("welcome to vote");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A0609D"/>
                </a:solidFill>
              </a:rPr>
              <a:t>public static void</a:t>
            </a:r>
            <a:r>
              <a:rPr lang="en-US" dirty="0"/>
              <a:t> main 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A0609D"/>
                </a:solidFill>
              </a:rPr>
              <a:t>	try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i="1" dirty="0"/>
              <a:t>		validate(13);</a:t>
            </a:r>
          </a:p>
          <a:p>
            <a:pPr marL="0" indent="0">
              <a:buNone/>
            </a:pPr>
            <a:r>
              <a:rPr lang="en-US" dirty="0"/>
              <a:t>	} </a:t>
            </a:r>
            <a:r>
              <a:rPr lang="en-US" b="1" dirty="0">
                <a:solidFill>
                  <a:srgbClr val="A0609D"/>
                </a:solidFill>
              </a:rPr>
              <a:t>catch</a:t>
            </a:r>
            <a:r>
              <a:rPr lang="en-US" dirty="0"/>
              <a:t>(</a:t>
            </a:r>
            <a:r>
              <a:rPr lang="en-US" dirty="0" err="1"/>
              <a:t>ArithmeticException</a:t>
            </a:r>
            <a:r>
              <a:rPr lang="en-US" dirty="0"/>
              <a:t> ex)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</a:t>
            </a:r>
            <a:r>
              <a:rPr lang="en-US" i="1" dirty="0" err="1"/>
              <a:t>out.</a:t>
            </a:r>
            <a:r>
              <a:rPr lang="en-US" b="1" dirty="0" err="1">
                <a:solidFill>
                  <a:srgbClr val="A0609D"/>
                </a:solidFill>
              </a:rPr>
              <a:t>println</a:t>
            </a:r>
            <a:r>
              <a:rPr lang="en-US" i="1" dirty="0"/>
              <a:t>(</a:t>
            </a:r>
            <a:r>
              <a:rPr lang="en-US" i="1" dirty="0" err="1"/>
              <a:t>ex.getMessage</a:t>
            </a:r>
            <a:r>
              <a:rPr lang="en-US" i="1" dirty="0"/>
              <a:t>());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</a:t>
            </a:r>
            <a:r>
              <a:rPr lang="en-US" b="1" dirty="0" err="1">
                <a:solidFill>
                  <a:srgbClr val="A0609D"/>
                </a:solidFill>
              </a:rPr>
              <a:t>println</a:t>
            </a:r>
            <a:r>
              <a:rPr lang="en-US" i="1" dirty="0"/>
              <a:t>("rest of the code...");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4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Clasa Throwable si subclasele sale</a:t>
            </a:r>
            <a:endParaRPr lang="en-US" dirty="0"/>
          </a:p>
        </p:txBody>
      </p:sp>
      <p:pic>
        <p:nvPicPr>
          <p:cNvPr id="4098" name="Picture 2" descr="https://lh4.googleusercontent.com/UxZh3q8rtXRUPxC7e0M8U8q1nPbtDUbI8ZkMy0114JP7gbMFfo4zXExczpWLUK6lK3AqvPuWtpLv3op-cbd-4oLMOVJP3dAnu8tAMAbOwHYoeAeBXCHNLEIlIahUvCy43TDmGxU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993" y="1536855"/>
            <a:ext cx="8783574" cy="474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80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Clasa</a:t>
            </a:r>
            <a:r>
              <a:rPr lang="en-US" dirty="0"/>
              <a:t> Error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Cand</a:t>
            </a:r>
            <a:r>
              <a:rPr lang="en-US" sz="2800" dirty="0"/>
              <a:t> o </a:t>
            </a:r>
            <a:r>
              <a:rPr lang="en-US" sz="2800" dirty="0" err="1"/>
              <a:t>eroare</a:t>
            </a:r>
            <a:r>
              <a:rPr lang="en-US" sz="2800" dirty="0"/>
              <a:t> de dynamic linking (</a:t>
            </a:r>
            <a:r>
              <a:rPr lang="en-US" sz="2800" dirty="0" err="1"/>
              <a:t>legatura</a:t>
            </a:r>
            <a:r>
              <a:rPr lang="en-US" sz="2800" dirty="0"/>
              <a:t> </a:t>
            </a:r>
            <a:r>
              <a:rPr lang="en-US" sz="2800" dirty="0" err="1"/>
              <a:t>dintre</a:t>
            </a:r>
            <a:r>
              <a:rPr lang="en-US" sz="2800" dirty="0"/>
              <a:t> </a:t>
            </a:r>
            <a:r>
              <a:rPr lang="en-US" sz="2800" dirty="0" err="1"/>
              <a:t>clase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interfete</a:t>
            </a:r>
            <a:r>
              <a:rPr lang="en-US" sz="2800" dirty="0"/>
              <a:t> care se face la run-time)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alta</a:t>
            </a:r>
            <a:r>
              <a:rPr lang="en-US" sz="2800" dirty="0"/>
              <a:t> </a:t>
            </a:r>
            <a:r>
              <a:rPr lang="en-US" sz="2800" dirty="0" err="1"/>
              <a:t>eroare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tine de hardware </a:t>
            </a:r>
            <a:r>
              <a:rPr lang="en-US" sz="2800" dirty="0" err="1"/>
              <a:t>apare</a:t>
            </a:r>
            <a:r>
              <a:rPr lang="en-US" sz="2800" dirty="0"/>
              <a:t>, JVM (Java Virtual Machine) </a:t>
            </a:r>
            <a:r>
              <a:rPr lang="en-US" sz="2800" dirty="0" err="1"/>
              <a:t>arunca</a:t>
            </a:r>
            <a:r>
              <a:rPr lang="en-US" sz="2800" dirty="0"/>
              <a:t> un </a:t>
            </a:r>
            <a:r>
              <a:rPr lang="en-US" sz="2800" dirty="0" err="1"/>
              <a:t>obiect</a:t>
            </a:r>
            <a:r>
              <a:rPr lang="en-US" sz="2800" dirty="0"/>
              <a:t> de tip </a:t>
            </a:r>
            <a:r>
              <a:rPr lang="en-US" sz="2800" i="1" dirty="0"/>
              <a:t>Error</a:t>
            </a:r>
            <a:r>
              <a:rPr lang="en-US" sz="2800" dirty="0"/>
              <a:t>. </a:t>
            </a:r>
            <a:r>
              <a:rPr lang="en-US" sz="2800" dirty="0" err="1"/>
              <a:t>Programele</a:t>
            </a:r>
            <a:r>
              <a:rPr lang="en-US" sz="2800" dirty="0"/>
              <a:t> simple in mod </a:t>
            </a:r>
            <a:r>
              <a:rPr lang="en-US" sz="2800" dirty="0" err="1"/>
              <a:t>obisnuit</a:t>
            </a:r>
            <a:r>
              <a:rPr lang="en-US" sz="2800" dirty="0"/>
              <a:t> nu pot </a:t>
            </a:r>
            <a:r>
              <a:rPr lang="en-US" sz="2800" dirty="0" err="1"/>
              <a:t>prinde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arunca</a:t>
            </a:r>
            <a:r>
              <a:rPr lang="en-US" sz="2800" dirty="0"/>
              <a:t> </a:t>
            </a:r>
            <a:r>
              <a:rPr lang="en-US" sz="2800" dirty="0" err="1"/>
              <a:t>obiecte</a:t>
            </a:r>
            <a:r>
              <a:rPr lang="en-US" sz="2800" dirty="0"/>
              <a:t> de tip</a:t>
            </a:r>
            <a:r>
              <a:rPr lang="en-US" sz="2800" i="1" dirty="0"/>
              <a:t> Error.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621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i="1" dirty="0"/>
              <a:t>Exception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Majoritatea</a:t>
            </a:r>
            <a:r>
              <a:rPr lang="en-US" sz="2800" dirty="0"/>
              <a:t> </a:t>
            </a:r>
            <a:r>
              <a:rPr lang="en-US" sz="2800" dirty="0" err="1"/>
              <a:t>programelor</a:t>
            </a:r>
            <a:r>
              <a:rPr lang="en-US" sz="2800" dirty="0"/>
              <a:t> </a:t>
            </a:r>
            <a:r>
              <a:rPr lang="en-US" sz="2800" dirty="0" err="1"/>
              <a:t>arunca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prind</a:t>
            </a:r>
            <a:r>
              <a:rPr lang="en-US" sz="2800" dirty="0"/>
              <a:t> </a:t>
            </a:r>
            <a:r>
              <a:rPr lang="en-US" sz="2800" dirty="0" err="1"/>
              <a:t>obiecte</a:t>
            </a:r>
            <a:r>
              <a:rPr lang="en-US" sz="2800" dirty="0"/>
              <a:t> care </a:t>
            </a:r>
            <a:r>
              <a:rPr lang="en-US" sz="2800" dirty="0" err="1"/>
              <a:t>sunt</a:t>
            </a:r>
            <a:r>
              <a:rPr lang="en-US" sz="2800" dirty="0"/>
              <a:t> derivate din </a:t>
            </a:r>
            <a:r>
              <a:rPr lang="en-US" sz="2800" dirty="0" err="1"/>
              <a:t>clasa</a:t>
            </a:r>
            <a:r>
              <a:rPr lang="en-US" sz="2800" dirty="0"/>
              <a:t> </a:t>
            </a:r>
            <a:r>
              <a:rPr lang="en-US" sz="2800" i="1" dirty="0"/>
              <a:t>Exception</a:t>
            </a:r>
            <a:r>
              <a:rPr lang="en-US" sz="2800" dirty="0"/>
              <a:t>. Un </a:t>
            </a:r>
            <a:r>
              <a:rPr lang="en-US" sz="2800" dirty="0" err="1"/>
              <a:t>obiect</a:t>
            </a:r>
            <a:r>
              <a:rPr lang="en-US" sz="2800" dirty="0"/>
              <a:t> de tip </a:t>
            </a:r>
            <a:r>
              <a:rPr lang="en-US" sz="2800" i="1" dirty="0"/>
              <a:t>Exception</a:t>
            </a:r>
            <a:r>
              <a:rPr lang="en-US" sz="2800" dirty="0"/>
              <a:t> </a:t>
            </a:r>
            <a:r>
              <a:rPr lang="en-US" sz="2800" dirty="0" err="1"/>
              <a:t>indica</a:t>
            </a:r>
            <a:r>
              <a:rPr lang="en-US" sz="2800" dirty="0"/>
              <a:t> </a:t>
            </a:r>
            <a:r>
              <a:rPr lang="en-US" sz="2800" dirty="0" err="1"/>
              <a:t>faptul</a:t>
            </a:r>
            <a:r>
              <a:rPr lang="en-US" sz="2800" dirty="0"/>
              <a:t> ca a </a:t>
            </a:r>
            <a:r>
              <a:rPr lang="en-US" sz="2800" dirty="0" err="1"/>
              <a:t>aparut</a:t>
            </a:r>
            <a:r>
              <a:rPr lang="en-US" sz="2800" dirty="0"/>
              <a:t> o </a:t>
            </a:r>
            <a:r>
              <a:rPr lang="en-US" sz="2800" dirty="0" err="1"/>
              <a:t>problema</a:t>
            </a:r>
            <a:r>
              <a:rPr lang="en-US" sz="2800" dirty="0"/>
              <a:t>, </a:t>
            </a:r>
            <a:r>
              <a:rPr lang="en-US" sz="2800" dirty="0" err="1"/>
              <a:t>dar</a:t>
            </a:r>
            <a:r>
              <a:rPr lang="en-US" sz="2800" dirty="0"/>
              <a:t> nu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grava</a:t>
            </a:r>
            <a:r>
              <a:rPr lang="en-US" sz="2800" dirty="0"/>
              <a:t>. </a:t>
            </a:r>
            <a:r>
              <a:rPr lang="en-US" sz="2800" dirty="0" err="1"/>
              <a:t>Cele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multe</a:t>
            </a:r>
            <a:r>
              <a:rPr lang="en-US" sz="2800" dirty="0"/>
              <a:t> </a:t>
            </a:r>
            <a:r>
              <a:rPr lang="en-US" sz="2800" dirty="0" err="1"/>
              <a:t>programe</a:t>
            </a:r>
            <a:r>
              <a:rPr lang="en-US" sz="2800" dirty="0"/>
              <a:t> </a:t>
            </a:r>
            <a:r>
              <a:rPr lang="en-US" sz="2800" dirty="0" err="1"/>
              <a:t>pe</a:t>
            </a:r>
            <a:r>
              <a:rPr lang="en-US" sz="2800" dirty="0"/>
              <a:t> care le </a:t>
            </a:r>
            <a:r>
              <a:rPr lang="en-US" sz="2800" dirty="0" err="1"/>
              <a:t>vei</a:t>
            </a:r>
            <a:r>
              <a:rPr lang="en-US" sz="2800" dirty="0"/>
              <a:t> </a:t>
            </a:r>
            <a:r>
              <a:rPr lang="en-US" sz="2800" dirty="0" err="1"/>
              <a:t>scrie</a:t>
            </a:r>
            <a:r>
              <a:rPr lang="en-US" sz="2800" dirty="0"/>
              <a:t> </a:t>
            </a:r>
            <a:r>
              <a:rPr lang="en-US" sz="2800" dirty="0" err="1"/>
              <a:t>vor</a:t>
            </a:r>
            <a:r>
              <a:rPr lang="en-US" sz="2800" dirty="0"/>
              <a:t> </a:t>
            </a:r>
            <a:r>
              <a:rPr lang="en-US" sz="2800" dirty="0" err="1"/>
              <a:t>arunca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prinde</a:t>
            </a:r>
            <a:r>
              <a:rPr lang="en-US" sz="2800" dirty="0"/>
              <a:t> </a:t>
            </a:r>
            <a:r>
              <a:rPr lang="en-US" sz="2800" dirty="0" err="1"/>
              <a:t>obiecte</a:t>
            </a:r>
            <a:r>
              <a:rPr lang="en-US" sz="2800" dirty="0"/>
              <a:t> </a:t>
            </a:r>
            <a:r>
              <a:rPr lang="en-US" sz="2800" i="1" dirty="0"/>
              <a:t>Exception</a:t>
            </a:r>
            <a:r>
              <a:rPr lang="en-US" sz="2800" dirty="0"/>
              <a:t>, in </a:t>
            </a:r>
            <a:r>
              <a:rPr lang="en-US" sz="2800" dirty="0" err="1"/>
              <a:t>defavoarea</a:t>
            </a:r>
            <a:r>
              <a:rPr lang="en-US" sz="2800" dirty="0"/>
              <a:t> </a:t>
            </a:r>
            <a:r>
              <a:rPr lang="en-US" sz="2800" dirty="0" err="1"/>
              <a:t>obiectelor</a:t>
            </a:r>
            <a:r>
              <a:rPr lang="en-US" sz="2800" dirty="0"/>
              <a:t> de tip </a:t>
            </a:r>
            <a:r>
              <a:rPr lang="en-US" sz="2800" i="1" dirty="0"/>
              <a:t>Error</a:t>
            </a:r>
            <a:r>
              <a:rPr lang="en-US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5863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Exceptions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O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deseori</a:t>
            </a:r>
            <a:r>
              <a:rPr lang="en-US" dirty="0"/>
              <a:t> </a:t>
            </a:r>
            <a:r>
              <a:rPr lang="en-US" dirty="0" err="1"/>
              <a:t>raspunde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exceptii</a:t>
            </a:r>
            <a:r>
              <a:rPr lang="en-US" dirty="0"/>
              <a:t> </a:t>
            </a:r>
            <a:r>
              <a:rPr lang="en-US" dirty="0" err="1"/>
              <a:t>creand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exceptie</a:t>
            </a:r>
            <a:r>
              <a:rPr lang="en-US" dirty="0"/>
              <a:t>. In </a:t>
            </a:r>
            <a:r>
              <a:rPr lang="en-US" dirty="0" err="1"/>
              <a:t>realitate</a:t>
            </a:r>
            <a:r>
              <a:rPr lang="en-US" dirty="0"/>
              <a:t>, prima </a:t>
            </a:r>
            <a:r>
              <a:rPr lang="en-US" dirty="0" err="1"/>
              <a:t>exceptie</a:t>
            </a:r>
            <a:r>
              <a:rPr lang="en-US" dirty="0"/>
              <a:t> </a:t>
            </a:r>
            <a:r>
              <a:rPr lang="en-US" i="1" dirty="0" err="1"/>
              <a:t>cauzeaza</a:t>
            </a:r>
            <a:r>
              <a:rPr lang="en-US" dirty="0"/>
              <a:t> 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exceptie</a:t>
            </a:r>
            <a:r>
              <a:rPr lang="en-US" dirty="0"/>
              <a:t>.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folositor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stim </a:t>
            </a:r>
            <a:r>
              <a:rPr lang="en-US" dirty="0" err="1"/>
              <a:t>cand</a:t>
            </a:r>
            <a:r>
              <a:rPr lang="en-US" dirty="0"/>
              <a:t> o </a:t>
            </a:r>
            <a:r>
              <a:rPr lang="en-US" dirty="0" err="1"/>
              <a:t>exceptie</a:t>
            </a:r>
            <a:r>
              <a:rPr lang="en-US" dirty="0"/>
              <a:t> da </a:t>
            </a:r>
            <a:r>
              <a:rPr lang="en-US" dirty="0" err="1"/>
              <a:t>nastere</a:t>
            </a:r>
            <a:r>
              <a:rPr lang="en-US" dirty="0"/>
              <a:t> </a:t>
            </a:r>
            <a:r>
              <a:rPr lang="en-US" dirty="0" err="1"/>
              <a:t>alteia</a:t>
            </a:r>
            <a:r>
              <a:rPr lang="en-US" dirty="0"/>
              <a:t>. </a:t>
            </a:r>
            <a:r>
              <a:rPr lang="en-US" i="1" dirty="0"/>
              <a:t>Chained Exceptions</a:t>
            </a:r>
            <a:r>
              <a:rPr lang="en-US" dirty="0"/>
              <a:t>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programatorul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afle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constructorii</a:t>
            </a:r>
            <a:r>
              <a:rPr lang="en-US" dirty="0"/>
              <a:t> din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i="1" dirty="0"/>
              <a:t>Throwable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suporta</a:t>
            </a:r>
            <a:r>
              <a:rPr lang="en-US" dirty="0"/>
              <a:t> </a:t>
            </a:r>
            <a:r>
              <a:rPr lang="en-US" dirty="0" err="1"/>
              <a:t>exceptiile</a:t>
            </a:r>
            <a:r>
              <a:rPr lang="en-US" dirty="0"/>
              <a:t> </a:t>
            </a:r>
            <a:r>
              <a:rPr lang="en-US" dirty="0" err="1"/>
              <a:t>inlantuite</a:t>
            </a:r>
            <a:r>
              <a:rPr lang="en-US" dirty="0"/>
              <a:t>.</a:t>
            </a:r>
          </a:p>
          <a:p>
            <a:r>
              <a:rPr lang="en-US" dirty="0"/>
              <a:t>Throwable </a:t>
            </a:r>
            <a:r>
              <a:rPr lang="en-US" dirty="0" err="1"/>
              <a:t>getCause</a:t>
            </a:r>
            <a:r>
              <a:rPr lang="en-US" dirty="0"/>
              <a:t>()</a:t>
            </a:r>
          </a:p>
          <a:p>
            <a:r>
              <a:rPr lang="en-US" dirty="0"/>
              <a:t>Throwable </a:t>
            </a:r>
            <a:r>
              <a:rPr lang="en-US" dirty="0" err="1"/>
              <a:t>initCause</a:t>
            </a:r>
            <a:r>
              <a:rPr lang="en-US" dirty="0"/>
              <a:t>(Throwable)</a:t>
            </a:r>
          </a:p>
          <a:p>
            <a:r>
              <a:rPr lang="en-US" dirty="0"/>
              <a:t>Throwable(String, Throwable)</a:t>
            </a:r>
          </a:p>
          <a:p>
            <a:r>
              <a:rPr lang="en-US" dirty="0"/>
              <a:t>Throwable(Throwable)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3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75568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A0609D"/>
                </a:solidFill>
              </a:rPr>
              <a:t>try</a:t>
            </a:r>
            <a:r>
              <a:rPr lang="en-US" sz="4000" dirty="0"/>
              <a:t> {</a:t>
            </a:r>
            <a:br>
              <a:rPr lang="en-US" sz="4000" dirty="0"/>
            </a:br>
            <a:r>
              <a:rPr lang="en-US" sz="4000" dirty="0"/>
              <a:t>	// Code</a:t>
            </a:r>
            <a:br>
              <a:rPr lang="en-US" sz="4000" dirty="0"/>
            </a:br>
            <a:r>
              <a:rPr lang="en-US" sz="4000" dirty="0"/>
              <a:t>} </a:t>
            </a:r>
            <a:r>
              <a:rPr lang="en-US" sz="4000" b="1" dirty="0">
                <a:solidFill>
                  <a:srgbClr val="A0609D"/>
                </a:solidFill>
              </a:rPr>
              <a:t>catch</a:t>
            </a:r>
            <a:r>
              <a:rPr lang="en-US" sz="4000" dirty="0"/>
              <a:t> (</a:t>
            </a:r>
            <a:r>
              <a:rPr lang="en-US" sz="4000" dirty="0" err="1"/>
              <a:t>IOException</a:t>
            </a:r>
            <a:r>
              <a:rPr lang="en-US" sz="4000" dirty="0"/>
              <a:t> e) {</a:t>
            </a:r>
            <a:br>
              <a:rPr lang="en-US" sz="4000" dirty="0"/>
            </a:br>
            <a:r>
              <a:rPr lang="en-US" sz="4000" dirty="0"/>
              <a:t>	</a:t>
            </a:r>
            <a:r>
              <a:rPr lang="en-US" sz="4000" b="1" dirty="0">
                <a:solidFill>
                  <a:srgbClr val="A0609D"/>
                </a:solidFill>
              </a:rPr>
              <a:t>throw new </a:t>
            </a:r>
            <a:r>
              <a:rPr lang="en-US" sz="4000" dirty="0" err="1"/>
              <a:t>SampleException</a:t>
            </a:r>
            <a:r>
              <a:rPr lang="en-US" sz="4000" dirty="0"/>
              <a:t>("Other </a:t>
            </a:r>
            <a:r>
              <a:rPr lang="en-US" sz="4000" dirty="0" err="1"/>
              <a:t>IOException</a:t>
            </a:r>
            <a:r>
              <a:rPr lang="en-US" sz="4000" dirty="0"/>
              <a:t>", e);</a:t>
            </a:r>
            <a:br>
              <a:rPr lang="en-US" sz="4000" dirty="0"/>
            </a:br>
            <a:r>
              <a:rPr lang="en-US" sz="40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</p:txBody>
      </p:sp>
      <p:sp>
        <p:nvSpPr>
          <p:cNvPr id="5" name="CasetăText 4"/>
          <p:cNvSpPr txBox="1"/>
          <p:nvPr/>
        </p:nvSpPr>
        <p:spPr>
          <a:xfrm>
            <a:off x="646111" y="4177446"/>
            <a:ext cx="10392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cand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 de tip </a:t>
            </a:r>
            <a:r>
              <a:rPr lang="en-US" i="1" dirty="0" err="1"/>
              <a:t>IOException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prins</a:t>
            </a:r>
            <a:r>
              <a:rPr lang="en-US" dirty="0"/>
              <a:t>, un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de tip </a:t>
            </a:r>
          </a:p>
          <a:p>
            <a:r>
              <a:rPr lang="en-US" dirty="0" err="1"/>
              <a:t>exceptie</a:t>
            </a:r>
            <a:r>
              <a:rPr lang="en-US" dirty="0"/>
              <a:t>, </a:t>
            </a:r>
            <a:r>
              <a:rPr lang="en-US" dirty="0" err="1"/>
              <a:t>SampleException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cu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l-a </a:t>
            </a:r>
            <a:r>
              <a:rPr lang="en-US" dirty="0" err="1"/>
              <a:t>cauzat</a:t>
            </a:r>
            <a:r>
              <a:rPr lang="en-US" dirty="0"/>
              <a:t> </a:t>
            </a:r>
            <a:r>
              <a:rPr lang="en-US" dirty="0" err="1"/>
              <a:t>atasat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lantul</a:t>
            </a:r>
            <a:r>
              <a:rPr lang="en-US" dirty="0"/>
              <a:t> de </a:t>
            </a:r>
          </a:p>
          <a:p>
            <a:r>
              <a:rPr lang="en-US" dirty="0" err="1"/>
              <a:t>exceptii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aruncat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un exception handler superior.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1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exceptii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catch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Intr</a:t>
            </a:r>
            <a:r>
              <a:rPr lang="en-US" dirty="0"/>
              <a:t>-un bloc catch se pot </a:t>
            </a:r>
            <a:r>
              <a:rPr lang="en-US" dirty="0" err="1"/>
              <a:t>preciza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exceptii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trateze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A0609D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separate </a:t>
            </a:r>
            <a:r>
              <a:rPr lang="en-US" dirty="0" err="1"/>
              <a:t>folosind</a:t>
            </a:r>
            <a:r>
              <a:rPr lang="en-US" dirty="0"/>
              <a:t> ‘|’.</a:t>
            </a:r>
            <a:endParaRPr lang="en-US" dirty="0"/>
          </a:p>
        </p:txBody>
      </p:sp>
      <p:sp>
        <p:nvSpPr>
          <p:cNvPr id="4" name="Substituent conținut 2"/>
          <p:cNvSpPr txBox="1">
            <a:spLocks/>
          </p:cNvSpPr>
          <p:nvPr/>
        </p:nvSpPr>
        <p:spPr>
          <a:xfrm>
            <a:off x="1103311" y="3018145"/>
            <a:ext cx="8946541" cy="17556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A0609D"/>
                </a:solidFill>
              </a:rPr>
              <a:t>catch</a:t>
            </a:r>
            <a:r>
              <a:rPr lang="en-US" sz="4000" dirty="0"/>
              <a:t> (</a:t>
            </a:r>
            <a:r>
              <a:rPr lang="en-US" sz="4000" dirty="0" err="1"/>
              <a:t>IOException|SQLException</a:t>
            </a:r>
            <a:r>
              <a:rPr lang="en-US" sz="4000" dirty="0"/>
              <a:t> ex) {</a:t>
            </a:r>
            <a:br>
              <a:rPr lang="en-US" sz="4000" dirty="0"/>
            </a:br>
            <a:r>
              <a:rPr lang="en-US" sz="4000" dirty="0"/>
              <a:t>   logger.log(ex);</a:t>
            </a:r>
            <a:br>
              <a:rPr lang="en-US" sz="4000" dirty="0"/>
            </a:br>
            <a:r>
              <a:rPr lang="en-US" sz="4000" dirty="0"/>
              <a:t>   </a:t>
            </a:r>
            <a:r>
              <a:rPr lang="en-US" sz="4000" b="1" dirty="0">
                <a:solidFill>
                  <a:srgbClr val="A0609D"/>
                </a:solidFill>
              </a:rPr>
              <a:t>throw</a:t>
            </a:r>
            <a:r>
              <a:rPr lang="en-US" sz="4000" dirty="0"/>
              <a:t> ex;</a:t>
            </a:r>
            <a:br>
              <a:rPr lang="en-US" sz="4000" dirty="0"/>
            </a:br>
            <a:r>
              <a:rPr lang="en-US" sz="4000" dirty="0"/>
              <a:t>}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08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Daca</a:t>
            </a:r>
            <a:r>
              <a:rPr lang="en-US" dirty="0"/>
              <a:t> un bloc </a:t>
            </a:r>
            <a:r>
              <a:rPr lang="en-US" b="1" dirty="0">
                <a:solidFill>
                  <a:srgbClr val="A0609D"/>
                </a:solidFill>
              </a:rPr>
              <a:t>catch</a:t>
            </a:r>
            <a:r>
              <a:rPr lang="en-US" dirty="0"/>
              <a:t> </a:t>
            </a:r>
            <a:r>
              <a:rPr lang="en-US" dirty="0" err="1"/>
              <a:t>trateaza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un tip de </a:t>
            </a:r>
            <a:r>
              <a:rPr lang="en-US" dirty="0" err="1"/>
              <a:t>exceptie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 </a:t>
            </a:r>
            <a:r>
              <a:rPr lang="en-US" b="1" dirty="0">
                <a:solidFill>
                  <a:srgbClr val="A0609D"/>
                </a:solidFill>
              </a:rPr>
              <a:t>catch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implicit final.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parametrul</a:t>
            </a:r>
            <a:r>
              <a:rPr lang="en-US" dirty="0"/>
              <a:t> ‘ex’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>
                <a:solidFill>
                  <a:srgbClr val="A0609D"/>
                </a:solidFill>
              </a:rPr>
              <a:t>final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nu </a:t>
            </a:r>
            <a:r>
              <a:rPr lang="en-US" dirty="0" err="1"/>
              <a:t>i</a:t>
            </a:r>
            <a:r>
              <a:rPr lang="en-US" dirty="0"/>
              <a:t> se pot </a:t>
            </a:r>
            <a:r>
              <a:rPr lang="en-US" dirty="0" err="1"/>
              <a:t>atribui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in </a:t>
            </a:r>
            <a:r>
              <a:rPr lang="en-US" dirty="0" err="1"/>
              <a:t>blocul</a:t>
            </a:r>
            <a:r>
              <a:rPr lang="en-US" dirty="0"/>
              <a:t> </a:t>
            </a:r>
            <a:r>
              <a:rPr lang="en-US" b="1" dirty="0">
                <a:solidFill>
                  <a:srgbClr val="A0609D"/>
                </a:solidFill>
              </a:rPr>
              <a:t>catch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Intre</a:t>
            </a:r>
            <a:r>
              <a:rPr lang="en-US" dirty="0"/>
              <a:t> un bloc </a:t>
            </a:r>
            <a:r>
              <a:rPr lang="en-US" b="1" dirty="0">
                <a:solidFill>
                  <a:srgbClr val="A0609D"/>
                </a:solidFill>
              </a:rPr>
              <a:t>try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b="1" dirty="0">
                <a:solidFill>
                  <a:srgbClr val="A0609D"/>
                </a:solidFill>
              </a:rPr>
              <a:t>catch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</a:t>
            </a:r>
            <a:r>
              <a:rPr lang="en-US" b="1" dirty="0">
                <a:solidFill>
                  <a:srgbClr val="A0609D"/>
                </a:solidFill>
              </a:rPr>
              <a:t>catch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nicio</a:t>
            </a:r>
            <a:r>
              <a:rPr lang="en-US" dirty="0"/>
              <a:t> </a:t>
            </a:r>
            <a:r>
              <a:rPr lang="en-US" dirty="0" err="1"/>
              <a:t>bucata</a:t>
            </a:r>
            <a:r>
              <a:rPr lang="en-US" dirty="0"/>
              <a:t> de cod.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6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Blocul</a:t>
            </a:r>
            <a:r>
              <a:rPr lang="en-US" dirty="0"/>
              <a:t> finally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Blocul</a:t>
            </a:r>
            <a:r>
              <a:rPr lang="en-US" dirty="0"/>
              <a:t> </a:t>
            </a:r>
            <a:r>
              <a:rPr lang="en-US" b="1" dirty="0">
                <a:solidFill>
                  <a:srgbClr val="A0609D"/>
                </a:solidFill>
              </a:rPr>
              <a:t>finally</a:t>
            </a:r>
            <a:r>
              <a:rPr lang="en-US" dirty="0"/>
              <a:t> </a:t>
            </a:r>
            <a:r>
              <a:rPr lang="en-US" dirty="0" err="1"/>
              <a:t>intotdeauna</a:t>
            </a:r>
            <a:r>
              <a:rPr lang="en-US" dirty="0"/>
              <a:t> se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se </a:t>
            </a:r>
            <a:r>
              <a:rPr lang="en-US" dirty="0" err="1"/>
              <a:t>iese</a:t>
            </a:r>
            <a:r>
              <a:rPr lang="en-US" dirty="0"/>
              <a:t> din </a:t>
            </a:r>
            <a:r>
              <a:rPr lang="en-US" dirty="0" err="1"/>
              <a:t>blocul</a:t>
            </a:r>
            <a:r>
              <a:rPr lang="en-US" dirty="0"/>
              <a:t> </a:t>
            </a:r>
            <a:r>
              <a:rPr lang="en-US" b="1" dirty="0">
                <a:solidFill>
                  <a:srgbClr val="A0609D"/>
                </a:solidFill>
              </a:rPr>
              <a:t>try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fapt</a:t>
            </a:r>
            <a:r>
              <a:rPr lang="en-US" dirty="0"/>
              <a:t>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blocul</a:t>
            </a:r>
            <a:r>
              <a:rPr lang="en-US" dirty="0"/>
              <a:t> </a:t>
            </a:r>
            <a:r>
              <a:rPr lang="en-US" b="1" dirty="0">
                <a:solidFill>
                  <a:srgbClr val="A0609D"/>
                </a:solidFill>
              </a:rPr>
              <a:t>finally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exectutat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en-US" dirty="0"/>
              <a:t> o </a:t>
            </a:r>
            <a:r>
              <a:rPr lang="en-US" dirty="0" err="1"/>
              <a:t>exceptie</a:t>
            </a:r>
            <a:r>
              <a:rPr lang="en-US" dirty="0"/>
              <a:t> </a:t>
            </a:r>
            <a:r>
              <a:rPr lang="en-US" dirty="0" err="1"/>
              <a:t>neasteptata</a:t>
            </a:r>
            <a:r>
              <a:rPr lang="en-US" dirty="0"/>
              <a:t>. Dar </a:t>
            </a:r>
            <a:r>
              <a:rPr lang="en-US" dirty="0" err="1"/>
              <a:t>blocul</a:t>
            </a:r>
            <a:r>
              <a:rPr lang="en-US" dirty="0"/>
              <a:t> </a:t>
            </a:r>
            <a:r>
              <a:rPr lang="en-US" b="1" dirty="0">
                <a:solidFill>
                  <a:srgbClr val="A0609D"/>
                </a:solidFill>
              </a:rPr>
              <a:t>finally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tratarea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exceptii</a:t>
            </a:r>
            <a:r>
              <a:rPr lang="en-US" dirty="0"/>
              <a:t> -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programatorului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evite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cod „</a:t>
            </a:r>
            <a:r>
              <a:rPr lang="en-US" dirty="0" err="1"/>
              <a:t>curat</a:t>
            </a:r>
            <a:r>
              <a:rPr lang="en-US" dirty="0"/>
              <a:t>” </a:t>
            </a:r>
            <a:r>
              <a:rPr lang="en-US" dirty="0" err="1"/>
              <a:t>terminat</a:t>
            </a:r>
            <a:r>
              <a:rPr lang="en-US" dirty="0"/>
              <a:t> accidental cu return, continue </a:t>
            </a:r>
            <a:r>
              <a:rPr lang="en-US" dirty="0" err="1"/>
              <a:t>sau</a:t>
            </a:r>
            <a:r>
              <a:rPr lang="en-US" dirty="0"/>
              <a:t> break. </a:t>
            </a:r>
            <a:r>
              <a:rPr lang="en-US" dirty="0" err="1"/>
              <a:t>Inserarea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cod „</a:t>
            </a:r>
            <a:r>
              <a:rPr lang="en-US" dirty="0" err="1"/>
              <a:t>curat</a:t>
            </a:r>
            <a:r>
              <a:rPr lang="en-US" dirty="0"/>
              <a:t>” </a:t>
            </a:r>
            <a:r>
              <a:rPr lang="en-US" dirty="0" err="1"/>
              <a:t>intr</a:t>
            </a:r>
            <a:r>
              <a:rPr lang="en-US" dirty="0"/>
              <a:t>-un bloc finally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buna</a:t>
            </a:r>
            <a:r>
              <a:rPr lang="en-US" dirty="0"/>
              <a:t> </a:t>
            </a:r>
            <a:r>
              <a:rPr lang="en-US" dirty="0" err="1"/>
              <a:t>practica</a:t>
            </a:r>
            <a:r>
              <a:rPr lang="en-US" dirty="0"/>
              <a:t>,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nu </a:t>
            </a:r>
            <a:r>
              <a:rPr lang="en-US" dirty="0" err="1"/>
              <a:t>sunt</a:t>
            </a:r>
            <a:r>
              <a:rPr lang="en-US" dirty="0"/>
              <a:t> anticipate </a:t>
            </a:r>
            <a:r>
              <a:rPr lang="en-US" dirty="0" err="1"/>
              <a:t>exceptii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12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Important!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Blocul</a:t>
            </a:r>
            <a:r>
              <a:rPr lang="en-US" dirty="0"/>
              <a:t> </a:t>
            </a:r>
            <a:r>
              <a:rPr lang="en-US" b="1" dirty="0">
                <a:solidFill>
                  <a:srgbClr val="A0609D"/>
                </a:solidFill>
              </a:rPr>
              <a:t>finally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unealta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prevenirea</a:t>
            </a:r>
            <a:r>
              <a:rPr lang="en-US" dirty="0"/>
              <a:t> </a:t>
            </a:r>
            <a:r>
              <a:rPr lang="en-US" dirty="0" err="1"/>
              <a:t>scurgerilor</a:t>
            </a:r>
            <a:r>
              <a:rPr lang="en-US" dirty="0"/>
              <a:t> de </a:t>
            </a:r>
            <a:r>
              <a:rPr lang="en-US" dirty="0" err="1"/>
              <a:t>resurse</a:t>
            </a:r>
            <a:r>
              <a:rPr lang="en-US" dirty="0"/>
              <a:t>. </a:t>
            </a:r>
            <a:r>
              <a:rPr lang="en-US" dirty="0" err="1"/>
              <a:t>Cand</a:t>
            </a:r>
            <a:r>
              <a:rPr lang="en-US" dirty="0"/>
              <a:t> se </a:t>
            </a:r>
            <a:r>
              <a:rPr lang="en-US" dirty="0" err="1"/>
              <a:t>inchide</a:t>
            </a:r>
            <a:r>
              <a:rPr lang="en-US" dirty="0"/>
              <a:t> un </a:t>
            </a:r>
            <a:r>
              <a:rPr lang="en-US" dirty="0" err="1"/>
              <a:t>fisier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se </a:t>
            </a:r>
            <a:r>
              <a:rPr lang="en-US" dirty="0" err="1"/>
              <a:t>recupereaza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indicat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punem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bloc </a:t>
            </a:r>
            <a:r>
              <a:rPr lang="en-US" b="1" dirty="0">
                <a:solidFill>
                  <a:srgbClr val="A0609D"/>
                </a:solidFill>
              </a:rPr>
              <a:t>finally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resursele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intotdeauna</a:t>
            </a:r>
            <a:r>
              <a:rPr lang="en-US" dirty="0"/>
              <a:t> recuperate.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2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exceptie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Termenul</a:t>
            </a:r>
            <a:r>
              <a:rPr lang="en-US" dirty="0"/>
              <a:t> „</a:t>
            </a:r>
            <a:r>
              <a:rPr lang="en-US" dirty="0" err="1"/>
              <a:t>exceptie</a:t>
            </a:r>
            <a:r>
              <a:rPr lang="en-US" dirty="0"/>
              <a:t>”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prescurtarea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expresia</a:t>
            </a:r>
            <a:r>
              <a:rPr lang="en-US" dirty="0"/>
              <a:t> „</a:t>
            </a:r>
            <a:r>
              <a:rPr lang="en-US" dirty="0" err="1"/>
              <a:t>eveniment</a:t>
            </a:r>
            <a:r>
              <a:rPr lang="en-US" dirty="0"/>
              <a:t> exceptional”.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Definitie</a:t>
            </a:r>
            <a:r>
              <a:rPr lang="en-US" dirty="0"/>
              <a:t>:  O </a:t>
            </a:r>
            <a:r>
              <a:rPr lang="en-US" i="1" dirty="0" err="1"/>
              <a:t>exceptie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eveniment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en-US" dirty="0"/>
              <a:t> 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executiei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program,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intrerupe</a:t>
            </a:r>
            <a:r>
              <a:rPr lang="en-US" dirty="0"/>
              <a:t> </a:t>
            </a:r>
            <a:r>
              <a:rPr lang="en-US" dirty="0" err="1"/>
              <a:t>parcursul</a:t>
            </a:r>
            <a:r>
              <a:rPr lang="en-US" dirty="0"/>
              <a:t> normal al </a:t>
            </a:r>
            <a:r>
              <a:rPr lang="en-US" dirty="0" err="1"/>
              <a:t>instructiunilor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en-US" dirty="0"/>
              <a:t> o </a:t>
            </a:r>
            <a:r>
              <a:rPr lang="en-US" dirty="0" err="1"/>
              <a:t>exceptie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metoda</a:t>
            </a:r>
            <a:r>
              <a:rPr lang="en-US" dirty="0"/>
              <a:t>, </a:t>
            </a:r>
            <a:r>
              <a:rPr lang="en-US" dirty="0" err="1"/>
              <a:t>acea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creeaza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runtime. </a:t>
            </a:r>
            <a:r>
              <a:rPr lang="en-US" dirty="0" err="1"/>
              <a:t>Obiectul</a:t>
            </a:r>
            <a:r>
              <a:rPr lang="en-US" dirty="0"/>
              <a:t>, </a:t>
            </a:r>
            <a:r>
              <a:rPr lang="en-US" dirty="0" err="1"/>
              <a:t>numit</a:t>
            </a:r>
            <a:r>
              <a:rPr lang="en-US" dirty="0"/>
              <a:t> </a:t>
            </a:r>
            <a:r>
              <a:rPr lang="en-US" i="1" dirty="0" err="1"/>
              <a:t>obiect</a:t>
            </a:r>
            <a:r>
              <a:rPr lang="en-US" i="1" dirty="0"/>
              <a:t> </a:t>
            </a:r>
            <a:r>
              <a:rPr lang="en-US" i="1" dirty="0" err="1"/>
              <a:t>exceptie</a:t>
            </a:r>
            <a:r>
              <a:rPr lang="en-US" dirty="0"/>
              <a:t>,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eroare</a:t>
            </a:r>
            <a:r>
              <a:rPr lang="en-US" dirty="0"/>
              <a:t>, </a:t>
            </a:r>
            <a:r>
              <a:rPr lang="en-US" dirty="0" err="1"/>
              <a:t>incluzand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erorii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eroarea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creata</a:t>
            </a:r>
            <a:r>
              <a:rPr lang="en-US" dirty="0"/>
              <a:t>. </a:t>
            </a:r>
            <a:r>
              <a:rPr lang="en-US" dirty="0" err="1"/>
              <a:t>Creearea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de tip </a:t>
            </a:r>
            <a:r>
              <a:rPr lang="en-US" dirty="0" err="1"/>
              <a:t>exceptie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runtime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numita</a:t>
            </a:r>
            <a:r>
              <a:rPr lang="en-US" dirty="0"/>
              <a:t> </a:t>
            </a:r>
            <a:r>
              <a:rPr lang="en-US" i="1" dirty="0" err="1"/>
              <a:t>aruncarea</a:t>
            </a:r>
            <a:r>
              <a:rPr lang="en-US" i="1" dirty="0"/>
              <a:t> </a:t>
            </a:r>
            <a:r>
              <a:rPr lang="en-US" i="1" dirty="0" err="1"/>
              <a:t>exceptiei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05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cu </a:t>
            </a:r>
            <a:r>
              <a:rPr lang="en-US" dirty="0" err="1"/>
              <a:t>resurse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5040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Urmatorul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citeste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rand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fisier</a:t>
            </a:r>
            <a:r>
              <a:rPr lang="en-US" dirty="0"/>
              <a:t>. Se </a:t>
            </a:r>
            <a:r>
              <a:rPr lang="en-US" dirty="0" err="1"/>
              <a:t>utilizeaza</a:t>
            </a:r>
            <a:r>
              <a:rPr lang="en-US" dirty="0"/>
              <a:t> o </a:t>
            </a:r>
            <a:r>
              <a:rPr lang="en-US" dirty="0" err="1"/>
              <a:t>instanta</a:t>
            </a:r>
            <a:r>
              <a:rPr lang="en-US" dirty="0"/>
              <a:t> a </a:t>
            </a:r>
            <a:r>
              <a:rPr lang="en-US" dirty="0" err="1"/>
              <a:t>BufferedReader</a:t>
            </a:r>
            <a:r>
              <a:rPr lang="en-US" dirty="0"/>
              <a:t> ca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poata</a:t>
            </a:r>
            <a:r>
              <a:rPr lang="en-US" dirty="0"/>
              <a:t> </a:t>
            </a:r>
            <a:r>
              <a:rPr lang="en-US" dirty="0" err="1"/>
              <a:t>citit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din </a:t>
            </a:r>
            <a:r>
              <a:rPr lang="en-US" dirty="0" err="1"/>
              <a:t>fisier</a:t>
            </a:r>
            <a:r>
              <a:rPr lang="en-US" dirty="0"/>
              <a:t>.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resursa</a:t>
            </a:r>
            <a:r>
              <a:rPr lang="en-US" dirty="0"/>
              <a:t>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inchisa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a </a:t>
            </a:r>
            <a:r>
              <a:rPr lang="en-US" dirty="0" err="1"/>
              <a:t>terminat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:</a:t>
            </a:r>
          </a:p>
        </p:txBody>
      </p:sp>
      <p:sp>
        <p:nvSpPr>
          <p:cNvPr id="4" name="CasetăText 3"/>
          <p:cNvSpPr txBox="1"/>
          <p:nvPr/>
        </p:nvSpPr>
        <p:spPr>
          <a:xfrm>
            <a:off x="1845578" y="3756604"/>
            <a:ext cx="8529899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0609D"/>
                </a:solidFill>
              </a:rPr>
              <a:t>static</a:t>
            </a:r>
            <a:r>
              <a:rPr lang="en-US" dirty="0"/>
              <a:t> String </a:t>
            </a:r>
            <a:r>
              <a:rPr lang="en-US" dirty="0" err="1"/>
              <a:t>readFirstLineFromFile</a:t>
            </a:r>
            <a:r>
              <a:rPr lang="en-US" dirty="0"/>
              <a:t>(String path) </a:t>
            </a:r>
            <a:r>
              <a:rPr lang="en-US" b="1" dirty="0">
                <a:solidFill>
                  <a:srgbClr val="A0609D"/>
                </a:solidFill>
              </a:rPr>
              <a:t>throws</a:t>
            </a:r>
            <a:r>
              <a:rPr lang="en-US" dirty="0"/>
              <a:t>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b="1" dirty="0">
                <a:solidFill>
                  <a:srgbClr val="A0609D"/>
                </a:solidFill>
              </a:rPr>
              <a:t>	</a:t>
            </a:r>
            <a:r>
              <a:rPr lang="en-US" b="1" dirty="0">
                <a:solidFill>
                  <a:srgbClr val="A0609D"/>
                </a:solidFill>
              </a:rPr>
              <a:t>try</a:t>
            </a:r>
            <a:r>
              <a:rPr lang="en-US" dirty="0"/>
              <a:t> (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</a:t>
            </a:r>
            <a:r>
              <a:rPr lang="en-US" b="1" dirty="0">
                <a:solidFill>
                  <a:srgbClr val="A0609D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b="1" dirty="0">
                <a:solidFill>
                  <a:srgbClr val="A0609D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FileReader</a:t>
            </a:r>
            <a:r>
              <a:rPr lang="en-US" dirty="0"/>
              <a:t>(path))) {</a:t>
            </a:r>
            <a:br>
              <a:rPr lang="en-US" dirty="0"/>
            </a:br>
            <a:r>
              <a:rPr lang="en-US" dirty="0"/>
              <a:t>   		</a:t>
            </a:r>
            <a:r>
              <a:rPr lang="en-US" b="1" dirty="0">
                <a:solidFill>
                  <a:srgbClr val="A0609D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br.readLine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87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In </a:t>
            </a:r>
            <a:r>
              <a:rPr lang="en-US" dirty="0" err="1"/>
              <a:t>exemplu</a:t>
            </a:r>
            <a:r>
              <a:rPr lang="en-US" dirty="0"/>
              <a:t> anterior, </a:t>
            </a:r>
            <a:r>
              <a:rPr lang="en-US" dirty="0" err="1"/>
              <a:t>resursa</a:t>
            </a:r>
            <a:r>
              <a:rPr lang="en-US" dirty="0"/>
              <a:t> </a:t>
            </a:r>
            <a:r>
              <a:rPr lang="en-US" dirty="0" err="1"/>
              <a:t>declarata</a:t>
            </a:r>
            <a:r>
              <a:rPr lang="en-US" dirty="0"/>
              <a:t> in </a:t>
            </a:r>
            <a:r>
              <a:rPr lang="en-US" dirty="0" err="1"/>
              <a:t>blocul</a:t>
            </a:r>
            <a:r>
              <a:rPr lang="en-US" dirty="0"/>
              <a:t> </a:t>
            </a:r>
            <a:r>
              <a:rPr lang="en-US" b="1" dirty="0">
                <a:solidFill>
                  <a:srgbClr val="A0609D"/>
                </a:solidFill>
              </a:rPr>
              <a:t>try</a:t>
            </a:r>
            <a:r>
              <a:rPr lang="en-US" dirty="0"/>
              <a:t> - cu </a:t>
            </a:r>
            <a:r>
              <a:rPr lang="en-US" dirty="0" err="1"/>
              <a:t>resurse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b="1" dirty="0" err="1">
                <a:solidFill>
                  <a:srgbClr val="A0609D"/>
                </a:solidFill>
              </a:rPr>
              <a:t>BufferedReader</a:t>
            </a:r>
            <a:r>
              <a:rPr lang="en-US" dirty="0"/>
              <a:t>. </a:t>
            </a:r>
            <a:r>
              <a:rPr lang="en-US" dirty="0" err="1"/>
              <a:t>Blocul</a:t>
            </a:r>
            <a:r>
              <a:rPr lang="en-US" dirty="0"/>
              <a:t> de </a:t>
            </a:r>
            <a:r>
              <a:rPr lang="en-US" dirty="0" err="1"/>
              <a:t>declarare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paranteze</a:t>
            </a:r>
            <a:r>
              <a:rPr lang="en-US" dirty="0"/>
              <a:t> </a:t>
            </a:r>
            <a:r>
              <a:rPr lang="en-US" dirty="0" err="1"/>
              <a:t>imediat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cuvantul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b="1" dirty="0">
                <a:solidFill>
                  <a:srgbClr val="A0609D"/>
                </a:solidFill>
              </a:rPr>
              <a:t>try</a:t>
            </a:r>
            <a:r>
              <a:rPr lang="en-US" dirty="0"/>
              <a:t>.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b="1" dirty="0" err="1">
                <a:solidFill>
                  <a:srgbClr val="A0609D"/>
                </a:solidFill>
              </a:rPr>
              <a:t>BufferedReader</a:t>
            </a:r>
            <a:r>
              <a:rPr lang="en-US" dirty="0"/>
              <a:t>, in Java SE7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versiunile</a:t>
            </a:r>
            <a:r>
              <a:rPr lang="en-US" dirty="0"/>
              <a:t> </a:t>
            </a:r>
            <a:r>
              <a:rPr lang="en-US" dirty="0" err="1"/>
              <a:t>ulterioare</a:t>
            </a:r>
            <a:r>
              <a:rPr lang="en-US" dirty="0"/>
              <a:t>, </a:t>
            </a:r>
            <a:r>
              <a:rPr lang="en-US" dirty="0" err="1"/>
              <a:t>implementeaza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AutoCloseable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Din </a:t>
            </a:r>
            <a:r>
              <a:rPr lang="en-US" dirty="0" err="1"/>
              <a:t>cauza</a:t>
            </a:r>
            <a:r>
              <a:rPr lang="en-US" dirty="0"/>
              <a:t> ca </a:t>
            </a:r>
            <a:r>
              <a:rPr lang="en-US" dirty="0" err="1"/>
              <a:t>instanta</a:t>
            </a:r>
            <a:r>
              <a:rPr lang="en-US" dirty="0"/>
              <a:t> </a:t>
            </a:r>
            <a:r>
              <a:rPr lang="en-US" b="1" dirty="0" err="1">
                <a:solidFill>
                  <a:srgbClr val="A0609D"/>
                </a:solidFill>
              </a:rPr>
              <a:t>BufferedReader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declarata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bloc </a:t>
            </a:r>
            <a:r>
              <a:rPr lang="en-US" b="1" dirty="0">
                <a:solidFill>
                  <a:srgbClr val="A0609D"/>
                </a:solidFill>
              </a:rPr>
              <a:t>try</a:t>
            </a:r>
            <a:r>
              <a:rPr lang="en-US" dirty="0"/>
              <a:t> - cu </a:t>
            </a:r>
            <a:r>
              <a:rPr lang="en-US" dirty="0" err="1"/>
              <a:t>resurse</a:t>
            </a:r>
            <a:r>
              <a:rPr lang="en-US" dirty="0"/>
              <a:t>,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inchisa</a:t>
            </a:r>
            <a:r>
              <a:rPr lang="en-US" dirty="0"/>
              <a:t> </a:t>
            </a:r>
            <a:r>
              <a:rPr lang="en-US" dirty="0" err="1"/>
              <a:t>indiferent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</a:t>
            </a:r>
            <a:r>
              <a:rPr lang="en-US" b="1" dirty="0">
                <a:solidFill>
                  <a:srgbClr val="A0609D"/>
                </a:solidFill>
              </a:rPr>
              <a:t>try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incheia</a:t>
            </a:r>
            <a:r>
              <a:rPr lang="en-US" dirty="0"/>
              <a:t> normal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brusc</a:t>
            </a:r>
            <a:r>
              <a:rPr lang="en-US" dirty="0"/>
              <a:t> (ca un </a:t>
            </a:r>
            <a:r>
              <a:rPr lang="en-US" dirty="0" err="1"/>
              <a:t>rezult</a:t>
            </a:r>
            <a:r>
              <a:rPr lang="en-US" dirty="0"/>
              <a:t> al </a:t>
            </a:r>
            <a:r>
              <a:rPr lang="en-US" dirty="0" err="1"/>
              <a:t>metodei</a:t>
            </a:r>
            <a:r>
              <a:rPr lang="en-US" dirty="0"/>
              <a:t> </a:t>
            </a:r>
            <a:r>
              <a:rPr lang="en-US" dirty="0" err="1"/>
              <a:t>BufferedReader.readLine</a:t>
            </a:r>
            <a:r>
              <a:rPr lang="en-US" dirty="0"/>
              <a:t> care </a:t>
            </a:r>
            <a:r>
              <a:rPr lang="en-US" dirty="0" err="1"/>
              <a:t>arunca</a:t>
            </a:r>
            <a:r>
              <a:rPr lang="en-US" dirty="0"/>
              <a:t> o </a:t>
            </a:r>
            <a:r>
              <a:rPr lang="en-US" dirty="0" err="1"/>
              <a:t>exceptie</a:t>
            </a:r>
            <a:r>
              <a:rPr lang="en-US" dirty="0"/>
              <a:t> de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IOException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	Anterior </a:t>
            </a:r>
            <a:r>
              <a:rPr lang="en-US" dirty="0" err="1"/>
              <a:t>versiunii</a:t>
            </a:r>
            <a:r>
              <a:rPr lang="en-US" dirty="0"/>
              <a:t> Java SE7, se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un block </a:t>
            </a:r>
            <a:r>
              <a:rPr lang="en-US" b="1" dirty="0">
                <a:solidFill>
                  <a:srgbClr val="A0609D"/>
                </a:solidFill>
              </a:rPr>
              <a:t>finally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ne </a:t>
            </a:r>
            <a:r>
              <a:rPr lang="en-US" dirty="0" err="1"/>
              <a:t>asigura</a:t>
            </a:r>
            <a:r>
              <a:rPr lang="en-US" dirty="0"/>
              <a:t> ca </a:t>
            </a:r>
            <a:r>
              <a:rPr lang="en-US" dirty="0" err="1"/>
              <a:t>resursa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inchisa</a:t>
            </a:r>
            <a:r>
              <a:rPr lang="en-US" dirty="0"/>
              <a:t> </a:t>
            </a:r>
            <a:r>
              <a:rPr lang="en-US" dirty="0" err="1"/>
              <a:t>indiferent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</a:t>
            </a:r>
            <a:r>
              <a:rPr lang="en-US" b="1" dirty="0">
                <a:solidFill>
                  <a:srgbClr val="A0609D"/>
                </a:solidFill>
              </a:rPr>
              <a:t>try</a:t>
            </a:r>
            <a:r>
              <a:rPr lang="en-US" dirty="0"/>
              <a:t> se </a:t>
            </a:r>
            <a:r>
              <a:rPr lang="en-US" dirty="0" err="1"/>
              <a:t>incheia</a:t>
            </a:r>
            <a:r>
              <a:rPr lang="en-US" dirty="0"/>
              <a:t> normal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mod abrupt. </a:t>
            </a:r>
            <a:r>
              <a:rPr lang="en-US" dirty="0" err="1"/>
              <a:t>Urmatorul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utilizeaza</a:t>
            </a:r>
            <a:r>
              <a:rPr lang="en-US" dirty="0"/>
              <a:t> un bloc </a:t>
            </a:r>
            <a:r>
              <a:rPr lang="en-US" b="1" dirty="0">
                <a:solidFill>
                  <a:srgbClr val="A0609D"/>
                </a:solidFill>
              </a:rPr>
              <a:t>finally</a:t>
            </a:r>
            <a:r>
              <a:rPr lang="en-US" dirty="0"/>
              <a:t> in </a:t>
            </a:r>
            <a:r>
              <a:rPr lang="en-US" dirty="0" err="1"/>
              <a:t>locul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bloc </a:t>
            </a:r>
            <a:r>
              <a:rPr lang="en-US" b="1" dirty="0">
                <a:solidFill>
                  <a:srgbClr val="A0609D"/>
                </a:solidFill>
              </a:rPr>
              <a:t>try</a:t>
            </a:r>
            <a:r>
              <a:rPr lang="en-US" dirty="0"/>
              <a:t> - cu </a:t>
            </a:r>
            <a:r>
              <a:rPr lang="en-US" dirty="0" err="1"/>
              <a:t>resurse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85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60728" y="2052918"/>
            <a:ext cx="11098634" cy="303919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A0609D"/>
                </a:solidFill>
              </a:rPr>
              <a:t>static</a:t>
            </a:r>
            <a:r>
              <a:rPr lang="en-US" dirty="0"/>
              <a:t> String </a:t>
            </a:r>
            <a:r>
              <a:rPr lang="en-US" dirty="0" err="1"/>
              <a:t>readFirstLineFromFileWithFinallyBlock</a:t>
            </a:r>
            <a:r>
              <a:rPr lang="en-US" dirty="0"/>
              <a:t>(String path)</a:t>
            </a:r>
            <a:r>
              <a:rPr lang="en-US" dirty="0"/>
              <a:t>  </a:t>
            </a:r>
            <a:r>
              <a:rPr lang="en-US" b="1" dirty="0">
                <a:solidFill>
                  <a:srgbClr val="A0609D"/>
                </a:solidFill>
              </a:rPr>
              <a:t>throws</a:t>
            </a:r>
            <a:r>
              <a:rPr lang="en-US" dirty="0"/>
              <a:t> </a:t>
            </a:r>
            <a:r>
              <a:rPr lang="en-US" dirty="0" err="1"/>
              <a:t>IOException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 err="1">
                <a:solidFill>
                  <a:srgbClr val="A0609D"/>
                </a:solidFill>
              </a:rPr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</a:t>
            </a:r>
            <a:r>
              <a:rPr lang="en-US" b="1" dirty="0">
                <a:solidFill>
                  <a:srgbClr val="A0609D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BufferedReader</a:t>
            </a:r>
            <a:r>
              <a:rPr lang="en-US" dirty="0"/>
              <a:t>(new </a:t>
            </a:r>
            <a:r>
              <a:rPr lang="en-US" dirty="0" err="1"/>
              <a:t>FileReader</a:t>
            </a:r>
            <a:r>
              <a:rPr lang="en-US" dirty="0"/>
              <a:t>(path));</a:t>
            </a:r>
            <a:br>
              <a:rPr lang="en-US" dirty="0"/>
            </a:br>
            <a:r>
              <a:rPr lang="en-US" dirty="0"/>
              <a:t>   	</a:t>
            </a:r>
            <a:r>
              <a:rPr lang="en-US" b="1" dirty="0">
                <a:solidFill>
                  <a:srgbClr val="A0609D"/>
                </a:solidFill>
              </a:rPr>
              <a:t>try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    	</a:t>
            </a:r>
            <a:r>
              <a:rPr lang="en-US" b="1" dirty="0">
                <a:solidFill>
                  <a:srgbClr val="A0609D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br.readLine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	} </a:t>
            </a:r>
            <a:r>
              <a:rPr lang="en-US" b="1" dirty="0">
                <a:solidFill>
                  <a:srgbClr val="A0609D"/>
                </a:solidFill>
              </a:rPr>
              <a:t>finally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    	</a:t>
            </a:r>
            <a:r>
              <a:rPr lang="en-US" b="1" dirty="0">
                <a:solidFill>
                  <a:srgbClr val="A0609D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br</a:t>
            </a:r>
            <a:r>
              <a:rPr lang="en-US" dirty="0"/>
              <a:t> != null)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br.close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	}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84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967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Intr</a:t>
            </a:r>
            <a:r>
              <a:rPr lang="en-US" dirty="0"/>
              <a:t>-un bloc try – cu </a:t>
            </a:r>
            <a:r>
              <a:rPr lang="en-US" dirty="0" err="1"/>
              <a:t>resurse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instructiuni</a:t>
            </a:r>
            <a:r>
              <a:rPr lang="en-US" dirty="0"/>
              <a:t> separate </a:t>
            </a:r>
            <a:r>
              <a:rPr lang="en-US" dirty="0" err="1"/>
              <a:t>prin</a:t>
            </a:r>
            <a:r>
              <a:rPr lang="en-US" dirty="0"/>
              <a:t> ‘;’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CasetăText 3"/>
          <p:cNvSpPr txBox="1"/>
          <p:nvPr/>
        </p:nvSpPr>
        <p:spPr>
          <a:xfrm>
            <a:off x="503340" y="3219707"/>
            <a:ext cx="1106507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  </a:t>
            </a:r>
            <a:r>
              <a:rPr lang="en-US" b="1" dirty="0">
                <a:solidFill>
                  <a:srgbClr val="A0609D"/>
                </a:solidFill>
              </a:rPr>
              <a:t>try</a:t>
            </a:r>
            <a:r>
              <a:rPr lang="en-US" dirty="0"/>
              <a:t> (</a:t>
            </a:r>
            <a:br>
              <a:rPr lang="en-US" dirty="0"/>
            </a:br>
            <a:r>
              <a:rPr lang="en-US" dirty="0"/>
              <a:t>       </a:t>
            </a:r>
            <a:r>
              <a:rPr lang="en-US" dirty="0" err="1"/>
              <a:t>java.util.zip.ZipFile</a:t>
            </a:r>
            <a:r>
              <a:rPr lang="en-US" dirty="0"/>
              <a:t> </a:t>
            </a:r>
            <a:r>
              <a:rPr lang="en-US" dirty="0" err="1"/>
              <a:t>zf</a:t>
            </a:r>
            <a:r>
              <a:rPr lang="en-US" dirty="0"/>
              <a:t> = </a:t>
            </a:r>
            <a:r>
              <a:rPr lang="en-US" b="1" dirty="0">
                <a:solidFill>
                  <a:srgbClr val="A0609D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java.util.zip.ZipFile</a:t>
            </a:r>
            <a:r>
              <a:rPr lang="en-US" dirty="0"/>
              <a:t>(</a:t>
            </a:r>
            <a:r>
              <a:rPr lang="en-US" dirty="0" err="1"/>
              <a:t>zipFileName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     </a:t>
            </a:r>
            <a:r>
              <a:rPr lang="en-US" dirty="0" err="1"/>
              <a:t>java.io.BufferedWriter</a:t>
            </a:r>
            <a:r>
              <a:rPr lang="en-US" dirty="0"/>
              <a:t> writer = </a:t>
            </a:r>
            <a:r>
              <a:rPr lang="en-US" dirty="0" err="1"/>
              <a:t>java.nio.file.Files.newBufferedWriter</a:t>
            </a:r>
            <a:r>
              <a:rPr lang="en-US" dirty="0"/>
              <a:t>(</a:t>
            </a:r>
            <a:r>
              <a:rPr lang="en-US" dirty="0" err="1"/>
              <a:t>outputFilePath</a:t>
            </a:r>
            <a:r>
              <a:rPr lang="en-US" dirty="0"/>
              <a:t>, charset)</a:t>
            </a:r>
            <a:br>
              <a:rPr lang="en-US" dirty="0"/>
            </a:br>
            <a:r>
              <a:rPr lang="en-US" dirty="0"/>
              <a:t>   )</a:t>
            </a:r>
            <a:endParaRPr lang="en-US" dirty="0"/>
          </a:p>
        </p:txBody>
      </p:sp>
      <p:sp>
        <p:nvSpPr>
          <p:cNvPr id="5" name="CasetăText 4"/>
          <p:cNvSpPr txBox="1"/>
          <p:nvPr/>
        </p:nvSpPr>
        <p:spPr>
          <a:xfrm>
            <a:off x="646111" y="4839586"/>
            <a:ext cx="1045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Nota: Un bloc try - cu resurse poate avea blocuri catch si finally la fel ca un bloc obisnuit 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0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exceptii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i="1" dirty="0"/>
              <a:t>	Checked exception</a:t>
            </a:r>
          </a:p>
          <a:p>
            <a:pPr marL="0" indent="0" algn="ctr">
              <a:buNone/>
            </a:pPr>
            <a:r>
              <a:rPr lang="en-US" sz="4000" i="1" dirty="0"/>
              <a:t>	Unchecked exception</a:t>
            </a:r>
          </a:p>
          <a:p>
            <a:pPr marL="0" indent="0" algn="ctr">
              <a:buNone/>
            </a:pPr>
            <a:r>
              <a:rPr lang="en-US" sz="4000" i="1" dirty="0"/>
              <a:t>	Error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4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exception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err="1"/>
              <a:t>Primul</a:t>
            </a:r>
            <a:r>
              <a:rPr lang="en-US" dirty="0"/>
              <a:t> tip de </a:t>
            </a:r>
            <a:r>
              <a:rPr lang="en-US" dirty="0" err="1"/>
              <a:t>exceptie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i="1" dirty="0"/>
              <a:t>checked exception</a:t>
            </a:r>
            <a:r>
              <a:rPr lang="en-US" dirty="0"/>
              <a:t>.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exceptii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o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scrisa</a:t>
            </a:r>
            <a:r>
              <a:rPr lang="en-US" dirty="0"/>
              <a:t> bine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anticipeze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trateze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Exemplu</a:t>
            </a:r>
            <a:r>
              <a:rPr lang="en-US" dirty="0"/>
              <a:t>:  se </a:t>
            </a:r>
            <a:r>
              <a:rPr lang="en-US" dirty="0" err="1"/>
              <a:t>presupune</a:t>
            </a:r>
            <a:r>
              <a:rPr lang="en-US" dirty="0"/>
              <a:t> ca un </a:t>
            </a:r>
            <a:r>
              <a:rPr lang="en-US" dirty="0" err="1"/>
              <a:t>utilizator</a:t>
            </a:r>
            <a:r>
              <a:rPr lang="en-US" dirty="0"/>
              <a:t> introduce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fisier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incearca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deschida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constructorulFileReader</a:t>
            </a:r>
            <a:r>
              <a:rPr lang="en-US" dirty="0"/>
              <a:t>. In mod normal, </a:t>
            </a:r>
            <a:r>
              <a:rPr lang="en-US" dirty="0" err="1"/>
              <a:t>utilizatorul</a:t>
            </a:r>
            <a:r>
              <a:rPr lang="en-US" dirty="0"/>
              <a:t> introduce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fisier</a:t>
            </a:r>
            <a:r>
              <a:rPr lang="en-US" dirty="0"/>
              <a:t> existent, 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citit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constructia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 de tip </a:t>
            </a:r>
            <a:r>
              <a:rPr lang="en-US" dirty="0" err="1"/>
              <a:t>FileReader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realizata</a:t>
            </a:r>
            <a:r>
              <a:rPr lang="en-US" dirty="0"/>
              <a:t> cu </a:t>
            </a:r>
            <a:r>
              <a:rPr lang="en-US" dirty="0" err="1"/>
              <a:t>succes</a:t>
            </a:r>
            <a:r>
              <a:rPr lang="en-US" dirty="0"/>
              <a:t>. Dar </a:t>
            </a:r>
            <a:r>
              <a:rPr lang="en-US" dirty="0" err="1"/>
              <a:t>uneori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introduce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fisier</a:t>
            </a:r>
            <a:r>
              <a:rPr lang="en-US" dirty="0"/>
              <a:t> inexistent,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constructorul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arunca</a:t>
            </a:r>
            <a:r>
              <a:rPr lang="en-US" dirty="0"/>
              <a:t> o </a:t>
            </a:r>
            <a:r>
              <a:rPr lang="en-US" dirty="0" err="1"/>
              <a:t>exceptie</a:t>
            </a:r>
            <a:r>
              <a:rPr lang="en-US" dirty="0"/>
              <a:t> de tip </a:t>
            </a:r>
            <a:r>
              <a:rPr lang="en-US" dirty="0" err="1"/>
              <a:t>FileNotFoundException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8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Unchecked exception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	Al </a:t>
            </a:r>
            <a:r>
              <a:rPr lang="en-US" dirty="0" err="1"/>
              <a:t>doilea</a:t>
            </a:r>
            <a:r>
              <a:rPr lang="en-US" dirty="0"/>
              <a:t> tip de </a:t>
            </a:r>
            <a:r>
              <a:rPr lang="en-US" dirty="0" err="1"/>
              <a:t>exceptii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exceptiile</a:t>
            </a:r>
            <a:r>
              <a:rPr lang="en-US" dirty="0"/>
              <a:t> runtime.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exceptii</a:t>
            </a:r>
            <a:r>
              <a:rPr lang="en-US" dirty="0"/>
              <a:t> </a:t>
            </a:r>
            <a:r>
              <a:rPr lang="en-US" dirty="0" err="1"/>
              <a:t>fac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, de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, nu le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anticipa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trata</a:t>
            </a:r>
            <a:r>
              <a:rPr lang="en-US" dirty="0"/>
              <a:t>.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deseori</a:t>
            </a:r>
            <a:r>
              <a:rPr lang="en-US" dirty="0"/>
              <a:t> bug-</a:t>
            </a:r>
            <a:r>
              <a:rPr lang="en-US" dirty="0" err="1"/>
              <a:t>uri</a:t>
            </a:r>
            <a:r>
              <a:rPr lang="en-US" dirty="0"/>
              <a:t> ale </a:t>
            </a:r>
            <a:r>
              <a:rPr lang="en-US" dirty="0" err="1"/>
              <a:t>programului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erorile</a:t>
            </a:r>
            <a:r>
              <a:rPr lang="en-US" dirty="0"/>
              <a:t> </a:t>
            </a:r>
            <a:r>
              <a:rPr lang="en-US" dirty="0" err="1"/>
              <a:t>logice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Exemplu</a:t>
            </a:r>
            <a:r>
              <a:rPr lang="en-US" dirty="0"/>
              <a:t>: se </a:t>
            </a:r>
            <a:r>
              <a:rPr lang="en-US" dirty="0" err="1"/>
              <a:t>considera</a:t>
            </a:r>
            <a:r>
              <a:rPr lang="en-US" dirty="0"/>
              <a:t> ca </a:t>
            </a:r>
            <a:r>
              <a:rPr lang="en-US" dirty="0" err="1"/>
              <a:t>exceptia</a:t>
            </a:r>
            <a:r>
              <a:rPr lang="en-US" dirty="0"/>
              <a:t> </a:t>
            </a:r>
            <a:r>
              <a:rPr lang="en-US" dirty="0" err="1"/>
              <a:t>descrisa</a:t>
            </a:r>
            <a:r>
              <a:rPr lang="en-US" dirty="0"/>
              <a:t> anterior </a:t>
            </a:r>
            <a:r>
              <a:rPr lang="en-US" dirty="0" err="1"/>
              <a:t>trimite</a:t>
            </a:r>
            <a:r>
              <a:rPr lang="en-US" dirty="0"/>
              <a:t> un </a:t>
            </a:r>
            <a:r>
              <a:rPr lang="en-US" dirty="0" err="1"/>
              <a:t>nume</a:t>
            </a:r>
            <a:r>
              <a:rPr lang="en-US" dirty="0"/>
              <a:t> de </a:t>
            </a:r>
            <a:r>
              <a:rPr lang="en-US" dirty="0" err="1"/>
              <a:t>fisier</a:t>
            </a:r>
            <a:r>
              <a:rPr lang="en-US" dirty="0"/>
              <a:t> </a:t>
            </a:r>
            <a:r>
              <a:rPr lang="en-US" dirty="0" err="1"/>
              <a:t>constructorului</a:t>
            </a:r>
            <a:r>
              <a:rPr lang="en-US" dirty="0"/>
              <a:t> din </a:t>
            </a:r>
            <a:r>
              <a:rPr lang="en-US" dirty="0" err="1"/>
              <a:t>FileReader</a:t>
            </a:r>
            <a:r>
              <a:rPr lang="en-US" dirty="0"/>
              <a:t>. </a:t>
            </a:r>
            <a:r>
              <a:rPr lang="en-US" dirty="0" err="1"/>
              <a:t>Daca</a:t>
            </a:r>
            <a:r>
              <a:rPr lang="en-US" dirty="0"/>
              <a:t> o </a:t>
            </a:r>
            <a:r>
              <a:rPr lang="en-US" dirty="0" err="1"/>
              <a:t>eroare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ca un </a:t>
            </a:r>
            <a:r>
              <a:rPr lang="en-US" i="1" dirty="0"/>
              <a:t>null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trimis</a:t>
            </a:r>
            <a:r>
              <a:rPr lang="en-US" dirty="0"/>
              <a:t> </a:t>
            </a:r>
            <a:r>
              <a:rPr lang="en-US" dirty="0" err="1"/>
              <a:t>constructorului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din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arunca</a:t>
            </a:r>
            <a:r>
              <a:rPr lang="en-US" dirty="0"/>
              <a:t> </a:t>
            </a:r>
            <a:r>
              <a:rPr lang="en-US" dirty="0" err="1"/>
              <a:t>NullPointerException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3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conținut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Checked exception - </a:t>
            </a:r>
            <a:r>
              <a:rPr lang="en-US" u="sng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eroare</a:t>
            </a:r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 </a:t>
            </a:r>
            <a:r>
              <a:rPr lang="en-US" u="sng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compilare</a:t>
            </a:r>
            <a:endParaRPr lang="en-US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A0609D"/>
                </a:solidFill>
              </a:rPr>
              <a:t>PrintWriter</a:t>
            </a:r>
            <a:r>
              <a:rPr lang="en-US" dirty="0"/>
              <a:t> out = </a:t>
            </a:r>
            <a:r>
              <a:rPr lang="en-US" b="1" dirty="0">
                <a:solidFill>
                  <a:srgbClr val="A0609D"/>
                </a:solidFill>
              </a:rPr>
              <a:t>new</a:t>
            </a:r>
            <a:r>
              <a:rPr lang="en-US" b="1" dirty="0"/>
              <a:t> </a:t>
            </a:r>
            <a:r>
              <a:rPr lang="en-US" dirty="0" err="1"/>
              <a:t>PrintWriter</a:t>
            </a:r>
            <a:r>
              <a:rPr lang="en-US" b="1" dirty="0">
                <a:solidFill>
                  <a:srgbClr val="A0609D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A0609D"/>
                </a:solidFill>
                <a:highlight>
                  <a:srgbClr val="800000"/>
                </a:highlight>
              </a:rPr>
              <a:t>new</a:t>
            </a:r>
            <a:r>
              <a:rPr lang="en-US" b="1" dirty="0">
                <a:highlight>
                  <a:srgbClr val="800000"/>
                </a:highlight>
              </a:rPr>
              <a:t> </a:t>
            </a:r>
            <a:r>
              <a:rPr lang="en-US" dirty="0" err="1">
                <a:highlight>
                  <a:srgbClr val="800000"/>
                </a:highlight>
              </a:rPr>
              <a:t>FileWriter</a:t>
            </a:r>
            <a:r>
              <a:rPr lang="en-US" dirty="0">
                <a:highlight>
                  <a:srgbClr val="800000"/>
                </a:highlight>
              </a:rPr>
              <a:t>("OutFile.txt")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nn-NO" dirty="0"/>
              <a:t>for (</a:t>
            </a:r>
            <a:r>
              <a:rPr lang="nn-NO" b="1" dirty="0">
                <a:solidFill>
                  <a:srgbClr val="A0609D"/>
                </a:solidFill>
              </a:rPr>
              <a:t>int</a:t>
            </a:r>
            <a:r>
              <a:rPr lang="nn-NO" dirty="0"/>
              <a:t> i = 0; i &lt; </a:t>
            </a:r>
            <a:r>
              <a:rPr lang="nn-NO" i="1" dirty="0"/>
              <a:t>10; i++)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out.</a:t>
            </a:r>
            <a:r>
              <a:rPr lang="en-US" b="1" dirty="0" err="1">
                <a:solidFill>
                  <a:srgbClr val="A0609D"/>
                </a:solidFill>
              </a:rPr>
              <a:t>println</a:t>
            </a:r>
            <a:r>
              <a:rPr lang="en-US" dirty="0"/>
              <a:t>("Value at: " + </a:t>
            </a:r>
            <a:r>
              <a:rPr lang="en-US" dirty="0" err="1"/>
              <a:t>i</a:t>
            </a:r>
            <a:r>
              <a:rPr lang="en-US" dirty="0"/>
              <a:t> + " = " + </a:t>
            </a:r>
            <a:r>
              <a:rPr lang="en-US" i="1" dirty="0" err="1"/>
              <a:t>list.get</a:t>
            </a: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i="1" dirty="0"/>
              <a:t>));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Unchecked exception - </a:t>
            </a:r>
            <a:r>
              <a:rPr lang="en-US" i="1" u="sng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eroare</a:t>
            </a:r>
            <a:r>
              <a:rPr lang="en-US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 run-time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out.</a:t>
            </a:r>
            <a:r>
              <a:rPr lang="en-US" b="1" dirty="0" err="1">
                <a:solidFill>
                  <a:srgbClr val="A0609D"/>
                </a:solidFill>
              </a:rPr>
              <a:t>close</a:t>
            </a:r>
            <a:r>
              <a:rPr lang="en-US" dirty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1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	Al </a:t>
            </a:r>
            <a:r>
              <a:rPr lang="en-US" dirty="0" err="1"/>
              <a:t>treilea</a:t>
            </a:r>
            <a:r>
              <a:rPr lang="en-US" dirty="0"/>
              <a:t> tip de </a:t>
            </a:r>
            <a:r>
              <a:rPr lang="en-US" dirty="0" err="1"/>
              <a:t>exceptie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eroarea</a:t>
            </a:r>
            <a:r>
              <a:rPr lang="en-US" dirty="0"/>
              <a:t> (</a:t>
            </a:r>
            <a:r>
              <a:rPr lang="en-US" i="1" dirty="0"/>
              <a:t>error)</a:t>
            </a:r>
            <a:r>
              <a:rPr lang="en-US" dirty="0"/>
              <a:t>.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exceptii</a:t>
            </a:r>
            <a:r>
              <a:rPr lang="en-US" dirty="0"/>
              <a:t> din </a:t>
            </a:r>
            <a:r>
              <a:rPr lang="en-US" dirty="0" err="1"/>
              <a:t>afara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,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programul</a:t>
            </a:r>
            <a:r>
              <a:rPr lang="en-US" dirty="0"/>
              <a:t> nu le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anticipa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trata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Exemplu</a:t>
            </a:r>
            <a:r>
              <a:rPr lang="en-US" dirty="0"/>
              <a:t>: Se </a:t>
            </a:r>
            <a:r>
              <a:rPr lang="en-US" dirty="0" err="1"/>
              <a:t>presupune</a:t>
            </a:r>
            <a:r>
              <a:rPr lang="en-US" dirty="0"/>
              <a:t> ca o </a:t>
            </a:r>
            <a:r>
              <a:rPr lang="en-US" dirty="0" err="1"/>
              <a:t>aplicatie</a:t>
            </a:r>
            <a:r>
              <a:rPr lang="en-US" dirty="0"/>
              <a:t> a </a:t>
            </a:r>
            <a:r>
              <a:rPr lang="en-US" dirty="0" err="1"/>
              <a:t>reusit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deschida</a:t>
            </a:r>
            <a:r>
              <a:rPr lang="en-US" dirty="0"/>
              <a:t> cu </a:t>
            </a:r>
            <a:r>
              <a:rPr lang="en-US" dirty="0" err="1"/>
              <a:t>succes</a:t>
            </a:r>
            <a:r>
              <a:rPr lang="en-US" dirty="0"/>
              <a:t> un </a:t>
            </a:r>
            <a:r>
              <a:rPr lang="en-US" dirty="0" err="1"/>
              <a:t>fisier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capabila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citeasca</a:t>
            </a:r>
            <a:r>
              <a:rPr lang="en-US" dirty="0"/>
              <a:t> </a:t>
            </a:r>
            <a:r>
              <a:rPr lang="en-US" dirty="0" err="1"/>
              <a:t>fisierul</a:t>
            </a:r>
            <a:r>
              <a:rPr lang="en-US" dirty="0"/>
              <a:t> din </a:t>
            </a:r>
            <a:r>
              <a:rPr lang="en-US" dirty="0" err="1"/>
              <a:t>cauza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hardware.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citire</a:t>
            </a:r>
            <a:r>
              <a:rPr lang="en-US" dirty="0"/>
              <a:t> </a:t>
            </a:r>
            <a:r>
              <a:rPr lang="en-US" dirty="0" err="1"/>
              <a:t>realizata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succes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arunca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de tip </a:t>
            </a:r>
            <a:r>
              <a:rPr lang="en-US" dirty="0" err="1"/>
              <a:t>IOError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7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se </a:t>
            </a:r>
            <a:r>
              <a:rPr lang="en-US" dirty="0" err="1"/>
              <a:t>arunca</a:t>
            </a:r>
            <a:r>
              <a:rPr lang="en-US" dirty="0"/>
              <a:t> </a:t>
            </a:r>
            <a:r>
              <a:rPr lang="en-US" dirty="0" err="1"/>
              <a:t>exceptiile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 </a:t>
            </a:r>
            <a:r>
              <a:rPr lang="en-US" sz="2800" dirty="0" err="1"/>
              <a:t>Inainte</a:t>
            </a:r>
            <a:r>
              <a:rPr lang="en-US" sz="2800" dirty="0"/>
              <a:t> de a </a:t>
            </a:r>
            <a:r>
              <a:rPr lang="en-US" sz="2800" dirty="0" err="1"/>
              <a:t>putea</a:t>
            </a:r>
            <a:r>
              <a:rPr lang="en-US" sz="2800" dirty="0"/>
              <a:t> </a:t>
            </a:r>
            <a:r>
              <a:rPr lang="en-US" sz="2800" dirty="0" err="1"/>
              <a:t>prinde</a:t>
            </a:r>
            <a:r>
              <a:rPr lang="en-US" sz="2800" dirty="0"/>
              <a:t> o </a:t>
            </a:r>
            <a:r>
              <a:rPr lang="en-US" sz="2800" dirty="0" err="1"/>
              <a:t>exceptie</a:t>
            </a:r>
            <a:r>
              <a:rPr lang="en-US" sz="2800" dirty="0"/>
              <a:t>, </a:t>
            </a:r>
            <a:r>
              <a:rPr lang="en-US" sz="2800" dirty="0" err="1"/>
              <a:t>intr</a:t>
            </a:r>
            <a:r>
              <a:rPr lang="en-US" sz="2800" dirty="0"/>
              <a:t>-o </a:t>
            </a:r>
            <a:r>
              <a:rPr lang="en-US" sz="2800" dirty="0" err="1"/>
              <a:t>anumita</a:t>
            </a:r>
            <a:r>
              <a:rPr lang="en-US" sz="2800" dirty="0"/>
              <a:t> </a:t>
            </a:r>
            <a:r>
              <a:rPr lang="en-US" sz="2800" dirty="0" err="1"/>
              <a:t>parte</a:t>
            </a:r>
            <a:r>
              <a:rPr lang="en-US" sz="2800" dirty="0"/>
              <a:t> a </a:t>
            </a:r>
            <a:r>
              <a:rPr lang="en-US" sz="2800" dirty="0" err="1"/>
              <a:t>codului</a:t>
            </a:r>
            <a:r>
              <a:rPr lang="en-US" sz="2800" dirty="0"/>
              <a:t> </a:t>
            </a:r>
            <a:r>
              <a:rPr lang="en-US" sz="2800" dirty="0" err="1"/>
              <a:t>trebuie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fie </a:t>
            </a:r>
            <a:r>
              <a:rPr lang="en-US" sz="2800" dirty="0" err="1"/>
              <a:t>aruncata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. Un </a:t>
            </a:r>
            <a:r>
              <a:rPr lang="en-US" sz="2800" dirty="0" err="1"/>
              <a:t>obiect</a:t>
            </a:r>
            <a:r>
              <a:rPr lang="en-US" sz="2800" dirty="0"/>
              <a:t> de tip </a:t>
            </a:r>
            <a:r>
              <a:rPr lang="en-US" sz="2800" dirty="0" err="1"/>
              <a:t>exceptie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fi </a:t>
            </a:r>
            <a:r>
              <a:rPr lang="en-US" sz="2800" dirty="0" err="1"/>
              <a:t>aruncat</a:t>
            </a:r>
            <a:r>
              <a:rPr lang="en-US" sz="2800" dirty="0"/>
              <a:t> din </a:t>
            </a:r>
            <a:r>
              <a:rPr lang="en-US" sz="2800" dirty="0" err="1"/>
              <a:t>orice</a:t>
            </a:r>
            <a:r>
              <a:rPr lang="en-US" sz="2800" dirty="0"/>
              <a:t> </a:t>
            </a:r>
            <a:r>
              <a:rPr lang="en-US" sz="2800" dirty="0" err="1"/>
              <a:t>parte</a:t>
            </a:r>
            <a:r>
              <a:rPr lang="en-US" sz="2800" dirty="0"/>
              <a:t> a </a:t>
            </a:r>
            <a:r>
              <a:rPr lang="en-US" sz="2800" dirty="0" err="1"/>
              <a:t>codului</a:t>
            </a:r>
            <a:r>
              <a:rPr lang="en-US" sz="2800" dirty="0"/>
              <a:t> </a:t>
            </a:r>
            <a:r>
              <a:rPr lang="en-US" sz="2800" dirty="0" err="1"/>
              <a:t>scris</a:t>
            </a:r>
            <a:r>
              <a:rPr lang="en-US" sz="2800" dirty="0"/>
              <a:t> de </a:t>
            </a:r>
            <a:r>
              <a:rPr lang="en-US" sz="2800" dirty="0" err="1"/>
              <a:t>programator</a:t>
            </a:r>
            <a:r>
              <a:rPr lang="en-US" sz="2800" dirty="0"/>
              <a:t>. </a:t>
            </a:r>
            <a:r>
              <a:rPr lang="en-US" sz="2800" dirty="0" err="1"/>
              <a:t>Indiferent</a:t>
            </a:r>
            <a:r>
              <a:rPr lang="en-US" sz="2800" dirty="0"/>
              <a:t> de </a:t>
            </a:r>
            <a:r>
              <a:rPr lang="en-US" sz="2800" dirty="0" err="1"/>
              <a:t>sursa</a:t>
            </a:r>
            <a:r>
              <a:rPr lang="en-US" sz="2800" dirty="0"/>
              <a:t> </a:t>
            </a:r>
            <a:r>
              <a:rPr lang="en-US" sz="2800" dirty="0" err="1"/>
              <a:t>exceptiei</a:t>
            </a:r>
            <a:r>
              <a:rPr lang="en-US" sz="2800" dirty="0"/>
              <a:t>, </a:t>
            </a:r>
            <a:r>
              <a:rPr lang="en-US" sz="2800" dirty="0" err="1"/>
              <a:t>ea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fi </a:t>
            </a:r>
            <a:r>
              <a:rPr lang="en-US" sz="2800" dirty="0" err="1"/>
              <a:t>intotdeauna</a:t>
            </a:r>
            <a:r>
              <a:rPr lang="en-US" sz="2800" dirty="0"/>
              <a:t> </a:t>
            </a:r>
            <a:r>
              <a:rPr lang="en-US" sz="2800" dirty="0" err="1"/>
              <a:t>aruncata</a:t>
            </a:r>
            <a:r>
              <a:rPr lang="en-US" sz="2800" dirty="0"/>
              <a:t> cu o </a:t>
            </a:r>
            <a:r>
              <a:rPr lang="en-US" sz="2800" dirty="0" err="1"/>
              <a:t>expresie</a:t>
            </a:r>
            <a:r>
              <a:rPr lang="en-US" sz="2800" dirty="0"/>
              <a:t> de tip </a:t>
            </a:r>
            <a:r>
              <a:rPr lang="en-US" sz="2800" i="1" dirty="0"/>
              <a:t>throw</a:t>
            </a:r>
            <a:r>
              <a:rPr lang="en-US" sz="2800" dirty="0"/>
              <a:t>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989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Instructiunea</a:t>
            </a:r>
            <a:r>
              <a:rPr lang="en-US" dirty="0"/>
              <a:t> throw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metodele</a:t>
            </a:r>
            <a:r>
              <a:rPr lang="en-US" sz="2400" dirty="0"/>
              <a:t> </a:t>
            </a:r>
            <a:r>
              <a:rPr lang="en-US" sz="2400" dirty="0" err="1"/>
              <a:t>folosesc</a:t>
            </a:r>
            <a:r>
              <a:rPr lang="en-US" sz="2400" dirty="0"/>
              <a:t> </a:t>
            </a:r>
            <a:r>
              <a:rPr lang="en-US" sz="2400" dirty="0" err="1"/>
              <a:t>instructiunea</a:t>
            </a:r>
            <a:r>
              <a:rPr lang="en-US" sz="2400" dirty="0"/>
              <a:t> </a:t>
            </a:r>
            <a:r>
              <a:rPr lang="en-US" sz="2400" i="1" dirty="0"/>
              <a:t>throw</a:t>
            </a:r>
            <a:r>
              <a:rPr lang="en-US" sz="2400" dirty="0"/>
              <a:t>  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arunca</a:t>
            </a:r>
            <a:r>
              <a:rPr lang="en-US" sz="2400" dirty="0"/>
              <a:t> o </a:t>
            </a:r>
            <a:r>
              <a:rPr lang="en-US" sz="2400" dirty="0" err="1"/>
              <a:t>exceptie</a:t>
            </a:r>
            <a:r>
              <a:rPr lang="en-US" sz="2400" dirty="0"/>
              <a:t>.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instructiune</a:t>
            </a:r>
            <a:r>
              <a:rPr lang="en-US" sz="2400" dirty="0"/>
              <a:t> </a:t>
            </a:r>
            <a:r>
              <a:rPr lang="en-US" sz="2400" dirty="0" err="1"/>
              <a:t>necesita</a:t>
            </a:r>
            <a:r>
              <a:rPr lang="en-US" sz="2400" dirty="0"/>
              <a:t> un </a:t>
            </a:r>
            <a:r>
              <a:rPr lang="en-US" sz="2400" dirty="0" err="1"/>
              <a:t>singur</a:t>
            </a:r>
            <a:r>
              <a:rPr lang="en-US" sz="2400" dirty="0"/>
              <a:t> argument: un </a:t>
            </a:r>
            <a:r>
              <a:rPr lang="en-US" sz="2400" dirty="0" err="1"/>
              <a:t>obiect</a:t>
            </a:r>
            <a:r>
              <a:rPr lang="en-US" sz="2400" dirty="0"/>
              <a:t> „</a:t>
            </a:r>
            <a:r>
              <a:rPr lang="en-US" sz="2400" dirty="0" err="1"/>
              <a:t>aruncabil</a:t>
            </a:r>
            <a:r>
              <a:rPr lang="en-US" sz="2400" dirty="0"/>
              <a:t>” (</a:t>
            </a:r>
            <a:r>
              <a:rPr lang="en-US" sz="2400" i="1" dirty="0"/>
              <a:t>throwable</a:t>
            </a:r>
            <a:r>
              <a:rPr lang="en-US" sz="2400" dirty="0"/>
              <a:t>). </a:t>
            </a:r>
            <a:r>
              <a:rPr lang="en-US" sz="2400" dirty="0" err="1"/>
              <a:t>Aceste</a:t>
            </a:r>
            <a:r>
              <a:rPr lang="en-US" sz="2400" dirty="0"/>
              <a:t> </a:t>
            </a:r>
            <a:r>
              <a:rPr lang="en-US" sz="2400" dirty="0" err="1"/>
              <a:t>obiecte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instante</a:t>
            </a:r>
            <a:r>
              <a:rPr lang="en-US" sz="2400" dirty="0"/>
              <a:t> ale </a:t>
            </a:r>
            <a:r>
              <a:rPr lang="en-US" sz="2400" dirty="0" err="1"/>
              <a:t>oricarei</a:t>
            </a:r>
            <a:r>
              <a:rPr lang="en-US" sz="2400" dirty="0"/>
              <a:t> </a:t>
            </a:r>
            <a:r>
              <a:rPr lang="en-US" sz="2400" dirty="0" err="1"/>
              <a:t>subclase</a:t>
            </a:r>
            <a:r>
              <a:rPr lang="en-US" sz="2400" dirty="0"/>
              <a:t> a </a:t>
            </a:r>
            <a:r>
              <a:rPr lang="en-US" sz="2400" dirty="0" err="1"/>
              <a:t>clasei</a:t>
            </a:r>
            <a:r>
              <a:rPr lang="en-US" sz="2400" dirty="0"/>
              <a:t> Throwable.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6474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143</Words>
  <Application>Microsoft Office PowerPoint</Application>
  <PresentationFormat>Ecran lat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Exceptii</vt:lpstr>
      <vt:lpstr>Ce este o exceptie?</vt:lpstr>
      <vt:lpstr>Tipuri de exceptii</vt:lpstr>
      <vt:lpstr>Checked exception</vt:lpstr>
      <vt:lpstr>Unchecked exception</vt:lpstr>
      <vt:lpstr>Prezentare PowerPoint</vt:lpstr>
      <vt:lpstr>Error</vt:lpstr>
      <vt:lpstr>Cum se arunca exceptiile?</vt:lpstr>
      <vt:lpstr>Instructiunea throw</vt:lpstr>
      <vt:lpstr>Prezentare PowerPoint</vt:lpstr>
      <vt:lpstr>Clasa Throwable si subclasele sale</vt:lpstr>
      <vt:lpstr>Clasa Error</vt:lpstr>
      <vt:lpstr>Clasa Exception</vt:lpstr>
      <vt:lpstr>Chained Exceptions</vt:lpstr>
      <vt:lpstr>Exemplu</vt:lpstr>
      <vt:lpstr>Mai multe exceptii intr-un catch</vt:lpstr>
      <vt:lpstr>Prezentare PowerPoint</vt:lpstr>
      <vt:lpstr>Blocul finally</vt:lpstr>
      <vt:lpstr>Important!</vt:lpstr>
      <vt:lpstr>Try cu resurse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Exceptii</dc:title>
  <dc:creator>Cosmin Anghel</dc:creator>
  <cp:lastModifiedBy>Cosmin Anghel</cp:lastModifiedBy>
  <cp:revision>13</cp:revision>
  <dcterms:created xsi:type="dcterms:W3CDTF">2017-03-12T19:20:23Z</dcterms:created>
  <dcterms:modified xsi:type="dcterms:W3CDTF">2017-03-12T20:55:42Z</dcterms:modified>
</cp:coreProperties>
</file>