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320" r:id="rId3"/>
    <p:sldId id="257" r:id="rId4"/>
    <p:sldId id="258" r:id="rId5"/>
    <p:sldId id="332" r:id="rId6"/>
    <p:sldId id="259" r:id="rId7"/>
    <p:sldId id="260" r:id="rId8"/>
    <p:sldId id="317" r:id="rId9"/>
    <p:sldId id="261" r:id="rId10"/>
    <p:sldId id="312" r:id="rId11"/>
    <p:sldId id="262" r:id="rId12"/>
    <p:sldId id="313" r:id="rId13"/>
    <p:sldId id="314" r:id="rId14"/>
    <p:sldId id="315" r:id="rId15"/>
    <p:sldId id="341" r:id="rId16"/>
    <p:sldId id="322" r:id="rId17"/>
    <p:sldId id="264" r:id="rId18"/>
    <p:sldId id="265" r:id="rId19"/>
    <p:sldId id="267" r:id="rId20"/>
    <p:sldId id="268" r:id="rId21"/>
    <p:sldId id="321" r:id="rId22"/>
    <p:sldId id="324" r:id="rId23"/>
    <p:sldId id="272" r:id="rId24"/>
    <p:sldId id="273" r:id="rId25"/>
    <p:sldId id="274" r:id="rId26"/>
    <p:sldId id="275" r:id="rId27"/>
    <p:sldId id="276" r:id="rId28"/>
    <p:sldId id="277" r:id="rId29"/>
    <p:sldId id="330" r:id="rId30"/>
    <p:sldId id="278" r:id="rId31"/>
    <p:sldId id="279" r:id="rId32"/>
    <p:sldId id="280" r:id="rId33"/>
    <p:sldId id="281" r:id="rId34"/>
    <p:sldId id="282" r:id="rId35"/>
    <p:sldId id="284" r:id="rId36"/>
    <p:sldId id="334" r:id="rId37"/>
    <p:sldId id="291" r:id="rId38"/>
    <p:sldId id="325" r:id="rId39"/>
    <p:sldId id="335" r:id="rId40"/>
    <p:sldId id="287" r:id="rId41"/>
    <p:sldId id="283" r:id="rId42"/>
    <p:sldId id="288" r:id="rId43"/>
    <p:sldId id="290" r:id="rId44"/>
    <p:sldId id="329" r:id="rId45"/>
    <p:sldId id="328" r:id="rId46"/>
    <p:sldId id="327" r:id="rId47"/>
    <p:sldId id="292" r:id="rId48"/>
    <p:sldId id="337" r:id="rId49"/>
    <p:sldId id="338" r:id="rId50"/>
    <p:sldId id="340" r:id="rId51"/>
    <p:sldId id="293" r:id="rId52"/>
    <p:sldId id="333" r:id="rId53"/>
    <p:sldId id="345" r:id="rId54"/>
    <p:sldId id="347" r:id="rId55"/>
    <p:sldId id="343" r:id="rId56"/>
    <p:sldId id="294" r:id="rId57"/>
    <p:sldId id="295" r:id="rId58"/>
    <p:sldId id="296" r:id="rId59"/>
    <p:sldId id="348" r:id="rId60"/>
    <p:sldId id="349" r:id="rId61"/>
    <p:sldId id="362" r:id="rId62"/>
    <p:sldId id="350" r:id="rId63"/>
    <p:sldId id="357" r:id="rId64"/>
    <p:sldId id="298" r:id="rId65"/>
    <p:sldId id="344" r:id="rId66"/>
    <p:sldId id="303" r:id="rId67"/>
    <p:sldId id="352" r:id="rId68"/>
    <p:sldId id="353" r:id="rId69"/>
    <p:sldId id="355" r:id="rId70"/>
    <p:sldId id="304" r:id="rId71"/>
    <p:sldId id="351" r:id="rId72"/>
    <p:sldId id="363" r:id="rId73"/>
    <p:sldId id="354" r:id="rId74"/>
    <p:sldId id="360" r:id="rId75"/>
    <p:sldId id="356" r:id="rId76"/>
    <p:sldId id="358" r:id="rId77"/>
    <p:sldId id="361" r:id="rId78"/>
    <p:sldId id="359" r:id="rId79"/>
    <p:sldId id="309" r:id="rId80"/>
    <p:sldId id="310" r:id="rId81"/>
    <p:sldId id="339"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57" autoAdjust="0"/>
  </p:normalViewPr>
  <p:slideViewPr>
    <p:cSldViewPr>
      <p:cViewPr varScale="1">
        <p:scale>
          <a:sx n="85" d="100"/>
          <a:sy n="85" d="100"/>
        </p:scale>
        <p:origin x="236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3" Type="http://schemas.openxmlformats.org/officeDocument/2006/relationships/image" Target="../media/image90.svg"/><Relationship Id="rId7" Type="http://schemas.openxmlformats.org/officeDocument/2006/relationships/image" Target="../media/image94.svg"/><Relationship Id="rId2" Type="http://schemas.openxmlformats.org/officeDocument/2006/relationships/image" Target="../media/image89.png"/><Relationship Id="rId1" Type="http://schemas.openxmlformats.org/officeDocument/2006/relationships/hyperlink" Target="https://github.com/Octacon100/GitHubDatabaseBuildDemo" TargetMode="External"/><Relationship Id="rId6" Type="http://schemas.openxmlformats.org/officeDocument/2006/relationships/image" Target="../media/image93.png"/><Relationship Id="rId5" Type="http://schemas.openxmlformats.org/officeDocument/2006/relationships/image" Target="../media/image92.svg"/><Relationship Id="rId4" Type="http://schemas.openxmlformats.org/officeDocument/2006/relationships/image" Target="../media/image91.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5.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42.svg"/></Relationships>
</file>

<file path=ppt/diagrams/_rels/data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1.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34.svg"/><Relationship Id="rId4" Type="http://schemas.openxmlformats.org/officeDocument/2006/relationships/image" Target="../media/image55.svg"/><Relationship Id="rId9" Type="http://schemas.openxmlformats.org/officeDocument/2006/relationships/image" Target="../media/image33.png"/></Relationships>
</file>

<file path=ppt/diagrams/_rels/data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0.png"/><Relationship Id="rId7" Type="http://schemas.openxmlformats.org/officeDocument/2006/relationships/image" Target="../media/image27.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ata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hyperlink" Target="https://github.com/Octacon100/GitHubDatabaseBuildDemo" TargetMode="External"/><Relationship Id="rId2" Type="http://schemas.openxmlformats.org/officeDocument/2006/relationships/image" Target="../media/image90.svg"/><Relationship Id="rId1" Type="http://schemas.openxmlformats.org/officeDocument/2006/relationships/image" Target="../media/image89.png"/><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5.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4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1.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0.png"/><Relationship Id="rId5" Type="http://schemas.openxmlformats.org/officeDocument/2006/relationships/image" Target="../media/image56.png"/><Relationship Id="rId10" Type="http://schemas.openxmlformats.org/officeDocument/2006/relationships/image" Target="../media/image34.svg"/><Relationship Id="rId4" Type="http://schemas.openxmlformats.org/officeDocument/2006/relationships/image" Target="../media/image55.svg"/><Relationship Id="rId9" Type="http://schemas.openxmlformats.org/officeDocument/2006/relationships/image" Target="../media/image3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0.png"/><Relationship Id="rId7" Type="http://schemas.openxmlformats.org/officeDocument/2006/relationships/image" Target="../media/image27.png"/><Relationship Id="rId2" Type="http://schemas.openxmlformats.org/officeDocument/2006/relationships/image" Target="../media/image69.svg"/><Relationship Id="rId1" Type="http://schemas.openxmlformats.org/officeDocument/2006/relationships/image" Target="../media/image68.png"/><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C8C59-5758-4489-B39F-39865AC844D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5DDF66-6659-4C4C-8620-97C90890E9FB}">
      <dgm:prSet custT="1"/>
      <dgm:spPr/>
      <dgm:t>
        <a:bodyPr/>
        <a:lstStyle/>
        <a:p>
          <a:pPr>
            <a:defRPr b="1"/>
          </a:pPr>
          <a:r>
            <a:rPr lang="en-US" sz="2400" dirty="0"/>
            <a:t>Different types of database migration.</a:t>
          </a:r>
        </a:p>
      </dgm:t>
    </dgm:pt>
    <dgm:pt modelId="{6B8A7811-4944-450C-ADBF-AF6F4F442D57}" type="parTrans" cxnId="{B0D95192-1203-4AE3-8EA7-E9CED8EC849D}">
      <dgm:prSet/>
      <dgm:spPr/>
      <dgm:t>
        <a:bodyPr/>
        <a:lstStyle/>
        <a:p>
          <a:endParaRPr lang="en-US"/>
        </a:p>
      </dgm:t>
    </dgm:pt>
    <dgm:pt modelId="{CDF221CD-5839-497C-8174-4AA3D6CB2B7F}" type="sibTrans" cxnId="{B0D95192-1203-4AE3-8EA7-E9CED8EC849D}">
      <dgm:prSet/>
      <dgm:spPr/>
      <dgm:t>
        <a:bodyPr/>
        <a:lstStyle/>
        <a:p>
          <a:endParaRPr lang="en-US"/>
        </a:p>
      </dgm:t>
    </dgm:pt>
    <dgm:pt modelId="{2FCCDAA7-67C7-4692-BE4E-180C46468161}">
      <dgm:prSet custT="1"/>
      <dgm:spPr/>
      <dgm:t>
        <a:bodyPr/>
        <a:lstStyle/>
        <a:p>
          <a:pPr>
            <a:defRPr b="1"/>
          </a:pPr>
          <a:r>
            <a:rPr lang="en-US" sz="2400" dirty="0"/>
            <a:t>Creating an Azure DevOps Build Pipeline that:</a:t>
          </a:r>
        </a:p>
      </dgm:t>
    </dgm:pt>
    <dgm:pt modelId="{B9DDBF17-7FD0-42E5-B898-407918C2D51E}" type="parTrans" cxnId="{5DAA6F75-FBE1-4F98-A778-8D3075D95D9F}">
      <dgm:prSet/>
      <dgm:spPr/>
      <dgm:t>
        <a:bodyPr/>
        <a:lstStyle/>
        <a:p>
          <a:endParaRPr lang="en-US"/>
        </a:p>
      </dgm:t>
    </dgm:pt>
    <dgm:pt modelId="{A7D133C4-5633-4E5F-8325-C25FD1DB65AC}" type="sibTrans" cxnId="{5DAA6F75-FBE1-4F98-A778-8D3075D95D9F}">
      <dgm:prSet/>
      <dgm:spPr/>
      <dgm:t>
        <a:bodyPr/>
        <a:lstStyle/>
        <a:p>
          <a:endParaRPr lang="en-US"/>
        </a:p>
      </dgm:t>
    </dgm:pt>
    <dgm:pt modelId="{0A8BB61D-C32B-40D1-BF72-5D122882A7A6}">
      <dgm:prSet custT="1"/>
      <dgm:spPr/>
      <dgm:t>
        <a:bodyPr/>
        <a:lstStyle/>
        <a:p>
          <a:pPr algn="ctr"/>
          <a:r>
            <a:rPr lang="en-US" sz="2400" dirty="0"/>
            <a:t>1. Runs Flyway to run migration scripts on a database in Azure.</a:t>
          </a:r>
        </a:p>
      </dgm:t>
    </dgm:pt>
    <dgm:pt modelId="{92446D1E-7080-4DB6-9AC3-9B46F5D06FE6}" type="parTrans" cxnId="{89E7B895-64DC-4A73-97F8-62843961C945}">
      <dgm:prSet/>
      <dgm:spPr/>
      <dgm:t>
        <a:bodyPr/>
        <a:lstStyle/>
        <a:p>
          <a:endParaRPr lang="en-US"/>
        </a:p>
      </dgm:t>
    </dgm:pt>
    <dgm:pt modelId="{599BBCC5-E028-422B-956F-571F4A47B91E}" type="sibTrans" cxnId="{89E7B895-64DC-4A73-97F8-62843961C945}">
      <dgm:prSet/>
      <dgm:spPr/>
      <dgm:t>
        <a:bodyPr/>
        <a:lstStyle/>
        <a:p>
          <a:endParaRPr lang="en-US"/>
        </a:p>
      </dgm:t>
    </dgm:pt>
    <dgm:pt modelId="{52B8AF79-A807-4167-AD6D-412F8B3FB50F}">
      <dgm:prSet custT="1"/>
      <dgm:spPr/>
      <dgm:t>
        <a:bodyPr/>
        <a:lstStyle/>
        <a:p>
          <a:pPr algn="ctr"/>
          <a:r>
            <a:rPr lang="en-US" sz="2400" dirty="0"/>
            <a:t>2. Uses </a:t>
          </a:r>
          <a:r>
            <a:rPr lang="en-US" sz="2400" dirty="0" err="1"/>
            <a:t>tSQLt</a:t>
          </a:r>
          <a:r>
            <a:rPr lang="en-US" sz="2400" dirty="0"/>
            <a:t> to run unit tests, and report on those tests.</a:t>
          </a:r>
        </a:p>
      </dgm:t>
    </dgm:pt>
    <dgm:pt modelId="{461ABCA1-3CF7-4A97-9A33-B7B2D16540CD}" type="parTrans" cxnId="{43B0D1E1-D5E9-47B8-B0AE-6EBB83E9B42F}">
      <dgm:prSet/>
      <dgm:spPr/>
      <dgm:t>
        <a:bodyPr/>
        <a:lstStyle/>
        <a:p>
          <a:endParaRPr lang="en-US"/>
        </a:p>
      </dgm:t>
    </dgm:pt>
    <dgm:pt modelId="{83A77F22-E30D-4631-ACF4-7AEBE32246BE}" type="sibTrans" cxnId="{43B0D1E1-D5E9-47B8-B0AE-6EBB83E9B42F}">
      <dgm:prSet/>
      <dgm:spPr/>
      <dgm:t>
        <a:bodyPr/>
        <a:lstStyle/>
        <a:p>
          <a:endParaRPr lang="en-US"/>
        </a:p>
      </dgm:t>
    </dgm:pt>
    <dgm:pt modelId="{3EC03E4A-0D47-45A3-9CDE-D32F3D0DA907}">
      <dgm:prSet custT="1"/>
      <dgm:spPr/>
      <dgm:t>
        <a:bodyPr/>
        <a:lstStyle/>
        <a:p>
          <a:pPr algn="ctr"/>
          <a:r>
            <a:rPr lang="en-US" sz="2400" dirty="0"/>
            <a:t>3. Runs </a:t>
          </a:r>
          <a:r>
            <a:rPr lang="en-US" sz="2400" dirty="0" err="1"/>
            <a:t>SchemaSpy</a:t>
          </a:r>
          <a:r>
            <a:rPr lang="en-US" sz="2400" dirty="0"/>
            <a:t> to generate database documentation.</a:t>
          </a:r>
        </a:p>
      </dgm:t>
    </dgm:pt>
    <dgm:pt modelId="{4E3D5E42-EB8E-41A7-9321-F3566D29E21C}" type="parTrans" cxnId="{6AB25E9E-4C95-4756-AE0C-B19E5C7B74DA}">
      <dgm:prSet/>
      <dgm:spPr/>
      <dgm:t>
        <a:bodyPr/>
        <a:lstStyle/>
        <a:p>
          <a:endParaRPr lang="en-US"/>
        </a:p>
      </dgm:t>
    </dgm:pt>
    <dgm:pt modelId="{2014F306-52B9-44CE-8705-CD541B0D3AD6}" type="sibTrans" cxnId="{6AB25E9E-4C95-4756-AE0C-B19E5C7B74DA}">
      <dgm:prSet/>
      <dgm:spPr/>
      <dgm:t>
        <a:bodyPr/>
        <a:lstStyle/>
        <a:p>
          <a:endParaRPr lang="en-US"/>
        </a:p>
      </dgm:t>
    </dgm:pt>
    <dgm:pt modelId="{086BEBD9-896E-48CA-AE4C-3ACB5DC19F5E}">
      <dgm:prSet/>
      <dgm:spPr/>
      <dgm:t>
        <a:bodyPr/>
        <a:lstStyle/>
        <a:p>
          <a:pPr>
            <a:defRPr b="1"/>
          </a:pPr>
          <a:r>
            <a:rPr lang="en-US" dirty="0"/>
            <a:t>The software that this process uses.</a:t>
          </a:r>
        </a:p>
      </dgm:t>
    </dgm:pt>
    <dgm:pt modelId="{C6F8EAD8-E091-465B-AEE6-D2A2166E239C}" type="parTrans" cxnId="{4BC97536-36BA-4362-89E0-D9A819AD8F68}">
      <dgm:prSet/>
      <dgm:spPr/>
      <dgm:t>
        <a:bodyPr/>
        <a:lstStyle/>
        <a:p>
          <a:endParaRPr lang="en-US"/>
        </a:p>
      </dgm:t>
    </dgm:pt>
    <dgm:pt modelId="{8BBF8656-02E3-45CF-8EB0-1B6ADB37B59A}" type="sibTrans" cxnId="{4BC97536-36BA-4362-89E0-D9A819AD8F68}">
      <dgm:prSet/>
      <dgm:spPr/>
      <dgm:t>
        <a:bodyPr/>
        <a:lstStyle/>
        <a:p>
          <a:endParaRPr lang="en-US"/>
        </a:p>
      </dgm:t>
    </dgm:pt>
    <dgm:pt modelId="{AB076A93-92D5-4ADD-927F-CF0302E83A47}" type="pres">
      <dgm:prSet presAssocID="{641C8C59-5758-4489-B39F-39865AC844D4}" presName="root" presStyleCnt="0">
        <dgm:presLayoutVars>
          <dgm:dir/>
          <dgm:resizeHandles val="exact"/>
        </dgm:presLayoutVars>
      </dgm:prSet>
      <dgm:spPr/>
    </dgm:pt>
    <dgm:pt modelId="{4096C185-27BB-4520-9728-2B54DA29E959}" type="pres">
      <dgm:prSet presAssocID="{B35DDF66-6659-4C4C-8620-97C90890E9FB}" presName="compNode" presStyleCnt="0"/>
      <dgm:spPr/>
    </dgm:pt>
    <dgm:pt modelId="{0A3DAD9B-6FB0-4ED1-AB8E-6A72EAC936B6}" type="pres">
      <dgm:prSet presAssocID="{B35DDF66-6659-4C4C-8620-97C90890E9FB}" presName="iconRect" presStyleLbl="node1" presStyleIdx="0" presStyleCnt="3" custLinFactY="-20082" custLinFactNeighborX="7169"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6A73607-EA1A-48D2-84B3-37716ED0735F}" type="pres">
      <dgm:prSet presAssocID="{B35DDF66-6659-4C4C-8620-97C90890E9FB}" presName="iconSpace" presStyleCnt="0"/>
      <dgm:spPr/>
    </dgm:pt>
    <dgm:pt modelId="{FC5BF2F1-9F37-4070-9712-9056CA1DDC88}" type="pres">
      <dgm:prSet presAssocID="{B35DDF66-6659-4C4C-8620-97C90890E9FB}" presName="parTx" presStyleLbl="revTx" presStyleIdx="0" presStyleCnt="6" custLinFactNeighborX="-234" custLinFactNeighborY="-48783">
        <dgm:presLayoutVars>
          <dgm:chMax val="0"/>
          <dgm:chPref val="0"/>
        </dgm:presLayoutVars>
      </dgm:prSet>
      <dgm:spPr/>
    </dgm:pt>
    <dgm:pt modelId="{5C0ADEA6-8687-4BCA-B7CF-88ABB0D765EA}" type="pres">
      <dgm:prSet presAssocID="{B35DDF66-6659-4C4C-8620-97C90890E9FB}" presName="txSpace" presStyleCnt="0"/>
      <dgm:spPr/>
    </dgm:pt>
    <dgm:pt modelId="{2A0B868F-9298-465A-BA84-C052C77B9D2F}" type="pres">
      <dgm:prSet presAssocID="{B35DDF66-6659-4C4C-8620-97C90890E9FB}" presName="desTx" presStyleLbl="revTx" presStyleIdx="1" presStyleCnt="6">
        <dgm:presLayoutVars/>
      </dgm:prSet>
      <dgm:spPr/>
    </dgm:pt>
    <dgm:pt modelId="{F5738336-50DB-43A7-8726-21DC6BD7011A}" type="pres">
      <dgm:prSet presAssocID="{CDF221CD-5839-497C-8174-4AA3D6CB2B7F}" presName="sibTrans" presStyleCnt="0"/>
      <dgm:spPr/>
    </dgm:pt>
    <dgm:pt modelId="{E02BFC8F-7228-4B69-B048-BF4F7B95A32C}" type="pres">
      <dgm:prSet presAssocID="{2FCCDAA7-67C7-4692-BE4E-180C46468161}" presName="compNode" presStyleCnt="0"/>
      <dgm:spPr/>
    </dgm:pt>
    <dgm:pt modelId="{856001F6-1C10-4CB6-9874-8B0A53E99830}" type="pres">
      <dgm:prSet presAssocID="{2FCCDAA7-67C7-4692-BE4E-180C46468161}" presName="iconRect" presStyleLbl="node1" presStyleIdx="1" presStyleCnt="3" custLinFactNeighborX="-168" custLinFactNeighborY="-9937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985F2BD-D1D5-4C01-92E5-CEF4B5F52750}" type="pres">
      <dgm:prSet presAssocID="{2FCCDAA7-67C7-4692-BE4E-180C46468161}" presName="iconSpace" presStyleCnt="0"/>
      <dgm:spPr/>
    </dgm:pt>
    <dgm:pt modelId="{DC06E4E4-143C-48D8-9895-8130C4AF7218}" type="pres">
      <dgm:prSet presAssocID="{2FCCDAA7-67C7-4692-BE4E-180C46468161}" presName="parTx" presStyleLbl="revTx" presStyleIdx="2" presStyleCnt="6" custScaleX="148765" custLinFactNeighborX="-61" custLinFactNeighborY="-41885">
        <dgm:presLayoutVars>
          <dgm:chMax val="0"/>
          <dgm:chPref val="0"/>
        </dgm:presLayoutVars>
      </dgm:prSet>
      <dgm:spPr/>
    </dgm:pt>
    <dgm:pt modelId="{67B0B103-1B8C-4F9D-A897-2E005E55EE38}" type="pres">
      <dgm:prSet presAssocID="{2FCCDAA7-67C7-4692-BE4E-180C46468161}" presName="txSpace" presStyleCnt="0"/>
      <dgm:spPr/>
    </dgm:pt>
    <dgm:pt modelId="{A3694002-CA13-4039-9426-193AD0C11983}" type="pres">
      <dgm:prSet presAssocID="{2FCCDAA7-67C7-4692-BE4E-180C46468161}" presName="desTx" presStyleLbl="revTx" presStyleIdx="3" presStyleCnt="6" custScaleX="210949" custLinFactNeighborX="-59" custLinFactNeighborY="-56261">
        <dgm:presLayoutVars/>
      </dgm:prSet>
      <dgm:spPr/>
    </dgm:pt>
    <dgm:pt modelId="{C6E86ABB-6927-4F3D-998D-60D2C4C61AFD}" type="pres">
      <dgm:prSet presAssocID="{A7D133C4-5633-4E5F-8325-C25FD1DB65AC}" presName="sibTrans" presStyleCnt="0"/>
      <dgm:spPr/>
    </dgm:pt>
    <dgm:pt modelId="{0F445B1D-D297-4801-B793-1AB22F3B022B}" type="pres">
      <dgm:prSet presAssocID="{086BEBD9-896E-48CA-AE4C-3ACB5DC19F5E}" presName="compNode" presStyleCnt="0"/>
      <dgm:spPr/>
    </dgm:pt>
    <dgm:pt modelId="{B3A11C04-6C99-433E-8E99-7BDD467B7278}" type="pres">
      <dgm:prSet presAssocID="{086BEBD9-896E-48CA-AE4C-3ACB5DC19F5E}" presName="iconRect" presStyleLbl="node1" presStyleIdx="2" presStyleCnt="3" custLinFactY="-20082" custLinFactNeighborX="-8237"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657D5FE-5D70-4D1E-A3BD-0CB1D7BDC1F3}" type="pres">
      <dgm:prSet presAssocID="{086BEBD9-896E-48CA-AE4C-3ACB5DC19F5E}" presName="iconSpace" presStyleCnt="0"/>
      <dgm:spPr/>
    </dgm:pt>
    <dgm:pt modelId="{F1DB4FFD-06FF-4428-B65A-5A69F5B311B9}" type="pres">
      <dgm:prSet presAssocID="{086BEBD9-896E-48CA-AE4C-3ACB5DC19F5E}" presName="parTx" presStyleLbl="revTx" presStyleIdx="4" presStyleCnt="6" custLinFactNeighborX="-1224" custLinFactNeighborY="-48783">
        <dgm:presLayoutVars>
          <dgm:chMax val="0"/>
          <dgm:chPref val="0"/>
        </dgm:presLayoutVars>
      </dgm:prSet>
      <dgm:spPr/>
    </dgm:pt>
    <dgm:pt modelId="{287FB119-C9D3-4A36-A5FC-BF8E1A076311}" type="pres">
      <dgm:prSet presAssocID="{086BEBD9-896E-48CA-AE4C-3ACB5DC19F5E}" presName="txSpace" presStyleCnt="0"/>
      <dgm:spPr/>
    </dgm:pt>
    <dgm:pt modelId="{2E92F96A-8B56-4964-876B-9CF0D6E45DED}" type="pres">
      <dgm:prSet presAssocID="{086BEBD9-896E-48CA-AE4C-3ACB5DC19F5E}" presName="desTx" presStyleLbl="revTx" presStyleIdx="5" presStyleCnt="6">
        <dgm:presLayoutVars/>
      </dgm:prSet>
      <dgm:spPr/>
    </dgm:pt>
  </dgm:ptLst>
  <dgm:cxnLst>
    <dgm:cxn modelId="{4BC97536-36BA-4362-89E0-D9A819AD8F68}" srcId="{641C8C59-5758-4489-B39F-39865AC844D4}" destId="{086BEBD9-896E-48CA-AE4C-3ACB5DC19F5E}" srcOrd="2" destOrd="0" parTransId="{C6F8EAD8-E091-465B-AEE6-D2A2166E239C}" sibTransId="{8BBF8656-02E3-45CF-8EB0-1B6ADB37B59A}"/>
    <dgm:cxn modelId="{5DAA6F75-FBE1-4F98-A778-8D3075D95D9F}" srcId="{641C8C59-5758-4489-B39F-39865AC844D4}" destId="{2FCCDAA7-67C7-4692-BE4E-180C46468161}" srcOrd="1" destOrd="0" parTransId="{B9DDBF17-7FD0-42E5-B898-407918C2D51E}" sibTransId="{A7D133C4-5633-4E5F-8325-C25FD1DB65AC}"/>
    <dgm:cxn modelId="{36CDEF78-72B3-43D0-A3AE-0D018836DEF2}" type="presOf" srcId="{641C8C59-5758-4489-B39F-39865AC844D4}" destId="{AB076A93-92D5-4ADD-927F-CF0302E83A47}" srcOrd="0" destOrd="0" presId="urn:microsoft.com/office/officeart/2018/5/layout/CenteredIconLabelDescriptionList"/>
    <dgm:cxn modelId="{18BB6A7F-8A58-484B-B332-456220EEA5B1}" type="presOf" srcId="{3EC03E4A-0D47-45A3-9CDE-D32F3D0DA907}" destId="{A3694002-CA13-4039-9426-193AD0C11983}" srcOrd="0" destOrd="2" presId="urn:microsoft.com/office/officeart/2018/5/layout/CenteredIconLabelDescriptionList"/>
    <dgm:cxn modelId="{B0D95192-1203-4AE3-8EA7-E9CED8EC849D}" srcId="{641C8C59-5758-4489-B39F-39865AC844D4}" destId="{B35DDF66-6659-4C4C-8620-97C90890E9FB}" srcOrd="0" destOrd="0" parTransId="{6B8A7811-4944-450C-ADBF-AF6F4F442D57}" sibTransId="{CDF221CD-5839-497C-8174-4AA3D6CB2B7F}"/>
    <dgm:cxn modelId="{89E7B895-64DC-4A73-97F8-62843961C945}" srcId="{2FCCDAA7-67C7-4692-BE4E-180C46468161}" destId="{0A8BB61D-C32B-40D1-BF72-5D122882A7A6}" srcOrd="0" destOrd="0" parTransId="{92446D1E-7080-4DB6-9AC3-9B46F5D06FE6}" sibTransId="{599BBCC5-E028-422B-956F-571F4A47B91E}"/>
    <dgm:cxn modelId="{6AB25E9E-4C95-4756-AE0C-B19E5C7B74DA}" srcId="{2FCCDAA7-67C7-4692-BE4E-180C46468161}" destId="{3EC03E4A-0D47-45A3-9CDE-D32F3D0DA907}" srcOrd="2" destOrd="0" parTransId="{4E3D5E42-EB8E-41A7-9321-F3566D29E21C}" sibTransId="{2014F306-52B9-44CE-8705-CD541B0D3AD6}"/>
    <dgm:cxn modelId="{DCB33DAB-3C78-421C-8C70-C4CDDF9DB890}" type="presOf" srcId="{086BEBD9-896E-48CA-AE4C-3ACB5DC19F5E}" destId="{F1DB4FFD-06FF-4428-B65A-5A69F5B311B9}" srcOrd="0" destOrd="0" presId="urn:microsoft.com/office/officeart/2018/5/layout/CenteredIconLabelDescriptionList"/>
    <dgm:cxn modelId="{494122AF-4B51-444F-8F8D-98899EE9BE36}" type="presOf" srcId="{0A8BB61D-C32B-40D1-BF72-5D122882A7A6}" destId="{A3694002-CA13-4039-9426-193AD0C11983}" srcOrd="0" destOrd="0" presId="urn:microsoft.com/office/officeart/2018/5/layout/CenteredIconLabelDescriptionList"/>
    <dgm:cxn modelId="{067D87B4-9518-4175-B7D6-BE597E029C7E}" type="presOf" srcId="{B35DDF66-6659-4C4C-8620-97C90890E9FB}" destId="{FC5BF2F1-9F37-4070-9712-9056CA1DDC88}" srcOrd="0" destOrd="0" presId="urn:microsoft.com/office/officeart/2018/5/layout/CenteredIconLabelDescriptionList"/>
    <dgm:cxn modelId="{92B7C4CB-ABF5-4641-8964-B76122330CA9}" type="presOf" srcId="{52B8AF79-A807-4167-AD6D-412F8B3FB50F}" destId="{A3694002-CA13-4039-9426-193AD0C11983}" srcOrd="0" destOrd="1" presId="urn:microsoft.com/office/officeart/2018/5/layout/CenteredIconLabelDescriptionList"/>
    <dgm:cxn modelId="{ED12A3DE-C409-4E3F-A306-21B191D8C708}" type="presOf" srcId="{2FCCDAA7-67C7-4692-BE4E-180C46468161}" destId="{DC06E4E4-143C-48D8-9895-8130C4AF7218}" srcOrd="0" destOrd="0" presId="urn:microsoft.com/office/officeart/2018/5/layout/CenteredIconLabelDescriptionList"/>
    <dgm:cxn modelId="{43B0D1E1-D5E9-47B8-B0AE-6EBB83E9B42F}" srcId="{2FCCDAA7-67C7-4692-BE4E-180C46468161}" destId="{52B8AF79-A807-4167-AD6D-412F8B3FB50F}" srcOrd="1" destOrd="0" parTransId="{461ABCA1-3CF7-4A97-9A33-B7B2D16540CD}" sibTransId="{83A77F22-E30D-4631-ACF4-7AEBE32246BE}"/>
    <dgm:cxn modelId="{16C5E4E9-FCF0-40E7-A04A-90317499A5CB}" type="presParOf" srcId="{AB076A93-92D5-4ADD-927F-CF0302E83A47}" destId="{4096C185-27BB-4520-9728-2B54DA29E959}" srcOrd="0" destOrd="0" presId="urn:microsoft.com/office/officeart/2018/5/layout/CenteredIconLabelDescriptionList"/>
    <dgm:cxn modelId="{F0ED6748-5E2E-4A4C-89B7-48FECBF8254D}" type="presParOf" srcId="{4096C185-27BB-4520-9728-2B54DA29E959}" destId="{0A3DAD9B-6FB0-4ED1-AB8E-6A72EAC936B6}" srcOrd="0" destOrd="0" presId="urn:microsoft.com/office/officeart/2018/5/layout/CenteredIconLabelDescriptionList"/>
    <dgm:cxn modelId="{344AE2C3-CB98-4378-9BE5-7034FCBDBA20}" type="presParOf" srcId="{4096C185-27BB-4520-9728-2B54DA29E959}" destId="{B6A73607-EA1A-48D2-84B3-37716ED0735F}" srcOrd="1" destOrd="0" presId="urn:microsoft.com/office/officeart/2018/5/layout/CenteredIconLabelDescriptionList"/>
    <dgm:cxn modelId="{897DE9F8-F0B5-4A05-BDAB-0CA42AB46E5C}" type="presParOf" srcId="{4096C185-27BB-4520-9728-2B54DA29E959}" destId="{FC5BF2F1-9F37-4070-9712-9056CA1DDC88}" srcOrd="2" destOrd="0" presId="urn:microsoft.com/office/officeart/2018/5/layout/CenteredIconLabelDescriptionList"/>
    <dgm:cxn modelId="{598D77BD-0C29-4D53-B970-4B9D14CA14BA}" type="presParOf" srcId="{4096C185-27BB-4520-9728-2B54DA29E959}" destId="{5C0ADEA6-8687-4BCA-B7CF-88ABB0D765EA}" srcOrd="3" destOrd="0" presId="urn:microsoft.com/office/officeart/2018/5/layout/CenteredIconLabelDescriptionList"/>
    <dgm:cxn modelId="{D9882D6C-ABCD-4F3F-91F9-84E111663F14}" type="presParOf" srcId="{4096C185-27BB-4520-9728-2B54DA29E959}" destId="{2A0B868F-9298-465A-BA84-C052C77B9D2F}" srcOrd="4" destOrd="0" presId="urn:microsoft.com/office/officeart/2018/5/layout/CenteredIconLabelDescriptionList"/>
    <dgm:cxn modelId="{8B078D32-3728-4742-8EC5-006D46CB8405}" type="presParOf" srcId="{AB076A93-92D5-4ADD-927F-CF0302E83A47}" destId="{F5738336-50DB-43A7-8726-21DC6BD7011A}" srcOrd="1" destOrd="0" presId="urn:microsoft.com/office/officeart/2018/5/layout/CenteredIconLabelDescriptionList"/>
    <dgm:cxn modelId="{0A0319EE-B885-45D8-87D5-A3226FD3BF44}" type="presParOf" srcId="{AB076A93-92D5-4ADD-927F-CF0302E83A47}" destId="{E02BFC8F-7228-4B69-B048-BF4F7B95A32C}" srcOrd="2" destOrd="0" presId="urn:microsoft.com/office/officeart/2018/5/layout/CenteredIconLabelDescriptionList"/>
    <dgm:cxn modelId="{7DDE07B3-A2A7-42A1-8CB7-C3A0B32D02A8}" type="presParOf" srcId="{E02BFC8F-7228-4B69-B048-BF4F7B95A32C}" destId="{856001F6-1C10-4CB6-9874-8B0A53E99830}" srcOrd="0" destOrd="0" presId="urn:microsoft.com/office/officeart/2018/5/layout/CenteredIconLabelDescriptionList"/>
    <dgm:cxn modelId="{305558B3-CC57-4FFB-B79C-5218CCA1A0CB}" type="presParOf" srcId="{E02BFC8F-7228-4B69-B048-BF4F7B95A32C}" destId="{5985F2BD-D1D5-4C01-92E5-CEF4B5F52750}" srcOrd="1" destOrd="0" presId="urn:microsoft.com/office/officeart/2018/5/layout/CenteredIconLabelDescriptionList"/>
    <dgm:cxn modelId="{D478E69E-5233-4081-B507-B00D008C1F28}" type="presParOf" srcId="{E02BFC8F-7228-4B69-B048-BF4F7B95A32C}" destId="{DC06E4E4-143C-48D8-9895-8130C4AF7218}" srcOrd="2" destOrd="0" presId="urn:microsoft.com/office/officeart/2018/5/layout/CenteredIconLabelDescriptionList"/>
    <dgm:cxn modelId="{B21D3B72-9DB3-4462-AE5E-64D7B159133C}" type="presParOf" srcId="{E02BFC8F-7228-4B69-B048-BF4F7B95A32C}" destId="{67B0B103-1B8C-4F9D-A897-2E005E55EE38}" srcOrd="3" destOrd="0" presId="urn:microsoft.com/office/officeart/2018/5/layout/CenteredIconLabelDescriptionList"/>
    <dgm:cxn modelId="{71B85056-242B-4046-85B1-BCE1FDAA2699}" type="presParOf" srcId="{E02BFC8F-7228-4B69-B048-BF4F7B95A32C}" destId="{A3694002-CA13-4039-9426-193AD0C11983}" srcOrd="4" destOrd="0" presId="urn:microsoft.com/office/officeart/2018/5/layout/CenteredIconLabelDescriptionList"/>
    <dgm:cxn modelId="{10C17BB5-8F5D-403A-ADC3-6E0DE59C6F0A}" type="presParOf" srcId="{AB076A93-92D5-4ADD-927F-CF0302E83A47}" destId="{C6E86ABB-6927-4F3D-998D-60D2C4C61AFD}" srcOrd="3" destOrd="0" presId="urn:microsoft.com/office/officeart/2018/5/layout/CenteredIconLabelDescriptionList"/>
    <dgm:cxn modelId="{B5C4D839-18A7-4D9D-919A-5454E822C3C9}" type="presParOf" srcId="{AB076A93-92D5-4ADD-927F-CF0302E83A47}" destId="{0F445B1D-D297-4801-B793-1AB22F3B022B}" srcOrd="4" destOrd="0" presId="urn:microsoft.com/office/officeart/2018/5/layout/CenteredIconLabelDescriptionList"/>
    <dgm:cxn modelId="{FBAD4E64-51A0-48C1-BCEC-6E3E455DB158}" type="presParOf" srcId="{0F445B1D-D297-4801-B793-1AB22F3B022B}" destId="{B3A11C04-6C99-433E-8E99-7BDD467B7278}" srcOrd="0" destOrd="0" presId="urn:microsoft.com/office/officeart/2018/5/layout/CenteredIconLabelDescriptionList"/>
    <dgm:cxn modelId="{ACFF6689-5605-4DF6-80D4-62174E26693E}" type="presParOf" srcId="{0F445B1D-D297-4801-B793-1AB22F3B022B}" destId="{F657D5FE-5D70-4D1E-A3BD-0CB1D7BDC1F3}" srcOrd="1" destOrd="0" presId="urn:microsoft.com/office/officeart/2018/5/layout/CenteredIconLabelDescriptionList"/>
    <dgm:cxn modelId="{FDF90E96-6745-42FE-9C8B-FF663B012579}" type="presParOf" srcId="{0F445B1D-D297-4801-B793-1AB22F3B022B}" destId="{F1DB4FFD-06FF-4428-B65A-5A69F5B311B9}" srcOrd="2" destOrd="0" presId="urn:microsoft.com/office/officeart/2018/5/layout/CenteredIconLabelDescriptionList"/>
    <dgm:cxn modelId="{EFF50361-C2C8-4B21-8BB3-F209508C53BF}" type="presParOf" srcId="{0F445B1D-D297-4801-B793-1AB22F3B022B}" destId="{287FB119-C9D3-4A36-A5FC-BF8E1A076311}" srcOrd="3" destOrd="0" presId="urn:microsoft.com/office/officeart/2018/5/layout/CenteredIconLabelDescriptionList"/>
    <dgm:cxn modelId="{F056903A-BAFD-4426-9513-AE5DE9E6C014}" type="presParOf" srcId="{0F445B1D-D297-4801-B793-1AB22F3B022B}" destId="{2E92F96A-8B56-4964-876B-9CF0D6E45D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955868-816F-4DCE-80E7-CAD8A6C11D1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978C77B-E935-4643-9426-D5F49BDE4009}">
      <dgm:prSet custT="1"/>
      <dgm:spPr/>
      <dgm:t>
        <a:bodyPr/>
        <a:lstStyle/>
        <a:p>
          <a:pPr>
            <a:lnSpc>
              <a:spcPct val="100000"/>
            </a:lnSpc>
            <a:defRPr b="1"/>
          </a:pPr>
          <a:r>
            <a:rPr lang="en-US" sz="2400" dirty="0"/>
            <a:t>Thanks for your time.</a:t>
          </a:r>
        </a:p>
      </dgm:t>
    </dgm:pt>
    <dgm:pt modelId="{9F1198B1-9038-4E67-816D-30F7C5BB88FB}" type="parTrans" cxnId="{04B17CE1-1823-4053-8F2B-FA59BAAC9179}">
      <dgm:prSet/>
      <dgm:spPr/>
      <dgm:t>
        <a:bodyPr/>
        <a:lstStyle/>
        <a:p>
          <a:endParaRPr lang="en-US"/>
        </a:p>
      </dgm:t>
    </dgm:pt>
    <dgm:pt modelId="{0A6C0177-5B60-4A79-9EAC-C2AD60D6DF08}" type="sibTrans" cxnId="{04B17CE1-1823-4053-8F2B-FA59BAAC9179}">
      <dgm:prSet/>
      <dgm:spPr/>
      <dgm:t>
        <a:bodyPr/>
        <a:lstStyle/>
        <a:p>
          <a:endParaRPr lang="en-US"/>
        </a:p>
      </dgm:t>
    </dgm:pt>
    <dgm:pt modelId="{85CF1A3F-43C7-491D-A00E-8AD8AC9B088E}">
      <dgm:prSet custT="1"/>
      <dgm:spPr/>
      <dgm:t>
        <a:bodyPr/>
        <a:lstStyle/>
        <a:p>
          <a:pPr>
            <a:lnSpc>
              <a:spcPct val="100000"/>
            </a:lnSpc>
            <a:defRPr b="1"/>
          </a:pPr>
          <a:r>
            <a:rPr lang="en-US" sz="2400" dirty="0"/>
            <a:t>In this talk, you’ve been given a quick introduction to:</a:t>
          </a:r>
        </a:p>
      </dgm:t>
    </dgm:pt>
    <dgm:pt modelId="{695772D5-A29F-4B0D-AB89-57638C52BB0B}" type="parTrans" cxnId="{F3D55779-80A1-465F-973B-4B87164A4872}">
      <dgm:prSet/>
      <dgm:spPr/>
      <dgm:t>
        <a:bodyPr/>
        <a:lstStyle/>
        <a:p>
          <a:endParaRPr lang="en-US"/>
        </a:p>
      </dgm:t>
    </dgm:pt>
    <dgm:pt modelId="{03D0EB98-5178-4D0F-B31A-01C8E4C980A4}" type="sibTrans" cxnId="{F3D55779-80A1-465F-973B-4B87164A4872}">
      <dgm:prSet/>
      <dgm:spPr/>
      <dgm:t>
        <a:bodyPr/>
        <a:lstStyle/>
        <a:p>
          <a:endParaRPr lang="en-US"/>
        </a:p>
      </dgm:t>
    </dgm:pt>
    <dgm:pt modelId="{A7652039-D042-4D77-8368-E94ADBC20F9C}">
      <dgm:prSet custT="1"/>
      <dgm:spPr/>
      <dgm:t>
        <a:bodyPr/>
        <a:lstStyle/>
        <a:p>
          <a:pPr>
            <a:lnSpc>
              <a:spcPct val="100000"/>
            </a:lnSpc>
          </a:pPr>
          <a:r>
            <a:rPr lang="en-US" sz="2000" dirty="0"/>
            <a:t>Flyway.</a:t>
          </a:r>
        </a:p>
        <a:p>
          <a:pPr>
            <a:lnSpc>
              <a:spcPct val="100000"/>
            </a:lnSpc>
          </a:pPr>
          <a:r>
            <a:rPr lang="en-US" sz="2000" dirty="0" err="1"/>
            <a:t>SchemaSpy</a:t>
          </a:r>
          <a:r>
            <a:rPr lang="en-US" sz="2000" dirty="0"/>
            <a:t>.</a:t>
          </a:r>
        </a:p>
        <a:p>
          <a:pPr>
            <a:lnSpc>
              <a:spcPct val="100000"/>
            </a:lnSpc>
          </a:pPr>
          <a:r>
            <a:rPr lang="en-US" sz="2000" dirty="0" err="1"/>
            <a:t>tSQLt</a:t>
          </a:r>
          <a:r>
            <a:rPr lang="en-US" sz="2000" dirty="0"/>
            <a:t>.</a:t>
          </a:r>
        </a:p>
      </dgm:t>
    </dgm:pt>
    <dgm:pt modelId="{F68971EC-BA0D-4D60-A0CB-83F94412471E}" type="parTrans" cxnId="{620C6B74-2119-4757-95BB-B19D10B277BC}">
      <dgm:prSet/>
      <dgm:spPr/>
      <dgm:t>
        <a:bodyPr/>
        <a:lstStyle/>
        <a:p>
          <a:endParaRPr lang="en-US"/>
        </a:p>
      </dgm:t>
    </dgm:pt>
    <dgm:pt modelId="{5049DA79-189B-4055-9F4F-2CC514F7A0A4}" type="sibTrans" cxnId="{620C6B74-2119-4757-95BB-B19D10B277BC}">
      <dgm:prSet/>
      <dgm:spPr/>
      <dgm:t>
        <a:bodyPr/>
        <a:lstStyle/>
        <a:p>
          <a:endParaRPr lang="en-US"/>
        </a:p>
      </dgm:t>
    </dgm:pt>
    <dgm:pt modelId="{5A031B08-1170-4D33-84D5-CBDE685A0093}">
      <dgm:prSet custT="1"/>
      <dgm:spPr/>
      <dgm:t>
        <a:bodyPr/>
        <a:lstStyle/>
        <a:p>
          <a:pPr>
            <a:lnSpc>
              <a:spcPct val="100000"/>
            </a:lnSpc>
          </a:pPr>
          <a:r>
            <a:rPr lang="en-US" sz="2000" dirty="0"/>
            <a:t>Azure </a:t>
          </a:r>
          <a:r>
            <a:rPr lang="en-US" sz="2000" dirty="0" err="1"/>
            <a:t>Devops</a:t>
          </a:r>
          <a:r>
            <a:rPr lang="en-US" sz="2000" dirty="0"/>
            <a:t> and YAML.</a:t>
          </a:r>
        </a:p>
      </dgm:t>
    </dgm:pt>
    <dgm:pt modelId="{F13D4A71-2326-4F2A-B9F6-93E3885E0AD7}" type="parTrans" cxnId="{DA7218A5-E556-4030-A845-DEA192EC2093}">
      <dgm:prSet/>
      <dgm:spPr/>
      <dgm:t>
        <a:bodyPr/>
        <a:lstStyle/>
        <a:p>
          <a:endParaRPr lang="en-US"/>
        </a:p>
      </dgm:t>
    </dgm:pt>
    <dgm:pt modelId="{5EC10820-22CE-4F7D-AEB6-8C5AC587EA41}" type="sibTrans" cxnId="{DA7218A5-E556-4030-A845-DEA192EC2093}">
      <dgm:prSet/>
      <dgm:spPr/>
      <dgm:t>
        <a:bodyPr/>
        <a:lstStyle/>
        <a:p>
          <a:endParaRPr lang="en-US"/>
        </a:p>
      </dgm:t>
    </dgm:pt>
    <dgm:pt modelId="{B7E487B5-1E32-4550-8383-9C64A87DEF92}">
      <dgm:prSet custT="1"/>
      <dgm:spPr/>
      <dgm:t>
        <a:bodyPr/>
        <a:lstStyle/>
        <a:p>
          <a:pPr>
            <a:lnSpc>
              <a:spcPct val="100000"/>
            </a:lnSpc>
            <a:defRPr b="1"/>
          </a:pPr>
          <a:r>
            <a:rPr lang="en-US" sz="1600" dirty="0"/>
            <a:t>I have a Github up at: </a:t>
          </a:r>
          <a:r>
            <a:rPr lang="en-US" sz="1600" dirty="0">
              <a:hlinkClick xmlns:r="http://schemas.openxmlformats.org/officeDocument/2006/relationships" r:id="rId1"/>
            </a:rPr>
            <a:t>https://github.com/Octacon100/GitHubDatabaseBuildDemo</a:t>
          </a:r>
          <a:r>
            <a:rPr lang="en-US" sz="1600" dirty="0"/>
            <a:t> if you want to review the code.</a:t>
          </a:r>
        </a:p>
        <a:p>
          <a:pPr>
            <a:lnSpc>
              <a:spcPct val="100000"/>
            </a:lnSpc>
            <a:defRPr b="1"/>
          </a:pPr>
          <a:endParaRPr lang="en-US" sz="1600" dirty="0"/>
        </a:p>
        <a:p>
          <a:pPr>
            <a:lnSpc>
              <a:spcPct val="100000"/>
            </a:lnSpc>
            <a:defRPr b="1"/>
          </a:pPr>
          <a:r>
            <a:rPr lang="en-US" sz="1600" dirty="0"/>
            <a:t>It will be on the New Stars of Data Github as well.</a:t>
          </a:r>
        </a:p>
      </dgm:t>
    </dgm:pt>
    <dgm:pt modelId="{7BA21D48-06E9-474F-94B9-75C5861DFE23}" type="parTrans" cxnId="{D54016E7-F035-4EBD-83A8-DE445554BB11}">
      <dgm:prSet/>
      <dgm:spPr/>
      <dgm:t>
        <a:bodyPr/>
        <a:lstStyle/>
        <a:p>
          <a:endParaRPr lang="en-US"/>
        </a:p>
      </dgm:t>
    </dgm:pt>
    <dgm:pt modelId="{6416B8C5-3A41-4444-914B-4D26FA295C2E}" type="sibTrans" cxnId="{D54016E7-F035-4EBD-83A8-DE445554BB11}">
      <dgm:prSet/>
      <dgm:spPr/>
      <dgm:t>
        <a:bodyPr/>
        <a:lstStyle/>
        <a:p>
          <a:endParaRPr lang="en-US"/>
        </a:p>
      </dgm:t>
    </dgm:pt>
    <dgm:pt modelId="{38B0C6EC-979C-4392-B8C7-E2D8739DB5A0}" type="pres">
      <dgm:prSet presAssocID="{A3955868-816F-4DCE-80E7-CAD8A6C11D10}" presName="root" presStyleCnt="0">
        <dgm:presLayoutVars>
          <dgm:dir/>
          <dgm:resizeHandles val="exact"/>
        </dgm:presLayoutVars>
      </dgm:prSet>
      <dgm:spPr/>
    </dgm:pt>
    <dgm:pt modelId="{79765F72-EA90-409A-8998-08BCA2FD01BF}" type="pres">
      <dgm:prSet presAssocID="{B978C77B-E935-4643-9426-D5F49BDE4009}" presName="compNode" presStyleCnt="0"/>
      <dgm:spPr/>
    </dgm:pt>
    <dgm:pt modelId="{39A39A97-5AD4-4447-9B3B-0D90DC20D371}" type="pres">
      <dgm:prSet presAssocID="{B978C77B-E935-4643-9426-D5F49BDE400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iling Face with No Fill"/>
        </a:ext>
      </dgm:extLst>
    </dgm:pt>
    <dgm:pt modelId="{67392BFF-E7A2-4604-9C08-5243C1964F81}" type="pres">
      <dgm:prSet presAssocID="{B978C77B-E935-4643-9426-D5F49BDE4009}" presName="iconSpace" presStyleCnt="0"/>
      <dgm:spPr/>
    </dgm:pt>
    <dgm:pt modelId="{81472ACD-7CC2-4E2A-9D91-594012FA1C55}" type="pres">
      <dgm:prSet presAssocID="{B978C77B-E935-4643-9426-D5F49BDE4009}" presName="parTx" presStyleLbl="revTx" presStyleIdx="0" presStyleCnt="6">
        <dgm:presLayoutVars>
          <dgm:chMax val="0"/>
          <dgm:chPref val="0"/>
        </dgm:presLayoutVars>
      </dgm:prSet>
      <dgm:spPr/>
    </dgm:pt>
    <dgm:pt modelId="{6F915991-068D-4CC2-868E-06B0A15AC580}" type="pres">
      <dgm:prSet presAssocID="{B978C77B-E935-4643-9426-D5F49BDE4009}" presName="txSpace" presStyleCnt="0"/>
      <dgm:spPr/>
    </dgm:pt>
    <dgm:pt modelId="{5AE2B3F4-6CFD-46AB-B6FB-7FCD590BD556}" type="pres">
      <dgm:prSet presAssocID="{B978C77B-E935-4643-9426-D5F49BDE4009}" presName="desTx" presStyleLbl="revTx" presStyleIdx="1" presStyleCnt="6">
        <dgm:presLayoutVars/>
      </dgm:prSet>
      <dgm:spPr/>
    </dgm:pt>
    <dgm:pt modelId="{B34EEFBE-7A54-445E-A736-CBEC38A38E5B}" type="pres">
      <dgm:prSet presAssocID="{0A6C0177-5B60-4A79-9EAC-C2AD60D6DF08}" presName="sibTrans" presStyleCnt="0"/>
      <dgm:spPr/>
    </dgm:pt>
    <dgm:pt modelId="{D3A59E70-5DC6-476C-86DA-480F5A6906D6}" type="pres">
      <dgm:prSet presAssocID="{85CF1A3F-43C7-491D-A00E-8AD8AC9B088E}" presName="compNode" presStyleCnt="0"/>
      <dgm:spPr/>
    </dgm:pt>
    <dgm:pt modelId="{59D6210D-C613-4B10-985D-D5717058571B}" type="pres">
      <dgm:prSet presAssocID="{85CF1A3F-43C7-491D-A00E-8AD8AC9B088E}"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ireworks"/>
        </a:ext>
      </dgm:extLst>
    </dgm:pt>
    <dgm:pt modelId="{17B397A3-59BD-4C57-8BB6-1F037160FDB3}" type="pres">
      <dgm:prSet presAssocID="{85CF1A3F-43C7-491D-A00E-8AD8AC9B088E}" presName="iconSpace" presStyleCnt="0"/>
      <dgm:spPr/>
    </dgm:pt>
    <dgm:pt modelId="{B5D3FB8F-E640-4A7F-85AA-EBA2DCA0331F}" type="pres">
      <dgm:prSet presAssocID="{85CF1A3F-43C7-491D-A00E-8AD8AC9B088E}" presName="parTx" presStyleLbl="revTx" presStyleIdx="2" presStyleCnt="6">
        <dgm:presLayoutVars>
          <dgm:chMax val="0"/>
          <dgm:chPref val="0"/>
        </dgm:presLayoutVars>
      </dgm:prSet>
      <dgm:spPr/>
    </dgm:pt>
    <dgm:pt modelId="{E1703626-5210-41F6-A687-1FE2D85EA538}" type="pres">
      <dgm:prSet presAssocID="{85CF1A3F-43C7-491D-A00E-8AD8AC9B088E}" presName="txSpace" presStyleCnt="0"/>
      <dgm:spPr/>
    </dgm:pt>
    <dgm:pt modelId="{82364D4D-3013-4413-88D9-FBC95D9CDC27}" type="pres">
      <dgm:prSet presAssocID="{85CF1A3F-43C7-491D-A00E-8AD8AC9B088E}" presName="desTx" presStyleLbl="revTx" presStyleIdx="3" presStyleCnt="6" custLinFactNeighborY="-64595">
        <dgm:presLayoutVars/>
      </dgm:prSet>
      <dgm:spPr/>
    </dgm:pt>
    <dgm:pt modelId="{AEAFBD66-27DE-4B16-ADE5-9E09729E0A3F}" type="pres">
      <dgm:prSet presAssocID="{03D0EB98-5178-4D0F-B31A-01C8E4C980A4}" presName="sibTrans" presStyleCnt="0"/>
      <dgm:spPr/>
    </dgm:pt>
    <dgm:pt modelId="{961769EE-4A2E-4CFB-921C-951E15E11F94}" type="pres">
      <dgm:prSet presAssocID="{B7E487B5-1E32-4550-8383-9C64A87DEF92}" presName="compNode" presStyleCnt="0"/>
      <dgm:spPr/>
    </dgm:pt>
    <dgm:pt modelId="{C7C80047-3A87-471B-ABE7-F0E157D0D82B}" type="pres">
      <dgm:prSet presAssocID="{B7E487B5-1E32-4550-8383-9C64A87DEF9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Research"/>
        </a:ext>
      </dgm:extLst>
    </dgm:pt>
    <dgm:pt modelId="{CC7B38B8-D785-4C1D-9114-BFABB0976CC1}" type="pres">
      <dgm:prSet presAssocID="{B7E487B5-1E32-4550-8383-9C64A87DEF92}" presName="iconSpace" presStyleCnt="0"/>
      <dgm:spPr/>
    </dgm:pt>
    <dgm:pt modelId="{299BCF5B-7C90-4302-8D5F-3444D7873E24}" type="pres">
      <dgm:prSet presAssocID="{B7E487B5-1E32-4550-8383-9C64A87DEF92}" presName="parTx" presStyleLbl="revTx" presStyleIdx="4" presStyleCnt="6">
        <dgm:presLayoutVars>
          <dgm:chMax val="0"/>
          <dgm:chPref val="0"/>
        </dgm:presLayoutVars>
      </dgm:prSet>
      <dgm:spPr/>
    </dgm:pt>
    <dgm:pt modelId="{D40D8F57-07AD-49CC-BC5C-1FE241DAD81C}" type="pres">
      <dgm:prSet presAssocID="{B7E487B5-1E32-4550-8383-9C64A87DEF92}" presName="txSpace" presStyleCnt="0"/>
      <dgm:spPr/>
    </dgm:pt>
    <dgm:pt modelId="{C6F3F8DD-FC48-49CD-B5A2-86D6C09472F0}" type="pres">
      <dgm:prSet presAssocID="{B7E487B5-1E32-4550-8383-9C64A87DEF92}" presName="desTx" presStyleLbl="revTx" presStyleIdx="5" presStyleCnt="6">
        <dgm:presLayoutVars/>
      </dgm:prSet>
      <dgm:spPr/>
    </dgm:pt>
  </dgm:ptLst>
  <dgm:cxnLst>
    <dgm:cxn modelId="{E8015610-D4D4-4414-829C-24A52B82BF2D}" type="presOf" srcId="{A3955868-816F-4DCE-80E7-CAD8A6C11D10}" destId="{38B0C6EC-979C-4392-B8C7-E2D8739DB5A0}" srcOrd="0" destOrd="0" presId="urn:microsoft.com/office/officeart/2018/5/layout/CenteredIconLabelDescriptionList"/>
    <dgm:cxn modelId="{979DDD13-A0FF-4F9E-83F1-942C23503ED3}" type="presOf" srcId="{A7652039-D042-4D77-8368-E94ADBC20F9C}" destId="{82364D4D-3013-4413-88D9-FBC95D9CDC27}" srcOrd="0" destOrd="0" presId="urn:microsoft.com/office/officeart/2018/5/layout/CenteredIconLabelDescriptionList"/>
    <dgm:cxn modelId="{18943F38-52B9-4AEB-8C66-FF62BA6D3AE9}" type="presOf" srcId="{85CF1A3F-43C7-491D-A00E-8AD8AC9B088E}" destId="{B5D3FB8F-E640-4A7F-85AA-EBA2DCA0331F}" srcOrd="0" destOrd="0" presId="urn:microsoft.com/office/officeart/2018/5/layout/CenteredIconLabelDescriptionList"/>
    <dgm:cxn modelId="{1C52AB51-CE85-488D-905D-2F322EC51101}" type="presOf" srcId="{B7E487B5-1E32-4550-8383-9C64A87DEF92}" destId="{299BCF5B-7C90-4302-8D5F-3444D7873E24}" srcOrd="0" destOrd="0" presId="urn:microsoft.com/office/officeart/2018/5/layout/CenteredIconLabelDescriptionList"/>
    <dgm:cxn modelId="{620C6B74-2119-4757-95BB-B19D10B277BC}" srcId="{85CF1A3F-43C7-491D-A00E-8AD8AC9B088E}" destId="{A7652039-D042-4D77-8368-E94ADBC20F9C}" srcOrd="0" destOrd="0" parTransId="{F68971EC-BA0D-4D60-A0CB-83F94412471E}" sibTransId="{5049DA79-189B-4055-9F4F-2CC514F7A0A4}"/>
    <dgm:cxn modelId="{22BE0376-8EF3-4873-8CA3-83796F588DB1}" type="presOf" srcId="{5A031B08-1170-4D33-84D5-CBDE685A0093}" destId="{82364D4D-3013-4413-88D9-FBC95D9CDC27}" srcOrd="0" destOrd="1" presId="urn:microsoft.com/office/officeart/2018/5/layout/CenteredIconLabelDescriptionList"/>
    <dgm:cxn modelId="{F3D55779-80A1-465F-973B-4B87164A4872}" srcId="{A3955868-816F-4DCE-80E7-CAD8A6C11D10}" destId="{85CF1A3F-43C7-491D-A00E-8AD8AC9B088E}" srcOrd="1" destOrd="0" parTransId="{695772D5-A29F-4B0D-AB89-57638C52BB0B}" sibTransId="{03D0EB98-5178-4D0F-B31A-01C8E4C980A4}"/>
    <dgm:cxn modelId="{5004AF91-DB09-48D8-B2AA-E2DA2A64F0A9}" type="presOf" srcId="{B978C77B-E935-4643-9426-D5F49BDE4009}" destId="{81472ACD-7CC2-4E2A-9D91-594012FA1C55}" srcOrd="0" destOrd="0" presId="urn:microsoft.com/office/officeart/2018/5/layout/CenteredIconLabelDescriptionList"/>
    <dgm:cxn modelId="{DA7218A5-E556-4030-A845-DEA192EC2093}" srcId="{85CF1A3F-43C7-491D-A00E-8AD8AC9B088E}" destId="{5A031B08-1170-4D33-84D5-CBDE685A0093}" srcOrd="1" destOrd="0" parTransId="{F13D4A71-2326-4F2A-B9F6-93E3885E0AD7}" sibTransId="{5EC10820-22CE-4F7D-AEB6-8C5AC587EA41}"/>
    <dgm:cxn modelId="{04B17CE1-1823-4053-8F2B-FA59BAAC9179}" srcId="{A3955868-816F-4DCE-80E7-CAD8A6C11D10}" destId="{B978C77B-E935-4643-9426-D5F49BDE4009}" srcOrd="0" destOrd="0" parTransId="{9F1198B1-9038-4E67-816D-30F7C5BB88FB}" sibTransId="{0A6C0177-5B60-4A79-9EAC-C2AD60D6DF08}"/>
    <dgm:cxn modelId="{D54016E7-F035-4EBD-83A8-DE445554BB11}" srcId="{A3955868-816F-4DCE-80E7-CAD8A6C11D10}" destId="{B7E487B5-1E32-4550-8383-9C64A87DEF92}" srcOrd="2" destOrd="0" parTransId="{7BA21D48-06E9-474F-94B9-75C5861DFE23}" sibTransId="{6416B8C5-3A41-4444-914B-4D26FA295C2E}"/>
    <dgm:cxn modelId="{6FFB53D2-6817-4EED-901D-5E000ED1D049}" type="presParOf" srcId="{38B0C6EC-979C-4392-B8C7-E2D8739DB5A0}" destId="{79765F72-EA90-409A-8998-08BCA2FD01BF}" srcOrd="0" destOrd="0" presId="urn:microsoft.com/office/officeart/2018/5/layout/CenteredIconLabelDescriptionList"/>
    <dgm:cxn modelId="{F17556F7-05C5-452F-8AD5-3C6D0A86CA25}" type="presParOf" srcId="{79765F72-EA90-409A-8998-08BCA2FD01BF}" destId="{39A39A97-5AD4-4447-9B3B-0D90DC20D371}" srcOrd="0" destOrd="0" presId="urn:microsoft.com/office/officeart/2018/5/layout/CenteredIconLabelDescriptionList"/>
    <dgm:cxn modelId="{60E846A2-228B-4BA0-9669-6D0996F4643E}" type="presParOf" srcId="{79765F72-EA90-409A-8998-08BCA2FD01BF}" destId="{67392BFF-E7A2-4604-9C08-5243C1964F81}" srcOrd="1" destOrd="0" presId="urn:microsoft.com/office/officeart/2018/5/layout/CenteredIconLabelDescriptionList"/>
    <dgm:cxn modelId="{563D5C17-5571-405B-803B-33C59F1C9D5A}" type="presParOf" srcId="{79765F72-EA90-409A-8998-08BCA2FD01BF}" destId="{81472ACD-7CC2-4E2A-9D91-594012FA1C55}" srcOrd="2" destOrd="0" presId="urn:microsoft.com/office/officeart/2018/5/layout/CenteredIconLabelDescriptionList"/>
    <dgm:cxn modelId="{C832A704-9A95-4C3C-8BF9-4272741049E1}" type="presParOf" srcId="{79765F72-EA90-409A-8998-08BCA2FD01BF}" destId="{6F915991-068D-4CC2-868E-06B0A15AC580}" srcOrd="3" destOrd="0" presId="urn:microsoft.com/office/officeart/2018/5/layout/CenteredIconLabelDescriptionList"/>
    <dgm:cxn modelId="{5FA9FBA4-B85F-47A9-ABC4-E001EA69F419}" type="presParOf" srcId="{79765F72-EA90-409A-8998-08BCA2FD01BF}" destId="{5AE2B3F4-6CFD-46AB-B6FB-7FCD590BD556}" srcOrd="4" destOrd="0" presId="urn:microsoft.com/office/officeart/2018/5/layout/CenteredIconLabelDescriptionList"/>
    <dgm:cxn modelId="{387D0EE0-C51F-4D1A-8885-74BC1CA7EB18}" type="presParOf" srcId="{38B0C6EC-979C-4392-B8C7-E2D8739DB5A0}" destId="{B34EEFBE-7A54-445E-A736-CBEC38A38E5B}" srcOrd="1" destOrd="0" presId="urn:microsoft.com/office/officeart/2018/5/layout/CenteredIconLabelDescriptionList"/>
    <dgm:cxn modelId="{205CCAB1-034B-4C49-ADF6-555A62137BCB}" type="presParOf" srcId="{38B0C6EC-979C-4392-B8C7-E2D8739DB5A0}" destId="{D3A59E70-5DC6-476C-86DA-480F5A6906D6}" srcOrd="2" destOrd="0" presId="urn:microsoft.com/office/officeart/2018/5/layout/CenteredIconLabelDescriptionList"/>
    <dgm:cxn modelId="{408A5304-6DD7-4902-A97B-4AEC7DB75502}" type="presParOf" srcId="{D3A59E70-5DC6-476C-86DA-480F5A6906D6}" destId="{59D6210D-C613-4B10-985D-D5717058571B}" srcOrd="0" destOrd="0" presId="urn:microsoft.com/office/officeart/2018/5/layout/CenteredIconLabelDescriptionList"/>
    <dgm:cxn modelId="{BA2670AF-75AD-45C8-90F6-397F1689042B}" type="presParOf" srcId="{D3A59E70-5DC6-476C-86DA-480F5A6906D6}" destId="{17B397A3-59BD-4C57-8BB6-1F037160FDB3}" srcOrd="1" destOrd="0" presId="urn:microsoft.com/office/officeart/2018/5/layout/CenteredIconLabelDescriptionList"/>
    <dgm:cxn modelId="{EDCD7D51-6F42-4288-BE52-B45457B5B8CA}" type="presParOf" srcId="{D3A59E70-5DC6-476C-86DA-480F5A6906D6}" destId="{B5D3FB8F-E640-4A7F-85AA-EBA2DCA0331F}" srcOrd="2" destOrd="0" presId="urn:microsoft.com/office/officeart/2018/5/layout/CenteredIconLabelDescriptionList"/>
    <dgm:cxn modelId="{280B8FCB-5E0D-407E-9418-4C62A66145C8}" type="presParOf" srcId="{D3A59E70-5DC6-476C-86DA-480F5A6906D6}" destId="{E1703626-5210-41F6-A687-1FE2D85EA538}" srcOrd="3" destOrd="0" presId="urn:microsoft.com/office/officeart/2018/5/layout/CenteredIconLabelDescriptionList"/>
    <dgm:cxn modelId="{4ABBC681-280F-4140-B07E-0C1F6484FCCA}" type="presParOf" srcId="{D3A59E70-5DC6-476C-86DA-480F5A6906D6}" destId="{82364D4D-3013-4413-88D9-FBC95D9CDC27}" srcOrd="4" destOrd="0" presId="urn:microsoft.com/office/officeart/2018/5/layout/CenteredIconLabelDescriptionList"/>
    <dgm:cxn modelId="{4C11FE0C-DFB4-4A51-99FF-BD73341A897B}" type="presParOf" srcId="{38B0C6EC-979C-4392-B8C7-E2D8739DB5A0}" destId="{AEAFBD66-27DE-4B16-ADE5-9E09729E0A3F}" srcOrd="3" destOrd="0" presId="urn:microsoft.com/office/officeart/2018/5/layout/CenteredIconLabelDescriptionList"/>
    <dgm:cxn modelId="{E8E34F59-942A-472D-871D-614522E3C147}" type="presParOf" srcId="{38B0C6EC-979C-4392-B8C7-E2D8739DB5A0}" destId="{961769EE-4A2E-4CFB-921C-951E15E11F94}" srcOrd="4" destOrd="0" presId="urn:microsoft.com/office/officeart/2018/5/layout/CenteredIconLabelDescriptionList"/>
    <dgm:cxn modelId="{315F77F0-4D08-44B0-A110-8BF0A4A7B1E9}" type="presParOf" srcId="{961769EE-4A2E-4CFB-921C-951E15E11F94}" destId="{C7C80047-3A87-471B-ABE7-F0E157D0D82B}" srcOrd="0" destOrd="0" presId="urn:microsoft.com/office/officeart/2018/5/layout/CenteredIconLabelDescriptionList"/>
    <dgm:cxn modelId="{F1C0BF7A-FADB-452B-B317-23E2D8C02B57}" type="presParOf" srcId="{961769EE-4A2E-4CFB-921C-951E15E11F94}" destId="{CC7B38B8-D785-4C1D-9114-BFABB0976CC1}" srcOrd="1" destOrd="0" presId="urn:microsoft.com/office/officeart/2018/5/layout/CenteredIconLabelDescriptionList"/>
    <dgm:cxn modelId="{B4856589-B849-4E48-B7EB-474D20F3DB2F}" type="presParOf" srcId="{961769EE-4A2E-4CFB-921C-951E15E11F94}" destId="{299BCF5B-7C90-4302-8D5F-3444D7873E24}" srcOrd="2" destOrd="0" presId="urn:microsoft.com/office/officeart/2018/5/layout/CenteredIconLabelDescriptionList"/>
    <dgm:cxn modelId="{A750BB9F-74AA-4A7F-8278-1518027654EE}" type="presParOf" srcId="{961769EE-4A2E-4CFB-921C-951E15E11F94}" destId="{D40D8F57-07AD-49CC-BC5C-1FE241DAD81C}" srcOrd="3" destOrd="0" presId="urn:microsoft.com/office/officeart/2018/5/layout/CenteredIconLabelDescriptionList"/>
    <dgm:cxn modelId="{8272725F-6923-418E-A3BE-114C4FFABD93}" type="presParOf" srcId="{961769EE-4A2E-4CFB-921C-951E15E11F94}" destId="{C6F3F8DD-FC48-49CD-B5A2-86D6C09472F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D444C7-C5A4-4330-BA3C-3A82ABB55E9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15C5A80-5E57-44EC-9282-B556773EB911}">
      <dgm:prSet/>
      <dgm:spPr/>
      <dgm:t>
        <a:bodyPr/>
        <a:lstStyle/>
        <a:p>
          <a:pPr>
            <a:lnSpc>
              <a:spcPct val="100000"/>
            </a:lnSpc>
          </a:pPr>
          <a:r>
            <a:rPr lang="en-US" dirty="0"/>
            <a:t>All questions will be answered at the end.</a:t>
          </a:r>
        </a:p>
      </dgm:t>
    </dgm:pt>
    <dgm:pt modelId="{ECC77C55-C593-4AE8-95EB-92E79CC49F60}" type="parTrans" cxnId="{570935A3-C546-4DFA-B554-1301B20AC149}">
      <dgm:prSet/>
      <dgm:spPr/>
      <dgm:t>
        <a:bodyPr/>
        <a:lstStyle/>
        <a:p>
          <a:endParaRPr lang="en-US"/>
        </a:p>
      </dgm:t>
    </dgm:pt>
    <dgm:pt modelId="{6EF68A03-CA3E-47D5-97BB-F7D728E9CDFE}" type="sibTrans" cxnId="{570935A3-C546-4DFA-B554-1301B20AC149}">
      <dgm:prSet/>
      <dgm:spPr/>
      <dgm:t>
        <a:bodyPr/>
        <a:lstStyle/>
        <a:p>
          <a:endParaRPr lang="en-US"/>
        </a:p>
      </dgm:t>
    </dgm:pt>
    <dgm:pt modelId="{2196111E-BFE5-425A-9F30-069DF979C7E3}">
      <dgm:prSet/>
      <dgm:spPr/>
      <dgm:t>
        <a:bodyPr/>
        <a:lstStyle/>
        <a:p>
          <a:pPr>
            <a:lnSpc>
              <a:spcPct val="100000"/>
            </a:lnSpc>
          </a:pPr>
          <a:r>
            <a:rPr lang="en-US" dirty="0"/>
            <a:t>All code will be made available on GitHub.</a:t>
          </a:r>
        </a:p>
      </dgm:t>
    </dgm:pt>
    <dgm:pt modelId="{83DF0E2D-B306-4D80-A6E4-7E2F05BAED17}" type="parTrans" cxnId="{06C44CCA-4535-42CF-A32C-9BF07F9D610B}">
      <dgm:prSet/>
      <dgm:spPr/>
      <dgm:t>
        <a:bodyPr/>
        <a:lstStyle/>
        <a:p>
          <a:endParaRPr lang="en-US"/>
        </a:p>
      </dgm:t>
    </dgm:pt>
    <dgm:pt modelId="{42D96A27-585D-44AC-BA99-55C3F12D7CBB}" type="sibTrans" cxnId="{06C44CCA-4535-42CF-A32C-9BF07F9D610B}">
      <dgm:prSet/>
      <dgm:spPr/>
      <dgm:t>
        <a:bodyPr/>
        <a:lstStyle/>
        <a:p>
          <a:endParaRPr lang="en-US"/>
        </a:p>
      </dgm:t>
    </dgm:pt>
    <dgm:pt modelId="{CB0AF71B-AD16-4024-B381-CE9BE7EC4853}" type="pres">
      <dgm:prSet presAssocID="{92D444C7-C5A4-4330-BA3C-3A82ABB55E99}" presName="root" presStyleCnt="0">
        <dgm:presLayoutVars>
          <dgm:dir/>
          <dgm:resizeHandles val="exact"/>
        </dgm:presLayoutVars>
      </dgm:prSet>
      <dgm:spPr/>
    </dgm:pt>
    <dgm:pt modelId="{1A7B47A5-2BE7-416A-B0C2-0BA0C7B9F440}" type="pres">
      <dgm:prSet presAssocID="{A15C5A80-5E57-44EC-9282-B556773EB911}" presName="compNode" presStyleCnt="0"/>
      <dgm:spPr/>
    </dgm:pt>
    <dgm:pt modelId="{29DC0AAD-805F-4D49-A00B-F1C0A0A51C11}" type="pres">
      <dgm:prSet presAssocID="{A15C5A80-5E57-44EC-9282-B556773EB9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BADA23CB-48F1-49FE-AFD3-F9C8F25C62F5}" type="pres">
      <dgm:prSet presAssocID="{A15C5A80-5E57-44EC-9282-B556773EB911}" presName="spaceRect" presStyleCnt="0"/>
      <dgm:spPr/>
    </dgm:pt>
    <dgm:pt modelId="{4A429E83-D7E5-431B-A418-E36875F66F2B}" type="pres">
      <dgm:prSet presAssocID="{A15C5A80-5E57-44EC-9282-B556773EB911}" presName="textRect" presStyleLbl="revTx" presStyleIdx="0" presStyleCnt="2">
        <dgm:presLayoutVars>
          <dgm:chMax val="1"/>
          <dgm:chPref val="1"/>
        </dgm:presLayoutVars>
      </dgm:prSet>
      <dgm:spPr/>
    </dgm:pt>
    <dgm:pt modelId="{887F9279-5A5C-4263-B482-51709711EFFE}" type="pres">
      <dgm:prSet presAssocID="{6EF68A03-CA3E-47D5-97BB-F7D728E9CDFE}" presName="sibTrans" presStyleCnt="0"/>
      <dgm:spPr/>
    </dgm:pt>
    <dgm:pt modelId="{0AE77A4F-96A4-40FB-B512-F091EE3AF4FC}" type="pres">
      <dgm:prSet presAssocID="{2196111E-BFE5-425A-9F30-069DF979C7E3}" presName="compNode" presStyleCnt="0"/>
      <dgm:spPr/>
    </dgm:pt>
    <dgm:pt modelId="{755E81CA-FF6A-4F9E-86A1-B7F8FF5644E6}" type="pres">
      <dgm:prSet presAssocID="{2196111E-BFE5-425A-9F30-069DF979C7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ight Pointing Backhand Index"/>
        </a:ext>
      </dgm:extLst>
    </dgm:pt>
    <dgm:pt modelId="{D150CAAD-6747-4C95-B5A2-D3FA5E481BB4}" type="pres">
      <dgm:prSet presAssocID="{2196111E-BFE5-425A-9F30-069DF979C7E3}" presName="spaceRect" presStyleCnt="0"/>
      <dgm:spPr/>
    </dgm:pt>
    <dgm:pt modelId="{E940C3BC-A897-46BB-95D1-337A153D4630}" type="pres">
      <dgm:prSet presAssocID="{2196111E-BFE5-425A-9F30-069DF979C7E3}" presName="textRect" presStyleLbl="revTx" presStyleIdx="1" presStyleCnt="2">
        <dgm:presLayoutVars>
          <dgm:chMax val="1"/>
          <dgm:chPref val="1"/>
        </dgm:presLayoutVars>
      </dgm:prSet>
      <dgm:spPr/>
    </dgm:pt>
  </dgm:ptLst>
  <dgm:cxnLst>
    <dgm:cxn modelId="{33026240-DCFE-469E-8B59-7B57AE56F3CC}" type="presOf" srcId="{2196111E-BFE5-425A-9F30-069DF979C7E3}" destId="{E940C3BC-A897-46BB-95D1-337A153D4630}" srcOrd="0" destOrd="0" presId="urn:microsoft.com/office/officeart/2018/2/layout/IconLabelList"/>
    <dgm:cxn modelId="{9A244F74-69E5-4C92-A21F-E8DAA6B836A2}" type="presOf" srcId="{A15C5A80-5E57-44EC-9282-B556773EB911}" destId="{4A429E83-D7E5-431B-A418-E36875F66F2B}" srcOrd="0" destOrd="0" presId="urn:microsoft.com/office/officeart/2018/2/layout/IconLabelList"/>
    <dgm:cxn modelId="{570935A3-C546-4DFA-B554-1301B20AC149}" srcId="{92D444C7-C5A4-4330-BA3C-3A82ABB55E99}" destId="{A15C5A80-5E57-44EC-9282-B556773EB911}" srcOrd="0" destOrd="0" parTransId="{ECC77C55-C593-4AE8-95EB-92E79CC49F60}" sibTransId="{6EF68A03-CA3E-47D5-97BB-F7D728E9CDFE}"/>
    <dgm:cxn modelId="{06C44CCA-4535-42CF-A32C-9BF07F9D610B}" srcId="{92D444C7-C5A4-4330-BA3C-3A82ABB55E99}" destId="{2196111E-BFE5-425A-9F30-069DF979C7E3}" srcOrd="1" destOrd="0" parTransId="{83DF0E2D-B306-4D80-A6E4-7E2F05BAED17}" sibTransId="{42D96A27-585D-44AC-BA99-55C3F12D7CBB}"/>
    <dgm:cxn modelId="{C05319D1-873C-4505-BC66-01F5CC2031C6}" type="presOf" srcId="{92D444C7-C5A4-4330-BA3C-3A82ABB55E99}" destId="{CB0AF71B-AD16-4024-B381-CE9BE7EC4853}" srcOrd="0" destOrd="0" presId="urn:microsoft.com/office/officeart/2018/2/layout/IconLabelList"/>
    <dgm:cxn modelId="{14DA16C9-B2D9-439E-98C9-3AAE0D8C98C8}" type="presParOf" srcId="{CB0AF71B-AD16-4024-B381-CE9BE7EC4853}" destId="{1A7B47A5-2BE7-416A-B0C2-0BA0C7B9F440}" srcOrd="0" destOrd="0" presId="urn:microsoft.com/office/officeart/2018/2/layout/IconLabelList"/>
    <dgm:cxn modelId="{8091E326-7DAB-4FF8-A6DC-919F736B4758}" type="presParOf" srcId="{1A7B47A5-2BE7-416A-B0C2-0BA0C7B9F440}" destId="{29DC0AAD-805F-4D49-A00B-F1C0A0A51C11}" srcOrd="0" destOrd="0" presId="urn:microsoft.com/office/officeart/2018/2/layout/IconLabelList"/>
    <dgm:cxn modelId="{85A83097-95B8-42CA-A5B6-BF6FB37A7257}" type="presParOf" srcId="{1A7B47A5-2BE7-416A-B0C2-0BA0C7B9F440}" destId="{BADA23CB-48F1-49FE-AFD3-F9C8F25C62F5}" srcOrd="1" destOrd="0" presId="urn:microsoft.com/office/officeart/2018/2/layout/IconLabelList"/>
    <dgm:cxn modelId="{CC0B1EE3-76C6-4C1B-BF42-64D1BF9ACB2C}" type="presParOf" srcId="{1A7B47A5-2BE7-416A-B0C2-0BA0C7B9F440}" destId="{4A429E83-D7E5-431B-A418-E36875F66F2B}" srcOrd="2" destOrd="0" presId="urn:microsoft.com/office/officeart/2018/2/layout/IconLabelList"/>
    <dgm:cxn modelId="{23C7BBC6-11CE-4588-B40F-3F3E16905C5D}" type="presParOf" srcId="{CB0AF71B-AD16-4024-B381-CE9BE7EC4853}" destId="{887F9279-5A5C-4263-B482-51709711EFFE}" srcOrd="1" destOrd="0" presId="urn:microsoft.com/office/officeart/2018/2/layout/IconLabelList"/>
    <dgm:cxn modelId="{9D319877-63C1-42F9-89FF-9E693910E4EB}" type="presParOf" srcId="{CB0AF71B-AD16-4024-B381-CE9BE7EC4853}" destId="{0AE77A4F-96A4-40FB-B512-F091EE3AF4FC}" srcOrd="2" destOrd="0" presId="urn:microsoft.com/office/officeart/2018/2/layout/IconLabelList"/>
    <dgm:cxn modelId="{E5A5C210-AB70-4C13-8E3D-229782D8A534}" type="presParOf" srcId="{0AE77A4F-96A4-40FB-B512-F091EE3AF4FC}" destId="{755E81CA-FF6A-4F9E-86A1-B7F8FF5644E6}" srcOrd="0" destOrd="0" presId="urn:microsoft.com/office/officeart/2018/2/layout/IconLabelList"/>
    <dgm:cxn modelId="{E3972FDE-69B1-439B-BB8A-8A42EB4A6A67}" type="presParOf" srcId="{0AE77A4F-96A4-40FB-B512-F091EE3AF4FC}" destId="{D150CAAD-6747-4C95-B5A2-D3FA5E481BB4}" srcOrd="1" destOrd="0" presId="urn:microsoft.com/office/officeart/2018/2/layout/IconLabelList"/>
    <dgm:cxn modelId="{A2DF64A0-3FE0-4C4F-98C4-89A6673AF3C5}" type="presParOf" srcId="{0AE77A4F-96A4-40FB-B512-F091EE3AF4FC}" destId="{E940C3BC-A897-46BB-95D1-337A153D463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DF585-9786-4B85-8627-47CEBB0A994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C472155-70B0-4599-8007-568C077F53EC}">
      <dgm:prSet/>
      <dgm:spPr/>
      <dgm:t>
        <a:bodyPr/>
        <a:lstStyle/>
        <a:p>
          <a:pPr>
            <a:lnSpc>
              <a:spcPct val="100000"/>
            </a:lnSpc>
          </a:pPr>
          <a:r>
            <a:rPr lang="en-US" dirty="0"/>
            <a:t>Are you sure your procedures work?</a:t>
          </a:r>
        </a:p>
      </dgm:t>
    </dgm:pt>
    <dgm:pt modelId="{39D35D4E-AA92-49D4-A851-6CBE1293DA8B}" type="parTrans" cxnId="{5746FC90-E2E9-43DA-93A2-E35CA50F9D60}">
      <dgm:prSet/>
      <dgm:spPr/>
      <dgm:t>
        <a:bodyPr/>
        <a:lstStyle/>
        <a:p>
          <a:endParaRPr lang="en-US"/>
        </a:p>
      </dgm:t>
    </dgm:pt>
    <dgm:pt modelId="{A9F3AA31-5149-4A9E-B4B1-8F5BA9A2D5BD}" type="sibTrans" cxnId="{5746FC90-E2E9-43DA-93A2-E35CA50F9D60}">
      <dgm:prSet/>
      <dgm:spPr/>
      <dgm:t>
        <a:bodyPr/>
        <a:lstStyle/>
        <a:p>
          <a:endParaRPr lang="en-US"/>
        </a:p>
      </dgm:t>
    </dgm:pt>
    <dgm:pt modelId="{D6F42A28-0B12-4F88-AD85-185AEA3F0BFB}">
      <dgm:prSet/>
      <dgm:spPr/>
      <dgm:t>
        <a:bodyPr/>
        <a:lstStyle/>
        <a:p>
          <a:pPr>
            <a:lnSpc>
              <a:spcPct val="100000"/>
            </a:lnSpc>
          </a:pPr>
          <a:r>
            <a:rPr lang="en-US" dirty="0"/>
            <a:t>Set up your data, run your procedure, assert your test works, and rollback the whole transaction.</a:t>
          </a:r>
        </a:p>
      </dgm:t>
    </dgm:pt>
    <dgm:pt modelId="{B82ED9B7-6F69-467C-8C45-A52AB06354CE}" type="parTrans" cxnId="{711E6192-6589-40E9-A9D3-039DB8C8DD94}">
      <dgm:prSet/>
      <dgm:spPr/>
      <dgm:t>
        <a:bodyPr/>
        <a:lstStyle/>
        <a:p>
          <a:endParaRPr lang="en-US"/>
        </a:p>
      </dgm:t>
    </dgm:pt>
    <dgm:pt modelId="{5F1F3452-806F-4DB2-8E88-733E3EFD0F1F}" type="sibTrans" cxnId="{711E6192-6589-40E9-A9D3-039DB8C8DD94}">
      <dgm:prSet/>
      <dgm:spPr/>
      <dgm:t>
        <a:bodyPr/>
        <a:lstStyle/>
        <a:p>
          <a:endParaRPr lang="en-US"/>
        </a:p>
      </dgm:t>
    </dgm:pt>
    <dgm:pt modelId="{C04EEFB3-9F4A-4153-B422-B4E4FAF7B0A3}">
      <dgm:prSet/>
      <dgm:spPr/>
      <dgm:t>
        <a:bodyPr/>
        <a:lstStyle/>
        <a:p>
          <a:pPr>
            <a:lnSpc>
              <a:spcPct val="100000"/>
            </a:lnSpc>
          </a:pPr>
          <a:r>
            <a:rPr lang="en-US"/>
            <a:t>Example Tools:</a:t>
          </a:r>
          <a:endParaRPr lang="en-US" dirty="0"/>
        </a:p>
      </dgm:t>
    </dgm:pt>
    <dgm:pt modelId="{F30F19B3-F587-4C5C-A757-F8AC9626F444}" type="parTrans" cxnId="{C6E22A0A-940A-4242-8443-DB8F12FD81FA}">
      <dgm:prSet/>
      <dgm:spPr/>
      <dgm:t>
        <a:bodyPr/>
        <a:lstStyle/>
        <a:p>
          <a:endParaRPr lang="en-US"/>
        </a:p>
      </dgm:t>
    </dgm:pt>
    <dgm:pt modelId="{33E5D771-F147-417B-B703-267167034AD4}" type="sibTrans" cxnId="{C6E22A0A-940A-4242-8443-DB8F12FD81FA}">
      <dgm:prSet/>
      <dgm:spPr/>
      <dgm:t>
        <a:bodyPr/>
        <a:lstStyle/>
        <a:p>
          <a:endParaRPr lang="en-US"/>
        </a:p>
      </dgm:t>
    </dgm:pt>
    <dgm:pt modelId="{E39E622D-3F60-4CF3-B765-638458F3BEDC}">
      <dgm:prSet custT="1"/>
      <dgm:spPr/>
      <dgm:t>
        <a:bodyPr/>
        <a:lstStyle/>
        <a:p>
          <a:pPr>
            <a:lnSpc>
              <a:spcPct val="100000"/>
            </a:lnSpc>
          </a:pPr>
          <a:r>
            <a:rPr lang="en-US" sz="1800" dirty="0"/>
            <a:t>Sql Server Data Tools.</a:t>
          </a:r>
        </a:p>
      </dgm:t>
    </dgm:pt>
    <dgm:pt modelId="{817BED98-7661-4644-96C7-AB751189A1B8}" type="parTrans" cxnId="{A9028F20-337D-444C-8125-D0113113E1B6}">
      <dgm:prSet/>
      <dgm:spPr/>
      <dgm:t>
        <a:bodyPr/>
        <a:lstStyle/>
        <a:p>
          <a:endParaRPr lang="en-US"/>
        </a:p>
      </dgm:t>
    </dgm:pt>
    <dgm:pt modelId="{3AF712D1-75D8-4959-A6D2-F925B5FE160E}" type="sibTrans" cxnId="{A9028F20-337D-444C-8125-D0113113E1B6}">
      <dgm:prSet/>
      <dgm:spPr/>
      <dgm:t>
        <a:bodyPr/>
        <a:lstStyle/>
        <a:p>
          <a:endParaRPr lang="en-US"/>
        </a:p>
      </dgm:t>
    </dgm:pt>
    <dgm:pt modelId="{5D02792C-6E95-4462-9F93-BFA9AB0B73B3}">
      <dgm:prSet custT="1"/>
      <dgm:spPr/>
      <dgm:t>
        <a:bodyPr/>
        <a:lstStyle/>
        <a:p>
          <a:pPr>
            <a:lnSpc>
              <a:spcPct val="100000"/>
            </a:lnSpc>
          </a:pPr>
          <a:r>
            <a:rPr lang="en-US" sz="1800" dirty="0" err="1"/>
            <a:t>tSQLt</a:t>
          </a:r>
          <a:r>
            <a:rPr lang="en-US" sz="1800" dirty="0"/>
            <a:t>.</a:t>
          </a:r>
        </a:p>
      </dgm:t>
    </dgm:pt>
    <dgm:pt modelId="{98DDFAE2-CBED-4D64-BD0D-0CCE14D1E636}" type="parTrans" cxnId="{4C0A0877-3C52-44C8-9040-AC96133F856F}">
      <dgm:prSet/>
      <dgm:spPr/>
      <dgm:t>
        <a:bodyPr/>
        <a:lstStyle/>
        <a:p>
          <a:endParaRPr lang="en-US"/>
        </a:p>
      </dgm:t>
    </dgm:pt>
    <dgm:pt modelId="{D7C3D002-6F6F-4438-AEE4-E7051E6AD62F}" type="sibTrans" cxnId="{4C0A0877-3C52-44C8-9040-AC96133F856F}">
      <dgm:prSet/>
      <dgm:spPr/>
      <dgm:t>
        <a:bodyPr/>
        <a:lstStyle/>
        <a:p>
          <a:endParaRPr lang="en-US"/>
        </a:p>
      </dgm:t>
    </dgm:pt>
    <dgm:pt modelId="{693FC8AE-0600-4D11-AF3A-A09325740BFE}">
      <dgm:prSet custT="1"/>
      <dgm:spPr/>
      <dgm:t>
        <a:bodyPr/>
        <a:lstStyle/>
        <a:p>
          <a:pPr>
            <a:lnSpc>
              <a:spcPct val="100000"/>
            </a:lnSpc>
          </a:pPr>
          <a:r>
            <a:rPr lang="en-US" sz="1800" dirty="0"/>
            <a:t>Redgate </a:t>
          </a:r>
          <a:r>
            <a:rPr lang="en-US" sz="1800" dirty="0" err="1"/>
            <a:t>SQLTest</a:t>
          </a:r>
          <a:r>
            <a:rPr lang="en-US" sz="1800" dirty="0"/>
            <a:t>. (Uses </a:t>
          </a:r>
          <a:r>
            <a:rPr lang="en-US" sz="1800" dirty="0" err="1"/>
            <a:t>tSQLt</a:t>
          </a:r>
          <a:r>
            <a:rPr lang="en-US" sz="1800" dirty="0"/>
            <a:t>.)</a:t>
          </a:r>
        </a:p>
      </dgm:t>
    </dgm:pt>
    <dgm:pt modelId="{14BBDD67-E138-479F-AA63-750C3E6F8A34}" type="parTrans" cxnId="{C6970561-D880-4F0C-A3FE-EB8B350BF5AE}">
      <dgm:prSet/>
      <dgm:spPr/>
      <dgm:t>
        <a:bodyPr/>
        <a:lstStyle/>
        <a:p>
          <a:endParaRPr lang="en-US"/>
        </a:p>
      </dgm:t>
    </dgm:pt>
    <dgm:pt modelId="{5B3E7420-AFDE-4154-A2FB-800E05BF748A}" type="sibTrans" cxnId="{C6970561-D880-4F0C-A3FE-EB8B350BF5AE}">
      <dgm:prSet/>
      <dgm:spPr/>
      <dgm:t>
        <a:bodyPr/>
        <a:lstStyle/>
        <a:p>
          <a:endParaRPr lang="en-US"/>
        </a:p>
      </dgm:t>
    </dgm:pt>
    <dgm:pt modelId="{4AE85D7B-CEE9-467F-9889-B84180113F60}" type="pres">
      <dgm:prSet presAssocID="{44CDF585-9786-4B85-8627-47CEBB0A994A}" presName="root" presStyleCnt="0">
        <dgm:presLayoutVars>
          <dgm:dir/>
          <dgm:resizeHandles val="exact"/>
        </dgm:presLayoutVars>
      </dgm:prSet>
      <dgm:spPr/>
    </dgm:pt>
    <dgm:pt modelId="{1F825A3C-F537-48B4-BB47-AD5CE1455779}" type="pres">
      <dgm:prSet presAssocID="{7C472155-70B0-4599-8007-568C077F53EC}" presName="compNode" presStyleCnt="0"/>
      <dgm:spPr/>
    </dgm:pt>
    <dgm:pt modelId="{B2963067-AC33-4324-9600-B7D657CE9692}" type="pres">
      <dgm:prSet presAssocID="{7C472155-70B0-4599-8007-568C077F53EC}" presName="bgRect" presStyleLbl="bgShp" presStyleIdx="0" presStyleCnt="3"/>
      <dgm:spPr/>
    </dgm:pt>
    <dgm:pt modelId="{1413377E-B943-4AE2-9C4D-3C668864D159}" type="pres">
      <dgm:prSet presAssocID="{7C472155-70B0-4599-8007-568C077F53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CC176A56-5CD8-4106-822B-95C9789B5074}" type="pres">
      <dgm:prSet presAssocID="{7C472155-70B0-4599-8007-568C077F53EC}" presName="spaceRect" presStyleCnt="0"/>
      <dgm:spPr/>
    </dgm:pt>
    <dgm:pt modelId="{79F4E643-BAB6-4CE9-8B74-A1B6FDBC5532}" type="pres">
      <dgm:prSet presAssocID="{7C472155-70B0-4599-8007-568C077F53EC}" presName="parTx" presStyleLbl="revTx" presStyleIdx="0" presStyleCnt="4">
        <dgm:presLayoutVars>
          <dgm:chMax val="0"/>
          <dgm:chPref val="0"/>
        </dgm:presLayoutVars>
      </dgm:prSet>
      <dgm:spPr/>
    </dgm:pt>
    <dgm:pt modelId="{5D37ECF0-089D-4EEF-A829-E8E447B1E331}" type="pres">
      <dgm:prSet presAssocID="{A9F3AA31-5149-4A9E-B4B1-8F5BA9A2D5BD}" presName="sibTrans" presStyleCnt="0"/>
      <dgm:spPr/>
    </dgm:pt>
    <dgm:pt modelId="{1B1E2AAF-BEC4-4643-9AA3-9069DAF1EA7E}" type="pres">
      <dgm:prSet presAssocID="{D6F42A28-0B12-4F88-AD85-185AEA3F0BFB}" presName="compNode" presStyleCnt="0"/>
      <dgm:spPr/>
    </dgm:pt>
    <dgm:pt modelId="{0E41CBDD-9A87-4452-A16B-7312654B1AA6}" type="pres">
      <dgm:prSet presAssocID="{D6F42A28-0B12-4F88-AD85-185AEA3F0BFB}" presName="bgRect" presStyleLbl="bgShp" presStyleIdx="1" presStyleCnt="3"/>
      <dgm:spPr/>
    </dgm:pt>
    <dgm:pt modelId="{DF2BB235-9269-4175-9F1D-96DBA57E6348}" type="pres">
      <dgm:prSet presAssocID="{D6F42A28-0B12-4F88-AD85-185AEA3F0B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D798763-82C4-4C99-B52C-802142B60B91}" type="pres">
      <dgm:prSet presAssocID="{D6F42A28-0B12-4F88-AD85-185AEA3F0BFB}" presName="spaceRect" presStyleCnt="0"/>
      <dgm:spPr/>
    </dgm:pt>
    <dgm:pt modelId="{B6AA219B-7724-42F7-82CD-E2BB742D3156}" type="pres">
      <dgm:prSet presAssocID="{D6F42A28-0B12-4F88-AD85-185AEA3F0BFB}" presName="parTx" presStyleLbl="revTx" presStyleIdx="1" presStyleCnt="4">
        <dgm:presLayoutVars>
          <dgm:chMax val="0"/>
          <dgm:chPref val="0"/>
        </dgm:presLayoutVars>
      </dgm:prSet>
      <dgm:spPr/>
    </dgm:pt>
    <dgm:pt modelId="{828443A5-FBD5-404D-A623-B3307A054B5D}" type="pres">
      <dgm:prSet presAssocID="{5F1F3452-806F-4DB2-8E88-733E3EFD0F1F}" presName="sibTrans" presStyleCnt="0"/>
      <dgm:spPr/>
    </dgm:pt>
    <dgm:pt modelId="{C4F282F5-CF40-4B08-9B28-613B0130D45B}" type="pres">
      <dgm:prSet presAssocID="{C04EEFB3-9F4A-4153-B422-B4E4FAF7B0A3}" presName="compNode" presStyleCnt="0"/>
      <dgm:spPr/>
    </dgm:pt>
    <dgm:pt modelId="{6113E986-D7D7-40EC-90EE-312BC4B2BCE7}" type="pres">
      <dgm:prSet presAssocID="{C04EEFB3-9F4A-4153-B422-B4E4FAF7B0A3}" presName="bgRect" presStyleLbl="bgShp" presStyleIdx="2" presStyleCnt="3" custScaleY="118061"/>
      <dgm:spPr/>
    </dgm:pt>
    <dgm:pt modelId="{BFDB9832-F36A-403F-8D4E-44889F8D03D4}" type="pres">
      <dgm:prSet presAssocID="{C04EEFB3-9F4A-4153-B422-B4E4FAF7B0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with solid fill"/>
        </a:ext>
      </dgm:extLst>
    </dgm:pt>
    <dgm:pt modelId="{4C023328-CEF7-426C-A433-AFA2338E66BA}" type="pres">
      <dgm:prSet presAssocID="{C04EEFB3-9F4A-4153-B422-B4E4FAF7B0A3}" presName="spaceRect" presStyleCnt="0"/>
      <dgm:spPr/>
    </dgm:pt>
    <dgm:pt modelId="{4A7F5497-578E-4F8F-862D-7128B6958772}" type="pres">
      <dgm:prSet presAssocID="{C04EEFB3-9F4A-4153-B422-B4E4FAF7B0A3}" presName="parTx" presStyleLbl="revTx" presStyleIdx="2" presStyleCnt="4">
        <dgm:presLayoutVars>
          <dgm:chMax val="0"/>
          <dgm:chPref val="0"/>
        </dgm:presLayoutVars>
      </dgm:prSet>
      <dgm:spPr/>
    </dgm:pt>
    <dgm:pt modelId="{5791EC2B-3682-4CF3-A95A-D4026B119F48}" type="pres">
      <dgm:prSet presAssocID="{C04EEFB3-9F4A-4153-B422-B4E4FAF7B0A3}" presName="desTx" presStyleLbl="revTx" presStyleIdx="3" presStyleCnt="4">
        <dgm:presLayoutVars/>
      </dgm:prSet>
      <dgm:spPr/>
    </dgm:pt>
  </dgm:ptLst>
  <dgm:cxnLst>
    <dgm:cxn modelId="{C6E22A0A-940A-4242-8443-DB8F12FD81FA}" srcId="{44CDF585-9786-4B85-8627-47CEBB0A994A}" destId="{C04EEFB3-9F4A-4153-B422-B4E4FAF7B0A3}" srcOrd="2" destOrd="0" parTransId="{F30F19B3-F587-4C5C-A757-F8AC9626F444}" sibTransId="{33E5D771-F147-417B-B703-267167034AD4}"/>
    <dgm:cxn modelId="{2D379C11-24BB-47EC-B5D4-15645FA185C9}" type="presOf" srcId="{C04EEFB3-9F4A-4153-B422-B4E4FAF7B0A3}" destId="{4A7F5497-578E-4F8F-862D-7128B6958772}" srcOrd="0" destOrd="0" presId="urn:microsoft.com/office/officeart/2018/2/layout/IconVerticalSolidList"/>
    <dgm:cxn modelId="{A9028F20-337D-444C-8125-D0113113E1B6}" srcId="{C04EEFB3-9F4A-4153-B422-B4E4FAF7B0A3}" destId="{E39E622D-3F60-4CF3-B765-638458F3BEDC}" srcOrd="0" destOrd="0" parTransId="{817BED98-7661-4644-96C7-AB751189A1B8}" sibTransId="{3AF712D1-75D8-4959-A6D2-F925B5FE160E}"/>
    <dgm:cxn modelId="{E8E6063B-3E28-4242-BBA9-69B322EB56EF}" type="presOf" srcId="{D6F42A28-0B12-4F88-AD85-185AEA3F0BFB}" destId="{B6AA219B-7724-42F7-82CD-E2BB742D3156}" srcOrd="0" destOrd="0" presId="urn:microsoft.com/office/officeart/2018/2/layout/IconVerticalSolidList"/>
    <dgm:cxn modelId="{C6970561-D880-4F0C-A3FE-EB8B350BF5AE}" srcId="{C04EEFB3-9F4A-4153-B422-B4E4FAF7B0A3}" destId="{693FC8AE-0600-4D11-AF3A-A09325740BFE}" srcOrd="2" destOrd="0" parTransId="{14BBDD67-E138-479F-AA63-750C3E6F8A34}" sibTransId="{5B3E7420-AFDE-4154-A2FB-800E05BF748A}"/>
    <dgm:cxn modelId="{BA5E3969-4BAC-4661-837E-8973DF067B76}" type="presOf" srcId="{E39E622D-3F60-4CF3-B765-638458F3BEDC}" destId="{5791EC2B-3682-4CF3-A95A-D4026B119F48}" srcOrd="0" destOrd="0" presId="urn:microsoft.com/office/officeart/2018/2/layout/IconVerticalSolidList"/>
    <dgm:cxn modelId="{4C0A0877-3C52-44C8-9040-AC96133F856F}" srcId="{C04EEFB3-9F4A-4153-B422-B4E4FAF7B0A3}" destId="{5D02792C-6E95-4462-9F93-BFA9AB0B73B3}" srcOrd="1" destOrd="0" parTransId="{98DDFAE2-CBED-4D64-BD0D-0CCE14D1E636}" sibTransId="{D7C3D002-6F6F-4438-AEE4-E7051E6AD62F}"/>
    <dgm:cxn modelId="{7E572F8F-7B31-4E8A-86BF-B47053CB19F6}" type="presOf" srcId="{693FC8AE-0600-4D11-AF3A-A09325740BFE}" destId="{5791EC2B-3682-4CF3-A95A-D4026B119F48}" srcOrd="0" destOrd="2" presId="urn:microsoft.com/office/officeart/2018/2/layout/IconVerticalSolidList"/>
    <dgm:cxn modelId="{5746FC90-E2E9-43DA-93A2-E35CA50F9D60}" srcId="{44CDF585-9786-4B85-8627-47CEBB0A994A}" destId="{7C472155-70B0-4599-8007-568C077F53EC}" srcOrd="0" destOrd="0" parTransId="{39D35D4E-AA92-49D4-A851-6CBE1293DA8B}" sibTransId="{A9F3AA31-5149-4A9E-B4B1-8F5BA9A2D5BD}"/>
    <dgm:cxn modelId="{711E6192-6589-40E9-A9D3-039DB8C8DD94}" srcId="{44CDF585-9786-4B85-8627-47CEBB0A994A}" destId="{D6F42A28-0B12-4F88-AD85-185AEA3F0BFB}" srcOrd="1" destOrd="0" parTransId="{B82ED9B7-6F69-467C-8C45-A52AB06354CE}" sibTransId="{5F1F3452-806F-4DB2-8E88-733E3EFD0F1F}"/>
    <dgm:cxn modelId="{7FB4AEDD-BE1F-4AC7-AF2B-E40D92D2740D}" type="presOf" srcId="{7C472155-70B0-4599-8007-568C077F53EC}" destId="{79F4E643-BAB6-4CE9-8B74-A1B6FDBC5532}" srcOrd="0" destOrd="0" presId="urn:microsoft.com/office/officeart/2018/2/layout/IconVerticalSolidList"/>
    <dgm:cxn modelId="{E8B909E2-0D8B-43BC-9BEE-F4A4DEA682C5}" type="presOf" srcId="{5D02792C-6E95-4462-9F93-BFA9AB0B73B3}" destId="{5791EC2B-3682-4CF3-A95A-D4026B119F48}" srcOrd="0" destOrd="1" presId="urn:microsoft.com/office/officeart/2018/2/layout/IconVerticalSolidList"/>
    <dgm:cxn modelId="{60B7EAE9-C60A-4FF8-8CAC-642BCFD81A99}" type="presOf" srcId="{44CDF585-9786-4B85-8627-47CEBB0A994A}" destId="{4AE85D7B-CEE9-467F-9889-B84180113F60}" srcOrd="0" destOrd="0" presId="urn:microsoft.com/office/officeart/2018/2/layout/IconVerticalSolidList"/>
    <dgm:cxn modelId="{B9002745-0519-4BF6-8C47-EA1E40E1BC04}" type="presParOf" srcId="{4AE85D7B-CEE9-467F-9889-B84180113F60}" destId="{1F825A3C-F537-48B4-BB47-AD5CE1455779}" srcOrd="0" destOrd="0" presId="urn:microsoft.com/office/officeart/2018/2/layout/IconVerticalSolidList"/>
    <dgm:cxn modelId="{0EC06422-40D3-4848-B26D-A164A72B5460}" type="presParOf" srcId="{1F825A3C-F537-48B4-BB47-AD5CE1455779}" destId="{B2963067-AC33-4324-9600-B7D657CE9692}" srcOrd="0" destOrd="0" presId="urn:microsoft.com/office/officeart/2018/2/layout/IconVerticalSolidList"/>
    <dgm:cxn modelId="{5C746335-9602-43D1-B565-EB22BC0B9714}" type="presParOf" srcId="{1F825A3C-F537-48B4-BB47-AD5CE1455779}" destId="{1413377E-B943-4AE2-9C4D-3C668864D159}" srcOrd="1" destOrd="0" presId="urn:microsoft.com/office/officeart/2018/2/layout/IconVerticalSolidList"/>
    <dgm:cxn modelId="{87D88457-FD37-4EDE-A79F-6C0B9F59D53D}" type="presParOf" srcId="{1F825A3C-F537-48B4-BB47-AD5CE1455779}" destId="{CC176A56-5CD8-4106-822B-95C9789B5074}" srcOrd="2" destOrd="0" presId="urn:microsoft.com/office/officeart/2018/2/layout/IconVerticalSolidList"/>
    <dgm:cxn modelId="{1711080C-3BDC-4283-BBB5-855187E6837B}" type="presParOf" srcId="{1F825A3C-F537-48B4-BB47-AD5CE1455779}" destId="{79F4E643-BAB6-4CE9-8B74-A1B6FDBC5532}" srcOrd="3" destOrd="0" presId="urn:microsoft.com/office/officeart/2018/2/layout/IconVerticalSolidList"/>
    <dgm:cxn modelId="{97229E3B-ACF3-497B-91B6-D1813D48144A}" type="presParOf" srcId="{4AE85D7B-CEE9-467F-9889-B84180113F60}" destId="{5D37ECF0-089D-4EEF-A829-E8E447B1E331}" srcOrd="1" destOrd="0" presId="urn:microsoft.com/office/officeart/2018/2/layout/IconVerticalSolidList"/>
    <dgm:cxn modelId="{604D01F7-A95B-4ABD-B555-A7C67C5C8062}" type="presParOf" srcId="{4AE85D7B-CEE9-467F-9889-B84180113F60}" destId="{1B1E2AAF-BEC4-4643-9AA3-9069DAF1EA7E}" srcOrd="2" destOrd="0" presId="urn:microsoft.com/office/officeart/2018/2/layout/IconVerticalSolidList"/>
    <dgm:cxn modelId="{8B814B26-9619-4E67-951F-71D5846C525D}" type="presParOf" srcId="{1B1E2AAF-BEC4-4643-9AA3-9069DAF1EA7E}" destId="{0E41CBDD-9A87-4452-A16B-7312654B1AA6}" srcOrd="0" destOrd="0" presId="urn:microsoft.com/office/officeart/2018/2/layout/IconVerticalSolidList"/>
    <dgm:cxn modelId="{1C283A0B-8848-4945-B72F-7D1BD56A0C19}" type="presParOf" srcId="{1B1E2AAF-BEC4-4643-9AA3-9069DAF1EA7E}" destId="{DF2BB235-9269-4175-9F1D-96DBA57E6348}" srcOrd="1" destOrd="0" presId="urn:microsoft.com/office/officeart/2018/2/layout/IconVerticalSolidList"/>
    <dgm:cxn modelId="{7001F60B-4EA0-47D3-82CE-B8BF54018373}" type="presParOf" srcId="{1B1E2AAF-BEC4-4643-9AA3-9069DAF1EA7E}" destId="{BD798763-82C4-4C99-B52C-802142B60B91}" srcOrd="2" destOrd="0" presId="urn:microsoft.com/office/officeart/2018/2/layout/IconVerticalSolidList"/>
    <dgm:cxn modelId="{A8BAE24F-821F-496D-80F2-9D8CB358C037}" type="presParOf" srcId="{1B1E2AAF-BEC4-4643-9AA3-9069DAF1EA7E}" destId="{B6AA219B-7724-42F7-82CD-E2BB742D3156}" srcOrd="3" destOrd="0" presId="urn:microsoft.com/office/officeart/2018/2/layout/IconVerticalSolidList"/>
    <dgm:cxn modelId="{46AAE7C2-40B9-4281-91DE-DF68E36D9141}" type="presParOf" srcId="{4AE85D7B-CEE9-467F-9889-B84180113F60}" destId="{828443A5-FBD5-404D-A623-B3307A054B5D}" srcOrd="3" destOrd="0" presId="urn:microsoft.com/office/officeart/2018/2/layout/IconVerticalSolidList"/>
    <dgm:cxn modelId="{569CB7BF-91E7-440F-8A04-EBC6B0AE4988}" type="presParOf" srcId="{4AE85D7B-CEE9-467F-9889-B84180113F60}" destId="{C4F282F5-CF40-4B08-9B28-613B0130D45B}" srcOrd="4" destOrd="0" presId="urn:microsoft.com/office/officeart/2018/2/layout/IconVerticalSolidList"/>
    <dgm:cxn modelId="{1A14077F-34E9-442A-8F6A-2669A62A151F}" type="presParOf" srcId="{C4F282F5-CF40-4B08-9B28-613B0130D45B}" destId="{6113E986-D7D7-40EC-90EE-312BC4B2BCE7}" srcOrd="0" destOrd="0" presId="urn:microsoft.com/office/officeart/2018/2/layout/IconVerticalSolidList"/>
    <dgm:cxn modelId="{465EEEC8-F92E-4935-9D83-E7E283C6C606}" type="presParOf" srcId="{C4F282F5-CF40-4B08-9B28-613B0130D45B}" destId="{BFDB9832-F36A-403F-8D4E-44889F8D03D4}" srcOrd="1" destOrd="0" presId="urn:microsoft.com/office/officeart/2018/2/layout/IconVerticalSolidList"/>
    <dgm:cxn modelId="{899056BD-4957-4A5E-BF1E-BCD2B36B8A7E}" type="presParOf" srcId="{C4F282F5-CF40-4B08-9B28-613B0130D45B}" destId="{4C023328-CEF7-426C-A433-AFA2338E66BA}" srcOrd="2" destOrd="0" presId="urn:microsoft.com/office/officeart/2018/2/layout/IconVerticalSolidList"/>
    <dgm:cxn modelId="{FEB0E4FC-C082-4D54-A101-3E12989D9488}" type="presParOf" srcId="{C4F282F5-CF40-4B08-9B28-613B0130D45B}" destId="{4A7F5497-578E-4F8F-862D-7128B6958772}" srcOrd="3" destOrd="0" presId="urn:microsoft.com/office/officeart/2018/2/layout/IconVerticalSolidList"/>
    <dgm:cxn modelId="{BCBFC918-42AF-49AC-A788-EA7E92780C38}" type="presParOf" srcId="{C4F282F5-CF40-4B08-9B28-613B0130D45B}" destId="{5791EC2B-3682-4CF3-A95A-D4026B119F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1B677C-0023-4B2C-8E59-BC92544C66F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9BC3DF-7C90-4F9D-A3C0-2D74D4E14A57}">
      <dgm:prSet/>
      <dgm:spPr/>
      <dgm:t>
        <a:bodyPr/>
        <a:lstStyle/>
        <a:p>
          <a:r>
            <a:rPr lang="en-US" dirty="0"/>
            <a:t>How often is documentation put off because something else needs to be done?</a:t>
          </a:r>
        </a:p>
      </dgm:t>
    </dgm:pt>
    <dgm:pt modelId="{A6E57F63-91A8-46B3-852F-10D0836ED7E6}" type="parTrans" cxnId="{5BB21169-DDD7-4498-8B89-E03971113B1D}">
      <dgm:prSet/>
      <dgm:spPr/>
      <dgm:t>
        <a:bodyPr/>
        <a:lstStyle/>
        <a:p>
          <a:endParaRPr lang="en-US"/>
        </a:p>
      </dgm:t>
    </dgm:pt>
    <dgm:pt modelId="{ABECAA11-DB31-472B-A48E-A17185E2157A}" type="sibTrans" cxnId="{5BB21169-DDD7-4498-8B89-E03971113B1D}">
      <dgm:prSet/>
      <dgm:spPr/>
      <dgm:t>
        <a:bodyPr/>
        <a:lstStyle/>
        <a:p>
          <a:endParaRPr lang="en-US"/>
        </a:p>
      </dgm:t>
    </dgm:pt>
    <dgm:pt modelId="{0FB1D0EC-60D9-4934-9722-DC753F038312}">
      <dgm:prSet/>
      <dgm:spPr/>
      <dgm:t>
        <a:bodyPr/>
        <a:lstStyle/>
        <a:p>
          <a:r>
            <a:rPr lang="en-US"/>
            <a:t>What about documentation that is stale and will never be updated?</a:t>
          </a:r>
        </a:p>
      </dgm:t>
    </dgm:pt>
    <dgm:pt modelId="{71A8CF7F-18EB-4AC1-A5CE-46A17751E01E}" type="parTrans" cxnId="{E4DD6C43-992B-4588-A4D9-A98863D012E2}">
      <dgm:prSet/>
      <dgm:spPr/>
      <dgm:t>
        <a:bodyPr/>
        <a:lstStyle/>
        <a:p>
          <a:endParaRPr lang="en-US"/>
        </a:p>
      </dgm:t>
    </dgm:pt>
    <dgm:pt modelId="{D75CDDA6-B782-4163-9ADE-B1C0A7F8091D}" type="sibTrans" cxnId="{E4DD6C43-992B-4588-A4D9-A98863D012E2}">
      <dgm:prSet/>
      <dgm:spPr/>
      <dgm:t>
        <a:bodyPr/>
        <a:lstStyle/>
        <a:p>
          <a:endParaRPr lang="en-US"/>
        </a:p>
      </dgm:t>
    </dgm:pt>
    <dgm:pt modelId="{7C91FEC8-4780-470A-A3C4-43746F92AE33}">
      <dgm:prSet/>
      <dgm:spPr/>
      <dgm:t>
        <a:bodyPr/>
        <a:lstStyle/>
        <a:p>
          <a:r>
            <a:rPr lang="en-US"/>
            <a:t>Wouldn’t it be great if a living document was generated each time a database was built?</a:t>
          </a:r>
        </a:p>
      </dgm:t>
    </dgm:pt>
    <dgm:pt modelId="{0C92A198-6C33-43C2-86E7-43121C9047DF}" type="parTrans" cxnId="{F82E21F9-5ECF-47B6-935E-1ED1BF1FAB89}">
      <dgm:prSet/>
      <dgm:spPr/>
      <dgm:t>
        <a:bodyPr/>
        <a:lstStyle/>
        <a:p>
          <a:endParaRPr lang="en-US"/>
        </a:p>
      </dgm:t>
    </dgm:pt>
    <dgm:pt modelId="{11313934-E4CB-4878-8DAE-ECB4FDE1687B}" type="sibTrans" cxnId="{F82E21F9-5ECF-47B6-935E-1ED1BF1FAB89}">
      <dgm:prSet/>
      <dgm:spPr/>
      <dgm:t>
        <a:bodyPr/>
        <a:lstStyle/>
        <a:p>
          <a:endParaRPr lang="en-US"/>
        </a:p>
      </dgm:t>
    </dgm:pt>
    <dgm:pt modelId="{C1FAEDFC-7707-4052-835C-9E531E5CDB33}" type="pres">
      <dgm:prSet presAssocID="{D91B677C-0023-4B2C-8E59-BC92544C66FF}" presName="root" presStyleCnt="0">
        <dgm:presLayoutVars>
          <dgm:dir/>
          <dgm:resizeHandles val="exact"/>
        </dgm:presLayoutVars>
      </dgm:prSet>
      <dgm:spPr/>
    </dgm:pt>
    <dgm:pt modelId="{757EF637-F56C-433C-9FD8-FBBC30E400B5}" type="pres">
      <dgm:prSet presAssocID="{C49BC3DF-7C90-4F9D-A3C0-2D74D4E14A57}" presName="compNode" presStyleCnt="0"/>
      <dgm:spPr/>
    </dgm:pt>
    <dgm:pt modelId="{75F0D5D9-1B61-43ED-A18C-64E213014291}" type="pres">
      <dgm:prSet presAssocID="{C49BC3DF-7C90-4F9D-A3C0-2D74D4E14A57}" presName="bgRect" presStyleLbl="bgShp" presStyleIdx="0" presStyleCnt="3"/>
      <dgm:spPr/>
    </dgm:pt>
    <dgm:pt modelId="{BB16D482-76F5-4D4E-BE5B-754C440BA961}" type="pres">
      <dgm:prSet presAssocID="{C49BC3DF-7C90-4F9D-A3C0-2D74D4E14A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0BFBDC9-26C8-48B1-A530-3C15636E1897}" type="pres">
      <dgm:prSet presAssocID="{C49BC3DF-7C90-4F9D-A3C0-2D74D4E14A57}" presName="spaceRect" presStyleCnt="0"/>
      <dgm:spPr/>
    </dgm:pt>
    <dgm:pt modelId="{D8DC3CF8-8F58-4B1C-88C4-5905227BB447}" type="pres">
      <dgm:prSet presAssocID="{C49BC3DF-7C90-4F9D-A3C0-2D74D4E14A57}" presName="parTx" presStyleLbl="revTx" presStyleIdx="0" presStyleCnt="3">
        <dgm:presLayoutVars>
          <dgm:chMax val="0"/>
          <dgm:chPref val="0"/>
        </dgm:presLayoutVars>
      </dgm:prSet>
      <dgm:spPr/>
    </dgm:pt>
    <dgm:pt modelId="{7129D5A8-C5CA-40CF-B0C5-BE2C0AB65D2D}" type="pres">
      <dgm:prSet presAssocID="{ABECAA11-DB31-472B-A48E-A17185E2157A}" presName="sibTrans" presStyleCnt="0"/>
      <dgm:spPr/>
    </dgm:pt>
    <dgm:pt modelId="{67641DAD-3432-4594-8F1E-80785E3B8ACD}" type="pres">
      <dgm:prSet presAssocID="{0FB1D0EC-60D9-4934-9722-DC753F038312}" presName="compNode" presStyleCnt="0"/>
      <dgm:spPr/>
    </dgm:pt>
    <dgm:pt modelId="{F1AC8BF8-5581-4C3F-A35E-47A9F982B5DC}" type="pres">
      <dgm:prSet presAssocID="{0FB1D0EC-60D9-4934-9722-DC753F038312}" presName="bgRect" presStyleLbl="bgShp" presStyleIdx="1" presStyleCnt="3"/>
      <dgm:spPr>
        <a:solidFill>
          <a:schemeClr val="accent2">
            <a:lumMod val="75000"/>
          </a:schemeClr>
        </a:solidFill>
      </dgm:spPr>
    </dgm:pt>
    <dgm:pt modelId="{D9100F28-FD1B-4B32-B33A-81B01CA7CB70}" type="pres">
      <dgm:prSet presAssocID="{0FB1D0EC-60D9-4934-9722-DC753F0383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B91FADA-A3F5-45AE-968C-777665FAC2BD}" type="pres">
      <dgm:prSet presAssocID="{0FB1D0EC-60D9-4934-9722-DC753F038312}" presName="spaceRect" presStyleCnt="0"/>
      <dgm:spPr/>
    </dgm:pt>
    <dgm:pt modelId="{BE2F44B3-2028-4319-9D45-FD92AA125F26}" type="pres">
      <dgm:prSet presAssocID="{0FB1D0EC-60D9-4934-9722-DC753F038312}" presName="parTx" presStyleLbl="revTx" presStyleIdx="1" presStyleCnt="3">
        <dgm:presLayoutVars>
          <dgm:chMax val="0"/>
          <dgm:chPref val="0"/>
        </dgm:presLayoutVars>
      </dgm:prSet>
      <dgm:spPr/>
    </dgm:pt>
    <dgm:pt modelId="{B2063C1F-47B9-4BBB-8D5E-4C5CB2959C39}" type="pres">
      <dgm:prSet presAssocID="{D75CDDA6-B782-4163-9ADE-B1C0A7F8091D}" presName="sibTrans" presStyleCnt="0"/>
      <dgm:spPr/>
    </dgm:pt>
    <dgm:pt modelId="{07E88A91-4C0B-4144-87DF-AF92725D4300}" type="pres">
      <dgm:prSet presAssocID="{7C91FEC8-4780-470A-A3C4-43746F92AE33}" presName="compNode" presStyleCnt="0"/>
      <dgm:spPr/>
    </dgm:pt>
    <dgm:pt modelId="{5E08D38E-5741-4CFC-8FFC-54CA11DF9216}" type="pres">
      <dgm:prSet presAssocID="{7C91FEC8-4780-470A-A3C4-43746F92AE33}" presName="bgRect" presStyleLbl="bgShp" presStyleIdx="2" presStyleCnt="3"/>
      <dgm:spPr>
        <a:solidFill>
          <a:schemeClr val="accent2">
            <a:lumMod val="50000"/>
          </a:schemeClr>
        </a:solidFill>
      </dgm:spPr>
    </dgm:pt>
    <dgm:pt modelId="{94A5B5DC-DB48-4741-9C14-0AA49129EEEB}" type="pres">
      <dgm:prSet presAssocID="{7C91FEC8-4780-470A-A3C4-43746F92AE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04103C5-C463-439D-9409-D088B76783B5}" type="pres">
      <dgm:prSet presAssocID="{7C91FEC8-4780-470A-A3C4-43746F92AE33}" presName="spaceRect" presStyleCnt="0"/>
      <dgm:spPr/>
    </dgm:pt>
    <dgm:pt modelId="{492D8A65-C8B1-49CE-9AD1-A2D76F20C74D}" type="pres">
      <dgm:prSet presAssocID="{7C91FEC8-4780-470A-A3C4-43746F92AE33}" presName="parTx" presStyleLbl="revTx" presStyleIdx="2" presStyleCnt="3">
        <dgm:presLayoutVars>
          <dgm:chMax val="0"/>
          <dgm:chPref val="0"/>
        </dgm:presLayoutVars>
      </dgm:prSet>
      <dgm:spPr/>
    </dgm:pt>
  </dgm:ptLst>
  <dgm:cxnLst>
    <dgm:cxn modelId="{D377A314-CF37-495D-90E9-480858D3134B}" type="presOf" srcId="{0FB1D0EC-60D9-4934-9722-DC753F038312}" destId="{BE2F44B3-2028-4319-9D45-FD92AA125F26}" srcOrd="0" destOrd="0" presId="urn:microsoft.com/office/officeart/2018/2/layout/IconVerticalSolidList"/>
    <dgm:cxn modelId="{E4DD6C43-992B-4588-A4D9-A98863D012E2}" srcId="{D91B677C-0023-4B2C-8E59-BC92544C66FF}" destId="{0FB1D0EC-60D9-4934-9722-DC753F038312}" srcOrd="1" destOrd="0" parTransId="{71A8CF7F-18EB-4AC1-A5CE-46A17751E01E}" sibTransId="{D75CDDA6-B782-4163-9ADE-B1C0A7F8091D}"/>
    <dgm:cxn modelId="{2B228A63-CD4A-43C2-B8D0-81BD29593A0E}" type="presOf" srcId="{7C91FEC8-4780-470A-A3C4-43746F92AE33}" destId="{492D8A65-C8B1-49CE-9AD1-A2D76F20C74D}" srcOrd="0" destOrd="0" presId="urn:microsoft.com/office/officeart/2018/2/layout/IconVerticalSolidList"/>
    <dgm:cxn modelId="{5BB21169-DDD7-4498-8B89-E03971113B1D}" srcId="{D91B677C-0023-4B2C-8E59-BC92544C66FF}" destId="{C49BC3DF-7C90-4F9D-A3C0-2D74D4E14A57}" srcOrd="0" destOrd="0" parTransId="{A6E57F63-91A8-46B3-852F-10D0836ED7E6}" sibTransId="{ABECAA11-DB31-472B-A48E-A17185E2157A}"/>
    <dgm:cxn modelId="{D2BFEDB0-C630-4BFD-BD0E-41063EFF20C8}" type="presOf" srcId="{D91B677C-0023-4B2C-8E59-BC92544C66FF}" destId="{C1FAEDFC-7707-4052-835C-9E531E5CDB33}" srcOrd="0" destOrd="0" presId="urn:microsoft.com/office/officeart/2018/2/layout/IconVerticalSolidList"/>
    <dgm:cxn modelId="{09B41CD0-F2CA-462A-9021-BBCE112746A8}" type="presOf" srcId="{C49BC3DF-7C90-4F9D-A3C0-2D74D4E14A57}" destId="{D8DC3CF8-8F58-4B1C-88C4-5905227BB447}" srcOrd="0" destOrd="0" presId="urn:microsoft.com/office/officeart/2018/2/layout/IconVerticalSolidList"/>
    <dgm:cxn modelId="{F82E21F9-5ECF-47B6-935E-1ED1BF1FAB89}" srcId="{D91B677C-0023-4B2C-8E59-BC92544C66FF}" destId="{7C91FEC8-4780-470A-A3C4-43746F92AE33}" srcOrd="2" destOrd="0" parTransId="{0C92A198-6C33-43C2-86E7-43121C9047DF}" sibTransId="{11313934-E4CB-4878-8DAE-ECB4FDE1687B}"/>
    <dgm:cxn modelId="{3589BCF7-9328-48C5-B77B-C42F1A9128FF}" type="presParOf" srcId="{C1FAEDFC-7707-4052-835C-9E531E5CDB33}" destId="{757EF637-F56C-433C-9FD8-FBBC30E400B5}" srcOrd="0" destOrd="0" presId="urn:microsoft.com/office/officeart/2018/2/layout/IconVerticalSolidList"/>
    <dgm:cxn modelId="{606414FF-3DD7-4B93-A284-994991B5059C}" type="presParOf" srcId="{757EF637-F56C-433C-9FD8-FBBC30E400B5}" destId="{75F0D5D9-1B61-43ED-A18C-64E213014291}" srcOrd="0" destOrd="0" presId="urn:microsoft.com/office/officeart/2018/2/layout/IconVerticalSolidList"/>
    <dgm:cxn modelId="{4E75E43D-D9F1-4932-8926-4CA7A0299C3B}" type="presParOf" srcId="{757EF637-F56C-433C-9FD8-FBBC30E400B5}" destId="{BB16D482-76F5-4D4E-BE5B-754C440BA961}" srcOrd="1" destOrd="0" presId="urn:microsoft.com/office/officeart/2018/2/layout/IconVerticalSolidList"/>
    <dgm:cxn modelId="{DE1537D3-4A52-41CA-BF67-EE020B2AE748}" type="presParOf" srcId="{757EF637-F56C-433C-9FD8-FBBC30E400B5}" destId="{D0BFBDC9-26C8-48B1-A530-3C15636E1897}" srcOrd="2" destOrd="0" presId="urn:microsoft.com/office/officeart/2018/2/layout/IconVerticalSolidList"/>
    <dgm:cxn modelId="{496C3706-CD1F-42BC-ADFB-B74D928279A2}" type="presParOf" srcId="{757EF637-F56C-433C-9FD8-FBBC30E400B5}" destId="{D8DC3CF8-8F58-4B1C-88C4-5905227BB447}" srcOrd="3" destOrd="0" presId="urn:microsoft.com/office/officeart/2018/2/layout/IconVerticalSolidList"/>
    <dgm:cxn modelId="{897D7F4D-B4A4-47BF-8BB3-59B22D137CD8}" type="presParOf" srcId="{C1FAEDFC-7707-4052-835C-9E531E5CDB33}" destId="{7129D5A8-C5CA-40CF-B0C5-BE2C0AB65D2D}" srcOrd="1" destOrd="0" presId="urn:microsoft.com/office/officeart/2018/2/layout/IconVerticalSolidList"/>
    <dgm:cxn modelId="{76C92BE9-38A7-424F-965C-9B9BA1D3B7C8}" type="presParOf" srcId="{C1FAEDFC-7707-4052-835C-9E531E5CDB33}" destId="{67641DAD-3432-4594-8F1E-80785E3B8ACD}" srcOrd="2" destOrd="0" presId="urn:microsoft.com/office/officeart/2018/2/layout/IconVerticalSolidList"/>
    <dgm:cxn modelId="{F0F3EB96-0D59-4F65-BCF7-DBC890D20187}" type="presParOf" srcId="{67641DAD-3432-4594-8F1E-80785E3B8ACD}" destId="{F1AC8BF8-5581-4C3F-A35E-47A9F982B5DC}" srcOrd="0" destOrd="0" presId="urn:microsoft.com/office/officeart/2018/2/layout/IconVerticalSolidList"/>
    <dgm:cxn modelId="{5B7904D0-FBD1-4CAC-99E9-EB23E9E6531A}" type="presParOf" srcId="{67641DAD-3432-4594-8F1E-80785E3B8ACD}" destId="{D9100F28-FD1B-4B32-B33A-81B01CA7CB70}" srcOrd="1" destOrd="0" presId="urn:microsoft.com/office/officeart/2018/2/layout/IconVerticalSolidList"/>
    <dgm:cxn modelId="{9863C1E8-476A-454C-821C-D6FF43C20DB2}" type="presParOf" srcId="{67641DAD-3432-4594-8F1E-80785E3B8ACD}" destId="{8B91FADA-A3F5-45AE-968C-777665FAC2BD}" srcOrd="2" destOrd="0" presId="urn:microsoft.com/office/officeart/2018/2/layout/IconVerticalSolidList"/>
    <dgm:cxn modelId="{B0A28AE6-1064-4069-9C93-68330FA3ADA0}" type="presParOf" srcId="{67641DAD-3432-4594-8F1E-80785E3B8ACD}" destId="{BE2F44B3-2028-4319-9D45-FD92AA125F26}" srcOrd="3" destOrd="0" presId="urn:microsoft.com/office/officeart/2018/2/layout/IconVerticalSolidList"/>
    <dgm:cxn modelId="{179C872B-8C98-42B5-8EE4-D14494C17572}" type="presParOf" srcId="{C1FAEDFC-7707-4052-835C-9E531E5CDB33}" destId="{B2063C1F-47B9-4BBB-8D5E-4C5CB2959C39}" srcOrd="3" destOrd="0" presId="urn:microsoft.com/office/officeart/2018/2/layout/IconVerticalSolidList"/>
    <dgm:cxn modelId="{A1DEB12A-F95C-49E2-8D0C-E52F2FA06335}" type="presParOf" srcId="{C1FAEDFC-7707-4052-835C-9E531E5CDB33}" destId="{07E88A91-4C0B-4144-87DF-AF92725D4300}" srcOrd="4" destOrd="0" presId="urn:microsoft.com/office/officeart/2018/2/layout/IconVerticalSolidList"/>
    <dgm:cxn modelId="{E29D1A87-B23A-459D-A157-8ED98F51C711}" type="presParOf" srcId="{07E88A91-4C0B-4144-87DF-AF92725D4300}" destId="{5E08D38E-5741-4CFC-8FFC-54CA11DF9216}" srcOrd="0" destOrd="0" presId="urn:microsoft.com/office/officeart/2018/2/layout/IconVerticalSolidList"/>
    <dgm:cxn modelId="{98F408A4-5EC4-4FDB-84F6-D20C0ED972E0}" type="presParOf" srcId="{07E88A91-4C0B-4144-87DF-AF92725D4300}" destId="{94A5B5DC-DB48-4741-9C14-0AA49129EEEB}" srcOrd="1" destOrd="0" presId="urn:microsoft.com/office/officeart/2018/2/layout/IconVerticalSolidList"/>
    <dgm:cxn modelId="{2A6EF81A-7263-4DCE-A2E1-CF4B5990A4E1}" type="presParOf" srcId="{07E88A91-4C0B-4144-87DF-AF92725D4300}" destId="{004103C5-C463-439D-9409-D088B76783B5}" srcOrd="2" destOrd="0" presId="urn:microsoft.com/office/officeart/2018/2/layout/IconVerticalSolidList"/>
    <dgm:cxn modelId="{ED743B60-D175-4892-8FC6-34441516EE69}" type="presParOf" srcId="{07E88A91-4C0B-4144-87DF-AF92725D4300}" destId="{492D8A65-C8B1-49CE-9AD1-A2D76F20C7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66CE08-C227-4943-A57E-059EAB4C0A9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7D403C1-4633-4A77-B5CD-BBE09E0616A2}">
      <dgm:prSet/>
      <dgm:spPr/>
      <dgm:t>
        <a:bodyPr/>
        <a:lstStyle/>
        <a:p>
          <a:r>
            <a:rPr lang="en-US"/>
            <a:t>I like to begin with the end in mind.</a:t>
          </a:r>
        </a:p>
      </dgm:t>
    </dgm:pt>
    <dgm:pt modelId="{E4E4EF02-11E2-4164-BB02-C81002353CE2}" type="parTrans" cxnId="{CA5B37F1-EEB9-4DFA-BEC0-1067A4F57D34}">
      <dgm:prSet/>
      <dgm:spPr/>
      <dgm:t>
        <a:bodyPr/>
        <a:lstStyle/>
        <a:p>
          <a:endParaRPr lang="en-US"/>
        </a:p>
      </dgm:t>
    </dgm:pt>
    <dgm:pt modelId="{42900461-6AAE-4E42-A099-49AC42A09715}" type="sibTrans" cxnId="{CA5B37F1-EEB9-4DFA-BEC0-1067A4F57D34}">
      <dgm:prSet/>
      <dgm:spPr/>
      <dgm:t>
        <a:bodyPr/>
        <a:lstStyle/>
        <a:p>
          <a:endParaRPr lang="en-US"/>
        </a:p>
      </dgm:t>
    </dgm:pt>
    <dgm:pt modelId="{46BA93AA-33DA-4F32-8F18-F1175538D874}">
      <dgm:prSet/>
      <dgm:spPr/>
      <dgm:t>
        <a:bodyPr/>
        <a:lstStyle/>
        <a:p>
          <a:r>
            <a:rPr lang="en-US" dirty="0"/>
            <a:t>It’s demo time!</a:t>
          </a:r>
        </a:p>
      </dgm:t>
    </dgm:pt>
    <dgm:pt modelId="{35E31C4F-EAE5-426B-996E-9937BD4F2AF3}" type="parTrans" cxnId="{A4532286-DCB0-4633-9DE2-9C21B1A60F94}">
      <dgm:prSet/>
      <dgm:spPr/>
      <dgm:t>
        <a:bodyPr/>
        <a:lstStyle/>
        <a:p>
          <a:endParaRPr lang="en-US"/>
        </a:p>
      </dgm:t>
    </dgm:pt>
    <dgm:pt modelId="{8D8330DB-2ECB-4C24-AA3D-055A4DBB216C}" type="sibTrans" cxnId="{A4532286-DCB0-4633-9DE2-9C21B1A60F94}">
      <dgm:prSet/>
      <dgm:spPr/>
      <dgm:t>
        <a:bodyPr/>
        <a:lstStyle/>
        <a:p>
          <a:endParaRPr lang="en-US"/>
        </a:p>
      </dgm:t>
    </dgm:pt>
    <dgm:pt modelId="{74CC66D9-5B09-4F8E-AAD6-25ABF3CC8B2C}" type="pres">
      <dgm:prSet presAssocID="{0566CE08-C227-4943-A57E-059EAB4C0A96}" presName="root" presStyleCnt="0">
        <dgm:presLayoutVars>
          <dgm:dir/>
          <dgm:resizeHandles val="exact"/>
        </dgm:presLayoutVars>
      </dgm:prSet>
      <dgm:spPr/>
    </dgm:pt>
    <dgm:pt modelId="{218D1F25-24A6-4617-B328-D10E301F5BE0}" type="pres">
      <dgm:prSet presAssocID="{47D403C1-4633-4A77-B5CD-BBE09E0616A2}" presName="compNode" presStyleCnt="0"/>
      <dgm:spPr/>
    </dgm:pt>
    <dgm:pt modelId="{C712424E-6E9B-4B4E-9331-BE9793491FD6}" type="pres">
      <dgm:prSet presAssocID="{47D403C1-4633-4A77-B5CD-BBE09E0616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405C346A-4BA0-429B-94C8-501B3A4F6672}" type="pres">
      <dgm:prSet presAssocID="{47D403C1-4633-4A77-B5CD-BBE09E0616A2}" presName="spaceRect" presStyleCnt="0"/>
      <dgm:spPr/>
    </dgm:pt>
    <dgm:pt modelId="{76FA3147-6B89-467E-9178-7CFA1F1B1666}" type="pres">
      <dgm:prSet presAssocID="{47D403C1-4633-4A77-B5CD-BBE09E0616A2}" presName="textRect" presStyleLbl="revTx" presStyleIdx="0" presStyleCnt="2">
        <dgm:presLayoutVars>
          <dgm:chMax val="1"/>
          <dgm:chPref val="1"/>
        </dgm:presLayoutVars>
      </dgm:prSet>
      <dgm:spPr/>
    </dgm:pt>
    <dgm:pt modelId="{606AC9CE-16D1-4109-9128-E7A2EDC82300}" type="pres">
      <dgm:prSet presAssocID="{42900461-6AAE-4E42-A099-49AC42A09715}" presName="sibTrans" presStyleCnt="0"/>
      <dgm:spPr/>
    </dgm:pt>
    <dgm:pt modelId="{0D2FBC11-D54A-407C-A9B0-D57BAE3E7EA0}" type="pres">
      <dgm:prSet presAssocID="{46BA93AA-33DA-4F32-8F18-F1175538D874}" presName="compNode" presStyleCnt="0"/>
      <dgm:spPr/>
    </dgm:pt>
    <dgm:pt modelId="{AF54782A-33D3-4F11-9948-E1EEBDAFE677}" type="pres">
      <dgm:prSet presAssocID="{46BA93AA-33DA-4F32-8F18-F1175538D8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1B9F95C-B8E7-4B69-AC12-DB6B42448AA4}" type="pres">
      <dgm:prSet presAssocID="{46BA93AA-33DA-4F32-8F18-F1175538D874}" presName="spaceRect" presStyleCnt="0"/>
      <dgm:spPr/>
    </dgm:pt>
    <dgm:pt modelId="{098B09C4-B4E2-41A2-B886-D9920BE7576E}" type="pres">
      <dgm:prSet presAssocID="{46BA93AA-33DA-4F32-8F18-F1175538D874}" presName="textRect" presStyleLbl="revTx" presStyleIdx="1" presStyleCnt="2">
        <dgm:presLayoutVars>
          <dgm:chMax val="1"/>
          <dgm:chPref val="1"/>
        </dgm:presLayoutVars>
      </dgm:prSet>
      <dgm:spPr/>
    </dgm:pt>
  </dgm:ptLst>
  <dgm:cxnLst>
    <dgm:cxn modelId="{7A5CE21D-2A73-49FE-89E2-5170913F5AD2}" type="presOf" srcId="{47D403C1-4633-4A77-B5CD-BBE09E0616A2}" destId="{76FA3147-6B89-467E-9178-7CFA1F1B1666}" srcOrd="0" destOrd="0" presId="urn:microsoft.com/office/officeart/2018/2/layout/IconLabelList"/>
    <dgm:cxn modelId="{B4100F76-8D80-458D-B1BB-8EF191CE4101}" type="presOf" srcId="{0566CE08-C227-4943-A57E-059EAB4C0A96}" destId="{74CC66D9-5B09-4F8E-AAD6-25ABF3CC8B2C}" srcOrd="0" destOrd="0" presId="urn:microsoft.com/office/officeart/2018/2/layout/IconLabelList"/>
    <dgm:cxn modelId="{9B561B7F-7D5C-4D8B-AE5F-8AA221C38BD4}" type="presOf" srcId="{46BA93AA-33DA-4F32-8F18-F1175538D874}" destId="{098B09C4-B4E2-41A2-B886-D9920BE7576E}" srcOrd="0" destOrd="0" presId="urn:microsoft.com/office/officeart/2018/2/layout/IconLabelList"/>
    <dgm:cxn modelId="{A4532286-DCB0-4633-9DE2-9C21B1A60F94}" srcId="{0566CE08-C227-4943-A57E-059EAB4C0A96}" destId="{46BA93AA-33DA-4F32-8F18-F1175538D874}" srcOrd="1" destOrd="0" parTransId="{35E31C4F-EAE5-426B-996E-9937BD4F2AF3}" sibTransId="{8D8330DB-2ECB-4C24-AA3D-055A4DBB216C}"/>
    <dgm:cxn modelId="{CA5B37F1-EEB9-4DFA-BEC0-1067A4F57D34}" srcId="{0566CE08-C227-4943-A57E-059EAB4C0A96}" destId="{47D403C1-4633-4A77-B5CD-BBE09E0616A2}" srcOrd="0" destOrd="0" parTransId="{E4E4EF02-11E2-4164-BB02-C81002353CE2}" sibTransId="{42900461-6AAE-4E42-A099-49AC42A09715}"/>
    <dgm:cxn modelId="{8B95AEB6-A576-4345-8F29-C9E1A35E5A35}" type="presParOf" srcId="{74CC66D9-5B09-4F8E-AAD6-25ABF3CC8B2C}" destId="{218D1F25-24A6-4617-B328-D10E301F5BE0}" srcOrd="0" destOrd="0" presId="urn:microsoft.com/office/officeart/2018/2/layout/IconLabelList"/>
    <dgm:cxn modelId="{AC1F24D9-8900-4F22-B7EF-67D3C1D07F5F}" type="presParOf" srcId="{218D1F25-24A6-4617-B328-D10E301F5BE0}" destId="{C712424E-6E9B-4B4E-9331-BE9793491FD6}" srcOrd="0" destOrd="0" presId="urn:microsoft.com/office/officeart/2018/2/layout/IconLabelList"/>
    <dgm:cxn modelId="{952035E3-6C16-4C08-B82C-AD2D3C8BA3FB}" type="presParOf" srcId="{218D1F25-24A6-4617-B328-D10E301F5BE0}" destId="{405C346A-4BA0-429B-94C8-501B3A4F6672}" srcOrd="1" destOrd="0" presId="urn:microsoft.com/office/officeart/2018/2/layout/IconLabelList"/>
    <dgm:cxn modelId="{99AD8A8E-3298-412B-994E-F78C0AE5E986}" type="presParOf" srcId="{218D1F25-24A6-4617-B328-D10E301F5BE0}" destId="{76FA3147-6B89-467E-9178-7CFA1F1B1666}" srcOrd="2" destOrd="0" presId="urn:microsoft.com/office/officeart/2018/2/layout/IconLabelList"/>
    <dgm:cxn modelId="{0A0546C5-DE2E-436D-95BA-8F4B4141A237}" type="presParOf" srcId="{74CC66D9-5B09-4F8E-AAD6-25ABF3CC8B2C}" destId="{606AC9CE-16D1-4109-9128-E7A2EDC82300}" srcOrd="1" destOrd="0" presId="urn:microsoft.com/office/officeart/2018/2/layout/IconLabelList"/>
    <dgm:cxn modelId="{480599C3-760A-4ACF-92FF-0503B845FFD0}" type="presParOf" srcId="{74CC66D9-5B09-4F8E-AAD6-25ABF3CC8B2C}" destId="{0D2FBC11-D54A-407C-A9B0-D57BAE3E7EA0}" srcOrd="2" destOrd="0" presId="urn:microsoft.com/office/officeart/2018/2/layout/IconLabelList"/>
    <dgm:cxn modelId="{58D0A083-10FE-4135-B1E2-C56965BCEDD2}" type="presParOf" srcId="{0D2FBC11-D54A-407C-A9B0-D57BAE3E7EA0}" destId="{AF54782A-33D3-4F11-9948-E1EEBDAFE677}" srcOrd="0" destOrd="0" presId="urn:microsoft.com/office/officeart/2018/2/layout/IconLabelList"/>
    <dgm:cxn modelId="{8B82924B-F1D3-4539-BFF2-3701C0FE0C53}" type="presParOf" srcId="{0D2FBC11-D54A-407C-A9B0-D57BAE3E7EA0}" destId="{B1B9F95C-B8E7-4B69-AC12-DB6B42448AA4}" srcOrd="1" destOrd="0" presId="urn:microsoft.com/office/officeart/2018/2/layout/IconLabelList"/>
    <dgm:cxn modelId="{6D48A056-E4B8-4C9B-AA4D-336CFA5C0B13}" type="presParOf" srcId="{0D2FBC11-D54A-407C-A9B0-D57BAE3E7EA0}" destId="{098B09C4-B4E2-41A2-B886-D9920BE757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DF480D-139A-430E-AB2F-97226588E6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614CB1-C9BE-4231-ACAA-D78BC62CDC37}">
      <dgm:prSet custT="1"/>
      <dgm:spPr/>
      <dgm:t>
        <a:bodyPr/>
        <a:lstStyle/>
        <a:p>
          <a:r>
            <a:rPr lang="en-US" sz="2800" dirty="0"/>
            <a:t>Let’s get your databases into that state.</a:t>
          </a:r>
        </a:p>
      </dgm:t>
    </dgm:pt>
    <dgm:pt modelId="{7CC484F9-2CB8-4CDB-93D5-881081C931ED}" type="parTrans" cxnId="{38FE3585-FAEF-4A50-8FE5-084D3543B68A}">
      <dgm:prSet/>
      <dgm:spPr/>
      <dgm:t>
        <a:bodyPr/>
        <a:lstStyle/>
        <a:p>
          <a:endParaRPr lang="en-US"/>
        </a:p>
      </dgm:t>
    </dgm:pt>
    <dgm:pt modelId="{39AD0372-D910-43AE-8E08-B5D37A7C436D}" type="sibTrans" cxnId="{38FE3585-FAEF-4A50-8FE5-084D3543B68A}">
      <dgm:prSet/>
      <dgm:spPr/>
      <dgm:t>
        <a:bodyPr/>
        <a:lstStyle/>
        <a:p>
          <a:endParaRPr lang="en-US"/>
        </a:p>
      </dgm:t>
    </dgm:pt>
    <dgm:pt modelId="{CFF2A098-0B9E-4ED1-8920-1AB30A4994D7}">
      <dgm:prSet/>
      <dgm:spPr/>
      <dgm:t>
        <a:bodyPr/>
        <a:lstStyle/>
        <a:p>
          <a:r>
            <a:rPr lang="en-US" dirty="0"/>
            <a:t>Please write out any questions you have during this and I’ll try to cover them in more detail in the next demo I’ll have at the end. </a:t>
          </a:r>
        </a:p>
      </dgm:t>
    </dgm:pt>
    <dgm:pt modelId="{AD6DEC4C-7842-4811-A602-B05DF70915A7}" type="parTrans" cxnId="{8AAB9997-647A-4CE8-A5E1-85BDBCB1E692}">
      <dgm:prSet/>
      <dgm:spPr/>
      <dgm:t>
        <a:bodyPr/>
        <a:lstStyle/>
        <a:p>
          <a:endParaRPr lang="en-US"/>
        </a:p>
      </dgm:t>
    </dgm:pt>
    <dgm:pt modelId="{783BE108-4712-4553-B4B0-822817F878B8}" type="sibTrans" cxnId="{8AAB9997-647A-4CE8-A5E1-85BDBCB1E692}">
      <dgm:prSet/>
      <dgm:spPr/>
      <dgm:t>
        <a:bodyPr/>
        <a:lstStyle/>
        <a:p>
          <a:endParaRPr lang="en-US"/>
        </a:p>
      </dgm:t>
    </dgm:pt>
    <dgm:pt modelId="{7217706D-B395-4DD3-815C-AF99A2B2E799}" type="pres">
      <dgm:prSet presAssocID="{61DF480D-139A-430E-AB2F-97226588E640}" presName="root" presStyleCnt="0">
        <dgm:presLayoutVars>
          <dgm:dir/>
          <dgm:resizeHandles val="exact"/>
        </dgm:presLayoutVars>
      </dgm:prSet>
      <dgm:spPr/>
    </dgm:pt>
    <dgm:pt modelId="{2859E5E5-CFF2-4EA9-8354-5C5E2825A61B}" type="pres">
      <dgm:prSet presAssocID="{0C614CB1-C9BE-4231-ACAA-D78BC62CDC37}" presName="compNode" presStyleCnt="0"/>
      <dgm:spPr/>
    </dgm:pt>
    <dgm:pt modelId="{635A6E87-093D-4A31-8957-4BD6BE591DBD}" type="pres">
      <dgm:prSet presAssocID="{0C614CB1-C9BE-4231-ACAA-D78BC62CDC37}" presName="bgRect" presStyleLbl="bgShp" presStyleIdx="0" presStyleCnt="2"/>
      <dgm:spPr/>
    </dgm:pt>
    <dgm:pt modelId="{584F0D5E-5D01-4ECA-94D3-78010F1D4BBC}" type="pres">
      <dgm:prSet presAssocID="{0C614CB1-C9BE-4231-ACAA-D78BC62CDC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158FACB-738A-4E81-B612-62BFDBBF4848}" type="pres">
      <dgm:prSet presAssocID="{0C614CB1-C9BE-4231-ACAA-D78BC62CDC37}" presName="spaceRect" presStyleCnt="0"/>
      <dgm:spPr/>
    </dgm:pt>
    <dgm:pt modelId="{9423E012-C86F-47F6-A33E-ADFE4276393F}" type="pres">
      <dgm:prSet presAssocID="{0C614CB1-C9BE-4231-ACAA-D78BC62CDC37}" presName="parTx" presStyleLbl="revTx" presStyleIdx="0" presStyleCnt="2">
        <dgm:presLayoutVars>
          <dgm:chMax val="0"/>
          <dgm:chPref val="0"/>
        </dgm:presLayoutVars>
      </dgm:prSet>
      <dgm:spPr/>
    </dgm:pt>
    <dgm:pt modelId="{E66670F6-8827-4B98-B840-CCE8F557F178}" type="pres">
      <dgm:prSet presAssocID="{39AD0372-D910-43AE-8E08-B5D37A7C436D}" presName="sibTrans" presStyleCnt="0"/>
      <dgm:spPr/>
    </dgm:pt>
    <dgm:pt modelId="{A650C1A6-AC72-4BFF-8C20-F160B2A216E7}" type="pres">
      <dgm:prSet presAssocID="{CFF2A098-0B9E-4ED1-8920-1AB30A4994D7}" presName="compNode" presStyleCnt="0"/>
      <dgm:spPr/>
    </dgm:pt>
    <dgm:pt modelId="{A99F222E-32DC-4D1F-A4FE-D826150EA201}" type="pres">
      <dgm:prSet presAssocID="{CFF2A098-0B9E-4ED1-8920-1AB30A4994D7}" presName="bgRect" presStyleLbl="bgShp" presStyleIdx="1" presStyleCnt="2"/>
      <dgm:spPr/>
    </dgm:pt>
    <dgm:pt modelId="{FF014983-7DD4-4821-979A-6B083C885872}" type="pres">
      <dgm:prSet presAssocID="{CFF2A098-0B9E-4ED1-8920-1AB30A4994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28003CAD-CC75-43B3-95C4-6ACAC2C6F03F}" type="pres">
      <dgm:prSet presAssocID="{CFF2A098-0B9E-4ED1-8920-1AB30A4994D7}" presName="spaceRect" presStyleCnt="0"/>
      <dgm:spPr/>
    </dgm:pt>
    <dgm:pt modelId="{CBB7B894-2DCB-4526-A67B-599303B1C79C}" type="pres">
      <dgm:prSet presAssocID="{CFF2A098-0B9E-4ED1-8920-1AB30A4994D7}" presName="parTx" presStyleLbl="revTx" presStyleIdx="1" presStyleCnt="2">
        <dgm:presLayoutVars>
          <dgm:chMax val="0"/>
          <dgm:chPref val="0"/>
        </dgm:presLayoutVars>
      </dgm:prSet>
      <dgm:spPr/>
    </dgm:pt>
  </dgm:ptLst>
  <dgm:cxnLst>
    <dgm:cxn modelId="{105EBC19-9A9E-41AD-A205-A86635BB5A39}" type="presOf" srcId="{0C614CB1-C9BE-4231-ACAA-D78BC62CDC37}" destId="{9423E012-C86F-47F6-A33E-ADFE4276393F}" srcOrd="0" destOrd="0" presId="urn:microsoft.com/office/officeart/2018/2/layout/IconVerticalSolidList"/>
    <dgm:cxn modelId="{D95FFE5B-1DA0-4EDA-9965-6D6D27436A9C}" type="presOf" srcId="{CFF2A098-0B9E-4ED1-8920-1AB30A4994D7}" destId="{CBB7B894-2DCB-4526-A67B-599303B1C79C}" srcOrd="0" destOrd="0" presId="urn:microsoft.com/office/officeart/2018/2/layout/IconVerticalSolidList"/>
    <dgm:cxn modelId="{38FE3585-FAEF-4A50-8FE5-084D3543B68A}" srcId="{61DF480D-139A-430E-AB2F-97226588E640}" destId="{0C614CB1-C9BE-4231-ACAA-D78BC62CDC37}" srcOrd="0" destOrd="0" parTransId="{7CC484F9-2CB8-4CDB-93D5-881081C931ED}" sibTransId="{39AD0372-D910-43AE-8E08-B5D37A7C436D}"/>
    <dgm:cxn modelId="{8AAB9997-647A-4CE8-A5E1-85BDBCB1E692}" srcId="{61DF480D-139A-430E-AB2F-97226588E640}" destId="{CFF2A098-0B9E-4ED1-8920-1AB30A4994D7}" srcOrd="1" destOrd="0" parTransId="{AD6DEC4C-7842-4811-A602-B05DF70915A7}" sibTransId="{783BE108-4712-4553-B4B0-822817F878B8}"/>
    <dgm:cxn modelId="{53FEBDAD-B563-4D99-823A-388523630076}" type="presOf" srcId="{61DF480D-139A-430E-AB2F-97226588E640}" destId="{7217706D-B395-4DD3-815C-AF99A2B2E799}" srcOrd="0" destOrd="0" presId="urn:microsoft.com/office/officeart/2018/2/layout/IconVerticalSolidList"/>
    <dgm:cxn modelId="{825FA93B-26FF-4EC1-9FDE-89080B1846C5}" type="presParOf" srcId="{7217706D-B395-4DD3-815C-AF99A2B2E799}" destId="{2859E5E5-CFF2-4EA9-8354-5C5E2825A61B}" srcOrd="0" destOrd="0" presId="urn:microsoft.com/office/officeart/2018/2/layout/IconVerticalSolidList"/>
    <dgm:cxn modelId="{ED4B5F8B-9687-45AE-AD64-1AA54572E4BD}" type="presParOf" srcId="{2859E5E5-CFF2-4EA9-8354-5C5E2825A61B}" destId="{635A6E87-093D-4A31-8957-4BD6BE591DBD}" srcOrd="0" destOrd="0" presId="urn:microsoft.com/office/officeart/2018/2/layout/IconVerticalSolidList"/>
    <dgm:cxn modelId="{B9000784-556C-4727-A823-2449739FBEB7}" type="presParOf" srcId="{2859E5E5-CFF2-4EA9-8354-5C5E2825A61B}" destId="{584F0D5E-5D01-4ECA-94D3-78010F1D4BBC}" srcOrd="1" destOrd="0" presId="urn:microsoft.com/office/officeart/2018/2/layout/IconVerticalSolidList"/>
    <dgm:cxn modelId="{9D9FB46E-B524-4124-B36A-5F98AE5C3055}" type="presParOf" srcId="{2859E5E5-CFF2-4EA9-8354-5C5E2825A61B}" destId="{0158FACB-738A-4E81-B612-62BFDBBF4848}" srcOrd="2" destOrd="0" presId="urn:microsoft.com/office/officeart/2018/2/layout/IconVerticalSolidList"/>
    <dgm:cxn modelId="{3864CDCB-4F0C-4AE6-B594-71EFE3696C3C}" type="presParOf" srcId="{2859E5E5-CFF2-4EA9-8354-5C5E2825A61B}" destId="{9423E012-C86F-47F6-A33E-ADFE4276393F}" srcOrd="3" destOrd="0" presId="urn:microsoft.com/office/officeart/2018/2/layout/IconVerticalSolidList"/>
    <dgm:cxn modelId="{6F874DDD-E840-419A-8FA6-790984912373}" type="presParOf" srcId="{7217706D-B395-4DD3-815C-AF99A2B2E799}" destId="{E66670F6-8827-4B98-B840-CCE8F557F178}" srcOrd="1" destOrd="0" presId="urn:microsoft.com/office/officeart/2018/2/layout/IconVerticalSolidList"/>
    <dgm:cxn modelId="{79E74CED-BDF6-4D83-9AA4-5103538F20CD}" type="presParOf" srcId="{7217706D-B395-4DD3-815C-AF99A2B2E799}" destId="{A650C1A6-AC72-4BFF-8C20-F160B2A216E7}" srcOrd="2" destOrd="0" presId="urn:microsoft.com/office/officeart/2018/2/layout/IconVerticalSolidList"/>
    <dgm:cxn modelId="{6F0913AA-647B-4889-9EF1-AEFEAD8A6874}" type="presParOf" srcId="{A650C1A6-AC72-4BFF-8C20-F160B2A216E7}" destId="{A99F222E-32DC-4D1F-A4FE-D826150EA201}" srcOrd="0" destOrd="0" presId="urn:microsoft.com/office/officeart/2018/2/layout/IconVerticalSolidList"/>
    <dgm:cxn modelId="{DDE88E4B-4BCE-4178-BFA7-28F074A2217B}" type="presParOf" srcId="{A650C1A6-AC72-4BFF-8C20-F160B2A216E7}" destId="{FF014983-7DD4-4821-979A-6B083C885872}" srcOrd="1" destOrd="0" presId="urn:microsoft.com/office/officeart/2018/2/layout/IconVerticalSolidList"/>
    <dgm:cxn modelId="{C931CB35-A035-48FE-B287-0A133092F13E}" type="presParOf" srcId="{A650C1A6-AC72-4BFF-8C20-F160B2A216E7}" destId="{28003CAD-CC75-43B3-95C4-6ACAC2C6F03F}" srcOrd="2" destOrd="0" presId="urn:microsoft.com/office/officeart/2018/2/layout/IconVerticalSolidList"/>
    <dgm:cxn modelId="{8C60153F-478F-4C35-A6F8-6B992F90FAE4}" type="presParOf" srcId="{A650C1A6-AC72-4BFF-8C20-F160B2A216E7}" destId="{CBB7B894-2DCB-4526-A67B-599303B1C79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AD255-A9A2-455D-8931-D639BDB9F2D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310436-F5C2-4BB0-93CC-CE36B9D7C413}">
      <dgm:prSet custT="1"/>
      <dgm:spPr/>
      <dgm:t>
        <a:bodyPr/>
        <a:lstStyle/>
        <a:p>
          <a:pPr>
            <a:defRPr cap="all"/>
          </a:pPr>
          <a:r>
            <a:rPr lang="en-US" sz="1800" cap="none" baseline="0" dirty="0"/>
            <a:t>Migrate – </a:t>
          </a:r>
          <a:r>
            <a:rPr lang="en-US" sz="1800" u="none" cap="none" baseline="0" dirty="0"/>
            <a:t>Main command.</a:t>
          </a:r>
        </a:p>
      </dgm:t>
    </dgm:pt>
    <dgm:pt modelId="{27C64173-3A97-4006-AFB4-7CC8C21A1128}" type="parTrans" cxnId="{9EBB815B-69B0-4A6D-A60D-50E8BAB9E30A}">
      <dgm:prSet/>
      <dgm:spPr/>
      <dgm:t>
        <a:bodyPr/>
        <a:lstStyle/>
        <a:p>
          <a:endParaRPr lang="en-US"/>
        </a:p>
      </dgm:t>
    </dgm:pt>
    <dgm:pt modelId="{F0CBE670-8850-418F-8D41-478BE7295540}" type="sibTrans" cxnId="{9EBB815B-69B0-4A6D-A60D-50E8BAB9E30A}">
      <dgm:prSet/>
      <dgm:spPr/>
      <dgm:t>
        <a:bodyPr/>
        <a:lstStyle/>
        <a:p>
          <a:endParaRPr lang="en-US"/>
        </a:p>
      </dgm:t>
    </dgm:pt>
    <dgm:pt modelId="{1D5A2369-B5AC-487E-B0F3-8AAB28C059E9}">
      <dgm:prSet custT="1"/>
      <dgm:spPr/>
      <dgm:t>
        <a:bodyPr/>
        <a:lstStyle/>
        <a:p>
          <a:pPr>
            <a:defRPr cap="all"/>
          </a:pPr>
          <a:r>
            <a:rPr lang="en-US" sz="1800" cap="none" baseline="0" dirty="0"/>
            <a:t>Clean – Drops everything.</a:t>
          </a:r>
        </a:p>
      </dgm:t>
    </dgm:pt>
    <dgm:pt modelId="{B1A2416E-2A7E-4402-9B13-57256D41A314}" type="parTrans" cxnId="{D24F8748-63E3-46D4-AC70-43132BC47A37}">
      <dgm:prSet/>
      <dgm:spPr/>
      <dgm:t>
        <a:bodyPr/>
        <a:lstStyle/>
        <a:p>
          <a:endParaRPr lang="en-US"/>
        </a:p>
      </dgm:t>
    </dgm:pt>
    <dgm:pt modelId="{AE0939EE-FD34-456A-8F8D-E599D4229159}" type="sibTrans" cxnId="{D24F8748-63E3-46D4-AC70-43132BC47A37}">
      <dgm:prSet/>
      <dgm:spPr/>
      <dgm:t>
        <a:bodyPr/>
        <a:lstStyle/>
        <a:p>
          <a:endParaRPr lang="en-US"/>
        </a:p>
      </dgm:t>
    </dgm:pt>
    <dgm:pt modelId="{FDB5B409-D85E-4339-923F-104D460394A7}">
      <dgm:prSet custT="1"/>
      <dgm:spPr/>
      <dgm:t>
        <a:bodyPr/>
        <a:lstStyle/>
        <a:p>
          <a:pPr>
            <a:defRPr cap="all"/>
          </a:pPr>
          <a:r>
            <a:rPr lang="en-US" sz="1800" cap="none" baseline="0" dirty="0"/>
            <a:t>Info – Tells you what you’ll be running.</a:t>
          </a:r>
        </a:p>
      </dgm:t>
    </dgm:pt>
    <dgm:pt modelId="{C2AB6684-D1EA-4858-821D-E65D1C3848C0}" type="parTrans" cxnId="{233C8833-BF91-4E94-9483-2C896516267E}">
      <dgm:prSet/>
      <dgm:spPr/>
      <dgm:t>
        <a:bodyPr/>
        <a:lstStyle/>
        <a:p>
          <a:endParaRPr lang="en-US"/>
        </a:p>
      </dgm:t>
    </dgm:pt>
    <dgm:pt modelId="{FDBF1267-6E45-4ABF-A2DC-040D16D68D0A}" type="sibTrans" cxnId="{233C8833-BF91-4E94-9483-2C896516267E}">
      <dgm:prSet/>
      <dgm:spPr/>
      <dgm:t>
        <a:bodyPr/>
        <a:lstStyle/>
        <a:p>
          <a:endParaRPr lang="en-US"/>
        </a:p>
      </dgm:t>
    </dgm:pt>
    <dgm:pt modelId="{8781311F-0976-4884-89EF-17DEC516AADB}">
      <dgm:prSet custT="1"/>
      <dgm:spPr/>
      <dgm:t>
        <a:bodyPr/>
        <a:lstStyle/>
        <a:p>
          <a:pPr>
            <a:defRPr cap="all"/>
          </a:pPr>
          <a:r>
            <a:rPr lang="en-US" sz="1800" cap="none" baseline="0" dirty="0"/>
            <a:t>Validate – Validates applied migrations against ones available.</a:t>
          </a:r>
        </a:p>
      </dgm:t>
    </dgm:pt>
    <dgm:pt modelId="{38DA88CD-319C-40E4-887D-A9F59630AFB3}" type="parTrans" cxnId="{25640B3B-27D7-4449-B2DF-825C99CA175B}">
      <dgm:prSet/>
      <dgm:spPr/>
      <dgm:t>
        <a:bodyPr/>
        <a:lstStyle/>
        <a:p>
          <a:endParaRPr lang="en-US"/>
        </a:p>
      </dgm:t>
    </dgm:pt>
    <dgm:pt modelId="{DE3D7750-CC56-4965-B3CF-2D0F150D0F13}" type="sibTrans" cxnId="{25640B3B-27D7-4449-B2DF-825C99CA175B}">
      <dgm:prSet/>
      <dgm:spPr/>
      <dgm:t>
        <a:bodyPr/>
        <a:lstStyle/>
        <a:p>
          <a:endParaRPr lang="en-US"/>
        </a:p>
      </dgm:t>
    </dgm:pt>
    <dgm:pt modelId="{0A475C13-1009-428E-A7EE-D6E6B5A145BC}">
      <dgm:prSet custT="1"/>
      <dgm:spPr/>
      <dgm:t>
        <a:bodyPr/>
        <a:lstStyle/>
        <a:p>
          <a:pPr>
            <a:defRPr cap="all"/>
          </a:pPr>
          <a:r>
            <a:rPr lang="en-US" sz="1800" cap="none" baseline="0" dirty="0"/>
            <a:t>Baseline – Baselines an existing database.</a:t>
          </a:r>
        </a:p>
      </dgm:t>
    </dgm:pt>
    <dgm:pt modelId="{1B67FBB8-C296-450B-A906-EC70D4947B4E}" type="parTrans" cxnId="{0DE82770-1BCD-4899-9B60-6BC00059AD69}">
      <dgm:prSet/>
      <dgm:spPr/>
      <dgm:t>
        <a:bodyPr/>
        <a:lstStyle/>
        <a:p>
          <a:endParaRPr lang="en-US"/>
        </a:p>
      </dgm:t>
    </dgm:pt>
    <dgm:pt modelId="{17E1F19B-4424-4B3A-893E-9FB35B0C0BFB}" type="sibTrans" cxnId="{0DE82770-1BCD-4899-9B60-6BC00059AD69}">
      <dgm:prSet/>
      <dgm:spPr/>
      <dgm:t>
        <a:bodyPr/>
        <a:lstStyle/>
        <a:p>
          <a:endParaRPr lang="en-US"/>
        </a:p>
      </dgm:t>
    </dgm:pt>
    <dgm:pt modelId="{F6ED1155-8CF7-43C3-9B38-190FE5BF47BC}">
      <dgm:prSet custT="1"/>
      <dgm:spPr/>
      <dgm:t>
        <a:bodyPr/>
        <a:lstStyle/>
        <a:p>
          <a:pPr>
            <a:defRPr cap="all"/>
          </a:pPr>
          <a:r>
            <a:rPr lang="en-US" sz="1800" cap="none" baseline="0" dirty="0"/>
            <a:t>Repair – Repairs the schema history table.</a:t>
          </a:r>
        </a:p>
      </dgm:t>
    </dgm:pt>
    <dgm:pt modelId="{90F9099B-2855-4E42-AFBB-2B33348C07F1}" type="parTrans" cxnId="{F3DCB666-2F5F-4A08-959E-EB4327D970AD}">
      <dgm:prSet/>
      <dgm:spPr/>
      <dgm:t>
        <a:bodyPr/>
        <a:lstStyle/>
        <a:p>
          <a:endParaRPr lang="en-US"/>
        </a:p>
      </dgm:t>
    </dgm:pt>
    <dgm:pt modelId="{E6B3371B-FC86-4FDA-9AC3-E83F5A320052}" type="sibTrans" cxnId="{F3DCB666-2F5F-4A08-959E-EB4327D970AD}">
      <dgm:prSet/>
      <dgm:spPr/>
      <dgm:t>
        <a:bodyPr/>
        <a:lstStyle/>
        <a:p>
          <a:endParaRPr lang="en-US"/>
        </a:p>
      </dgm:t>
    </dgm:pt>
    <dgm:pt modelId="{CB4EDE4B-659A-4DBF-A93B-CB86206715F3}" type="pres">
      <dgm:prSet presAssocID="{937AD255-A9A2-455D-8931-D639BDB9F2D8}" presName="root" presStyleCnt="0">
        <dgm:presLayoutVars>
          <dgm:dir/>
          <dgm:resizeHandles val="exact"/>
        </dgm:presLayoutVars>
      </dgm:prSet>
      <dgm:spPr/>
    </dgm:pt>
    <dgm:pt modelId="{B24208D7-AC1E-49F5-AE78-D9983783D7F4}" type="pres">
      <dgm:prSet presAssocID="{44310436-F5C2-4BB0-93CC-CE36B9D7C413}" presName="compNode" presStyleCnt="0"/>
      <dgm:spPr/>
    </dgm:pt>
    <dgm:pt modelId="{90B45BF4-0CEA-4F62-B9B3-608B4D4908B6}" type="pres">
      <dgm:prSet presAssocID="{44310436-F5C2-4BB0-93CC-CE36B9D7C413}" presName="iconBgRect" presStyleLbl="bgShp" presStyleIdx="0" presStyleCnt="6"/>
      <dgm:spPr/>
    </dgm:pt>
    <dgm:pt modelId="{0C270A74-2825-4F0C-AC6F-7A9F018CECBB}" type="pres">
      <dgm:prSet presAssocID="{44310436-F5C2-4BB0-93CC-CE36B9D7C41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CE2ADA94-05B3-46C5-83BE-AEAB8DCB1710}" type="pres">
      <dgm:prSet presAssocID="{44310436-F5C2-4BB0-93CC-CE36B9D7C413}" presName="spaceRect" presStyleCnt="0"/>
      <dgm:spPr/>
    </dgm:pt>
    <dgm:pt modelId="{421455FC-BF3E-4881-A644-AA31A3B099BC}" type="pres">
      <dgm:prSet presAssocID="{44310436-F5C2-4BB0-93CC-CE36B9D7C413}" presName="textRect" presStyleLbl="revTx" presStyleIdx="0" presStyleCnt="6">
        <dgm:presLayoutVars>
          <dgm:chMax val="1"/>
          <dgm:chPref val="1"/>
        </dgm:presLayoutVars>
      </dgm:prSet>
      <dgm:spPr/>
    </dgm:pt>
    <dgm:pt modelId="{3C8196EB-BD45-4AA0-9FF9-E07B64A80D23}" type="pres">
      <dgm:prSet presAssocID="{F0CBE670-8850-418F-8D41-478BE7295540}" presName="sibTrans" presStyleCnt="0"/>
      <dgm:spPr/>
    </dgm:pt>
    <dgm:pt modelId="{62428E65-557A-4BF4-A1AD-89E44D49F5EA}" type="pres">
      <dgm:prSet presAssocID="{1D5A2369-B5AC-487E-B0F3-8AAB28C059E9}" presName="compNode" presStyleCnt="0"/>
      <dgm:spPr/>
    </dgm:pt>
    <dgm:pt modelId="{B0C879A4-8132-4E3D-BEC4-A5F9159DCEE0}" type="pres">
      <dgm:prSet presAssocID="{1D5A2369-B5AC-487E-B0F3-8AAB28C059E9}" presName="iconBgRect" presStyleLbl="bgShp" presStyleIdx="1" presStyleCnt="6"/>
      <dgm:spPr/>
    </dgm:pt>
    <dgm:pt modelId="{91D994DB-8E2D-4799-82BF-5E53695EF1FA}" type="pres">
      <dgm:prSet presAssocID="{1D5A2369-B5AC-487E-B0F3-8AAB28C059E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E9443BE8-2727-4A22-8CF1-E78F7D3A18A5}" type="pres">
      <dgm:prSet presAssocID="{1D5A2369-B5AC-487E-B0F3-8AAB28C059E9}" presName="spaceRect" presStyleCnt="0"/>
      <dgm:spPr/>
    </dgm:pt>
    <dgm:pt modelId="{35CEB891-35D9-4E25-915E-08F687EC1738}" type="pres">
      <dgm:prSet presAssocID="{1D5A2369-B5AC-487E-B0F3-8AAB28C059E9}" presName="textRect" presStyleLbl="revTx" presStyleIdx="1" presStyleCnt="6">
        <dgm:presLayoutVars>
          <dgm:chMax val="1"/>
          <dgm:chPref val="1"/>
        </dgm:presLayoutVars>
      </dgm:prSet>
      <dgm:spPr/>
    </dgm:pt>
    <dgm:pt modelId="{BEE4F9D8-DCB2-422D-BD74-891805C580D3}" type="pres">
      <dgm:prSet presAssocID="{AE0939EE-FD34-456A-8F8D-E599D4229159}" presName="sibTrans" presStyleCnt="0"/>
      <dgm:spPr/>
    </dgm:pt>
    <dgm:pt modelId="{0560EA42-8D03-488A-A280-5F5237C9F314}" type="pres">
      <dgm:prSet presAssocID="{FDB5B409-D85E-4339-923F-104D460394A7}" presName="compNode" presStyleCnt="0"/>
      <dgm:spPr/>
    </dgm:pt>
    <dgm:pt modelId="{8E85E448-30FC-465E-B9D3-5FFCA694C142}" type="pres">
      <dgm:prSet presAssocID="{FDB5B409-D85E-4339-923F-104D460394A7}" presName="iconBgRect" presStyleLbl="bgShp" presStyleIdx="2" presStyleCnt="6"/>
      <dgm:spPr/>
    </dgm:pt>
    <dgm:pt modelId="{6459CAD1-DA02-4A15-8D4E-A9EA0A16985D}" type="pres">
      <dgm:prSet presAssocID="{FDB5B409-D85E-4339-923F-104D460394A7}"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Question Mark with solid fill"/>
        </a:ext>
      </dgm:extLst>
    </dgm:pt>
    <dgm:pt modelId="{B327CDEB-119A-4228-9B0F-CE06D3E50C5D}" type="pres">
      <dgm:prSet presAssocID="{FDB5B409-D85E-4339-923F-104D460394A7}" presName="spaceRect" presStyleCnt="0"/>
      <dgm:spPr/>
    </dgm:pt>
    <dgm:pt modelId="{CB5BF6FB-8337-4ED4-ABEF-06761C020F4B}" type="pres">
      <dgm:prSet presAssocID="{FDB5B409-D85E-4339-923F-104D460394A7}" presName="textRect" presStyleLbl="revTx" presStyleIdx="2" presStyleCnt="6">
        <dgm:presLayoutVars>
          <dgm:chMax val="1"/>
          <dgm:chPref val="1"/>
        </dgm:presLayoutVars>
      </dgm:prSet>
      <dgm:spPr/>
    </dgm:pt>
    <dgm:pt modelId="{9E841EEE-579C-4990-9A1F-032072FC033D}" type="pres">
      <dgm:prSet presAssocID="{FDBF1267-6E45-4ABF-A2DC-040D16D68D0A}" presName="sibTrans" presStyleCnt="0"/>
      <dgm:spPr/>
    </dgm:pt>
    <dgm:pt modelId="{A7384A31-31D6-4B3F-996A-12FA8A55D031}" type="pres">
      <dgm:prSet presAssocID="{8781311F-0976-4884-89EF-17DEC516AADB}" presName="compNode" presStyleCnt="0"/>
      <dgm:spPr/>
    </dgm:pt>
    <dgm:pt modelId="{422211B3-40D7-4873-9BA5-B65F1F3F7C67}" type="pres">
      <dgm:prSet presAssocID="{8781311F-0976-4884-89EF-17DEC516AADB}" presName="iconBgRect" presStyleLbl="bgShp" presStyleIdx="3" presStyleCnt="6" custLinFactNeighborX="-2605" custLinFactNeighborY="1565"/>
      <dgm:spPr/>
    </dgm:pt>
    <dgm:pt modelId="{B91EFF05-620A-4372-A39C-5537B8648235}" type="pres">
      <dgm:prSet presAssocID="{8781311F-0976-4884-89EF-17DEC516AADB}" presName="iconRect" presStyleLbl="node1" presStyleIdx="3" presStyleCnt="6" custLinFactNeighborX="-2776" custLinFactNeighborY="926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6B7F27D-3BF1-4655-8D47-F97F314C808A}" type="pres">
      <dgm:prSet presAssocID="{8781311F-0976-4884-89EF-17DEC516AADB}" presName="spaceRect" presStyleCnt="0"/>
      <dgm:spPr/>
    </dgm:pt>
    <dgm:pt modelId="{D8C1C000-A310-4217-BC6D-900D3764E739}" type="pres">
      <dgm:prSet presAssocID="{8781311F-0976-4884-89EF-17DEC516AADB}" presName="textRect" presStyleLbl="revTx" presStyleIdx="3" presStyleCnt="6" custScaleX="117171" custLinFactNeighborY="-2799">
        <dgm:presLayoutVars>
          <dgm:chMax val="1"/>
          <dgm:chPref val="1"/>
        </dgm:presLayoutVars>
      </dgm:prSet>
      <dgm:spPr/>
    </dgm:pt>
    <dgm:pt modelId="{132691C8-8DE4-4D1A-8637-B1AD9BEF354B}" type="pres">
      <dgm:prSet presAssocID="{DE3D7750-CC56-4965-B3CF-2D0F150D0F13}" presName="sibTrans" presStyleCnt="0"/>
      <dgm:spPr/>
    </dgm:pt>
    <dgm:pt modelId="{6C551B07-1E22-40E2-82B8-94FD7057C5B6}" type="pres">
      <dgm:prSet presAssocID="{0A475C13-1009-428E-A7EE-D6E6B5A145BC}" presName="compNode" presStyleCnt="0"/>
      <dgm:spPr/>
    </dgm:pt>
    <dgm:pt modelId="{1A25D419-8E1B-4045-A4D9-647B276977F6}" type="pres">
      <dgm:prSet presAssocID="{0A475C13-1009-428E-A7EE-D6E6B5A145BC}" presName="iconBgRect" presStyleLbl="bgShp" presStyleIdx="4" presStyleCnt="6" custLinFactNeighborY="-17218"/>
      <dgm:spPr/>
    </dgm:pt>
    <dgm:pt modelId="{48632F8C-5262-4529-8BA6-5CF05DAE9D5A}" type="pres">
      <dgm:prSet presAssocID="{0A475C13-1009-428E-A7EE-D6E6B5A145BC}" presName="iconRect" presStyleLbl="node1" presStyleIdx="4" presStyleCnt="6" custLinFactNeighborY="-2449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2DC9AE08-E081-42F8-ABEC-4474D49395F2}" type="pres">
      <dgm:prSet presAssocID="{0A475C13-1009-428E-A7EE-D6E6B5A145BC}" presName="spaceRect" presStyleCnt="0"/>
      <dgm:spPr/>
    </dgm:pt>
    <dgm:pt modelId="{EF4146EF-B0FB-4F2F-A0C3-36D7BEEE811B}" type="pres">
      <dgm:prSet presAssocID="{0A475C13-1009-428E-A7EE-D6E6B5A145BC}" presName="textRect" presStyleLbl="revTx" presStyleIdx="4" presStyleCnt="6" custLinFactNeighborY="-31380">
        <dgm:presLayoutVars>
          <dgm:chMax val="1"/>
          <dgm:chPref val="1"/>
        </dgm:presLayoutVars>
      </dgm:prSet>
      <dgm:spPr/>
    </dgm:pt>
    <dgm:pt modelId="{A5AC2ABB-0340-4593-B5D2-C1F455D0B5E2}" type="pres">
      <dgm:prSet presAssocID="{17E1F19B-4424-4B3A-893E-9FB35B0C0BFB}" presName="sibTrans" presStyleCnt="0"/>
      <dgm:spPr/>
    </dgm:pt>
    <dgm:pt modelId="{C1CF6610-CA37-40A5-B0AE-E0BAD78A488C}" type="pres">
      <dgm:prSet presAssocID="{F6ED1155-8CF7-43C3-9B38-190FE5BF47BC}" presName="compNode" presStyleCnt="0"/>
      <dgm:spPr/>
    </dgm:pt>
    <dgm:pt modelId="{FF7FF616-DF59-4C3D-B0CE-A9E121A25F6E}" type="pres">
      <dgm:prSet presAssocID="{F6ED1155-8CF7-43C3-9B38-190FE5BF47BC}" presName="iconBgRect" presStyleLbl="bgShp" presStyleIdx="5" presStyleCnt="6" custLinFactNeighborY="-17218"/>
      <dgm:spPr/>
    </dgm:pt>
    <dgm:pt modelId="{7A3D9CE5-BDEE-4383-AA78-0AA9FB1B5B23}" type="pres">
      <dgm:prSet presAssocID="{F6ED1155-8CF7-43C3-9B38-190FE5BF47BC}" presName="iconRect" presStyleLbl="node1" presStyleIdx="5" presStyleCnt="6" custLinFactNeighborY="-28243"/>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C816909D-7C3B-4418-8F41-EE8AC701A594}" type="pres">
      <dgm:prSet presAssocID="{F6ED1155-8CF7-43C3-9B38-190FE5BF47BC}" presName="spaceRect" presStyleCnt="0"/>
      <dgm:spPr/>
    </dgm:pt>
    <dgm:pt modelId="{7E87F326-A6CA-41BE-AAD1-63A715E19FF6}" type="pres">
      <dgm:prSet presAssocID="{F6ED1155-8CF7-43C3-9B38-190FE5BF47BC}" presName="textRect" presStyleLbl="revTx" presStyleIdx="5" presStyleCnt="6" custLinFactNeighborY="-31380">
        <dgm:presLayoutVars>
          <dgm:chMax val="1"/>
          <dgm:chPref val="1"/>
        </dgm:presLayoutVars>
      </dgm:prSet>
      <dgm:spPr/>
    </dgm:pt>
  </dgm:ptLst>
  <dgm:cxnLst>
    <dgm:cxn modelId="{88247808-9C09-4E5B-8413-54BE156F1D3D}" type="presOf" srcId="{0A475C13-1009-428E-A7EE-D6E6B5A145BC}" destId="{EF4146EF-B0FB-4F2F-A0C3-36D7BEEE811B}" srcOrd="0" destOrd="0" presId="urn:microsoft.com/office/officeart/2018/5/layout/IconCircleLabelList"/>
    <dgm:cxn modelId="{233C8833-BF91-4E94-9483-2C896516267E}" srcId="{937AD255-A9A2-455D-8931-D639BDB9F2D8}" destId="{FDB5B409-D85E-4339-923F-104D460394A7}" srcOrd="2" destOrd="0" parTransId="{C2AB6684-D1EA-4858-821D-E65D1C3848C0}" sibTransId="{FDBF1267-6E45-4ABF-A2DC-040D16D68D0A}"/>
    <dgm:cxn modelId="{25640B3B-27D7-4449-B2DF-825C99CA175B}" srcId="{937AD255-A9A2-455D-8931-D639BDB9F2D8}" destId="{8781311F-0976-4884-89EF-17DEC516AADB}" srcOrd="3" destOrd="0" parTransId="{38DA88CD-319C-40E4-887D-A9F59630AFB3}" sibTransId="{DE3D7750-CC56-4965-B3CF-2D0F150D0F13}"/>
    <dgm:cxn modelId="{9EBB815B-69B0-4A6D-A60D-50E8BAB9E30A}" srcId="{937AD255-A9A2-455D-8931-D639BDB9F2D8}" destId="{44310436-F5C2-4BB0-93CC-CE36B9D7C413}" srcOrd="0" destOrd="0" parTransId="{27C64173-3A97-4006-AFB4-7CC8C21A1128}" sibTransId="{F0CBE670-8850-418F-8D41-478BE7295540}"/>
    <dgm:cxn modelId="{AB721541-341A-41F1-AF06-214C0C4817D4}" type="presOf" srcId="{1D5A2369-B5AC-487E-B0F3-8AAB28C059E9}" destId="{35CEB891-35D9-4E25-915E-08F687EC1738}" srcOrd="0" destOrd="0" presId="urn:microsoft.com/office/officeart/2018/5/layout/IconCircleLabelList"/>
    <dgm:cxn modelId="{F3DCB666-2F5F-4A08-959E-EB4327D970AD}" srcId="{937AD255-A9A2-455D-8931-D639BDB9F2D8}" destId="{F6ED1155-8CF7-43C3-9B38-190FE5BF47BC}" srcOrd="5" destOrd="0" parTransId="{90F9099B-2855-4E42-AFBB-2B33348C07F1}" sibTransId="{E6B3371B-FC86-4FDA-9AC3-E83F5A320052}"/>
    <dgm:cxn modelId="{D24F8748-63E3-46D4-AC70-43132BC47A37}" srcId="{937AD255-A9A2-455D-8931-D639BDB9F2D8}" destId="{1D5A2369-B5AC-487E-B0F3-8AAB28C059E9}" srcOrd="1" destOrd="0" parTransId="{B1A2416E-2A7E-4402-9B13-57256D41A314}" sibTransId="{AE0939EE-FD34-456A-8F8D-E599D4229159}"/>
    <dgm:cxn modelId="{0DE82770-1BCD-4899-9B60-6BC00059AD69}" srcId="{937AD255-A9A2-455D-8931-D639BDB9F2D8}" destId="{0A475C13-1009-428E-A7EE-D6E6B5A145BC}" srcOrd="4" destOrd="0" parTransId="{1B67FBB8-C296-450B-A906-EC70D4947B4E}" sibTransId="{17E1F19B-4424-4B3A-893E-9FB35B0C0BFB}"/>
    <dgm:cxn modelId="{39A9DA79-0622-4437-B543-93A06C6FB9AC}" type="presOf" srcId="{F6ED1155-8CF7-43C3-9B38-190FE5BF47BC}" destId="{7E87F326-A6CA-41BE-AAD1-63A715E19FF6}" srcOrd="0" destOrd="0" presId="urn:microsoft.com/office/officeart/2018/5/layout/IconCircleLabelList"/>
    <dgm:cxn modelId="{7C3BF759-BEE8-4A2C-9435-33F91FAB42E1}" type="presOf" srcId="{8781311F-0976-4884-89EF-17DEC516AADB}" destId="{D8C1C000-A310-4217-BC6D-900D3764E739}" srcOrd="0" destOrd="0" presId="urn:microsoft.com/office/officeart/2018/5/layout/IconCircleLabelList"/>
    <dgm:cxn modelId="{7614A786-671F-4412-B586-BF473374B645}" type="presOf" srcId="{44310436-F5C2-4BB0-93CC-CE36B9D7C413}" destId="{421455FC-BF3E-4881-A644-AA31A3B099BC}" srcOrd="0" destOrd="0" presId="urn:microsoft.com/office/officeart/2018/5/layout/IconCircleLabelList"/>
    <dgm:cxn modelId="{2C0BDBB3-1406-4ACA-85CD-30844338A48F}" type="presOf" srcId="{FDB5B409-D85E-4339-923F-104D460394A7}" destId="{CB5BF6FB-8337-4ED4-ABEF-06761C020F4B}" srcOrd="0" destOrd="0" presId="urn:microsoft.com/office/officeart/2018/5/layout/IconCircleLabelList"/>
    <dgm:cxn modelId="{F0E8C8F8-BADD-4413-BCAC-A930AFFA6ED2}" type="presOf" srcId="{937AD255-A9A2-455D-8931-D639BDB9F2D8}" destId="{CB4EDE4B-659A-4DBF-A93B-CB86206715F3}" srcOrd="0" destOrd="0" presId="urn:microsoft.com/office/officeart/2018/5/layout/IconCircleLabelList"/>
    <dgm:cxn modelId="{323BF4BB-59AE-4648-B7D8-91C3543C8541}" type="presParOf" srcId="{CB4EDE4B-659A-4DBF-A93B-CB86206715F3}" destId="{B24208D7-AC1E-49F5-AE78-D9983783D7F4}" srcOrd="0" destOrd="0" presId="urn:microsoft.com/office/officeart/2018/5/layout/IconCircleLabelList"/>
    <dgm:cxn modelId="{227C5D76-DEB1-462B-880F-B1FD1515D101}" type="presParOf" srcId="{B24208D7-AC1E-49F5-AE78-D9983783D7F4}" destId="{90B45BF4-0CEA-4F62-B9B3-608B4D4908B6}" srcOrd="0" destOrd="0" presId="urn:microsoft.com/office/officeart/2018/5/layout/IconCircleLabelList"/>
    <dgm:cxn modelId="{DB3C3760-BF68-4F55-98A1-7CD616BECB93}" type="presParOf" srcId="{B24208D7-AC1E-49F5-AE78-D9983783D7F4}" destId="{0C270A74-2825-4F0C-AC6F-7A9F018CECBB}" srcOrd="1" destOrd="0" presId="urn:microsoft.com/office/officeart/2018/5/layout/IconCircleLabelList"/>
    <dgm:cxn modelId="{D48A06A1-AE18-41C0-9C58-401F4CF2AB69}" type="presParOf" srcId="{B24208D7-AC1E-49F5-AE78-D9983783D7F4}" destId="{CE2ADA94-05B3-46C5-83BE-AEAB8DCB1710}" srcOrd="2" destOrd="0" presId="urn:microsoft.com/office/officeart/2018/5/layout/IconCircleLabelList"/>
    <dgm:cxn modelId="{D1143A88-18A9-4D96-A702-3F25E7A3FBD7}" type="presParOf" srcId="{B24208D7-AC1E-49F5-AE78-D9983783D7F4}" destId="{421455FC-BF3E-4881-A644-AA31A3B099BC}" srcOrd="3" destOrd="0" presId="urn:microsoft.com/office/officeart/2018/5/layout/IconCircleLabelList"/>
    <dgm:cxn modelId="{CCA73AD1-7595-4877-8F49-2F92594015C3}" type="presParOf" srcId="{CB4EDE4B-659A-4DBF-A93B-CB86206715F3}" destId="{3C8196EB-BD45-4AA0-9FF9-E07B64A80D23}" srcOrd="1" destOrd="0" presId="urn:microsoft.com/office/officeart/2018/5/layout/IconCircleLabelList"/>
    <dgm:cxn modelId="{44ACEE36-7253-4845-AC28-7C9EB212038A}" type="presParOf" srcId="{CB4EDE4B-659A-4DBF-A93B-CB86206715F3}" destId="{62428E65-557A-4BF4-A1AD-89E44D49F5EA}" srcOrd="2" destOrd="0" presId="urn:microsoft.com/office/officeart/2018/5/layout/IconCircleLabelList"/>
    <dgm:cxn modelId="{1A207F27-FB93-4035-A6BB-3C1A3F64DB52}" type="presParOf" srcId="{62428E65-557A-4BF4-A1AD-89E44D49F5EA}" destId="{B0C879A4-8132-4E3D-BEC4-A5F9159DCEE0}" srcOrd="0" destOrd="0" presId="urn:microsoft.com/office/officeart/2018/5/layout/IconCircleLabelList"/>
    <dgm:cxn modelId="{B0867C52-91A9-4E45-972E-DA1D95A951D1}" type="presParOf" srcId="{62428E65-557A-4BF4-A1AD-89E44D49F5EA}" destId="{91D994DB-8E2D-4799-82BF-5E53695EF1FA}" srcOrd="1" destOrd="0" presId="urn:microsoft.com/office/officeart/2018/5/layout/IconCircleLabelList"/>
    <dgm:cxn modelId="{EAEFA760-DCA4-4349-B787-C7AA42FDB4BE}" type="presParOf" srcId="{62428E65-557A-4BF4-A1AD-89E44D49F5EA}" destId="{E9443BE8-2727-4A22-8CF1-E78F7D3A18A5}" srcOrd="2" destOrd="0" presId="urn:microsoft.com/office/officeart/2018/5/layout/IconCircleLabelList"/>
    <dgm:cxn modelId="{5FAD4DDB-88A3-443B-ABF0-D6EE9025AB86}" type="presParOf" srcId="{62428E65-557A-4BF4-A1AD-89E44D49F5EA}" destId="{35CEB891-35D9-4E25-915E-08F687EC1738}" srcOrd="3" destOrd="0" presId="urn:microsoft.com/office/officeart/2018/5/layout/IconCircleLabelList"/>
    <dgm:cxn modelId="{580D3439-9FA2-482C-9FFC-C20A25FC69D4}" type="presParOf" srcId="{CB4EDE4B-659A-4DBF-A93B-CB86206715F3}" destId="{BEE4F9D8-DCB2-422D-BD74-891805C580D3}" srcOrd="3" destOrd="0" presId="urn:microsoft.com/office/officeart/2018/5/layout/IconCircleLabelList"/>
    <dgm:cxn modelId="{EB3C0AA6-3753-41CB-A9C1-DB78103EEFFE}" type="presParOf" srcId="{CB4EDE4B-659A-4DBF-A93B-CB86206715F3}" destId="{0560EA42-8D03-488A-A280-5F5237C9F314}" srcOrd="4" destOrd="0" presId="urn:microsoft.com/office/officeart/2018/5/layout/IconCircleLabelList"/>
    <dgm:cxn modelId="{F2557076-788D-40BD-9012-FA93B65E7024}" type="presParOf" srcId="{0560EA42-8D03-488A-A280-5F5237C9F314}" destId="{8E85E448-30FC-465E-B9D3-5FFCA694C142}" srcOrd="0" destOrd="0" presId="urn:microsoft.com/office/officeart/2018/5/layout/IconCircleLabelList"/>
    <dgm:cxn modelId="{8FDF8D5A-E61C-4650-B3C6-46622081F7C8}" type="presParOf" srcId="{0560EA42-8D03-488A-A280-5F5237C9F314}" destId="{6459CAD1-DA02-4A15-8D4E-A9EA0A16985D}" srcOrd="1" destOrd="0" presId="urn:microsoft.com/office/officeart/2018/5/layout/IconCircleLabelList"/>
    <dgm:cxn modelId="{2BE1A3AC-B99E-462B-9643-5DA9E0BF81A5}" type="presParOf" srcId="{0560EA42-8D03-488A-A280-5F5237C9F314}" destId="{B327CDEB-119A-4228-9B0F-CE06D3E50C5D}" srcOrd="2" destOrd="0" presId="urn:microsoft.com/office/officeart/2018/5/layout/IconCircleLabelList"/>
    <dgm:cxn modelId="{6F0411B2-9D40-465F-ADF0-350586D848EA}" type="presParOf" srcId="{0560EA42-8D03-488A-A280-5F5237C9F314}" destId="{CB5BF6FB-8337-4ED4-ABEF-06761C020F4B}" srcOrd="3" destOrd="0" presId="urn:microsoft.com/office/officeart/2018/5/layout/IconCircleLabelList"/>
    <dgm:cxn modelId="{AC314AAF-A840-45A3-83DE-7FC1952EE8D2}" type="presParOf" srcId="{CB4EDE4B-659A-4DBF-A93B-CB86206715F3}" destId="{9E841EEE-579C-4990-9A1F-032072FC033D}" srcOrd="5" destOrd="0" presId="urn:microsoft.com/office/officeart/2018/5/layout/IconCircleLabelList"/>
    <dgm:cxn modelId="{27FB94FA-3905-4D2B-A4BF-8DE73EF3C818}" type="presParOf" srcId="{CB4EDE4B-659A-4DBF-A93B-CB86206715F3}" destId="{A7384A31-31D6-4B3F-996A-12FA8A55D031}" srcOrd="6" destOrd="0" presId="urn:microsoft.com/office/officeart/2018/5/layout/IconCircleLabelList"/>
    <dgm:cxn modelId="{E688BDB3-1049-4337-878E-A7F73EBB81EE}" type="presParOf" srcId="{A7384A31-31D6-4B3F-996A-12FA8A55D031}" destId="{422211B3-40D7-4873-9BA5-B65F1F3F7C67}" srcOrd="0" destOrd="0" presId="urn:microsoft.com/office/officeart/2018/5/layout/IconCircleLabelList"/>
    <dgm:cxn modelId="{8847690F-2EF2-4F8E-9BE2-C79F37C78CCC}" type="presParOf" srcId="{A7384A31-31D6-4B3F-996A-12FA8A55D031}" destId="{B91EFF05-620A-4372-A39C-5537B8648235}" srcOrd="1" destOrd="0" presId="urn:microsoft.com/office/officeart/2018/5/layout/IconCircleLabelList"/>
    <dgm:cxn modelId="{C6E236D8-BFB4-4F69-BA60-FD7E4182FC48}" type="presParOf" srcId="{A7384A31-31D6-4B3F-996A-12FA8A55D031}" destId="{46B7F27D-3BF1-4655-8D47-F97F314C808A}" srcOrd="2" destOrd="0" presId="urn:microsoft.com/office/officeart/2018/5/layout/IconCircleLabelList"/>
    <dgm:cxn modelId="{107ED0C1-02C9-4E0B-B2C3-01F23C9FDF69}" type="presParOf" srcId="{A7384A31-31D6-4B3F-996A-12FA8A55D031}" destId="{D8C1C000-A310-4217-BC6D-900D3764E739}" srcOrd="3" destOrd="0" presId="urn:microsoft.com/office/officeart/2018/5/layout/IconCircleLabelList"/>
    <dgm:cxn modelId="{82BAA0CF-972C-4322-85E9-3CE5A9539383}" type="presParOf" srcId="{CB4EDE4B-659A-4DBF-A93B-CB86206715F3}" destId="{132691C8-8DE4-4D1A-8637-B1AD9BEF354B}" srcOrd="7" destOrd="0" presId="urn:microsoft.com/office/officeart/2018/5/layout/IconCircleLabelList"/>
    <dgm:cxn modelId="{1540D267-F9DA-4DD1-8E31-0132378A846F}" type="presParOf" srcId="{CB4EDE4B-659A-4DBF-A93B-CB86206715F3}" destId="{6C551B07-1E22-40E2-82B8-94FD7057C5B6}" srcOrd="8" destOrd="0" presId="urn:microsoft.com/office/officeart/2018/5/layout/IconCircleLabelList"/>
    <dgm:cxn modelId="{E2AB80CF-000C-4079-94A4-37186765F036}" type="presParOf" srcId="{6C551B07-1E22-40E2-82B8-94FD7057C5B6}" destId="{1A25D419-8E1B-4045-A4D9-647B276977F6}" srcOrd="0" destOrd="0" presId="urn:microsoft.com/office/officeart/2018/5/layout/IconCircleLabelList"/>
    <dgm:cxn modelId="{1121721C-2253-49F2-8C95-3B79175012C1}" type="presParOf" srcId="{6C551B07-1E22-40E2-82B8-94FD7057C5B6}" destId="{48632F8C-5262-4529-8BA6-5CF05DAE9D5A}" srcOrd="1" destOrd="0" presId="urn:microsoft.com/office/officeart/2018/5/layout/IconCircleLabelList"/>
    <dgm:cxn modelId="{7865677A-0FB5-4CEB-B48A-00EEF671026D}" type="presParOf" srcId="{6C551B07-1E22-40E2-82B8-94FD7057C5B6}" destId="{2DC9AE08-E081-42F8-ABEC-4474D49395F2}" srcOrd="2" destOrd="0" presId="urn:microsoft.com/office/officeart/2018/5/layout/IconCircleLabelList"/>
    <dgm:cxn modelId="{52EFA2C8-459B-411F-947E-B1A24C209337}" type="presParOf" srcId="{6C551B07-1E22-40E2-82B8-94FD7057C5B6}" destId="{EF4146EF-B0FB-4F2F-A0C3-36D7BEEE811B}" srcOrd="3" destOrd="0" presId="urn:microsoft.com/office/officeart/2018/5/layout/IconCircleLabelList"/>
    <dgm:cxn modelId="{BD3D0B82-1EE7-40C7-89E7-80B1B30EF42A}" type="presParOf" srcId="{CB4EDE4B-659A-4DBF-A93B-CB86206715F3}" destId="{A5AC2ABB-0340-4593-B5D2-C1F455D0B5E2}" srcOrd="9" destOrd="0" presId="urn:microsoft.com/office/officeart/2018/5/layout/IconCircleLabelList"/>
    <dgm:cxn modelId="{30FE7085-6861-4B27-AACD-4ED4E844C4D3}" type="presParOf" srcId="{CB4EDE4B-659A-4DBF-A93B-CB86206715F3}" destId="{C1CF6610-CA37-40A5-B0AE-E0BAD78A488C}" srcOrd="10" destOrd="0" presId="urn:microsoft.com/office/officeart/2018/5/layout/IconCircleLabelList"/>
    <dgm:cxn modelId="{B8A936A4-1364-407F-9EC4-5CD560BADB15}" type="presParOf" srcId="{C1CF6610-CA37-40A5-B0AE-E0BAD78A488C}" destId="{FF7FF616-DF59-4C3D-B0CE-A9E121A25F6E}" srcOrd="0" destOrd="0" presId="urn:microsoft.com/office/officeart/2018/5/layout/IconCircleLabelList"/>
    <dgm:cxn modelId="{7396CB34-B442-4CED-A634-8A1E1C52442F}" type="presParOf" srcId="{C1CF6610-CA37-40A5-B0AE-E0BAD78A488C}" destId="{7A3D9CE5-BDEE-4383-AA78-0AA9FB1B5B23}" srcOrd="1" destOrd="0" presId="urn:microsoft.com/office/officeart/2018/5/layout/IconCircleLabelList"/>
    <dgm:cxn modelId="{B875A737-8447-4306-9FCE-9285BDB79BC5}" type="presParOf" srcId="{C1CF6610-CA37-40A5-B0AE-E0BAD78A488C}" destId="{C816909D-7C3B-4418-8F41-EE8AC701A594}" srcOrd="2" destOrd="0" presId="urn:microsoft.com/office/officeart/2018/5/layout/IconCircleLabelList"/>
    <dgm:cxn modelId="{1EFEDCEC-8B2A-42A2-A429-8EE2FAA1BFE0}" type="presParOf" srcId="{C1CF6610-CA37-40A5-B0AE-E0BAD78A488C}" destId="{7E87F326-A6CA-41BE-AAD1-63A715E19F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4419C3-8487-4276-95B7-2434871A804E}"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E010ECE-163A-4BF9-846E-D41EBA90920B}">
      <dgm:prSet custT="1"/>
      <dgm:spPr/>
      <dgm:t>
        <a:bodyPr/>
        <a:lstStyle/>
        <a:p>
          <a:r>
            <a:rPr lang="en-US" sz="2400" dirty="0"/>
            <a:t>Have some test classes and tests in </a:t>
          </a:r>
          <a:r>
            <a:rPr lang="en-US" sz="2400" dirty="0" err="1"/>
            <a:t>tSQLt</a:t>
          </a:r>
          <a:r>
            <a:rPr lang="en-US" sz="2400" dirty="0"/>
            <a:t>.</a:t>
          </a:r>
        </a:p>
      </dgm:t>
    </dgm:pt>
    <dgm:pt modelId="{498B6586-4840-4360-879A-32FF71B1B884}" type="parTrans" cxnId="{563403D2-E246-41B2-BBCE-78B21E614380}">
      <dgm:prSet/>
      <dgm:spPr/>
      <dgm:t>
        <a:bodyPr/>
        <a:lstStyle/>
        <a:p>
          <a:endParaRPr lang="en-US"/>
        </a:p>
      </dgm:t>
    </dgm:pt>
    <dgm:pt modelId="{B8D28161-2000-46E6-8D62-B7C8E470B8B7}" type="sibTrans" cxnId="{563403D2-E246-41B2-BBCE-78B21E614380}">
      <dgm:prSet/>
      <dgm:spPr/>
      <dgm:t>
        <a:bodyPr/>
        <a:lstStyle/>
        <a:p>
          <a:endParaRPr lang="en-US"/>
        </a:p>
      </dgm:t>
    </dgm:pt>
    <dgm:pt modelId="{68C2FBB4-5DA0-4A75-A08F-910CBF49568A}">
      <dgm:prSet custT="1"/>
      <dgm:spPr/>
      <dgm:t>
        <a:bodyPr/>
        <a:lstStyle/>
        <a:p>
          <a:r>
            <a:rPr lang="en-US" sz="2400" dirty="0"/>
            <a:t>Use </a:t>
          </a:r>
          <a:r>
            <a:rPr lang="en-US" sz="2400" dirty="0" err="1"/>
            <a:t>tSQLt.RunAll</a:t>
          </a:r>
          <a:r>
            <a:rPr lang="en-US" sz="2400" dirty="0"/>
            <a:t> to run all the tests.</a:t>
          </a:r>
        </a:p>
      </dgm:t>
    </dgm:pt>
    <dgm:pt modelId="{7EEE3F1B-71AB-4AF8-87DA-B6E9494FB97E}" type="parTrans" cxnId="{86F8D3CF-AC19-4B20-9D7F-7DBB3A29F95F}">
      <dgm:prSet/>
      <dgm:spPr/>
      <dgm:t>
        <a:bodyPr/>
        <a:lstStyle/>
        <a:p>
          <a:endParaRPr lang="en-US"/>
        </a:p>
      </dgm:t>
    </dgm:pt>
    <dgm:pt modelId="{3E8762EC-D65F-42A6-9E7C-52CADA9E8DDE}" type="sibTrans" cxnId="{86F8D3CF-AC19-4B20-9D7F-7DBB3A29F95F}">
      <dgm:prSet/>
      <dgm:spPr/>
      <dgm:t>
        <a:bodyPr/>
        <a:lstStyle/>
        <a:p>
          <a:endParaRPr lang="en-US"/>
        </a:p>
      </dgm:t>
    </dgm:pt>
    <dgm:pt modelId="{233FE413-CD74-46EC-B8C1-5CBC7F080504}">
      <dgm:prSet custT="1"/>
      <dgm:spPr/>
      <dgm:t>
        <a:bodyPr/>
        <a:lstStyle/>
        <a:p>
          <a:r>
            <a:rPr lang="en-US" sz="2400" dirty="0"/>
            <a:t>Use </a:t>
          </a:r>
          <a:r>
            <a:rPr lang="en-US" sz="2400" dirty="0" err="1"/>
            <a:t>tSQLt.XmlResultFormatter</a:t>
          </a:r>
          <a:r>
            <a:rPr lang="en-US" sz="2400" dirty="0"/>
            <a:t> to format the results as XML.</a:t>
          </a:r>
        </a:p>
      </dgm:t>
    </dgm:pt>
    <dgm:pt modelId="{D0570002-4416-48D3-9864-7B4BE2E52F0A}" type="parTrans" cxnId="{2A700753-5A67-4362-A7D3-A01F1E86772D}">
      <dgm:prSet/>
      <dgm:spPr/>
      <dgm:t>
        <a:bodyPr/>
        <a:lstStyle/>
        <a:p>
          <a:endParaRPr lang="en-US"/>
        </a:p>
      </dgm:t>
    </dgm:pt>
    <dgm:pt modelId="{08B39C92-236B-4B10-8294-044253960B26}" type="sibTrans" cxnId="{2A700753-5A67-4362-A7D3-A01F1E86772D}">
      <dgm:prSet/>
      <dgm:spPr/>
      <dgm:t>
        <a:bodyPr/>
        <a:lstStyle/>
        <a:p>
          <a:endParaRPr lang="en-US"/>
        </a:p>
      </dgm:t>
    </dgm:pt>
    <dgm:pt modelId="{B9110352-3FCA-48EA-939A-76C40B17C5BE}">
      <dgm:prSet custT="1"/>
      <dgm:spPr/>
      <dgm:t>
        <a:bodyPr/>
        <a:lstStyle/>
        <a:p>
          <a:r>
            <a:rPr lang="en-US" sz="2400" dirty="0"/>
            <a:t>Use </a:t>
          </a:r>
          <a:r>
            <a:rPr lang="en-US" sz="2400" dirty="0" err="1"/>
            <a:t>Powershell</a:t>
          </a:r>
          <a:r>
            <a:rPr lang="en-US" sz="2400" dirty="0"/>
            <a:t> to run the SQL code and save the XML for your YAML Pipeline to pick up.</a:t>
          </a:r>
        </a:p>
      </dgm:t>
    </dgm:pt>
    <dgm:pt modelId="{458800D2-FE0C-40BD-825F-A2E0E0F6C7F4}" type="parTrans" cxnId="{54AA0E95-AD94-4BD3-960C-2B2318E97BCC}">
      <dgm:prSet/>
      <dgm:spPr/>
      <dgm:t>
        <a:bodyPr/>
        <a:lstStyle/>
        <a:p>
          <a:endParaRPr lang="en-US"/>
        </a:p>
      </dgm:t>
    </dgm:pt>
    <dgm:pt modelId="{06213C2C-F2A4-4583-B772-75FFC74BAD62}" type="sibTrans" cxnId="{54AA0E95-AD94-4BD3-960C-2B2318E97BCC}">
      <dgm:prSet/>
      <dgm:spPr/>
      <dgm:t>
        <a:bodyPr/>
        <a:lstStyle/>
        <a:p>
          <a:endParaRPr lang="en-US"/>
        </a:p>
      </dgm:t>
    </dgm:pt>
    <dgm:pt modelId="{61A81A62-6F05-464C-8AA2-21A9E5D31F70}" type="pres">
      <dgm:prSet presAssocID="{024419C3-8487-4276-95B7-2434871A804E}" presName="root" presStyleCnt="0">
        <dgm:presLayoutVars>
          <dgm:dir/>
          <dgm:resizeHandles val="exact"/>
        </dgm:presLayoutVars>
      </dgm:prSet>
      <dgm:spPr/>
    </dgm:pt>
    <dgm:pt modelId="{4806C3A1-6284-45F8-9FA7-18054E9AB896}" type="pres">
      <dgm:prSet presAssocID="{6E010ECE-163A-4BF9-846E-D41EBA90920B}" presName="compNode" presStyleCnt="0"/>
      <dgm:spPr/>
    </dgm:pt>
    <dgm:pt modelId="{C35EB173-5C5F-428C-A947-DBEEAA4C519E}" type="pres">
      <dgm:prSet presAssocID="{6E010ECE-163A-4BF9-846E-D41EBA90920B}" presName="bgRect" presStyleLbl="bgShp" presStyleIdx="0" presStyleCnt="4"/>
      <dgm:spPr/>
    </dgm:pt>
    <dgm:pt modelId="{F0FD8A00-3D37-4D30-9625-AB331D93E1E7}" type="pres">
      <dgm:prSet presAssocID="{6E010ECE-163A-4BF9-846E-D41EBA9092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846545B0-798C-4A93-8768-FEAE0C266F1A}" type="pres">
      <dgm:prSet presAssocID="{6E010ECE-163A-4BF9-846E-D41EBA90920B}" presName="spaceRect" presStyleCnt="0"/>
      <dgm:spPr/>
    </dgm:pt>
    <dgm:pt modelId="{9A65A803-2EA4-41B9-967D-CC1B7628F0B3}" type="pres">
      <dgm:prSet presAssocID="{6E010ECE-163A-4BF9-846E-D41EBA90920B}" presName="parTx" presStyleLbl="revTx" presStyleIdx="0" presStyleCnt="4">
        <dgm:presLayoutVars>
          <dgm:chMax val="0"/>
          <dgm:chPref val="0"/>
        </dgm:presLayoutVars>
      </dgm:prSet>
      <dgm:spPr/>
    </dgm:pt>
    <dgm:pt modelId="{B0DF5688-B873-403A-96AC-F8A87B46C08B}" type="pres">
      <dgm:prSet presAssocID="{B8D28161-2000-46E6-8D62-B7C8E470B8B7}" presName="sibTrans" presStyleCnt="0"/>
      <dgm:spPr/>
    </dgm:pt>
    <dgm:pt modelId="{9EC44AE6-9878-47A1-9D32-BB657D5B3C53}" type="pres">
      <dgm:prSet presAssocID="{68C2FBB4-5DA0-4A75-A08F-910CBF49568A}" presName="compNode" presStyleCnt="0"/>
      <dgm:spPr/>
    </dgm:pt>
    <dgm:pt modelId="{62BE6193-EEAC-473C-B881-F4B6A891353D}" type="pres">
      <dgm:prSet presAssocID="{68C2FBB4-5DA0-4A75-A08F-910CBF49568A}" presName="bgRect" presStyleLbl="bgShp" presStyleIdx="1" presStyleCnt="4"/>
      <dgm:spPr/>
    </dgm:pt>
    <dgm:pt modelId="{85518A33-E425-42B1-8E75-B0C5C61FD072}" type="pres">
      <dgm:prSet presAssocID="{68C2FBB4-5DA0-4A75-A08F-910CBF4956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wl"/>
        </a:ext>
      </dgm:extLst>
    </dgm:pt>
    <dgm:pt modelId="{9B9926D7-9AE7-4EE0-B56C-87E68AD3A930}" type="pres">
      <dgm:prSet presAssocID="{68C2FBB4-5DA0-4A75-A08F-910CBF49568A}" presName="spaceRect" presStyleCnt="0"/>
      <dgm:spPr/>
    </dgm:pt>
    <dgm:pt modelId="{DD48315D-CB60-4C05-BEF2-6C696D2C93B4}" type="pres">
      <dgm:prSet presAssocID="{68C2FBB4-5DA0-4A75-A08F-910CBF49568A}" presName="parTx" presStyleLbl="revTx" presStyleIdx="1" presStyleCnt="4">
        <dgm:presLayoutVars>
          <dgm:chMax val="0"/>
          <dgm:chPref val="0"/>
        </dgm:presLayoutVars>
      </dgm:prSet>
      <dgm:spPr/>
    </dgm:pt>
    <dgm:pt modelId="{496153BD-9962-4237-BF72-F90EDA84E2E3}" type="pres">
      <dgm:prSet presAssocID="{3E8762EC-D65F-42A6-9E7C-52CADA9E8DDE}" presName="sibTrans" presStyleCnt="0"/>
      <dgm:spPr/>
    </dgm:pt>
    <dgm:pt modelId="{D481CA77-7916-46CF-B623-D50238689A24}" type="pres">
      <dgm:prSet presAssocID="{233FE413-CD74-46EC-B8C1-5CBC7F080504}" presName="compNode" presStyleCnt="0"/>
      <dgm:spPr/>
    </dgm:pt>
    <dgm:pt modelId="{E638F352-EC69-4A69-AA36-BA7321DCB530}" type="pres">
      <dgm:prSet presAssocID="{233FE413-CD74-46EC-B8C1-5CBC7F080504}" presName="bgRect" presStyleLbl="bgShp" presStyleIdx="2" presStyleCnt="4"/>
      <dgm:spPr/>
    </dgm:pt>
    <dgm:pt modelId="{19E5AFE0-AAB8-4843-B649-3188D184C2A1}" type="pres">
      <dgm:prSet presAssocID="{233FE413-CD74-46EC-B8C1-5CBC7F0805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7C28207-A5BE-48ED-97E1-1F4D889C8FA8}" type="pres">
      <dgm:prSet presAssocID="{233FE413-CD74-46EC-B8C1-5CBC7F080504}" presName="spaceRect" presStyleCnt="0"/>
      <dgm:spPr/>
    </dgm:pt>
    <dgm:pt modelId="{EF5597D9-AB32-4E6A-BFA4-85740B80312C}" type="pres">
      <dgm:prSet presAssocID="{233FE413-CD74-46EC-B8C1-5CBC7F080504}" presName="parTx" presStyleLbl="revTx" presStyleIdx="2" presStyleCnt="4">
        <dgm:presLayoutVars>
          <dgm:chMax val="0"/>
          <dgm:chPref val="0"/>
        </dgm:presLayoutVars>
      </dgm:prSet>
      <dgm:spPr/>
    </dgm:pt>
    <dgm:pt modelId="{C0C957AB-49E6-4370-A375-23AE2390EFCA}" type="pres">
      <dgm:prSet presAssocID="{08B39C92-236B-4B10-8294-044253960B26}" presName="sibTrans" presStyleCnt="0"/>
      <dgm:spPr/>
    </dgm:pt>
    <dgm:pt modelId="{EB0D7B3B-0D83-483B-B116-38342DF290D7}" type="pres">
      <dgm:prSet presAssocID="{B9110352-3FCA-48EA-939A-76C40B17C5BE}" presName="compNode" presStyleCnt="0"/>
      <dgm:spPr/>
    </dgm:pt>
    <dgm:pt modelId="{79C22BA4-B744-435B-9991-A5235568E767}" type="pres">
      <dgm:prSet presAssocID="{B9110352-3FCA-48EA-939A-76C40B17C5BE}" presName="bgRect" presStyleLbl="bgShp" presStyleIdx="3" presStyleCnt="4"/>
      <dgm:spPr/>
    </dgm:pt>
    <dgm:pt modelId="{F4F1BD0D-AD7F-49C6-9BB1-0EDDFAB4C8BD}" type="pres">
      <dgm:prSet presAssocID="{B9110352-3FCA-48EA-939A-76C40B17C5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D5DE3C4-FF8C-41AB-9F09-399A840D9A20}" type="pres">
      <dgm:prSet presAssocID="{B9110352-3FCA-48EA-939A-76C40B17C5BE}" presName="spaceRect" presStyleCnt="0"/>
      <dgm:spPr/>
    </dgm:pt>
    <dgm:pt modelId="{23CE345E-1AA9-4005-9719-F85A398E3DCB}" type="pres">
      <dgm:prSet presAssocID="{B9110352-3FCA-48EA-939A-76C40B17C5BE}" presName="parTx" presStyleLbl="revTx" presStyleIdx="3" presStyleCnt="4">
        <dgm:presLayoutVars>
          <dgm:chMax val="0"/>
          <dgm:chPref val="0"/>
        </dgm:presLayoutVars>
      </dgm:prSet>
      <dgm:spPr/>
    </dgm:pt>
  </dgm:ptLst>
  <dgm:cxnLst>
    <dgm:cxn modelId="{49DEA010-44DB-488F-81FB-129524B947DE}" type="presOf" srcId="{024419C3-8487-4276-95B7-2434871A804E}" destId="{61A81A62-6F05-464C-8AA2-21A9E5D31F70}" srcOrd="0" destOrd="0" presId="urn:microsoft.com/office/officeart/2018/2/layout/IconVerticalSolidList"/>
    <dgm:cxn modelId="{BDF2C31A-2F5A-4FCA-9797-13AA9A64D685}" type="presOf" srcId="{68C2FBB4-5DA0-4A75-A08F-910CBF49568A}" destId="{DD48315D-CB60-4C05-BEF2-6C696D2C93B4}" srcOrd="0" destOrd="0" presId="urn:microsoft.com/office/officeart/2018/2/layout/IconVerticalSolidList"/>
    <dgm:cxn modelId="{2A700753-5A67-4362-A7D3-A01F1E86772D}" srcId="{024419C3-8487-4276-95B7-2434871A804E}" destId="{233FE413-CD74-46EC-B8C1-5CBC7F080504}" srcOrd="2" destOrd="0" parTransId="{D0570002-4416-48D3-9864-7B4BE2E52F0A}" sibTransId="{08B39C92-236B-4B10-8294-044253960B26}"/>
    <dgm:cxn modelId="{54AA0E95-AD94-4BD3-960C-2B2318E97BCC}" srcId="{024419C3-8487-4276-95B7-2434871A804E}" destId="{B9110352-3FCA-48EA-939A-76C40B17C5BE}" srcOrd="3" destOrd="0" parTransId="{458800D2-FE0C-40BD-825F-A2E0E0F6C7F4}" sibTransId="{06213C2C-F2A4-4583-B772-75FFC74BAD62}"/>
    <dgm:cxn modelId="{B355509F-1B79-46BF-960B-F30BD3433F70}" type="presOf" srcId="{6E010ECE-163A-4BF9-846E-D41EBA90920B}" destId="{9A65A803-2EA4-41B9-967D-CC1B7628F0B3}" srcOrd="0" destOrd="0" presId="urn:microsoft.com/office/officeart/2018/2/layout/IconVerticalSolidList"/>
    <dgm:cxn modelId="{E155DDA6-757B-4081-B00E-2130917FC91C}" type="presOf" srcId="{233FE413-CD74-46EC-B8C1-5CBC7F080504}" destId="{EF5597D9-AB32-4E6A-BFA4-85740B80312C}" srcOrd="0" destOrd="0" presId="urn:microsoft.com/office/officeart/2018/2/layout/IconVerticalSolidList"/>
    <dgm:cxn modelId="{E91F0FC5-A17F-4D0A-A4F9-7DA89684047A}" type="presOf" srcId="{B9110352-3FCA-48EA-939A-76C40B17C5BE}" destId="{23CE345E-1AA9-4005-9719-F85A398E3DCB}" srcOrd="0" destOrd="0" presId="urn:microsoft.com/office/officeart/2018/2/layout/IconVerticalSolidList"/>
    <dgm:cxn modelId="{86F8D3CF-AC19-4B20-9D7F-7DBB3A29F95F}" srcId="{024419C3-8487-4276-95B7-2434871A804E}" destId="{68C2FBB4-5DA0-4A75-A08F-910CBF49568A}" srcOrd="1" destOrd="0" parTransId="{7EEE3F1B-71AB-4AF8-87DA-B6E9494FB97E}" sibTransId="{3E8762EC-D65F-42A6-9E7C-52CADA9E8DDE}"/>
    <dgm:cxn modelId="{563403D2-E246-41B2-BBCE-78B21E614380}" srcId="{024419C3-8487-4276-95B7-2434871A804E}" destId="{6E010ECE-163A-4BF9-846E-D41EBA90920B}" srcOrd="0" destOrd="0" parTransId="{498B6586-4840-4360-879A-32FF71B1B884}" sibTransId="{B8D28161-2000-46E6-8D62-B7C8E470B8B7}"/>
    <dgm:cxn modelId="{67DC90EF-3C2F-4C67-8946-540A24A4525D}" type="presParOf" srcId="{61A81A62-6F05-464C-8AA2-21A9E5D31F70}" destId="{4806C3A1-6284-45F8-9FA7-18054E9AB896}" srcOrd="0" destOrd="0" presId="urn:microsoft.com/office/officeart/2018/2/layout/IconVerticalSolidList"/>
    <dgm:cxn modelId="{A0E38C06-40C8-4C3D-A395-1379A24B6846}" type="presParOf" srcId="{4806C3A1-6284-45F8-9FA7-18054E9AB896}" destId="{C35EB173-5C5F-428C-A947-DBEEAA4C519E}" srcOrd="0" destOrd="0" presId="urn:microsoft.com/office/officeart/2018/2/layout/IconVerticalSolidList"/>
    <dgm:cxn modelId="{9E7AA4C0-3B22-427B-AB03-AAB878F71E03}" type="presParOf" srcId="{4806C3A1-6284-45F8-9FA7-18054E9AB896}" destId="{F0FD8A00-3D37-4D30-9625-AB331D93E1E7}" srcOrd="1" destOrd="0" presId="urn:microsoft.com/office/officeart/2018/2/layout/IconVerticalSolidList"/>
    <dgm:cxn modelId="{7C111D34-A597-4514-AFE2-9059C8998818}" type="presParOf" srcId="{4806C3A1-6284-45F8-9FA7-18054E9AB896}" destId="{846545B0-798C-4A93-8768-FEAE0C266F1A}" srcOrd="2" destOrd="0" presId="urn:microsoft.com/office/officeart/2018/2/layout/IconVerticalSolidList"/>
    <dgm:cxn modelId="{07C502C7-398F-4F63-8065-6ADBC9E16494}" type="presParOf" srcId="{4806C3A1-6284-45F8-9FA7-18054E9AB896}" destId="{9A65A803-2EA4-41B9-967D-CC1B7628F0B3}" srcOrd="3" destOrd="0" presId="urn:microsoft.com/office/officeart/2018/2/layout/IconVerticalSolidList"/>
    <dgm:cxn modelId="{7789F6D0-B91E-4C52-86A3-5C3BB8A5AAD0}" type="presParOf" srcId="{61A81A62-6F05-464C-8AA2-21A9E5D31F70}" destId="{B0DF5688-B873-403A-96AC-F8A87B46C08B}" srcOrd="1" destOrd="0" presId="urn:microsoft.com/office/officeart/2018/2/layout/IconVerticalSolidList"/>
    <dgm:cxn modelId="{D1D86821-A93C-417A-98DF-7B421FE8F173}" type="presParOf" srcId="{61A81A62-6F05-464C-8AA2-21A9E5D31F70}" destId="{9EC44AE6-9878-47A1-9D32-BB657D5B3C53}" srcOrd="2" destOrd="0" presId="urn:microsoft.com/office/officeart/2018/2/layout/IconVerticalSolidList"/>
    <dgm:cxn modelId="{7BF1CB0A-B058-4F5F-8126-FB56C4B2A0DE}" type="presParOf" srcId="{9EC44AE6-9878-47A1-9D32-BB657D5B3C53}" destId="{62BE6193-EEAC-473C-B881-F4B6A891353D}" srcOrd="0" destOrd="0" presId="urn:microsoft.com/office/officeart/2018/2/layout/IconVerticalSolidList"/>
    <dgm:cxn modelId="{356B93F7-858F-46AE-ACC0-EC87F7FC43C1}" type="presParOf" srcId="{9EC44AE6-9878-47A1-9D32-BB657D5B3C53}" destId="{85518A33-E425-42B1-8E75-B0C5C61FD072}" srcOrd="1" destOrd="0" presId="urn:microsoft.com/office/officeart/2018/2/layout/IconVerticalSolidList"/>
    <dgm:cxn modelId="{46698BC0-5D46-4AD6-8FB5-33140D6960CF}" type="presParOf" srcId="{9EC44AE6-9878-47A1-9D32-BB657D5B3C53}" destId="{9B9926D7-9AE7-4EE0-B56C-87E68AD3A930}" srcOrd="2" destOrd="0" presId="urn:microsoft.com/office/officeart/2018/2/layout/IconVerticalSolidList"/>
    <dgm:cxn modelId="{5E6118BB-A59E-476F-8252-2DDDA278DD24}" type="presParOf" srcId="{9EC44AE6-9878-47A1-9D32-BB657D5B3C53}" destId="{DD48315D-CB60-4C05-BEF2-6C696D2C93B4}" srcOrd="3" destOrd="0" presId="urn:microsoft.com/office/officeart/2018/2/layout/IconVerticalSolidList"/>
    <dgm:cxn modelId="{36526F81-3DC9-44F0-A980-3BFF78F1BB86}" type="presParOf" srcId="{61A81A62-6F05-464C-8AA2-21A9E5D31F70}" destId="{496153BD-9962-4237-BF72-F90EDA84E2E3}" srcOrd="3" destOrd="0" presId="urn:microsoft.com/office/officeart/2018/2/layout/IconVerticalSolidList"/>
    <dgm:cxn modelId="{1980DB4C-E246-4DEB-8357-240624E4BF5A}" type="presParOf" srcId="{61A81A62-6F05-464C-8AA2-21A9E5D31F70}" destId="{D481CA77-7916-46CF-B623-D50238689A24}" srcOrd="4" destOrd="0" presId="urn:microsoft.com/office/officeart/2018/2/layout/IconVerticalSolidList"/>
    <dgm:cxn modelId="{01F630E6-FFC9-4E3E-8C31-59797FEBA387}" type="presParOf" srcId="{D481CA77-7916-46CF-B623-D50238689A24}" destId="{E638F352-EC69-4A69-AA36-BA7321DCB530}" srcOrd="0" destOrd="0" presId="urn:microsoft.com/office/officeart/2018/2/layout/IconVerticalSolidList"/>
    <dgm:cxn modelId="{8A0F92FB-67FF-4FBF-843F-9F34399649D1}" type="presParOf" srcId="{D481CA77-7916-46CF-B623-D50238689A24}" destId="{19E5AFE0-AAB8-4843-B649-3188D184C2A1}" srcOrd="1" destOrd="0" presId="urn:microsoft.com/office/officeart/2018/2/layout/IconVerticalSolidList"/>
    <dgm:cxn modelId="{1129F611-430B-4FFC-8561-41C17FF77302}" type="presParOf" srcId="{D481CA77-7916-46CF-B623-D50238689A24}" destId="{A7C28207-A5BE-48ED-97E1-1F4D889C8FA8}" srcOrd="2" destOrd="0" presId="urn:microsoft.com/office/officeart/2018/2/layout/IconVerticalSolidList"/>
    <dgm:cxn modelId="{8353AA54-ECCF-4EB7-80E1-913B56FC7981}" type="presParOf" srcId="{D481CA77-7916-46CF-B623-D50238689A24}" destId="{EF5597D9-AB32-4E6A-BFA4-85740B80312C}" srcOrd="3" destOrd="0" presId="urn:microsoft.com/office/officeart/2018/2/layout/IconVerticalSolidList"/>
    <dgm:cxn modelId="{BBDE7B11-496D-44E6-A836-03F424E790BF}" type="presParOf" srcId="{61A81A62-6F05-464C-8AA2-21A9E5D31F70}" destId="{C0C957AB-49E6-4370-A375-23AE2390EFCA}" srcOrd="5" destOrd="0" presId="urn:microsoft.com/office/officeart/2018/2/layout/IconVerticalSolidList"/>
    <dgm:cxn modelId="{BA28CB91-5D5D-4FE6-B1DF-88A2FEDDAAAE}" type="presParOf" srcId="{61A81A62-6F05-464C-8AA2-21A9E5D31F70}" destId="{EB0D7B3B-0D83-483B-B116-38342DF290D7}" srcOrd="6" destOrd="0" presId="urn:microsoft.com/office/officeart/2018/2/layout/IconVerticalSolidList"/>
    <dgm:cxn modelId="{88223247-D2EE-45D9-BA58-65C397A39A00}" type="presParOf" srcId="{EB0D7B3B-0D83-483B-B116-38342DF290D7}" destId="{79C22BA4-B744-435B-9991-A5235568E767}" srcOrd="0" destOrd="0" presId="urn:microsoft.com/office/officeart/2018/2/layout/IconVerticalSolidList"/>
    <dgm:cxn modelId="{C76BAFFC-5DEE-4433-80E9-3A4CCAF560D6}" type="presParOf" srcId="{EB0D7B3B-0D83-483B-B116-38342DF290D7}" destId="{F4F1BD0D-AD7F-49C6-9BB1-0EDDFAB4C8BD}" srcOrd="1" destOrd="0" presId="urn:microsoft.com/office/officeart/2018/2/layout/IconVerticalSolidList"/>
    <dgm:cxn modelId="{4A082921-9262-4837-98EE-E4C9E298B0B4}" type="presParOf" srcId="{EB0D7B3B-0D83-483B-B116-38342DF290D7}" destId="{4D5DE3C4-FF8C-41AB-9F09-399A840D9A20}" srcOrd="2" destOrd="0" presId="urn:microsoft.com/office/officeart/2018/2/layout/IconVerticalSolidList"/>
    <dgm:cxn modelId="{01B761CE-7555-45D5-A3AA-E2E7D458CD5C}" type="presParOf" srcId="{EB0D7B3B-0D83-483B-B116-38342DF290D7}" destId="{23CE345E-1AA9-4005-9719-F85A398E3D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66CE08-C227-4943-A57E-059EAB4C0A9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7D403C1-4633-4A77-B5CD-BBE09E0616A2}">
      <dgm:prSet/>
      <dgm:spPr/>
      <dgm:t>
        <a:bodyPr/>
        <a:lstStyle/>
        <a:p>
          <a:r>
            <a:rPr lang="en-US" dirty="0"/>
            <a:t>I’m going to review the demo again and see if I can answer some of your questions this time around.</a:t>
          </a:r>
        </a:p>
      </dgm:t>
    </dgm:pt>
    <dgm:pt modelId="{E4E4EF02-11E2-4164-BB02-C81002353CE2}" type="parTrans" cxnId="{CA5B37F1-EEB9-4DFA-BEC0-1067A4F57D34}">
      <dgm:prSet/>
      <dgm:spPr/>
      <dgm:t>
        <a:bodyPr/>
        <a:lstStyle/>
        <a:p>
          <a:endParaRPr lang="en-US"/>
        </a:p>
      </dgm:t>
    </dgm:pt>
    <dgm:pt modelId="{42900461-6AAE-4E42-A099-49AC42A09715}" type="sibTrans" cxnId="{CA5B37F1-EEB9-4DFA-BEC0-1067A4F57D34}">
      <dgm:prSet/>
      <dgm:spPr/>
      <dgm:t>
        <a:bodyPr/>
        <a:lstStyle/>
        <a:p>
          <a:endParaRPr lang="en-US"/>
        </a:p>
      </dgm:t>
    </dgm:pt>
    <dgm:pt modelId="{46BA93AA-33DA-4F32-8F18-F1175538D874}">
      <dgm:prSet custT="1"/>
      <dgm:spPr/>
      <dgm:t>
        <a:bodyPr/>
        <a:lstStyle/>
        <a:p>
          <a:r>
            <a:rPr lang="en-US" sz="3200" dirty="0"/>
            <a:t>It’s demo time again!</a:t>
          </a:r>
        </a:p>
      </dgm:t>
    </dgm:pt>
    <dgm:pt modelId="{35E31C4F-EAE5-426B-996E-9937BD4F2AF3}" type="parTrans" cxnId="{A4532286-DCB0-4633-9DE2-9C21B1A60F94}">
      <dgm:prSet/>
      <dgm:spPr/>
      <dgm:t>
        <a:bodyPr/>
        <a:lstStyle/>
        <a:p>
          <a:endParaRPr lang="en-US"/>
        </a:p>
      </dgm:t>
    </dgm:pt>
    <dgm:pt modelId="{8D8330DB-2ECB-4C24-AA3D-055A4DBB216C}" type="sibTrans" cxnId="{A4532286-DCB0-4633-9DE2-9C21B1A60F94}">
      <dgm:prSet/>
      <dgm:spPr/>
      <dgm:t>
        <a:bodyPr/>
        <a:lstStyle/>
        <a:p>
          <a:endParaRPr lang="en-US"/>
        </a:p>
      </dgm:t>
    </dgm:pt>
    <dgm:pt modelId="{74CC66D9-5B09-4F8E-AAD6-25ABF3CC8B2C}" type="pres">
      <dgm:prSet presAssocID="{0566CE08-C227-4943-A57E-059EAB4C0A96}" presName="root" presStyleCnt="0">
        <dgm:presLayoutVars>
          <dgm:dir/>
          <dgm:resizeHandles val="exact"/>
        </dgm:presLayoutVars>
      </dgm:prSet>
      <dgm:spPr/>
    </dgm:pt>
    <dgm:pt modelId="{218D1F25-24A6-4617-B328-D10E301F5BE0}" type="pres">
      <dgm:prSet presAssocID="{47D403C1-4633-4A77-B5CD-BBE09E0616A2}" presName="compNode" presStyleCnt="0"/>
      <dgm:spPr/>
    </dgm:pt>
    <dgm:pt modelId="{C712424E-6E9B-4B4E-9331-BE9793491FD6}" type="pres">
      <dgm:prSet presAssocID="{47D403C1-4633-4A77-B5CD-BBE09E0616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405C346A-4BA0-429B-94C8-501B3A4F6672}" type="pres">
      <dgm:prSet presAssocID="{47D403C1-4633-4A77-B5CD-BBE09E0616A2}" presName="spaceRect" presStyleCnt="0"/>
      <dgm:spPr/>
    </dgm:pt>
    <dgm:pt modelId="{76FA3147-6B89-467E-9178-7CFA1F1B1666}" type="pres">
      <dgm:prSet presAssocID="{47D403C1-4633-4A77-B5CD-BBE09E0616A2}" presName="textRect" presStyleLbl="revTx" presStyleIdx="0" presStyleCnt="2">
        <dgm:presLayoutVars>
          <dgm:chMax val="1"/>
          <dgm:chPref val="1"/>
        </dgm:presLayoutVars>
      </dgm:prSet>
      <dgm:spPr/>
    </dgm:pt>
    <dgm:pt modelId="{606AC9CE-16D1-4109-9128-E7A2EDC82300}" type="pres">
      <dgm:prSet presAssocID="{42900461-6AAE-4E42-A099-49AC42A09715}" presName="sibTrans" presStyleCnt="0"/>
      <dgm:spPr/>
    </dgm:pt>
    <dgm:pt modelId="{0D2FBC11-D54A-407C-A9B0-D57BAE3E7EA0}" type="pres">
      <dgm:prSet presAssocID="{46BA93AA-33DA-4F32-8F18-F1175538D874}" presName="compNode" presStyleCnt="0"/>
      <dgm:spPr/>
    </dgm:pt>
    <dgm:pt modelId="{AF54782A-33D3-4F11-9948-E1EEBDAFE677}" type="pres">
      <dgm:prSet presAssocID="{46BA93AA-33DA-4F32-8F18-F1175538D8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1B9F95C-B8E7-4B69-AC12-DB6B42448AA4}" type="pres">
      <dgm:prSet presAssocID="{46BA93AA-33DA-4F32-8F18-F1175538D874}" presName="spaceRect" presStyleCnt="0"/>
      <dgm:spPr/>
    </dgm:pt>
    <dgm:pt modelId="{098B09C4-B4E2-41A2-B886-D9920BE7576E}" type="pres">
      <dgm:prSet presAssocID="{46BA93AA-33DA-4F32-8F18-F1175538D874}" presName="textRect" presStyleLbl="revTx" presStyleIdx="1" presStyleCnt="2">
        <dgm:presLayoutVars>
          <dgm:chMax val="1"/>
          <dgm:chPref val="1"/>
        </dgm:presLayoutVars>
      </dgm:prSet>
      <dgm:spPr/>
    </dgm:pt>
  </dgm:ptLst>
  <dgm:cxnLst>
    <dgm:cxn modelId="{7A5CE21D-2A73-49FE-89E2-5170913F5AD2}" type="presOf" srcId="{47D403C1-4633-4A77-B5CD-BBE09E0616A2}" destId="{76FA3147-6B89-467E-9178-7CFA1F1B1666}" srcOrd="0" destOrd="0" presId="urn:microsoft.com/office/officeart/2018/2/layout/IconLabelList"/>
    <dgm:cxn modelId="{B4100F76-8D80-458D-B1BB-8EF191CE4101}" type="presOf" srcId="{0566CE08-C227-4943-A57E-059EAB4C0A96}" destId="{74CC66D9-5B09-4F8E-AAD6-25ABF3CC8B2C}" srcOrd="0" destOrd="0" presId="urn:microsoft.com/office/officeart/2018/2/layout/IconLabelList"/>
    <dgm:cxn modelId="{9B561B7F-7D5C-4D8B-AE5F-8AA221C38BD4}" type="presOf" srcId="{46BA93AA-33DA-4F32-8F18-F1175538D874}" destId="{098B09C4-B4E2-41A2-B886-D9920BE7576E}" srcOrd="0" destOrd="0" presId="urn:microsoft.com/office/officeart/2018/2/layout/IconLabelList"/>
    <dgm:cxn modelId="{A4532286-DCB0-4633-9DE2-9C21B1A60F94}" srcId="{0566CE08-C227-4943-A57E-059EAB4C0A96}" destId="{46BA93AA-33DA-4F32-8F18-F1175538D874}" srcOrd="1" destOrd="0" parTransId="{35E31C4F-EAE5-426B-996E-9937BD4F2AF3}" sibTransId="{8D8330DB-2ECB-4C24-AA3D-055A4DBB216C}"/>
    <dgm:cxn modelId="{CA5B37F1-EEB9-4DFA-BEC0-1067A4F57D34}" srcId="{0566CE08-C227-4943-A57E-059EAB4C0A96}" destId="{47D403C1-4633-4A77-B5CD-BBE09E0616A2}" srcOrd="0" destOrd="0" parTransId="{E4E4EF02-11E2-4164-BB02-C81002353CE2}" sibTransId="{42900461-6AAE-4E42-A099-49AC42A09715}"/>
    <dgm:cxn modelId="{8B95AEB6-A576-4345-8F29-C9E1A35E5A35}" type="presParOf" srcId="{74CC66D9-5B09-4F8E-AAD6-25ABF3CC8B2C}" destId="{218D1F25-24A6-4617-B328-D10E301F5BE0}" srcOrd="0" destOrd="0" presId="urn:microsoft.com/office/officeart/2018/2/layout/IconLabelList"/>
    <dgm:cxn modelId="{AC1F24D9-8900-4F22-B7EF-67D3C1D07F5F}" type="presParOf" srcId="{218D1F25-24A6-4617-B328-D10E301F5BE0}" destId="{C712424E-6E9B-4B4E-9331-BE9793491FD6}" srcOrd="0" destOrd="0" presId="urn:microsoft.com/office/officeart/2018/2/layout/IconLabelList"/>
    <dgm:cxn modelId="{952035E3-6C16-4C08-B82C-AD2D3C8BA3FB}" type="presParOf" srcId="{218D1F25-24A6-4617-B328-D10E301F5BE0}" destId="{405C346A-4BA0-429B-94C8-501B3A4F6672}" srcOrd="1" destOrd="0" presId="urn:microsoft.com/office/officeart/2018/2/layout/IconLabelList"/>
    <dgm:cxn modelId="{99AD8A8E-3298-412B-994E-F78C0AE5E986}" type="presParOf" srcId="{218D1F25-24A6-4617-B328-D10E301F5BE0}" destId="{76FA3147-6B89-467E-9178-7CFA1F1B1666}" srcOrd="2" destOrd="0" presId="urn:microsoft.com/office/officeart/2018/2/layout/IconLabelList"/>
    <dgm:cxn modelId="{0A0546C5-DE2E-436D-95BA-8F4B4141A237}" type="presParOf" srcId="{74CC66D9-5B09-4F8E-AAD6-25ABF3CC8B2C}" destId="{606AC9CE-16D1-4109-9128-E7A2EDC82300}" srcOrd="1" destOrd="0" presId="urn:microsoft.com/office/officeart/2018/2/layout/IconLabelList"/>
    <dgm:cxn modelId="{480599C3-760A-4ACF-92FF-0503B845FFD0}" type="presParOf" srcId="{74CC66D9-5B09-4F8E-AAD6-25ABF3CC8B2C}" destId="{0D2FBC11-D54A-407C-A9B0-D57BAE3E7EA0}" srcOrd="2" destOrd="0" presId="urn:microsoft.com/office/officeart/2018/2/layout/IconLabelList"/>
    <dgm:cxn modelId="{58D0A083-10FE-4135-B1E2-C56965BCEDD2}" type="presParOf" srcId="{0D2FBC11-D54A-407C-A9B0-D57BAE3E7EA0}" destId="{AF54782A-33D3-4F11-9948-E1EEBDAFE677}" srcOrd="0" destOrd="0" presId="urn:microsoft.com/office/officeart/2018/2/layout/IconLabelList"/>
    <dgm:cxn modelId="{8B82924B-F1D3-4539-BFF2-3701C0FE0C53}" type="presParOf" srcId="{0D2FBC11-D54A-407C-A9B0-D57BAE3E7EA0}" destId="{B1B9F95C-B8E7-4B69-AC12-DB6B42448AA4}" srcOrd="1" destOrd="0" presId="urn:microsoft.com/office/officeart/2018/2/layout/IconLabelList"/>
    <dgm:cxn modelId="{6D48A056-E4B8-4C9B-AA4D-336CFA5C0B13}" type="presParOf" srcId="{0D2FBC11-D54A-407C-A9B0-D57BAE3E7EA0}" destId="{098B09C4-B4E2-41A2-B886-D9920BE757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DAD9B-6FB0-4ED1-AB8E-6A72EAC936B6}">
      <dsp:nvSpPr>
        <dsp:cNvPr id="0" name=""/>
        <dsp:cNvSpPr/>
      </dsp:nvSpPr>
      <dsp:spPr>
        <a:xfrm>
          <a:off x="661729" y="343280"/>
          <a:ext cx="657166" cy="657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BF2F1-9F37-4070-9712-9056CA1DDC88}">
      <dsp:nvSpPr>
        <dsp:cNvPr id="0" name=""/>
        <dsp:cNvSpPr/>
      </dsp:nvSpPr>
      <dsp:spPr>
        <a:xfrm>
          <a:off x="0" y="1225594"/>
          <a:ext cx="1877617" cy="135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Different types of database migration.</a:t>
          </a:r>
        </a:p>
      </dsp:txBody>
      <dsp:txXfrm>
        <a:off x="0" y="1225594"/>
        <a:ext cx="1877617" cy="1355484"/>
      </dsp:txXfrm>
    </dsp:sp>
    <dsp:sp modelId="{2A0B868F-9298-465A-BA84-C052C77B9D2F}">
      <dsp:nvSpPr>
        <dsp:cNvPr id="0" name=""/>
        <dsp:cNvSpPr/>
      </dsp:nvSpPr>
      <dsp:spPr>
        <a:xfrm>
          <a:off x="4391" y="3287559"/>
          <a:ext cx="1877617" cy="106603"/>
        </a:xfrm>
        <a:prstGeom prst="rect">
          <a:avLst/>
        </a:prstGeom>
        <a:noFill/>
        <a:ln>
          <a:noFill/>
        </a:ln>
        <a:effectLst/>
      </dsp:spPr>
      <dsp:style>
        <a:lnRef idx="0">
          <a:scrgbClr r="0" g="0" b="0"/>
        </a:lnRef>
        <a:fillRef idx="0">
          <a:scrgbClr r="0" g="0" b="0"/>
        </a:fillRef>
        <a:effectRef idx="0">
          <a:scrgbClr r="0" g="0" b="0"/>
        </a:effectRef>
        <a:fontRef idx="minor"/>
      </dsp:style>
    </dsp:sp>
    <dsp:sp modelId="{856001F6-1C10-4CB6-9874-8B0A53E99830}">
      <dsp:nvSpPr>
        <dsp:cNvPr id="0" name=""/>
        <dsp:cNvSpPr/>
      </dsp:nvSpPr>
      <dsp:spPr>
        <a:xfrm>
          <a:off x="3861312" y="385866"/>
          <a:ext cx="657166" cy="657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06E4E4-143C-48D8-9895-8130C4AF7218}">
      <dsp:nvSpPr>
        <dsp:cNvPr id="0" name=""/>
        <dsp:cNvSpPr/>
      </dsp:nvSpPr>
      <dsp:spPr>
        <a:xfrm>
          <a:off x="2793235" y="1225595"/>
          <a:ext cx="2793238" cy="135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Creating an Azure DevOps Build Pipeline that:</a:t>
          </a:r>
        </a:p>
      </dsp:txBody>
      <dsp:txXfrm>
        <a:off x="2793235" y="1225595"/>
        <a:ext cx="2793238" cy="1355484"/>
      </dsp:txXfrm>
    </dsp:sp>
    <dsp:sp modelId="{A3694002-CA13-4039-9426-193AD0C11983}">
      <dsp:nvSpPr>
        <dsp:cNvPr id="0" name=""/>
        <dsp:cNvSpPr/>
      </dsp:nvSpPr>
      <dsp:spPr>
        <a:xfrm>
          <a:off x="2209484" y="2736665"/>
          <a:ext cx="3960815" cy="48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1. Runs Flyway to run migration scripts on a database in Azure.</a:t>
          </a:r>
        </a:p>
        <a:p>
          <a:pPr marL="0" lvl="0" indent="0" algn="ctr" defTabSz="1066800">
            <a:lnSpc>
              <a:spcPct val="90000"/>
            </a:lnSpc>
            <a:spcBef>
              <a:spcPct val="0"/>
            </a:spcBef>
            <a:spcAft>
              <a:spcPct val="35000"/>
            </a:spcAft>
            <a:buNone/>
          </a:pPr>
          <a:r>
            <a:rPr lang="en-US" sz="2400" kern="1200" dirty="0"/>
            <a:t>2. Uses </a:t>
          </a:r>
          <a:r>
            <a:rPr lang="en-US" sz="2400" kern="1200" dirty="0" err="1"/>
            <a:t>tSQLt</a:t>
          </a:r>
          <a:r>
            <a:rPr lang="en-US" sz="2400" kern="1200" dirty="0"/>
            <a:t> to run unit tests, and report on those tests.</a:t>
          </a:r>
        </a:p>
        <a:p>
          <a:pPr marL="0" lvl="0" indent="0" algn="ctr" defTabSz="1066800">
            <a:lnSpc>
              <a:spcPct val="90000"/>
            </a:lnSpc>
            <a:spcBef>
              <a:spcPct val="0"/>
            </a:spcBef>
            <a:spcAft>
              <a:spcPct val="35000"/>
            </a:spcAft>
            <a:buNone/>
          </a:pPr>
          <a:r>
            <a:rPr lang="en-US" sz="2400" kern="1200" dirty="0"/>
            <a:t>3. Runs </a:t>
          </a:r>
          <a:r>
            <a:rPr lang="en-US" sz="2400" kern="1200" dirty="0" err="1"/>
            <a:t>SchemaSpy</a:t>
          </a:r>
          <a:r>
            <a:rPr lang="en-US" sz="2400" kern="1200" dirty="0"/>
            <a:t> to generate database documentation.</a:t>
          </a:r>
        </a:p>
      </dsp:txBody>
      <dsp:txXfrm>
        <a:off x="2209484" y="2736665"/>
        <a:ext cx="3960815" cy="480604"/>
      </dsp:txXfrm>
    </dsp:sp>
    <dsp:sp modelId="{B3A11C04-6C99-433E-8E99-7BDD467B7278}">
      <dsp:nvSpPr>
        <dsp:cNvPr id="0" name=""/>
        <dsp:cNvSpPr/>
      </dsp:nvSpPr>
      <dsp:spPr>
        <a:xfrm>
          <a:off x="7056085" y="343280"/>
          <a:ext cx="657166" cy="657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B4FFD-06FF-4428-B65A-5A69F5B311B9}">
      <dsp:nvSpPr>
        <dsp:cNvPr id="0" name=""/>
        <dsp:cNvSpPr/>
      </dsp:nvSpPr>
      <dsp:spPr>
        <a:xfrm>
          <a:off x="6477008" y="1225594"/>
          <a:ext cx="1877617" cy="1355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The software that this process uses.</a:t>
          </a:r>
        </a:p>
      </dsp:txBody>
      <dsp:txXfrm>
        <a:off x="6477008" y="1225594"/>
        <a:ext cx="1877617" cy="1355484"/>
      </dsp:txXfrm>
    </dsp:sp>
    <dsp:sp modelId="{2E92F96A-8B56-4964-876B-9CF0D6E45DED}">
      <dsp:nvSpPr>
        <dsp:cNvPr id="0" name=""/>
        <dsp:cNvSpPr/>
      </dsp:nvSpPr>
      <dsp:spPr>
        <a:xfrm>
          <a:off x="6499991" y="3287559"/>
          <a:ext cx="1877617" cy="1066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39A97-5AD4-4447-9B3B-0D90DC20D371}">
      <dsp:nvSpPr>
        <dsp:cNvPr id="0" name=""/>
        <dsp:cNvSpPr/>
      </dsp:nvSpPr>
      <dsp:spPr>
        <a:xfrm>
          <a:off x="773824" y="287810"/>
          <a:ext cx="820839" cy="717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472ACD-7CC2-4E2A-9D91-594012FA1C55}">
      <dsp:nvSpPr>
        <dsp:cNvPr id="0" name=""/>
        <dsp:cNvSpPr/>
      </dsp:nvSpPr>
      <dsp:spPr>
        <a:xfrm>
          <a:off x="11616" y="1175444"/>
          <a:ext cx="2345256" cy="19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Thanks for your time.</a:t>
          </a:r>
        </a:p>
      </dsp:txBody>
      <dsp:txXfrm>
        <a:off x="11616" y="1175444"/>
        <a:ext cx="2345256" cy="1909450"/>
      </dsp:txXfrm>
    </dsp:sp>
    <dsp:sp modelId="{5AE2B3F4-6CFD-46AB-B6FB-7FCD590BD556}">
      <dsp:nvSpPr>
        <dsp:cNvPr id="0" name=""/>
        <dsp:cNvSpPr/>
      </dsp:nvSpPr>
      <dsp:spPr>
        <a:xfrm>
          <a:off x="11616" y="3164090"/>
          <a:ext cx="2345256" cy="1083522"/>
        </a:xfrm>
        <a:prstGeom prst="rect">
          <a:avLst/>
        </a:prstGeom>
        <a:noFill/>
        <a:ln>
          <a:noFill/>
        </a:ln>
        <a:effectLst/>
      </dsp:spPr>
      <dsp:style>
        <a:lnRef idx="0">
          <a:scrgbClr r="0" g="0" b="0"/>
        </a:lnRef>
        <a:fillRef idx="0">
          <a:scrgbClr r="0" g="0" b="0"/>
        </a:fillRef>
        <a:effectRef idx="0">
          <a:scrgbClr r="0" g="0" b="0"/>
        </a:effectRef>
        <a:fontRef idx="minor"/>
      </dsp:style>
    </dsp:sp>
    <dsp:sp modelId="{59D6210D-C613-4B10-985D-D5717058571B}">
      <dsp:nvSpPr>
        <dsp:cNvPr id="0" name=""/>
        <dsp:cNvSpPr/>
      </dsp:nvSpPr>
      <dsp:spPr>
        <a:xfrm>
          <a:off x="3529501" y="287810"/>
          <a:ext cx="820839" cy="717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3FB8F-E640-4A7F-85AA-EBA2DCA0331F}">
      <dsp:nvSpPr>
        <dsp:cNvPr id="0" name=""/>
        <dsp:cNvSpPr/>
      </dsp:nvSpPr>
      <dsp:spPr>
        <a:xfrm>
          <a:off x="2767292" y="1175444"/>
          <a:ext cx="2345256" cy="19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In this talk, you’ve been given a quick introduction to:</a:t>
          </a:r>
        </a:p>
      </dsp:txBody>
      <dsp:txXfrm>
        <a:off x="2767292" y="1175444"/>
        <a:ext cx="2345256" cy="1909450"/>
      </dsp:txXfrm>
    </dsp:sp>
    <dsp:sp modelId="{82364D4D-3013-4413-88D9-FBC95D9CDC27}">
      <dsp:nvSpPr>
        <dsp:cNvPr id="0" name=""/>
        <dsp:cNvSpPr/>
      </dsp:nvSpPr>
      <dsp:spPr>
        <a:xfrm>
          <a:off x="2767292" y="2464188"/>
          <a:ext cx="2345256" cy="1083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Flyway.</a:t>
          </a:r>
        </a:p>
        <a:p>
          <a:pPr marL="0" lvl="0" indent="0" algn="ctr" defTabSz="889000">
            <a:lnSpc>
              <a:spcPct val="100000"/>
            </a:lnSpc>
            <a:spcBef>
              <a:spcPct val="0"/>
            </a:spcBef>
            <a:spcAft>
              <a:spcPct val="35000"/>
            </a:spcAft>
            <a:buNone/>
          </a:pPr>
          <a:r>
            <a:rPr lang="en-US" sz="2000" kern="1200" dirty="0" err="1"/>
            <a:t>SchemaSpy</a:t>
          </a:r>
          <a:r>
            <a:rPr lang="en-US" sz="2000" kern="1200" dirty="0"/>
            <a:t>.</a:t>
          </a:r>
        </a:p>
        <a:p>
          <a:pPr marL="0" lvl="0" indent="0" algn="ctr" defTabSz="889000">
            <a:lnSpc>
              <a:spcPct val="100000"/>
            </a:lnSpc>
            <a:spcBef>
              <a:spcPct val="0"/>
            </a:spcBef>
            <a:spcAft>
              <a:spcPct val="35000"/>
            </a:spcAft>
            <a:buNone/>
          </a:pPr>
          <a:r>
            <a:rPr lang="en-US" sz="2000" kern="1200" dirty="0" err="1"/>
            <a:t>tSQLt</a:t>
          </a:r>
          <a:r>
            <a:rPr lang="en-US" sz="2000" kern="1200" dirty="0"/>
            <a:t>.</a:t>
          </a:r>
        </a:p>
        <a:p>
          <a:pPr marL="0" lvl="0" indent="0" algn="ctr" defTabSz="889000">
            <a:lnSpc>
              <a:spcPct val="100000"/>
            </a:lnSpc>
            <a:spcBef>
              <a:spcPct val="0"/>
            </a:spcBef>
            <a:spcAft>
              <a:spcPct val="35000"/>
            </a:spcAft>
            <a:buNone/>
          </a:pPr>
          <a:r>
            <a:rPr lang="en-US" sz="2000" kern="1200" dirty="0"/>
            <a:t>Azure </a:t>
          </a:r>
          <a:r>
            <a:rPr lang="en-US" sz="2000" kern="1200" dirty="0" err="1"/>
            <a:t>Devops</a:t>
          </a:r>
          <a:r>
            <a:rPr lang="en-US" sz="2000" kern="1200" dirty="0"/>
            <a:t> and YAML.</a:t>
          </a:r>
        </a:p>
      </dsp:txBody>
      <dsp:txXfrm>
        <a:off x="2767292" y="2464188"/>
        <a:ext cx="2345256" cy="1083522"/>
      </dsp:txXfrm>
    </dsp:sp>
    <dsp:sp modelId="{C7C80047-3A87-471B-ABE7-F0E157D0D82B}">
      <dsp:nvSpPr>
        <dsp:cNvPr id="0" name=""/>
        <dsp:cNvSpPr/>
      </dsp:nvSpPr>
      <dsp:spPr>
        <a:xfrm>
          <a:off x="6285177" y="287810"/>
          <a:ext cx="820839" cy="717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9BCF5B-7C90-4302-8D5F-3444D7873E24}">
      <dsp:nvSpPr>
        <dsp:cNvPr id="0" name=""/>
        <dsp:cNvSpPr/>
      </dsp:nvSpPr>
      <dsp:spPr>
        <a:xfrm>
          <a:off x="5522969" y="1175444"/>
          <a:ext cx="2345256" cy="190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dirty="0"/>
            <a:t>I have a Github up at: </a:t>
          </a:r>
          <a:r>
            <a:rPr lang="en-US" sz="1600" kern="1200" dirty="0">
              <a:hlinkClick xmlns:r="http://schemas.openxmlformats.org/officeDocument/2006/relationships" r:id="rId7"/>
            </a:rPr>
            <a:t>https://github.com/Octacon100/GitHubDatabaseBuildDemo</a:t>
          </a:r>
          <a:r>
            <a:rPr lang="en-US" sz="1600" kern="1200" dirty="0"/>
            <a:t> if you want to review the code.</a:t>
          </a:r>
        </a:p>
        <a:p>
          <a:pPr marL="0" lvl="0" indent="0" algn="ctr" defTabSz="711200">
            <a:lnSpc>
              <a:spcPct val="100000"/>
            </a:lnSpc>
            <a:spcBef>
              <a:spcPct val="0"/>
            </a:spcBef>
            <a:spcAft>
              <a:spcPct val="35000"/>
            </a:spcAft>
            <a:buNone/>
            <a:defRPr b="1"/>
          </a:pPr>
          <a:endParaRPr lang="en-US" sz="1600" kern="1200" dirty="0"/>
        </a:p>
        <a:p>
          <a:pPr marL="0" lvl="0" indent="0" algn="ctr" defTabSz="711200">
            <a:lnSpc>
              <a:spcPct val="100000"/>
            </a:lnSpc>
            <a:spcBef>
              <a:spcPct val="0"/>
            </a:spcBef>
            <a:spcAft>
              <a:spcPct val="35000"/>
            </a:spcAft>
            <a:buNone/>
            <a:defRPr b="1"/>
          </a:pPr>
          <a:r>
            <a:rPr lang="en-US" sz="1600" kern="1200" dirty="0"/>
            <a:t>It will be on the New Stars of Data Github as well.</a:t>
          </a:r>
        </a:p>
      </dsp:txBody>
      <dsp:txXfrm>
        <a:off x="5522969" y="1175444"/>
        <a:ext cx="2345256" cy="1909450"/>
      </dsp:txXfrm>
    </dsp:sp>
    <dsp:sp modelId="{C6F3F8DD-FC48-49CD-B5A2-86D6C09472F0}">
      <dsp:nvSpPr>
        <dsp:cNvPr id="0" name=""/>
        <dsp:cNvSpPr/>
      </dsp:nvSpPr>
      <dsp:spPr>
        <a:xfrm>
          <a:off x="5522969" y="3164090"/>
          <a:ext cx="2345256" cy="108352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C0AAD-805F-4D49-A00B-F1C0A0A51C11}">
      <dsp:nvSpPr>
        <dsp:cNvPr id="0" name=""/>
        <dsp:cNvSpPr/>
      </dsp:nvSpPr>
      <dsp:spPr>
        <a:xfrm>
          <a:off x="1052690" y="84179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429E83-D7E5-431B-A418-E36875F66F2B}">
      <dsp:nvSpPr>
        <dsp:cNvPr id="0" name=""/>
        <dsp:cNvSpPr/>
      </dsp:nvSpPr>
      <dsp:spPr>
        <a:xfrm>
          <a:off x="16284"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All questions will be answered at the end.</a:t>
          </a:r>
        </a:p>
      </dsp:txBody>
      <dsp:txXfrm>
        <a:off x="16284" y="2964165"/>
        <a:ext cx="3768750" cy="720000"/>
      </dsp:txXfrm>
    </dsp:sp>
    <dsp:sp modelId="{755E81CA-FF6A-4F9E-86A1-B7F8FF5644E6}">
      <dsp:nvSpPr>
        <dsp:cNvPr id="0" name=""/>
        <dsp:cNvSpPr/>
      </dsp:nvSpPr>
      <dsp:spPr>
        <a:xfrm>
          <a:off x="5480971" y="84179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40C3BC-A897-46BB-95D1-337A153D4630}">
      <dsp:nvSpPr>
        <dsp:cNvPr id="0" name=""/>
        <dsp:cNvSpPr/>
      </dsp:nvSpPr>
      <dsp:spPr>
        <a:xfrm>
          <a:off x="4444565"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All code will be made available on GitHub.</a:t>
          </a:r>
        </a:p>
      </dsp:txBody>
      <dsp:txXfrm>
        <a:off x="4444565" y="2964165"/>
        <a:ext cx="37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63067-AC33-4324-9600-B7D657CE9692}">
      <dsp:nvSpPr>
        <dsp:cNvPr id="0" name=""/>
        <dsp:cNvSpPr/>
      </dsp:nvSpPr>
      <dsp:spPr>
        <a:xfrm>
          <a:off x="0" y="3142"/>
          <a:ext cx="8229600" cy="12279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13377E-B943-4AE2-9C4D-3C668864D159}">
      <dsp:nvSpPr>
        <dsp:cNvPr id="0" name=""/>
        <dsp:cNvSpPr/>
      </dsp:nvSpPr>
      <dsp:spPr>
        <a:xfrm>
          <a:off x="371460" y="279435"/>
          <a:ext cx="675383" cy="675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4E643-BAB6-4CE9-8B74-A1B6FDBC5532}">
      <dsp:nvSpPr>
        <dsp:cNvPr id="0" name=""/>
        <dsp:cNvSpPr/>
      </dsp:nvSpPr>
      <dsp:spPr>
        <a:xfrm>
          <a:off x="1418305" y="3142"/>
          <a:ext cx="6809908"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1111250">
            <a:lnSpc>
              <a:spcPct val="100000"/>
            </a:lnSpc>
            <a:spcBef>
              <a:spcPct val="0"/>
            </a:spcBef>
            <a:spcAft>
              <a:spcPct val="35000"/>
            </a:spcAft>
            <a:buNone/>
          </a:pPr>
          <a:r>
            <a:rPr lang="en-US" sz="2500" kern="1200" dirty="0"/>
            <a:t>Are you sure your procedures work?</a:t>
          </a:r>
        </a:p>
      </dsp:txBody>
      <dsp:txXfrm>
        <a:off x="1418305" y="3142"/>
        <a:ext cx="6809908" cy="1227969"/>
      </dsp:txXfrm>
    </dsp:sp>
    <dsp:sp modelId="{0E41CBDD-9A87-4452-A16B-7312654B1AA6}">
      <dsp:nvSpPr>
        <dsp:cNvPr id="0" name=""/>
        <dsp:cNvSpPr/>
      </dsp:nvSpPr>
      <dsp:spPr>
        <a:xfrm>
          <a:off x="0" y="1538104"/>
          <a:ext cx="8229600" cy="12279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BB235-9269-4175-9F1D-96DBA57E6348}">
      <dsp:nvSpPr>
        <dsp:cNvPr id="0" name=""/>
        <dsp:cNvSpPr/>
      </dsp:nvSpPr>
      <dsp:spPr>
        <a:xfrm>
          <a:off x="371460" y="1814397"/>
          <a:ext cx="675383" cy="675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A219B-7724-42F7-82CD-E2BB742D3156}">
      <dsp:nvSpPr>
        <dsp:cNvPr id="0" name=""/>
        <dsp:cNvSpPr/>
      </dsp:nvSpPr>
      <dsp:spPr>
        <a:xfrm>
          <a:off x="1418305" y="1538104"/>
          <a:ext cx="6809908"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1111250">
            <a:lnSpc>
              <a:spcPct val="100000"/>
            </a:lnSpc>
            <a:spcBef>
              <a:spcPct val="0"/>
            </a:spcBef>
            <a:spcAft>
              <a:spcPct val="35000"/>
            </a:spcAft>
            <a:buNone/>
          </a:pPr>
          <a:r>
            <a:rPr lang="en-US" sz="2500" kern="1200" dirty="0"/>
            <a:t>Set up your data, run your procedure, assert your test works, and rollback the whole transaction.</a:t>
          </a:r>
        </a:p>
      </dsp:txBody>
      <dsp:txXfrm>
        <a:off x="1418305" y="1538104"/>
        <a:ext cx="6809908" cy="1227969"/>
      </dsp:txXfrm>
    </dsp:sp>
    <dsp:sp modelId="{6113E986-D7D7-40EC-90EE-312BC4B2BCE7}">
      <dsp:nvSpPr>
        <dsp:cNvPr id="0" name=""/>
        <dsp:cNvSpPr/>
      </dsp:nvSpPr>
      <dsp:spPr>
        <a:xfrm>
          <a:off x="0" y="3073067"/>
          <a:ext cx="8229600" cy="14497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B9832-F36A-403F-8D4E-44889F8D03D4}">
      <dsp:nvSpPr>
        <dsp:cNvPr id="0" name=""/>
        <dsp:cNvSpPr/>
      </dsp:nvSpPr>
      <dsp:spPr>
        <a:xfrm>
          <a:off x="371460" y="3460252"/>
          <a:ext cx="675383" cy="675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7F5497-578E-4F8F-862D-7128B6958772}">
      <dsp:nvSpPr>
        <dsp:cNvPr id="0" name=""/>
        <dsp:cNvSpPr/>
      </dsp:nvSpPr>
      <dsp:spPr>
        <a:xfrm>
          <a:off x="1418305" y="3183958"/>
          <a:ext cx="3703320"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1111250">
            <a:lnSpc>
              <a:spcPct val="100000"/>
            </a:lnSpc>
            <a:spcBef>
              <a:spcPct val="0"/>
            </a:spcBef>
            <a:spcAft>
              <a:spcPct val="35000"/>
            </a:spcAft>
            <a:buNone/>
          </a:pPr>
          <a:r>
            <a:rPr lang="en-US" sz="2500" kern="1200"/>
            <a:t>Example Tools:</a:t>
          </a:r>
          <a:endParaRPr lang="en-US" sz="2500" kern="1200" dirty="0"/>
        </a:p>
      </dsp:txBody>
      <dsp:txXfrm>
        <a:off x="1418305" y="3183958"/>
        <a:ext cx="3703320" cy="1227969"/>
      </dsp:txXfrm>
    </dsp:sp>
    <dsp:sp modelId="{5791EC2B-3682-4CF3-A95A-D4026B119F48}">
      <dsp:nvSpPr>
        <dsp:cNvPr id="0" name=""/>
        <dsp:cNvSpPr/>
      </dsp:nvSpPr>
      <dsp:spPr>
        <a:xfrm>
          <a:off x="5121625" y="3183958"/>
          <a:ext cx="3106588" cy="1227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0" tIns="129960" rIns="129960" bIns="129960" numCol="1" spcCol="1270" anchor="ctr" anchorCtr="0">
          <a:noAutofit/>
        </a:bodyPr>
        <a:lstStyle/>
        <a:p>
          <a:pPr marL="0" lvl="0" indent="0" algn="l" defTabSz="800100">
            <a:lnSpc>
              <a:spcPct val="100000"/>
            </a:lnSpc>
            <a:spcBef>
              <a:spcPct val="0"/>
            </a:spcBef>
            <a:spcAft>
              <a:spcPct val="35000"/>
            </a:spcAft>
            <a:buNone/>
          </a:pPr>
          <a:r>
            <a:rPr lang="en-US" sz="1800" kern="1200" dirty="0"/>
            <a:t>Sql Server Data Tools.</a:t>
          </a:r>
        </a:p>
        <a:p>
          <a:pPr marL="0" lvl="0" indent="0" algn="l" defTabSz="800100">
            <a:lnSpc>
              <a:spcPct val="100000"/>
            </a:lnSpc>
            <a:spcBef>
              <a:spcPct val="0"/>
            </a:spcBef>
            <a:spcAft>
              <a:spcPct val="35000"/>
            </a:spcAft>
            <a:buNone/>
          </a:pPr>
          <a:r>
            <a:rPr lang="en-US" sz="1800" kern="1200" dirty="0" err="1"/>
            <a:t>tSQLt</a:t>
          </a:r>
          <a:r>
            <a:rPr lang="en-US" sz="1800" kern="1200" dirty="0"/>
            <a:t>.</a:t>
          </a:r>
        </a:p>
        <a:p>
          <a:pPr marL="0" lvl="0" indent="0" algn="l" defTabSz="800100">
            <a:lnSpc>
              <a:spcPct val="100000"/>
            </a:lnSpc>
            <a:spcBef>
              <a:spcPct val="0"/>
            </a:spcBef>
            <a:spcAft>
              <a:spcPct val="35000"/>
            </a:spcAft>
            <a:buNone/>
          </a:pPr>
          <a:r>
            <a:rPr lang="en-US" sz="1800" kern="1200" dirty="0"/>
            <a:t>Redgate </a:t>
          </a:r>
          <a:r>
            <a:rPr lang="en-US" sz="1800" kern="1200" dirty="0" err="1"/>
            <a:t>SQLTest</a:t>
          </a:r>
          <a:r>
            <a:rPr lang="en-US" sz="1800" kern="1200" dirty="0"/>
            <a:t>. (Uses </a:t>
          </a:r>
          <a:r>
            <a:rPr lang="en-US" sz="1800" kern="1200" dirty="0" err="1"/>
            <a:t>tSQLt</a:t>
          </a:r>
          <a:r>
            <a:rPr lang="en-US" sz="1800" kern="1200" dirty="0"/>
            <a:t>.)</a:t>
          </a:r>
        </a:p>
      </dsp:txBody>
      <dsp:txXfrm>
        <a:off x="5121625" y="3183958"/>
        <a:ext cx="3106588" cy="1227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0D5D9-1B61-43ED-A18C-64E213014291}">
      <dsp:nvSpPr>
        <dsp:cNvPr id="0" name=""/>
        <dsp:cNvSpPr/>
      </dsp:nvSpPr>
      <dsp:spPr>
        <a:xfrm>
          <a:off x="0" y="553"/>
          <a:ext cx="7879842"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6D482-76F5-4D4E-BE5B-754C440BA961}">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C3CF8-8F58-4B1C-88C4-5905227BB447}">
      <dsp:nvSpPr>
        <dsp:cNvPr id="0" name=""/>
        <dsp:cNvSpPr/>
      </dsp:nvSpPr>
      <dsp:spPr>
        <a:xfrm>
          <a:off x="1496324" y="553"/>
          <a:ext cx="6383517"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111250">
            <a:lnSpc>
              <a:spcPct val="90000"/>
            </a:lnSpc>
            <a:spcBef>
              <a:spcPct val="0"/>
            </a:spcBef>
            <a:spcAft>
              <a:spcPct val="35000"/>
            </a:spcAft>
            <a:buNone/>
          </a:pPr>
          <a:r>
            <a:rPr lang="en-US" sz="2500" kern="1200" dirty="0"/>
            <a:t>How often is documentation put off because something else needs to be done?</a:t>
          </a:r>
        </a:p>
      </dsp:txBody>
      <dsp:txXfrm>
        <a:off x="1496324" y="553"/>
        <a:ext cx="6383517" cy="1295519"/>
      </dsp:txXfrm>
    </dsp:sp>
    <dsp:sp modelId="{F1AC8BF8-5581-4C3F-A35E-47A9F982B5DC}">
      <dsp:nvSpPr>
        <dsp:cNvPr id="0" name=""/>
        <dsp:cNvSpPr/>
      </dsp:nvSpPr>
      <dsp:spPr>
        <a:xfrm>
          <a:off x="0" y="1619952"/>
          <a:ext cx="7879842" cy="1295519"/>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D9100F28-FD1B-4B32-B33A-81B01CA7CB70}">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2F44B3-2028-4319-9D45-FD92AA125F26}">
      <dsp:nvSpPr>
        <dsp:cNvPr id="0" name=""/>
        <dsp:cNvSpPr/>
      </dsp:nvSpPr>
      <dsp:spPr>
        <a:xfrm>
          <a:off x="1496324" y="1619952"/>
          <a:ext cx="6383517"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111250">
            <a:lnSpc>
              <a:spcPct val="90000"/>
            </a:lnSpc>
            <a:spcBef>
              <a:spcPct val="0"/>
            </a:spcBef>
            <a:spcAft>
              <a:spcPct val="35000"/>
            </a:spcAft>
            <a:buNone/>
          </a:pPr>
          <a:r>
            <a:rPr lang="en-US" sz="2500" kern="1200"/>
            <a:t>What about documentation that is stale and will never be updated?</a:t>
          </a:r>
        </a:p>
      </dsp:txBody>
      <dsp:txXfrm>
        <a:off x="1496324" y="1619952"/>
        <a:ext cx="6383517" cy="1295519"/>
      </dsp:txXfrm>
    </dsp:sp>
    <dsp:sp modelId="{5E08D38E-5741-4CFC-8FFC-54CA11DF9216}">
      <dsp:nvSpPr>
        <dsp:cNvPr id="0" name=""/>
        <dsp:cNvSpPr/>
      </dsp:nvSpPr>
      <dsp:spPr>
        <a:xfrm>
          <a:off x="0" y="3239351"/>
          <a:ext cx="7879842" cy="1295519"/>
        </a:xfrm>
        <a:prstGeom prst="roundRect">
          <a:avLst>
            <a:gd name="adj" fmla="val 10000"/>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sp>
    <dsp:sp modelId="{94A5B5DC-DB48-4741-9C14-0AA49129EEEB}">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2D8A65-C8B1-49CE-9AD1-A2D76F20C74D}">
      <dsp:nvSpPr>
        <dsp:cNvPr id="0" name=""/>
        <dsp:cNvSpPr/>
      </dsp:nvSpPr>
      <dsp:spPr>
        <a:xfrm>
          <a:off x="1496324" y="3239351"/>
          <a:ext cx="6383517"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111250">
            <a:lnSpc>
              <a:spcPct val="90000"/>
            </a:lnSpc>
            <a:spcBef>
              <a:spcPct val="0"/>
            </a:spcBef>
            <a:spcAft>
              <a:spcPct val="35000"/>
            </a:spcAft>
            <a:buNone/>
          </a:pPr>
          <a:r>
            <a:rPr lang="en-US" sz="2500" kern="1200"/>
            <a:t>Wouldn’t it be great if a living document was generated each time a database was built?</a:t>
          </a:r>
        </a:p>
      </dsp:txBody>
      <dsp:txXfrm>
        <a:off x="1496324" y="3239351"/>
        <a:ext cx="6383517" cy="1295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424E-6E9B-4B4E-9331-BE9793491FD6}">
      <dsp:nvSpPr>
        <dsp:cNvPr id="0" name=""/>
        <dsp:cNvSpPr/>
      </dsp:nvSpPr>
      <dsp:spPr>
        <a:xfrm>
          <a:off x="1005780" y="888163"/>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A3147-6B89-467E-9178-7CFA1F1B1666}">
      <dsp:nvSpPr>
        <dsp:cNvPr id="0" name=""/>
        <dsp:cNvSpPr/>
      </dsp:nvSpPr>
      <dsp:spPr>
        <a:xfrm>
          <a:off x="12686"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 like to begin with the end in mind.</a:t>
          </a:r>
        </a:p>
      </dsp:txBody>
      <dsp:txXfrm>
        <a:off x="12686" y="2927260"/>
        <a:ext cx="3611250" cy="720000"/>
      </dsp:txXfrm>
    </dsp:sp>
    <dsp:sp modelId="{AF54782A-33D3-4F11-9948-E1EEBDAFE677}">
      <dsp:nvSpPr>
        <dsp:cNvPr id="0" name=""/>
        <dsp:cNvSpPr/>
      </dsp:nvSpPr>
      <dsp:spPr>
        <a:xfrm>
          <a:off x="5248999" y="888163"/>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B09C4-B4E2-41A2-B886-D9920BE7576E}">
      <dsp:nvSpPr>
        <dsp:cNvPr id="0" name=""/>
        <dsp:cNvSpPr/>
      </dsp:nvSpPr>
      <dsp:spPr>
        <a:xfrm>
          <a:off x="4255905"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It’s demo time!</a:t>
          </a:r>
        </a:p>
      </dsp:txBody>
      <dsp:txXfrm>
        <a:off x="4255905" y="2927260"/>
        <a:ext cx="3611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A6E87-093D-4A31-8957-4BD6BE591DBD}">
      <dsp:nvSpPr>
        <dsp:cNvPr id="0" name=""/>
        <dsp:cNvSpPr/>
      </dsp:nvSpPr>
      <dsp:spPr>
        <a:xfrm>
          <a:off x="0" y="737006"/>
          <a:ext cx="7879842"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F0D5E-5D01-4ECA-94D3-78010F1D4BBC}">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23E012-C86F-47F6-A33E-ADFE4276393F}">
      <dsp:nvSpPr>
        <dsp:cNvPr id="0" name=""/>
        <dsp:cNvSpPr/>
      </dsp:nvSpPr>
      <dsp:spPr>
        <a:xfrm>
          <a:off x="1571524" y="737006"/>
          <a:ext cx="6308317"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244600">
            <a:lnSpc>
              <a:spcPct val="90000"/>
            </a:lnSpc>
            <a:spcBef>
              <a:spcPct val="0"/>
            </a:spcBef>
            <a:spcAft>
              <a:spcPct val="35000"/>
            </a:spcAft>
            <a:buNone/>
          </a:pPr>
          <a:r>
            <a:rPr lang="en-US" sz="2800" kern="1200" dirty="0"/>
            <a:t>Let’s get your databases into that state.</a:t>
          </a:r>
        </a:p>
      </dsp:txBody>
      <dsp:txXfrm>
        <a:off x="1571524" y="737006"/>
        <a:ext cx="6308317" cy="1360627"/>
      </dsp:txXfrm>
    </dsp:sp>
    <dsp:sp modelId="{A99F222E-32DC-4D1F-A4FE-D826150EA201}">
      <dsp:nvSpPr>
        <dsp:cNvPr id="0" name=""/>
        <dsp:cNvSpPr/>
      </dsp:nvSpPr>
      <dsp:spPr>
        <a:xfrm>
          <a:off x="0" y="2437790"/>
          <a:ext cx="7879842"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14983-7DD4-4821-979A-6B083C885872}">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B7B894-2DCB-4526-A67B-599303B1C79C}">
      <dsp:nvSpPr>
        <dsp:cNvPr id="0" name=""/>
        <dsp:cNvSpPr/>
      </dsp:nvSpPr>
      <dsp:spPr>
        <a:xfrm>
          <a:off x="1571524" y="2437790"/>
          <a:ext cx="6308317"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111250">
            <a:lnSpc>
              <a:spcPct val="90000"/>
            </a:lnSpc>
            <a:spcBef>
              <a:spcPct val="0"/>
            </a:spcBef>
            <a:spcAft>
              <a:spcPct val="35000"/>
            </a:spcAft>
            <a:buNone/>
          </a:pPr>
          <a:r>
            <a:rPr lang="en-US" sz="2500" kern="1200" dirty="0"/>
            <a:t>Please write out any questions you have during this and I’ll try to cover them in more detail in the next demo I’ll have at the end. </a:t>
          </a:r>
        </a:p>
      </dsp:txBody>
      <dsp:txXfrm>
        <a:off x="1571524" y="2437790"/>
        <a:ext cx="6308317" cy="13606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45BF4-0CEA-4F62-B9B3-608B4D4908B6}">
      <dsp:nvSpPr>
        <dsp:cNvPr id="0" name=""/>
        <dsp:cNvSpPr/>
      </dsp:nvSpPr>
      <dsp:spPr>
        <a:xfrm>
          <a:off x="359127" y="724"/>
          <a:ext cx="1014363" cy="101436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70A74-2825-4F0C-AC6F-7A9F018CECBB}">
      <dsp:nvSpPr>
        <dsp:cNvPr id="0" name=""/>
        <dsp:cNvSpPr/>
      </dsp:nvSpPr>
      <dsp:spPr>
        <a:xfrm>
          <a:off x="575302" y="216900"/>
          <a:ext cx="582011" cy="582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455FC-BF3E-4881-A644-AA31A3B099BC}">
      <dsp:nvSpPr>
        <dsp:cNvPr id="0" name=""/>
        <dsp:cNvSpPr/>
      </dsp:nvSpPr>
      <dsp:spPr>
        <a:xfrm>
          <a:off x="34863" y="1331036"/>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Migrate – </a:t>
          </a:r>
          <a:r>
            <a:rPr lang="en-US" sz="1800" u="none" kern="1200" cap="none" baseline="0" dirty="0"/>
            <a:t>Main command.</a:t>
          </a:r>
        </a:p>
      </dsp:txBody>
      <dsp:txXfrm>
        <a:off x="34863" y="1331036"/>
        <a:ext cx="1662890" cy="728813"/>
      </dsp:txXfrm>
    </dsp:sp>
    <dsp:sp modelId="{B0C879A4-8132-4E3D-BEC4-A5F9159DCEE0}">
      <dsp:nvSpPr>
        <dsp:cNvPr id="0" name=""/>
        <dsp:cNvSpPr/>
      </dsp:nvSpPr>
      <dsp:spPr>
        <a:xfrm>
          <a:off x="2313023" y="724"/>
          <a:ext cx="1014363" cy="101436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994DB-8E2D-4799-82BF-5E53695EF1FA}">
      <dsp:nvSpPr>
        <dsp:cNvPr id="0" name=""/>
        <dsp:cNvSpPr/>
      </dsp:nvSpPr>
      <dsp:spPr>
        <a:xfrm>
          <a:off x="2529199" y="216900"/>
          <a:ext cx="582011" cy="582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CEB891-35D9-4E25-915E-08F687EC1738}">
      <dsp:nvSpPr>
        <dsp:cNvPr id="0" name=""/>
        <dsp:cNvSpPr/>
      </dsp:nvSpPr>
      <dsp:spPr>
        <a:xfrm>
          <a:off x="1988759" y="1331036"/>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Clean – Drops everything.</a:t>
          </a:r>
        </a:p>
      </dsp:txBody>
      <dsp:txXfrm>
        <a:off x="1988759" y="1331036"/>
        <a:ext cx="1662890" cy="728813"/>
      </dsp:txXfrm>
    </dsp:sp>
    <dsp:sp modelId="{8E85E448-30FC-465E-B9D3-5FFCA694C142}">
      <dsp:nvSpPr>
        <dsp:cNvPr id="0" name=""/>
        <dsp:cNvSpPr/>
      </dsp:nvSpPr>
      <dsp:spPr>
        <a:xfrm>
          <a:off x="4266920" y="724"/>
          <a:ext cx="1014363" cy="101436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9CAD1-DA02-4A15-8D4E-A9EA0A16985D}">
      <dsp:nvSpPr>
        <dsp:cNvPr id="0" name=""/>
        <dsp:cNvSpPr/>
      </dsp:nvSpPr>
      <dsp:spPr>
        <a:xfrm>
          <a:off x="4483095" y="216900"/>
          <a:ext cx="582011" cy="58201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5BF6FB-8337-4ED4-ABEF-06761C020F4B}">
      <dsp:nvSpPr>
        <dsp:cNvPr id="0" name=""/>
        <dsp:cNvSpPr/>
      </dsp:nvSpPr>
      <dsp:spPr>
        <a:xfrm>
          <a:off x="3942656" y="1331036"/>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Info – Tells you what you’ll be running.</a:t>
          </a:r>
        </a:p>
      </dsp:txBody>
      <dsp:txXfrm>
        <a:off x="3942656" y="1331036"/>
        <a:ext cx="1662890" cy="728813"/>
      </dsp:txXfrm>
    </dsp:sp>
    <dsp:sp modelId="{422211B3-40D7-4873-9BA5-B65F1F3F7C67}">
      <dsp:nvSpPr>
        <dsp:cNvPr id="0" name=""/>
        <dsp:cNvSpPr/>
      </dsp:nvSpPr>
      <dsp:spPr>
        <a:xfrm>
          <a:off x="6337159" y="16599"/>
          <a:ext cx="1014363" cy="101436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EFF05-620A-4372-A39C-5537B8648235}">
      <dsp:nvSpPr>
        <dsp:cNvPr id="0" name=""/>
        <dsp:cNvSpPr/>
      </dsp:nvSpPr>
      <dsp:spPr>
        <a:xfrm>
          <a:off x="6563603" y="270835"/>
          <a:ext cx="582011" cy="582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C1C000-A310-4217-BC6D-900D3764E739}">
      <dsp:nvSpPr>
        <dsp:cNvPr id="0" name=""/>
        <dsp:cNvSpPr/>
      </dsp:nvSpPr>
      <dsp:spPr>
        <a:xfrm>
          <a:off x="5896552" y="1310637"/>
          <a:ext cx="1948425"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Validate – Validates applied migrations against ones available.</a:t>
          </a:r>
        </a:p>
      </dsp:txBody>
      <dsp:txXfrm>
        <a:off x="5896552" y="1310637"/>
        <a:ext cx="1948425" cy="728813"/>
      </dsp:txXfrm>
    </dsp:sp>
    <dsp:sp modelId="{1A25D419-8E1B-4045-A4D9-647B276977F6}">
      <dsp:nvSpPr>
        <dsp:cNvPr id="0" name=""/>
        <dsp:cNvSpPr/>
      </dsp:nvSpPr>
      <dsp:spPr>
        <a:xfrm>
          <a:off x="2455791" y="2300920"/>
          <a:ext cx="1014363" cy="101436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32F8C-5262-4529-8BA6-5CF05DAE9D5A}">
      <dsp:nvSpPr>
        <dsp:cNvPr id="0" name=""/>
        <dsp:cNvSpPr/>
      </dsp:nvSpPr>
      <dsp:spPr>
        <a:xfrm>
          <a:off x="2671966" y="2549214"/>
          <a:ext cx="582011" cy="5820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4146EF-B0FB-4F2F-A0C3-36D7BEEE811B}">
      <dsp:nvSpPr>
        <dsp:cNvPr id="0" name=""/>
        <dsp:cNvSpPr/>
      </dsp:nvSpPr>
      <dsp:spPr>
        <a:xfrm>
          <a:off x="2131527" y="3577184"/>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Baseline – Baselines an existing database.</a:t>
          </a:r>
        </a:p>
      </dsp:txBody>
      <dsp:txXfrm>
        <a:off x="2131527" y="3577184"/>
        <a:ext cx="1662890" cy="728813"/>
      </dsp:txXfrm>
    </dsp:sp>
    <dsp:sp modelId="{FF7FF616-DF59-4C3D-B0CE-A9E121A25F6E}">
      <dsp:nvSpPr>
        <dsp:cNvPr id="0" name=""/>
        <dsp:cNvSpPr/>
      </dsp:nvSpPr>
      <dsp:spPr>
        <a:xfrm>
          <a:off x="4409687" y="2300920"/>
          <a:ext cx="1014363" cy="101436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D9CE5-BDEE-4383-AA78-0AA9FB1B5B23}">
      <dsp:nvSpPr>
        <dsp:cNvPr id="0" name=""/>
        <dsp:cNvSpPr/>
      </dsp:nvSpPr>
      <dsp:spPr>
        <a:xfrm>
          <a:off x="4625863" y="2527371"/>
          <a:ext cx="582011" cy="5820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87F326-A6CA-41BE-AAD1-63A715E19FF6}">
      <dsp:nvSpPr>
        <dsp:cNvPr id="0" name=""/>
        <dsp:cNvSpPr/>
      </dsp:nvSpPr>
      <dsp:spPr>
        <a:xfrm>
          <a:off x="4085423" y="3577184"/>
          <a:ext cx="1662890" cy="728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baseline="0" dirty="0"/>
            <a:t>Repair – Repairs the schema history table.</a:t>
          </a:r>
        </a:p>
      </dsp:txBody>
      <dsp:txXfrm>
        <a:off x="4085423" y="3577184"/>
        <a:ext cx="1662890" cy="7288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EB173-5C5F-428C-A947-DBEEAA4C519E}">
      <dsp:nvSpPr>
        <dsp:cNvPr id="0" name=""/>
        <dsp:cNvSpPr/>
      </dsp:nvSpPr>
      <dsp:spPr>
        <a:xfrm>
          <a:off x="0" y="1805"/>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D8A00-3D37-4D30-9625-AB331D93E1E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5A803-2EA4-41B9-967D-CC1B7628F0B3}">
      <dsp:nvSpPr>
        <dsp:cNvPr id="0" name=""/>
        <dsp:cNvSpPr/>
      </dsp:nvSpPr>
      <dsp:spPr>
        <a:xfrm>
          <a:off x="1057183" y="1805"/>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Have some test classes and tests in </a:t>
          </a:r>
          <a:r>
            <a:rPr lang="en-US" sz="2400" kern="1200" dirty="0" err="1"/>
            <a:t>tSQLt</a:t>
          </a:r>
          <a:r>
            <a:rPr lang="en-US" sz="2400" kern="1200" dirty="0"/>
            <a:t>.</a:t>
          </a:r>
        </a:p>
      </dsp:txBody>
      <dsp:txXfrm>
        <a:off x="1057183" y="1805"/>
        <a:ext cx="6829516" cy="915310"/>
      </dsp:txXfrm>
    </dsp:sp>
    <dsp:sp modelId="{62BE6193-EEAC-473C-B881-F4B6A891353D}">
      <dsp:nvSpPr>
        <dsp:cNvPr id="0" name=""/>
        <dsp:cNvSpPr/>
      </dsp:nvSpPr>
      <dsp:spPr>
        <a:xfrm>
          <a:off x="0" y="1145944"/>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18A33-E425-42B1-8E75-B0C5C61FD07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48315D-CB60-4C05-BEF2-6C696D2C93B4}">
      <dsp:nvSpPr>
        <dsp:cNvPr id="0" name=""/>
        <dsp:cNvSpPr/>
      </dsp:nvSpPr>
      <dsp:spPr>
        <a:xfrm>
          <a:off x="1057183" y="1145944"/>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Use </a:t>
          </a:r>
          <a:r>
            <a:rPr lang="en-US" sz="2400" kern="1200" dirty="0" err="1"/>
            <a:t>tSQLt.RunAll</a:t>
          </a:r>
          <a:r>
            <a:rPr lang="en-US" sz="2400" kern="1200" dirty="0"/>
            <a:t> to run all the tests.</a:t>
          </a:r>
        </a:p>
      </dsp:txBody>
      <dsp:txXfrm>
        <a:off x="1057183" y="1145944"/>
        <a:ext cx="6829516" cy="915310"/>
      </dsp:txXfrm>
    </dsp:sp>
    <dsp:sp modelId="{E638F352-EC69-4A69-AA36-BA7321DCB530}">
      <dsp:nvSpPr>
        <dsp:cNvPr id="0" name=""/>
        <dsp:cNvSpPr/>
      </dsp:nvSpPr>
      <dsp:spPr>
        <a:xfrm>
          <a:off x="0" y="2290082"/>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5AFE0-AAB8-4843-B649-3188D184C2A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5597D9-AB32-4E6A-BFA4-85740B80312C}">
      <dsp:nvSpPr>
        <dsp:cNvPr id="0" name=""/>
        <dsp:cNvSpPr/>
      </dsp:nvSpPr>
      <dsp:spPr>
        <a:xfrm>
          <a:off x="1057183" y="2290082"/>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Use </a:t>
          </a:r>
          <a:r>
            <a:rPr lang="en-US" sz="2400" kern="1200" dirty="0" err="1"/>
            <a:t>tSQLt.XmlResultFormatter</a:t>
          </a:r>
          <a:r>
            <a:rPr lang="en-US" sz="2400" kern="1200" dirty="0"/>
            <a:t> to format the results as XML.</a:t>
          </a:r>
        </a:p>
      </dsp:txBody>
      <dsp:txXfrm>
        <a:off x="1057183" y="2290082"/>
        <a:ext cx="6829516" cy="915310"/>
      </dsp:txXfrm>
    </dsp:sp>
    <dsp:sp modelId="{79C22BA4-B744-435B-9991-A5235568E767}">
      <dsp:nvSpPr>
        <dsp:cNvPr id="0" name=""/>
        <dsp:cNvSpPr/>
      </dsp:nvSpPr>
      <dsp:spPr>
        <a:xfrm>
          <a:off x="0" y="3434221"/>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1BD0D-AD7F-49C6-9BB1-0EDDFAB4C8B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CE345E-1AA9-4005-9719-F85A398E3DCB}">
      <dsp:nvSpPr>
        <dsp:cNvPr id="0" name=""/>
        <dsp:cNvSpPr/>
      </dsp:nvSpPr>
      <dsp:spPr>
        <a:xfrm>
          <a:off x="1057183" y="3434221"/>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066800">
            <a:lnSpc>
              <a:spcPct val="90000"/>
            </a:lnSpc>
            <a:spcBef>
              <a:spcPct val="0"/>
            </a:spcBef>
            <a:spcAft>
              <a:spcPct val="35000"/>
            </a:spcAft>
            <a:buNone/>
          </a:pPr>
          <a:r>
            <a:rPr lang="en-US" sz="2400" kern="1200" dirty="0"/>
            <a:t>Use </a:t>
          </a:r>
          <a:r>
            <a:rPr lang="en-US" sz="2400" kern="1200" dirty="0" err="1"/>
            <a:t>Powershell</a:t>
          </a:r>
          <a:r>
            <a:rPr lang="en-US" sz="2400" kern="1200" dirty="0"/>
            <a:t> to run the SQL code and save the XML for your YAML Pipeline to pick up.</a:t>
          </a:r>
        </a:p>
      </dsp:txBody>
      <dsp:txXfrm>
        <a:off x="1057183" y="3434221"/>
        <a:ext cx="6829516" cy="915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424E-6E9B-4B4E-9331-BE9793491FD6}">
      <dsp:nvSpPr>
        <dsp:cNvPr id="0" name=""/>
        <dsp:cNvSpPr/>
      </dsp:nvSpPr>
      <dsp:spPr>
        <a:xfrm>
          <a:off x="1005780" y="888163"/>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FA3147-6B89-467E-9178-7CFA1F1B1666}">
      <dsp:nvSpPr>
        <dsp:cNvPr id="0" name=""/>
        <dsp:cNvSpPr/>
      </dsp:nvSpPr>
      <dsp:spPr>
        <a:xfrm>
          <a:off x="12686"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I’m going to review the demo again and see if I can answer some of your questions this time around.</a:t>
          </a:r>
        </a:p>
      </dsp:txBody>
      <dsp:txXfrm>
        <a:off x="12686" y="2927260"/>
        <a:ext cx="3611250" cy="720000"/>
      </dsp:txXfrm>
    </dsp:sp>
    <dsp:sp modelId="{AF54782A-33D3-4F11-9948-E1EEBDAFE677}">
      <dsp:nvSpPr>
        <dsp:cNvPr id="0" name=""/>
        <dsp:cNvSpPr/>
      </dsp:nvSpPr>
      <dsp:spPr>
        <a:xfrm>
          <a:off x="5248999" y="888163"/>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B09C4-B4E2-41A2-B886-D9920BE7576E}">
      <dsp:nvSpPr>
        <dsp:cNvPr id="0" name=""/>
        <dsp:cNvSpPr/>
      </dsp:nvSpPr>
      <dsp:spPr>
        <a:xfrm>
          <a:off x="4255905" y="2927260"/>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pPr>
          <a:r>
            <a:rPr lang="en-US" sz="3200" kern="1200" dirty="0"/>
            <a:t>It’s demo time again!</a:t>
          </a:r>
        </a:p>
      </dsp:txBody>
      <dsp:txXfrm>
        <a:off x="4255905" y="2927260"/>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698A05-ECDE-4A04-A901-51917C6AABF0}" type="datetimeFigureOut">
              <a:rPr lang="en-US" smtClean="0"/>
              <a:t>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949293-3DD4-48C1-B90B-E288608C6958}" type="slidenum">
              <a:rPr lang="en-US" smtClean="0"/>
              <a:t>‹#›</a:t>
            </a:fld>
            <a:endParaRPr lang="en-US"/>
          </a:p>
        </p:txBody>
      </p:sp>
    </p:spTree>
    <p:extLst>
      <p:ext uri="{BB962C8B-B14F-4D97-AF65-F5344CB8AC3E}">
        <p14:creationId xmlns:p14="http://schemas.microsoft.com/office/powerpoint/2010/main" val="373883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G’Day</a:t>
            </a:r>
            <a:r>
              <a:rPr lang="en-US" dirty="0"/>
              <a:t> there! I’m Nathan Low, and this talk is called “Keep Your Sleep”. Thanks for taking the time to watch this talk. I’m going to be covering database Continuous Integration and Delivery, and by the time you’ve seen these slides and gone through the code that I’ll be sharing with you, you will be able to make your database releases bulletproof and extremely useful.</a:t>
            </a:r>
          </a:p>
        </p:txBody>
      </p:sp>
      <p:sp>
        <p:nvSpPr>
          <p:cNvPr id="4" name="Slide Number Placeholder 3"/>
          <p:cNvSpPr>
            <a:spLocks noGrp="1"/>
          </p:cNvSpPr>
          <p:nvPr>
            <p:ph type="sldNum" sz="quarter" idx="5"/>
          </p:nvPr>
        </p:nvSpPr>
        <p:spPr/>
        <p:txBody>
          <a:bodyPr/>
          <a:lstStyle/>
          <a:p>
            <a:fld id="{B0949293-3DD4-48C1-B90B-E288608C6958}" type="slidenum">
              <a:rPr lang="en-US" smtClean="0"/>
              <a:t>1</a:t>
            </a:fld>
            <a:endParaRPr lang="en-US"/>
          </a:p>
        </p:txBody>
      </p:sp>
    </p:spTree>
    <p:extLst>
      <p:ext uri="{BB962C8B-B14F-4D97-AF65-F5344CB8AC3E}">
        <p14:creationId xmlns:p14="http://schemas.microsoft.com/office/powerpoint/2010/main" val="2860482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probably make these punchier</a:t>
            </a:r>
            <a:r>
              <a:rPr lang="en-US" baseline="0" dirty="0"/>
              <a:t> and put the notes in here</a:t>
            </a:r>
          </a:p>
          <a:p>
            <a:endParaRPr lang="en-US" baseline="0" dirty="0"/>
          </a:p>
          <a:p>
            <a:r>
              <a:rPr lang="en-US" dirty="0"/>
              <a:t>State-Based</a:t>
            </a:r>
          </a:p>
          <a:p>
            <a:pPr lvl="1"/>
            <a:r>
              <a:rPr lang="en-US" dirty="0"/>
              <a:t>Pros</a:t>
            </a:r>
          </a:p>
          <a:p>
            <a:pPr lvl="2"/>
            <a:r>
              <a:rPr lang="en-US" dirty="0"/>
              <a:t>Don’t need to write any migration scripts</a:t>
            </a:r>
          </a:p>
          <a:p>
            <a:pPr lvl="2"/>
            <a:r>
              <a:rPr lang="en-US" dirty="0"/>
              <a:t>Nice tools for checking code in and ensuring that database is buildable</a:t>
            </a:r>
          </a:p>
          <a:p>
            <a:endParaRPr lang="en-US" dirty="0"/>
          </a:p>
          <a:p>
            <a:r>
              <a:rPr lang="en-US" dirty="0"/>
              <a:t>Migration-Based</a:t>
            </a:r>
          </a:p>
          <a:p>
            <a:pPr lvl="1"/>
            <a:r>
              <a:rPr lang="en-US" dirty="0"/>
              <a:t>Pros</a:t>
            </a:r>
          </a:p>
          <a:p>
            <a:pPr lvl="2"/>
            <a:r>
              <a:rPr lang="en-US" dirty="0"/>
              <a:t>You will know exactly what code is going to be run and have more control</a:t>
            </a:r>
          </a:p>
          <a:p>
            <a:pPr lvl="2"/>
            <a:r>
              <a:rPr lang="en-US" dirty="0"/>
              <a:t>You learn how to write repeatable database code.</a:t>
            </a:r>
          </a:p>
          <a:p>
            <a:endParaRPr lang="en-US" dirty="0"/>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13</a:t>
            </a:fld>
            <a:endParaRPr lang="en-US"/>
          </a:p>
        </p:txBody>
      </p:sp>
    </p:spTree>
    <p:extLst>
      <p:ext uri="{BB962C8B-B14F-4D97-AF65-F5344CB8AC3E}">
        <p14:creationId xmlns:p14="http://schemas.microsoft.com/office/powerpoint/2010/main" val="128998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probably make these punchier</a:t>
            </a:r>
            <a:r>
              <a:rPr lang="en-US" baseline="0" dirty="0"/>
              <a:t> and put the notes in here</a:t>
            </a:r>
          </a:p>
          <a:p>
            <a:endParaRPr lang="en-US" baseline="0" dirty="0"/>
          </a:p>
          <a:p>
            <a:r>
              <a:rPr lang="en-US" dirty="0"/>
              <a:t>State-Based</a:t>
            </a:r>
          </a:p>
          <a:p>
            <a:pPr lvl="1"/>
            <a:r>
              <a:rPr lang="en-US" dirty="0"/>
              <a:t>Cons</a:t>
            </a:r>
          </a:p>
          <a:p>
            <a:pPr lvl="2"/>
            <a:r>
              <a:rPr lang="en-US" dirty="0"/>
              <a:t>In my experience, the migration scripts generated are slow and sometimes broken, which is tricky to deal with during a release.</a:t>
            </a:r>
          </a:p>
          <a:p>
            <a:pPr lvl="2"/>
            <a:r>
              <a:rPr lang="en-US" dirty="0"/>
              <a:t>You might change parts of the database you do not want to</a:t>
            </a:r>
          </a:p>
          <a:p>
            <a:endParaRPr lang="en-US" dirty="0"/>
          </a:p>
          <a:p>
            <a:r>
              <a:rPr lang="en-US" dirty="0"/>
              <a:t>Migration-Based</a:t>
            </a:r>
          </a:p>
          <a:p>
            <a:pPr lvl="1"/>
            <a:r>
              <a:rPr lang="en-US" dirty="0"/>
              <a:t>Cons</a:t>
            </a:r>
          </a:p>
          <a:p>
            <a:pPr lvl="2"/>
            <a:r>
              <a:rPr lang="en-US" dirty="0"/>
              <a:t>Extra coding is needed to make the code repeatable</a:t>
            </a:r>
          </a:p>
          <a:p>
            <a:pPr lvl="2"/>
            <a:r>
              <a:rPr lang="en-US" dirty="0"/>
              <a:t>More onus on developer to ensure that your code will work and all objects work together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14</a:t>
            </a:fld>
            <a:endParaRPr lang="en-US"/>
          </a:p>
        </p:txBody>
      </p:sp>
    </p:spTree>
    <p:extLst>
      <p:ext uri="{BB962C8B-B14F-4D97-AF65-F5344CB8AC3E}">
        <p14:creationId xmlns:p14="http://schemas.microsoft.com/office/powerpoint/2010/main" val="273939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Flyway is a command line tool that makes migration scripting easy</a:t>
            </a:r>
          </a:p>
          <a:p>
            <a:endParaRPr lang="en-US" dirty="0"/>
          </a:p>
          <a:p>
            <a:pPr lvl="1"/>
            <a:r>
              <a:rPr lang="en-US" dirty="0"/>
              <a:t>Just write the SQL you want to run, and it runs. No building.</a:t>
            </a:r>
          </a:p>
          <a:p>
            <a:pPr lvl="1"/>
            <a:endParaRPr lang="en-US" dirty="0"/>
          </a:p>
          <a:p>
            <a:pPr lvl="1"/>
            <a:r>
              <a:rPr lang="en-US" dirty="0"/>
              <a:t>It stores the scripts that have been run in a history table, so it doesn’t rerun SQL scripts</a:t>
            </a:r>
          </a:p>
          <a:p>
            <a:pPr lvl="1"/>
            <a:endParaRPr lang="en-US" dirty="0"/>
          </a:p>
          <a:p>
            <a:pPr lvl="1"/>
            <a:r>
              <a:rPr lang="en-US" dirty="0"/>
              <a:t>It can also rerun repeatable scripts, using checksums to see which scripts have changed, and rerun scripts that have changed</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17</a:t>
            </a:fld>
            <a:endParaRPr lang="en-US"/>
          </a:p>
        </p:txBody>
      </p:sp>
    </p:spTree>
    <p:extLst>
      <p:ext uri="{BB962C8B-B14F-4D97-AF65-F5344CB8AC3E}">
        <p14:creationId xmlns:p14="http://schemas.microsoft.com/office/powerpoint/2010/main" val="305861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sure your procedures work?</a:t>
            </a:r>
          </a:p>
          <a:p>
            <a:endParaRPr lang="en-US" dirty="0"/>
          </a:p>
          <a:p>
            <a:r>
              <a:rPr lang="en-US" dirty="0"/>
              <a:t>Tools:</a:t>
            </a:r>
          </a:p>
          <a:p>
            <a:pPr lvl="1"/>
            <a:r>
              <a:rPr lang="en-US" dirty="0"/>
              <a:t>Sql Server Data Tools</a:t>
            </a:r>
          </a:p>
          <a:p>
            <a:pPr lvl="1"/>
            <a:r>
              <a:rPr lang="en-US" dirty="0" err="1"/>
              <a:t>TSqlT</a:t>
            </a:r>
            <a:endParaRPr lang="en-US" dirty="0"/>
          </a:p>
          <a:p>
            <a:pPr lvl="1"/>
            <a:r>
              <a:rPr lang="en-US" dirty="0" err="1"/>
              <a:t>Redgate</a:t>
            </a:r>
            <a:r>
              <a:rPr lang="en-US" dirty="0"/>
              <a:t> </a:t>
            </a:r>
            <a:r>
              <a:rPr lang="en-US" dirty="0" err="1"/>
              <a:t>SQLTest</a:t>
            </a:r>
            <a:r>
              <a:rPr lang="en-US" dirty="0"/>
              <a:t> (Uses </a:t>
            </a:r>
            <a:r>
              <a:rPr lang="en-US" dirty="0" err="1"/>
              <a:t>TSqlT</a:t>
            </a:r>
            <a:r>
              <a:rPr lang="en-US" dirty="0"/>
              <a:t>)</a:t>
            </a:r>
          </a:p>
          <a:p>
            <a:pPr lvl="1"/>
            <a:endParaRPr lang="en-US" dirty="0"/>
          </a:p>
          <a:p>
            <a:r>
              <a:rPr lang="en-US" dirty="0"/>
              <a:t>Set up your data, run your </a:t>
            </a:r>
            <a:r>
              <a:rPr lang="en-US" dirty="0" err="1"/>
              <a:t>sproc</a:t>
            </a:r>
            <a:r>
              <a:rPr lang="en-US" dirty="0"/>
              <a:t>, assert your test works, and rollback the whole transaction</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18</a:t>
            </a:fld>
            <a:endParaRPr lang="en-US"/>
          </a:p>
        </p:txBody>
      </p:sp>
    </p:spTree>
    <p:extLst>
      <p:ext uri="{BB962C8B-B14F-4D97-AF65-F5344CB8AC3E}">
        <p14:creationId xmlns:p14="http://schemas.microsoft.com/office/powerpoint/2010/main" val="1222272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add more to this slide</a:t>
            </a:r>
          </a:p>
          <a:p>
            <a:endParaRPr lang="en-US" dirty="0"/>
          </a:p>
          <a:p>
            <a:r>
              <a:rPr lang="en-US" dirty="0"/>
              <a:t>Enables you to write unit tests in MS SQL Server</a:t>
            </a:r>
          </a:p>
          <a:p>
            <a:endParaRPr lang="en-US" dirty="0"/>
          </a:p>
          <a:p>
            <a:r>
              <a:rPr lang="en-US" dirty="0"/>
              <a:t>Enables you to create fake tables to load with data, ignoring constraints, foreign keys, </a:t>
            </a:r>
            <a:r>
              <a:rPr lang="en-US"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19</a:t>
            </a:fld>
            <a:endParaRPr lang="en-US"/>
          </a:p>
        </p:txBody>
      </p:sp>
    </p:spTree>
    <p:extLst>
      <p:ext uri="{BB962C8B-B14F-4D97-AF65-F5344CB8AC3E}">
        <p14:creationId xmlns:p14="http://schemas.microsoft.com/office/powerpoint/2010/main" val="142146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add more to this slide</a:t>
            </a:r>
          </a:p>
          <a:p>
            <a:endParaRPr lang="en-US" dirty="0"/>
          </a:p>
          <a:p>
            <a:r>
              <a:rPr lang="en-US" dirty="0"/>
              <a:t>Enables you to write unit tests in MS SQL Server</a:t>
            </a:r>
          </a:p>
          <a:p>
            <a:endParaRPr lang="en-US" dirty="0"/>
          </a:p>
          <a:p>
            <a:r>
              <a:rPr lang="en-US" dirty="0"/>
              <a:t>Enables you to create fake tables to load with data, ignoring constraints, foreign keys, </a:t>
            </a:r>
            <a:r>
              <a:rPr lang="en-US"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21</a:t>
            </a:fld>
            <a:endParaRPr lang="en-US"/>
          </a:p>
        </p:txBody>
      </p:sp>
    </p:spTree>
    <p:extLst>
      <p:ext uri="{BB962C8B-B14F-4D97-AF65-F5344CB8AC3E}">
        <p14:creationId xmlns:p14="http://schemas.microsoft.com/office/powerpoint/2010/main" val="118681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nSpc>
                <a:spcPct val="90000"/>
              </a:lnSpc>
            </a:pPr>
            <a:r>
              <a:rPr lang="en-US" sz="1200" dirty="0"/>
              <a:t>How are all these different tools going to be run on an Azure database?</a:t>
            </a:r>
          </a:p>
          <a:p>
            <a:pPr indent="-228600">
              <a:lnSpc>
                <a:spcPct val="90000"/>
              </a:lnSpc>
            </a:pPr>
            <a:endParaRPr lang="en-US" sz="1200" dirty="0"/>
          </a:p>
          <a:p>
            <a:pPr indent="-228600">
              <a:lnSpc>
                <a:spcPct val="90000"/>
              </a:lnSpc>
            </a:pPr>
            <a:r>
              <a:rPr lang="en-US" sz="1200" dirty="0"/>
              <a:t>Azure DevOps is a great tool for working on Azure databases.</a:t>
            </a:r>
          </a:p>
          <a:p>
            <a:pPr indent="-228600">
              <a:lnSpc>
                <a:spcPct val="90000"/>
              </a:lnSpc>
            </a:pPr>
            <a:endParaRPr lang="en-US" sz="1200" dirty="0"/>
          </a:p>
          <a:p>
            <a:pPr indent="-228600">
              <a:lnSpc>
                <a:spcPct val="90000"/>
              </a:lnSpc>
            </a:pPr>
            <a:r>
              <a:rPr lang="en-US" sz="1200" dirty="0"/>
              <a:t>Uses YAML and I’ll show you some examples of that</a:t>
            </a:r>
            <a:r>
              <a:rPr lang="en-US" sz="1200"/>
              <a:t>, works </a:t>
            </a:r>
            <a:r>
              <a:rPr lang="en-US" sz="1200" dirty="0"/>
              <a:t>with GIT repositories, runs PowerShell scripts.</a:t>
            </a:r>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23</a:t>
            </a:fld>
            <a:endParaRPr lang="en-US"/>
          </a:p>
        </p:txBody>
      </p:sp>
    </p:spTree>
    <p:extLst>
      <p:ext uri="{BB962C8B-B14F-4D97-AF65-F5344CB8AC3E}">
        <p14:creationId xmlns:p14="http://schemas.microsoft.com/office/powerpoint/2010/main" val="33590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like to begin with the end in mind, so I’ll show you what you end up with, why it’s cool, and then the steps you’ll want to follow to get your database in that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(Demo)</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24</a:t>
            </a:fld>
            <a:endParaRPr lang="en-US"/>
          </a:p>
        </p:txBody>
      </p:sp>
    </p:spTree>
    <p:extLst>
      <p:ext uri="{BB962C8B-B14F-4D97-AF65-F5344CB8AC3E}">
        <p14:creationId xmlns:p14="http://schemas.microsoft.com/office/powerpoint/2010/main" val="1016496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you’ve seen what is possible, I want you give you the power to get to</a:t>
            </a:r>
            <a:r>
              <a:rPr lang="en-US" baseline="0" dirty="0"/>
              <a:t> that state too. You might have an existing database in Azure, but I’m going to assume you’re going to be starting from nothing so there’s probably going to be some steps you might have already done that I’m going to mention for others. Please bear that in mind.</a:t>
            </a:r>
            <a:endParaRPr lang="en-US" dirty="0"/>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25</a:t>
            </a:fld>
            <a:endParaRPr lang="en-US"/>
          </a:p>
        </p:txBody>
      </p:sp>
    </p:spTree>
    <p:extLst>
      <p:ext uri="{BB962C8B-B14F-4D97-AF65-F5344CB8AC3E}">
        <p14:creationId xmlns:p14="http://schemas.microsoft.com/office/powerpoint/2010/main" val="3199881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an Azure account or ability to set up databases in Azure</a:t>
            </a:r>
          </a:p>
          <a:p>
            <a:pPr lvl="1"/>
            <a:r>
              <a:rPr lang="en-US" dirty="0"/>
              <a:t>This talk is mostly set up for a database on Azure</a:t>
            </a:r>
          </a:p>
          <a:p>
            <a:pPr lvl="1"/>
            <a:endParaRPr lang="en-US" dirty="0"/>
          </a:p>
          <a:p>
            <a:r>
              <a:rPr lang="en-US" dirty="0"/>
              <a:t>The concepts here translate well to on premise databases, but you’ll need to set up your own release script</a:t>
            </a:r>
          </a:p>
          <a:p>
            <a:pPr lvl="1"/>
            <a:r>
              <a:rPr lang="en-US" dirty="0"/>
              <a:t>I’ve had a lot of luck using Docker for local builds</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26</a:t>
            </a:fld>
            <a:endParaRPr lang="en-US"/>
          </a:p>
        </p:txBody>
      </p:sp>
    </p:spTree>
    <p:extLst>
      <p:ext uri="{BB962C8B-B14F-4D97-AF65-F5344CB8AC3E}">
        <p14:creationId xmlns:p14="http://schemas.microsoft.com/office/powerpoint/2010/main" val="175649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some introductions…</a:t>
            </a:r>
          </a:p>
        </p:txBody>
      </p:sp>
      <p:sp>
        <p:nvSpPr>
          <p:cNvPr id="4" name="Slide Number Placeholder 3"/>
          <p:cNvSpPr>
            <a:spLocks noGrp="1"/>
          </p:cNvSpPr>
          <p:nvPr>
            <p:ph type="sldNum" sz="quarter" idx="5"/>
          </p:nvPr>
        </p:nvSpPr>
        <p:spPr/>
        <p:txBody>
          <a:bodyPr/>
          <a:lstStyle/>
          <a:p>
            <a:fld id="{B0949293-3DD4-48C1-B90B-E288608C6958}" type="slidenum">
              <a:rPr lang="en-US" smtClean="0"/>
              <a:t>2</a:t>
            </a:fld>
            <a:endParaRPr lang="en-US"/>
          </a:p>
        </p:txBody>
      </p:sp>
    </p:spTree>
    <p:extLst>
      <p:ext uri="{BB962C8B-B14F-4D97-AF65-F5344CB8AC3E}">
        <p14:creationId xmlns:p14="http://schemas.microsoft.com/office/powerpoint/2010/main" val="4031613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nSpc>
                <a:spcPct val="90000"/>
              </a:lnSpc>
            </a:pPr>
            <a:r>
              <a:rPr lang="en-US" sz="2400" dirty="0"/>
              <a:t>Create a project in Azure DevOps</a:t>
            </a:r>
          </a:p>
          <a:p>
            <a:pPr indent="-228600">
              <a:lnSpc>
                <a:spcPct val="90000"/>
              </a:lnSpc>
            </a:pPr>
            <a:endParaRPr lang="en-US" sz="2400" dirty="0"/>
          </a:p>
          <a:p>
            <a:pPr indent="-228600">
              <a:lnSpc>
                <a:spcPct val="90000"/>
              </a:lnSpc>
            </a:pPr>
            <a:r>
              <a:rPr lang="en-US" sz="2400" dirty="0"/>
              <a:t>Areas you’ll mostly be interested for this project are:</a:t>
            </a:r>
          </a:p>
          <a:p>
            <a:pPr lvl="1" indent="-228600">
              <a:lnSpc>
                <a:spcPct val="90000"/>
              </a:lnSpc>
              <a:buFont typeface="Arial" panose="020B0604020202020204" pitchFamily="34" charset="0"/>
              <a:buChar char="•"/>
            </a:pPr>
            <a:r>
              <a:rPr lang="en-US" dirty="0"/>
              <a:t>Repos – Where your code lives</a:t>
            </a:r>
          </a:p>
          <a:p>
            <a:pPr lvl="1" indent="-228600">
              <a:lnSpc>
                <a:spcPct val="90000"/>
              </a:lnSpc>
              <a:buFont typeface="Arial" panose="020B0604020202020204" pitchFamily="34" charset="0"/>
              <a:buChar char="•"/>
            </a:pPr>
            <a:r>
              <a:rPr lang="en-US" dirty="0"/>
              <a:t>Pipelines – Where your builds live</a:t>
            </a:r>
          </a:p>
          <a:p>
            <a:pPr lvl="1" indent="-228600">
              <a:lnSpc>
                <a:spcPct val="90000"/>
              </a:lnSpc>
              <a:buFont typeface="Arial" panose="020B0604020202020204" pitchFamily="34" charset="0"/>
              <a:buChar char="•"/>
            </a:pPr>
            <a:r>
              <a:rPr lang="en-US" dirty="0"/>
              <a:t>Releases – Where your releases to your environments live </a:t>
            </a:r>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27</a:t>
            </a:fld>
            <a:endParaRPr lang="en-US"/>
          </a:p>
        </p:txBody>
      </p:sp>
    </p:spTree>
    <p:extLst>
      <p:ext uri="{BB962C8B-B14F-4D97-AF65-F5344CB8AC3E}">
        <p14:creationId xmlns:p14="http://schemas.microsoft.com/office/powerpoint/2010/main" val="3048994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replace this will an image that includes a </a:t>
            </a:r>
            <a:r>
              <a:rPr lang="en-US" dirty="0" err="1"/>
              <a:t>release_script</a:t>
            </a:r>
            <a:endParaRPr lang="en-US" dirty="0"/>
          </a:p>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28</a:t>
            </a:fld>
            <a:endParaRPr lang="en-US"/>
          </a:p>
        </p:txBody>
      </p:sp>
    </p:spTree>
    <p:extLst>
      <p:ext uri="{BB962C8B-B14F-4D97-AF65-F5344CB8AC3E}">
        <p14:creationId xmlns:p14="http://schemas.microsoft.com/office/powerpoint/2010/main" val="2534180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Image, show</a:t>
            </a:r>
            <a:r>
              <a:rPr lang="en-US" baseline="0" dirty="0"/>
              <a:t> example folder structure.</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30</a:t>
            </a:fld>
            <a:endParaRPr lang="en-US"/>
          </a:p>
        </p:txBody>
      </p:sp>
    </p:spTree>
    <p:extLst>
      <p:ext uri="{BB962C8B-B14F-4D97-AF65-F5344CB8AC3E}">
        <p14:creationId xmlns:p14="http://schemas.microsoft.com/office/powerpoint/2010/main" val="3516987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Image, show</a:t>
            </a:r>
            <a:r>
              <a:rPr lang="en-US" baseline="0" dirty="0"/>
              <a:t> example folder structure.</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31</a:t>
            </a:fld>
            <a:endParaRPr lang="en-US"/>
          </a:p>
        </p:txBody>
      </p:sp>
    </p:spTree>
    <p:extLst>
      <p:ext uri="{BB962C8B-B14F-4D97-AF65-F5344CB8AC3E}">
        <p14:creationId xmlns:p14="http://schemas.microsoft.com/office/powerpoint/2010/main" val="1517053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need a better way to do this slide.</a:t>
            </a:r>
          </a:p>
        </p:txBody>
      </p:sp>
      <p:sp>
        <p:nvSpPr>
          <p:cNvPr id="4" name="Slide Number Placeholder 3"/>
          <p:cNvSpPr>
            <a:spLocks noGrp="1"/>
          </p:cNvSpPr>
          <p:nvPr>
            <p:ph type="sldNum" sz="quarter" idx="10"/>
          </p:nvPr>
        </p:nvSpPr>
        <p:spPr/>
        <p:txBody>
          <a:bodyPr/>
          <a:lstStyle/>
          <a:p>
            <a:fld id="{B0949293-3DD4-48C1-B90B-E288608C6958}" type="slidenum">
              <a:rPr lang="en-US" smtClean="0"/>
              <a:t>32</a:t>
            </a:fld>
            <a:endParaRPr lang="en-US"/>
          </a:p>
        </p:txBody>
      </p:sp>
    </p:spTree>
    <p:extLst>
      <p:ext uri="{BB962C8B-B14F-4D97-AF65-F5344CB8AC3E}">
        <p14:creationId xmlns:p14="http://schemas.microsoft.com/office/powerpoint/2010/main" val="418477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make notes here and cut the text in this down.</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34</a:t>
            </a:fld>
            <a:endParaRPr lang="en-US"/>
          </a:p>
        </p:txBody>
      </p:sp>
    </p:spTree>
    <p:extLst>
      <p:ext uri="{BB962C8B-B14F-4D97-AF65-F5344CB8AC3E}">
        <p14:creationId xmlns:p14="http://schemas.microsoft.com/office/powerpoint/2010/main" val="4075890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latin typeface="+mn-lt"/>
                <a:ea typeface="+mn-ea"/>
                <a:cs typeface="+mn-cs"/>
              </a:rPr>
              <a:t>Use underscores instead of spaces</a:t>
            </a:r>
          </a:p>
          <a:p>
            <a:pPr rtl="0"/>
            <a:r>
              <a:rPr lang="en-US" sz="1200" b="0" i="0" u="none" strike="noStrike" kern="1200" baseline="0" dirty="0">
                <a:solidFill>
                  <a:schemeClr val="tx1"/>
                </a:solidFill>
                <a:latin typeface="+mn-lt"/>
                <a:ea typeface="+mn-ea"/>
                <a:cs typeface="+mn-cs"/>
              </a:rPr>
              <a:t>Order number starts at 100, and increases by 100 each time in case we need to put something in between</a:t>
            </a:r>
          </a:p>
          <a:p>
            <a:pPr rtl="0"/>
            <a:endParaRPr lang="en-US" sz="1200" b="0" i="0" u="none" strike="noStrike" kern="1200" baseline="0" dirty="0">
              <a:solidFill>
                <a:schemeClr val="tx1"/>
              </a:solidFill>
              <a:latin typeface="+mn-lt"/>
              <a:ea typeface="+mn-ea"/>
              <a:cs typeface="+mn-cs"/>
            </a:endParaRPr>
          </a:p>
          <a:p>
            <a:pPr marL="342900" lvl="1" indent="-342900">
              <a:buFont typeface="Arial" panose="020B0604020202020204" pitchFamily="34" charset="0"/>
              <a:buChar char="•"/>
            </a:pPr>
            <a:r>
              <a:rPr lang="en-US" sz="1400" dirty="0"/>
              <a:t>Version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a:t>I like to name a version with the sprint I’m currently in, then a version number in the 100’s, then what the script does. If you use story numbers, that can help as well.</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a:t>Ex: V__2021.100_STORY3452_Create_dbo.testProcedure.sql</a:t>
            </a:r>
          </a:p>
          <a:p>
            <a:pPr rtl="0"/>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r>
              <a:rPr lang="en-US" dirty="0"/>
              <a:t>Repeatable</a:t>
            </a:r>
          </a:p>
          <a:p>
            <a:endParaRPr lang="en-US" dirty="0"/>
          </a:p>
          <a:p>
            <a:pPr marL="342900" lvl="1" indent="-342900">
              <a:buFont typeface="Arial" panose="020B0604020202020204" pitchFamily="34" charset="0"/>
              <a:buChar char="•"/>
            </a:pPr>
            <a:r>
              <a:rPr lang="en-US" dirty="0"/>
              <a:t>I like to name the script similar to the way that SSMS names the file when the “Generate Script” tool is used.</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a:t>Ex: R__</a:t>
            </a:r>
            <a:r>
              <a:rPr lang="en-US" dirty="0" err="1"/>
              <a:t>dbo.Day_Details.Table.sql</a:t>
            </a:r>
            <a:endParaRPr lang="en-US" dirty="0"/>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35</a:t>
            </a:fld>
            <a:endParaRPr lang="en-US"/>
          </a:p>
        </p:txBody>
      </p:sp>
    </p:spTree>
    <p:extLst>
      <p:ext uri="{BB962C8B-B14F-4D97-AF65-F5344CB8AC3E}">
        <p14:creationId xmlns:p14="http://schemas.microsoft.com/office/powerpoint/2010/main" val="324290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make notes here and cut the text in this down.</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36</a:t>
            </a:fld>
            <a:endParaRPr lang="en-US"/>
          </a:p>
        </p:txBody>
      </p:sp>
    </p:spTree>
    <p:extLst>
      <p:ext uri="{BB962C8B-B14F-4D97-AF65-F5344CB8AC3E}">
        <p14:creationId xmlns:p14="http://schemas.microsoft.com/office/powerpoint/2010/main" val="806067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to make notes here and cut the text in this down.</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38</a:t>
            </a:fld>
            <a:endParaRPr lang="en-US"/>
          </a:p>
        </p:txBody>
      </p:sp>
    </p:spTree>
    <p:extLst>
      <p:ext uri="{BB962C8B-B14F-4D97-AF65-F5344CB8AC3E}">
        <p14:creationId xmlns:p14="http://schemas.microsoft.com/office/powerpoint/2010/main" val="438228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 image of files in order.</a:t>
            </a:r>
          </a:p>
        </p:txBody>
      </p:sp>
      <p:sp>
        <p:nvSpPr>
          <p:cNvPr id="4" name="Slide Number Placeholder 3"/>
          <p:cNvSpPr>
            <a:spLocks noGrp="1"/>
          </p:cNvSpPr>
          <p:nvPr>
            <p:ph type="sldNum" sz="quarter" idx="10"/>
          </p:nvPr>
        </p:nvSpPr>
        <p:spPr/>
        <p:txBody>
          <a:bodyPr/>
          <a:lstStyle/>
          <a:p>
            <a:fld id="{B0949293-3DD4-48C1-B90B-E288608C6958}" type="slidenum">
              <a:rPr lang="en-US" smtClean="0"/>
              <a:t>40</a:t>
            </a:fld>
            <a:endParaRPr lang="en-US"/>
          </a:p>
        </p:txBody>
      </p:sp>
    </p:spTree>
    <p:extLst>
      <p:ext uri="{BB962C8B-B14F-4D97-AF65-F5344CB8AC3E}">
        <p14:creationId xmlns:p14="http://schemas.microsoft.com/office/powerpoint/2010/main" val="270983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Today’s agenda covers:</a:t>
            </a:r>
          </a:p>
          <a:p>
            <a:pPr lvl="2"/>
            <a:endParaRPr lang="en-US" dirty="0"/>
          </a:p>
          <a:p>
            <a:pPr lvl="2"/>
            <a:r>
              <a:rPr lang="en-US" dirty="0"/>
              <a:t>Database migration types</a:t>
            </a:r>
          </a:p>
          <a:p>
            <a:pPr lvl="2"/>
            <a:endParaRPr lang="en-US" dirty="0"/>
          </a:p>
          <a:p>
            <a:pPr lvl="2"/>
            <a:r>
              <a:rPr lang="en-US" dirty="0"/>
              <a:t>Making a process that:</a:t>
            </a:r>
          </a:p>
          <a:p>
            <a:pPr lvl="2"/>
            <a:r>
              <a:rPr lang="en-US" dirty="0"/>
              <a:t>Runs Flyway to run migration scripts so you know your release will work on release night</a:t>
            </a:r>
          </a:p>
          <a:p>
            <a:pPr lvl="2"/>
            <a:r>
              <a:rPr lang="en-US" dirty="0"/>
              <a:t>Uses </a:t>
            </a:r>
            <a:r>
              <a:rPr lang="en-US" dirty="0" err="1"/>
              <a:t>TSqlT</a:t>
            </a:r>
            <a:r>
              <a:rPr lang="en-US" dirty="0"/>
              <a:t> to run unit tests, and report on those tests so you know your database is working correctly</a:t>
            </a:r>
          </a:p>
          <a:p>
            <a:pPr lvl="2"/>
            <a:r>
              <a:rPr lang="en-US" dirty="0"/>
              <a:t>Runs </a:t>
            </a:r>
            <a:r>
              <a:rPr lang="en-US" dirty="0" err="1"/>
              <a:t>SchemaSpy</a:t>
            </a:r>
            <a:r>
              <a:rPr lang="en-US" dirty="0"/>
              <a:t> to generate database documentation so your team mates know exactly how the database should be working</a:t>
            </a:r>
          </a:p>
          <a:p>
            <a:endParaRPr lang="en-US" dirty="0"/>
          </a:p>
          <a:p>
            <a:r>
              <a:rPr lang="en-US" dirty="0"/>
              <a:t>	And the software mentioned</a:t>
            </a:r>
          </a:p>
        </p:txBody>
      </p:sp>
      <p:sp>
        <p:nvSpPr>
          <p:cNvPr id="4" name="Slide Number Placeholder 3"/>
          <p:cNvSpPr>
            <a:spLocks noGrp="1"/>
          </p:cNvSpPr>
          <p:nvPr>
            <p:ph type="sldNum" sz="quarter" idx="10"/>
          </p:nvPr>
        </p:nvSpPr>
        <p:spPr/>
        <p:txBody>
          <a:bodyPr/>
          <a:lstStyle/>
          <a:p>
            <a:fld id="{B0949293-3DD4-48C1-B90B-E288608C6958}" type="slidenum">
              <a:rPr lang="en-US" smtClean="0"/>
              <a:t>3</a:t>
            </a:fld>
            <a:endParaRPr lang="en-US"/>
          </a:p>
        </p:txBody>
      </p:sp>
    </p:spTree>
    <p:extLst>
      <p:ext uri="{BB962C8B-B14F-4D97-AF65-F5344CB8AC3E}">
        <p14:creationId xmlns:p14="http://schemas.microsoft.com/office/powerpoint/2010/main" val="132728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REDO This slide</a:t>
            </a:r>
          </a:p>
        </p:txBody>
      </p:sp>
      <p:sp>
        <p:nvSpPr>
          <p:cNvPr id="4" name="Slide Number Placeholder 3"/>
          <p:cNvSpPr>
            <a:spLocks noGrp="1"/>
          </p:cNvSpPr>
          <p:nvPr>
            <p:ph type="sldNum" sz="quarter" idx="5"/>
          </p:nvPr>
        </p:nvSpPr>
        <p:spPr/>
        <p:txBody>
          <a:bodyPr/>
          <a:lstStyle/>
          <a:p>
            <a:fld id="{B0949293-3DD4-48C1-B90B-E288608C6958}" type="slidenum">
              <a:rPr lang="en-US" smtClean="0"/>
              <a:t>41</a:t>
            </a:fld>
            <a:endParaRPr lang="en-US"/>
          </a:p>
        </p:txBody>
      </p:sp>
    </p:spTree>
    <p:extLst>
      <p:ext uri="{BB962C8B-B14F-4D97-AF65-F5344CB8AC3E}">
        <p14:creationId xmlns:p14="http://schemas.microsoft.com/office/powerpoint/2010/main" val="405646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try to minimize the amount of dynamic </a:t>
            </a:r>
            <a:r>
              <a:rPr lang="en-US" dirty="0" err="1"/>
              <a:t>sql</a:t>
            </a:r>
            <a:r>
              <a:rPr lang="en-US" dirty="0"/>
              <a:t> you write, unless you are very confident in your dynamic </a:t>
            </a:r>
            <a:r>
              <a:rPr lang="en-US" dirty="0" err="1"/>
              <a:t>sql</a:t>
            </a:r>
            <a:r>
              <a:rPr lang="en-US" dirty="0"/>
              <a:t> skills. The less debugging you have to do on a release night, the better. Boring release code is good release code.</a:t>
            </a:r>
          </a:p>
        </p:txBody>
      </p:sp>
      <p:sp>
        <p:nvSpPr>
          <p:cNvPr id="4" name="Slide Number Placeholder 3"/>
          <p:cNvSpPr>
            <a:spLocks noGrp="1"/>
          </p:cNvSpPr>
          <p:nvPr>
            <p:ph type="sldNum" sz="quarter" idx="5"/>
          </p:nvPr>
        </p:nvSpPr>
        <p:spPr/>
        <p:txBody>
          <a:bodyPr/>
          <a:lstStyle/>
          <a:p>
            <a:fld id="{B0949293-3DD4-48C1-B90B-E288608C6958}" type="slidenum">
              <a:rPr lang="en-US" smtClean="0"/>
              <a:t>46</a:t>
            </a:fld>
            <a:endParaRPr lang="en-US"/>
          </a:p>
        </p:txBody>
      </p:sp>
    </p:spTree>
    <p:extLst>
      <p:ext uri="{BB962C8B-B14F-4D97-AF65-F5344CB8AC3E}">
        <p14:creationId xmlns:p14="http://schemas.microsoft.com/office/powerpoint/2010/main" val="468688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more under icons, choose better icons for some</a:t>
            </a:r>
          </a:p>
        </p:txBody>
      </p:sp>
      <p:sp>
        <p:nvSpPr>
          <p:cNvPr id="4" name="Slide Number Placeholder 3"/>
          <p:cNvSpPr>
            <a:spLocks noGrp="1"/>
          </p:cNvSpPr>
          <p:nvPr>
            <p:ph type="sldNum" sz="quarter" idx="5"/>
          </p:nvPr>
        </p:nvSpPr>
        <p:spPr/>
        <p:txBody>
          <a:bodyPr/>
          <a:lstStyle/>
          <a:p>
            <a:fld id="{B0949293-3DD4-48C1-B90B-E288608C6958}" type="slidenum">
              <a:rPr lang="en-US" smtClean="0"/>
              <a:t>47</a:t>
            </a:fld>
            <a:endParaRPr lang="en-US"/>
          </a:p>
        </p:txBody>
      </p:sp>
    </p:spTree>
    <p:extLst>
      <p:ext uri="{BB962C8B-B14F-4D97-AF65-F5344CB8AC3E}">
        <p14:creationId xmlns:p14="http://schemas.microsoft.com/office/powerpoint/2010/main" val="2152408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say why I like it, and how it’s helpful</a:t>
            </a:r>
          </a:p>
        </p:txBody>
      </p:sp>
      <p:sp>
        <p:nvSpPr>
          <p:cNvPr id="4" name="Slide Number Placeholder 3"/>
          <p:cNvSpPr>
            <a:spLocks noGrp="1"/>
          </p:cNvSpPr>
          <p:nvPr>
            <p:ph type="sldNum" sz="quarter" idx="5"/>
          </p:nvPr>
        </p:nvSpPr>
        <p:spPr/>
        <p:txBody>
          <a:bodyPr/>
          <a:lstStyle/>
          <a:p>
            <a:fld id="{B0949293-3DD4-48C1-B90B-E288608C6958}" type="slidenum">
              <a:rPr lang="en-US" smtClean="0"/>
              <a:t>49</a:t>
            </a:fld>
            <a:endParaRPr lang="en-US"/>
          </a:p>
        </p:txBody>
      </p:sp>
    </p:spTree>
    <p:extLst>
      <p:ext uri="{BB962C8B-B14F-4D97-AF65-F5344CB8AC3E}">
        <p14:creationId xmlns:p14="http://schemas.microsoft.com/office/powerpoint/2010/main" val="2067028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the YAML code needed to create your flyway container in Azure DevOps on the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51</a:t>
            </a:fld>
            <a:endParaRPr lang="en-US"/>
          </a:p>
        </p:txBody>
      </p:sp>
    </p:spTree>
    <p:extLst>
      <p:ext uri="{BB962C8B-B14F-4D97-AF65-F5344CB8AC3E}">
        <p14:creationId xmlns:p14="http://schemas.microsoft.com/office/powerpoint/2010/main" val="3904006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52</a:t>
            </a:fld>
            <a:endParaRPr lang="en-US"/>
          </a:p>
        </p:txBody>
      </p:sp>
    </p:spTree>
    <p:extLst>
      <p:ext uri="{BB962C8B-B14F-4D97-AF65-F5344CB8AC3E}">
        <p14:creationId xmlns:p14="http://schemas.microsoft.com/office/powerpoint/2010/main" val="1090418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53</a:t>
            </a:fld>
            <a:endParaRPr lang="en-US"/>
          </a:p>
        </p:txBody>
      </p:sp>
    </p:spTree>
    <p:extLst>
      <p:ext uri="{BB962C8B-B14F-4D97-AF65-F5344CB8AC3E}">
        <p14:creationId xmlns:p14="http://schemas.microsoft.com/office/powerpoint/2010/main" val="3202164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58</a:t>
            </a:fld>
            <a:endParaRPr lang="en-US"/>
          </a:p>
        </p:txBody>
      </p:sp>
    </p:spTree>
    <p:extLst>
      <p:ext uri="{BB962C8B-B14F-4D97-AF65-F5344CB8AC3E}">
        <p14:creationId xmlns:p14="http://schemas.microsoft.com/office/powerpoint/2010/main" val="3612914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59</a:t>
            </a:fld>
            <a:endParaRPr lang="en-US"/>
          </a:p>
        </p:txBody>
      </p:sp>
    </p:spTree>
    <p:extLst>
      <p:ext uri="{BB962C8B-B14F-4D97-AF65-F5344CB8AC3E}">
        <p14:creationId xmlns:p14="http://schemas.microsoft.com/office/powerpoint/2010/main" val="34298361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60</a:t>
            </a:fld>
            <a:endParaRPr lang="en-US"/>
          </a:p>
        </p:txBody>
      </p:sp>
    </p:spTree>
    <p:extLst>
      <p:ext uri="{BB962C8B-B14F-4D97-AF65-F5344CB8AC3E}">
        <p14:creationId xmlns:p14="http://schemas.microsoft.com/office/powerpoint/2010/main" val="357359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me. I’ve been working on databases for most of my career, and I’m usually the one pushing for GIT and pull requests as well. I’ve got a git hub with some useful code, a blog that I’ll be updating with things I found out during the creation of this presentation, and you can reach me on twitter after this if you have any questions.</a:t>
            </a:r>
          </a:p>
        </p:txBody>
      </p:sp>
      <p:sp>
        <p:nvSpPr>
          <p:cNvPr id="4" name="Slide Number Placeholder 3"/>
          <p:cNvSpPr>
            <a:spLocks noGrp="1"/>
          </p:cNvSpPr>
          <p:nvPr>
            <p:ph type="sldNum" sz="quarter" idx="5"/>
          </p:nvPr>
        </p:nvSpPr>
        <p:spPr/>
        <p:txBody>
          <a:bodyPr/>
          <a:lstStyle/>
          <a:p>
            <a:fld id="{B0949293-3DD4-48C1-B90B-E288608C6958}" type="slidenum">
              <a:rPr lang="en-US" smtClean="0"/>
              <a:t>4</a:t>
            </a:fld>
            <a:endParaRPr lang="en-US"/>
          </a:p>
        </p:txBody>
      </p:sp>
    </p:spTree>
    <p:extLst>
      <p:ext uri="{BB962C8B-B14F-4D97-AF65-F5344CB8AC3E}">
        <p14:creationId xmlns:p14="http://schemas.microsoft.com/office/powerpoint/2010/main" val="20259382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62</a:t>
            </a:fld>
            <a:endParaRPr lang="en-US"/>
          </a:p>
        </p:txBody>
      </p:sp>
    </p:spTree>
    <p:extLst>
      <p:ext uri="{BB962C8B-B14F-4D97-AF65-F5344CB8AC3E}">
        <p14:creationId xmlns:p14="http://schemas.microsoft.com/office/powerpoint/2010/main" val="4276111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 code with server,</a:t>
            </a:r>
            <a:r>
              <a:rPr lang="en-US" baseline="0" dirty="0"/>
              <a:t> database and username and password as variables.</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63</a:t>
            </a:fld>
            <a:endParaRPr lang="en-US"/>
          </a:p>
        </p:txBody>
      </p:sp>
    </p:spTree>
    <p:extLst>
      <p:ext uri="{BB962C8B-B14F-4D97-AF65-F5344CB8AC3E}">
        <p14:creationId xmlns:p14="http://schemas.microsoft.com/office/powerpoint/2010/main" val="579876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949293-3DD4-48C1-B90B-E288608C6958}" type="slidenum">
              <a:rPr lang="en-US" smtClean="0"/>
              <a:t>65</a:t>
            </a:fld>
            <a:endParaRPr lang="en-US"/>
          </a:p>
        </p:txBody>
      </p:sp>
    </p:spTree>
    <p:extLst>
      <p:ext uri="{BB962C8B-B14F-4D97-AF65-F5344CB8AC3E}">
        <p14:creationId xmlns:p14="http://schemas.microsoft.com/office/powerpoint/2010/main" val="32888154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85579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0595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sure to use the flyway-azure container, and it needs to use a ‘alpine’ version in order to work.</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3184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like to begin with the end in mind, so I’ll show you what you end up with, why it’s cool, and then the steps you’ll want to follow to get your database in that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(Demo)</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9293-3DD4-48C1-B90B-E288608C695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8873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slidies</a:t>
            </a:r>
            <a:r>
              <a:rPr lang="en-US" dirty="0"/>
              <a:t> say</a:t>
            </a:r>
          </a:p>
        </p:txBody>
      </p:sp>
      <p:sp>
        <p:nvSpPr>
          <p:cNvPr id="4" name="Slide Number Placeholder 3"/>
          <p:cNvSpPr>
            <a:spLocks noGrp="1"/>
          </p:cNvSpPr>
          <p:nvPr>
            <p:ph type="sldNum" sz="quarter" idx="5"/>
          </p:nvPr>
        </p:nvSpPr>
        <p:spPr/>
        <p:txBody>
          <a:bodyPr/>
          <a:lstStyle/>
          <a:p>
            <a:fld id="{B0949293-3DD4-48C1-B90B-E288608C6958}" type="slidenum">
              <a:rPr lang="en-US" smtClean="0"/>
              <a:t>5</a:t>
            </a:fld>
            <a:endParaRPr lang="en-US"/>
          </a:p>
        </p:txBody>
      </p:sp>
    </p:spTree>
    <p:extLst>
      <p:ext uri="{BB962C8B-B14F-4D97-AF65-F5344CB8AC3E}">
        <p14:creationId xmlns:p14="http://schemas.microsoft.com/office/powerpoint/2010/main" val="239874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 have a</a:t>
            </a:r>
            <a:r>
              <a:rPr lang="en-US" baseline="0" dirty="0"/>
              <a:t> release go so badly you have to roll everything back? Spending hours in the early hours of the morning trying to figure out what was broken and how to fix it?</a:t>
            </a:r>
          </a:p>
          <a:p>
            <a:endParaRPr lang="en-US" baseline="0" dirty="0"/>
          </a:p>
          <a:p>
            <a:r>
              <a:rPr lang="en-US" baseline="0" dirty="0"/>
              <a:t>Over the years of my career in software development and releasing databases, SSIS packages, and code to various servers, I certainly have.</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6</a:t>
            </a:fld>
            <a:endParaRPr lang="en-US"/>
          </a:p>
        </p:txBody>
      </p:sp>
    </p:spTree>
    <p:extLst>
      <p:ext uri="{BB962C8B-B14F-4D97-AF65-F5344CB8AC3E}">
        <p14:creationId xmlns:p14="http://schemas.microsoft.com/office/powerpoint/2010/main" val="289239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notes from </a:t>
            </a:r>
          </a:p>
          <a:p>
            <a:r>
              <a:rPr lang="en-US" dirty="0"/>
              <a:t>https://stackify.com/what-is-cicd-whats-important-and-how-to-get-it-right/</a:t>
            </a:r>
          </a:p>
          <a:p>
            <a:r>
              <a:rPr lang="en-US" dirty="0"/>
              <a:t>As things to talk about here.</a:t>
            </a:r>
          </a:p>
          <a:p>
            <a:endParaRPr lang="en-US" dirty="0"/>
          </a:p>
          <a:p>
            <a:r>
              <a:rPr lang="en-US" dirty="0"/>
              <a:t>Usually CD</a:t>
            </a:r>
            <a:r>
              <a:rPr lang="en-US" baseline="0" dirty="0"/>
              <a:t> will deploy from Master/Main, with frequent small deployments. </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7</a:t>
            </a:fld>
            <a:endParaRPr lang="en-US"/>
          </a:p>
        </p:txBody>
      </p:sp>
    </p:spTree>
    <p:extLst>
      <p:ext uri="{BB962C8B-B14F-4D97-AF65-F5344CB8AC3E}">
        <p14:creationId xmlns:p14="http://schemas.microsoft.com/office/powerpoint/2010/main" val="36998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Releasing databases is different to releasing code,</a:t>
            </a:r>
            <a:r>
              <a:rPr lang="en-US" baseline="0" dirty="0"/>
              <a:t> usually with code you compile your code into objects that can be deployed, called artifacts, but with databases, most of the time the code you are writing is the artifact to be deployed, and the object you are working on isn’t something that could be rolled back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With the steps I </a:t>
            </a:r>
            <a:endParaRPr lang="en-US" dirty="0"/>
          </a:p>
        </p:txBody>
      </p:sp>
      <p:sp>
        <p:nvSpPr>
          <p:cNvPr id="4" name="Slide Number Placeholder 3"/>
          <p:cNvSpPr>
            <a:spLocks noGrp="1"/>
          </p:cNvSpPr>
          <p:nvPr>
            <p:ph type="sldNum" sz="quarter" idx="10"/>
          </p:nvPr>
        </p:nvSpPr>
        <p:spPr/>
        <p:txBody>
          <a:bodyPr/>
          <a:lstStyle/>
          <a:p>
            <a:fld id="{B0949293-3DD4-48C1-B90B-E288608C6958}" type="slidenum">
              <a:rPr lang="en-US" smtClean="0"/>
              <a:t>9</a:t>
            </a:fld>
            <a:endParaRPr lang="en-US"/>
          </a:p>
        </p:txBody>
      </p:sp>
    </p:spTree>
    <p:extLst>
      <p:ext uri="{BB962C8B-B14F-4D97-AF65-F5344CB8AC3E}">
        <p14:creationId xmlns:p14="http://schemas.microsoft.com/office/powerpoint/2010/main" val="407075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FF"/>
                </a:solidFill>
              </a:rPr>
              <a:t>CI/CD can include many things, and in this talk I will be focusing on the following topics – Database Builds and Deployments using Flyway, Unit testing and reporting on unit tests using </a:t>
            </a:r>
            <a:r>
              <a:rPr lang="en-US" sz="1200" dirty="0" err="1">
                <a:solidFill>
                  <a:srgbClr val="FFFFFF"/>
                </a:solidFill>
              </a:rPr>
              <a:t>TSqlT</a:t>
            </a:r>
            <a:r>
              <a:rPr lang="en-US" sz="1200" dirty="0">
                <a:solidFill>
                  <a:srgbClr val="FFFFFF"/>
                </a:solidFill>
              </a:rPr>
              <a:t>, and automated generation of documentation using Flyway:</a:t>
            </a:r>
          </a:p>
        </p:txBody>
      </p:sp>
      <p:sp>
        <p:nvSpPr>
          <p:cNvPr id="4" name="Slide Number Placeholder 3"/>
          <p:cNvSpPr>
            <a:spLocks noGrp="1"/>
          </p:cNvSpPr>
          <p:nvPr>
            <p:ph type="sldNum" sz="quarter" idx="10"/>
          </p:nvPr>
        </p:nvSpPr>
        <p:spPr/>
        <p:txBody>
          <a:bodyPr/>
          <a:lstStyle/>
          <a:p>
            <a:fld id="{B0949293-3DD4-48C1-B90B-E288608C6958}" type="slidenum">
              <a:rPr lang="en-US" smtClean="0"/>
              <a:t>10</a:t>
            </a:fld>
            <a:endParaRPr lang="en-US"/>
          </a:p>
        </p:txBody>
      </p:sp>
    </p:spTree>
    <p:extLst>
      <p:ext uri="{BB962C8B-B14F-4D97-AF65-F5344CB8AC3E}">
        <p14:creationId xmlns:p14="http://schemas.microsoft.com/office/powerpoint/2010/main" val="243390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8A50CD-9B15-46C7-928F-C63535470CC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27051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A50CD-9B15-46C7-928F-C63535470CC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52405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A50CD-9B15-46C7-928F-C63535470CC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02342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8A50CD-9B15-46C7-928F-C63535470CC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35860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A50CD-9B15-46C7-928F-C63535470CC1}"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34155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A50CD-9B15-46C7-928F-C63535470CC1}"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317490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A50CD-9B15-46C7-928F-C63535470CC1}"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24989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8A50CD-9B15-46C7-928F-C63535470CC1}"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233740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A50CD-9B15-46C7-928F-C63535470CC1}"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15225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A50CD-9B15-46C7-928F-C63535470CC1}"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240587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A50CD-9B15-46C7-928F-C63535470CC1}"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2AA790-2B2C-4C7B-8C08-1C11182F6258}" type="slidenum">
              <a:rPr lang="en-US" smtClean="0"/>
              <a:t>‹#›</a:t>
            </a:fld>
            <a:endParaRPr lang="en-US"/>
          </a:p>
        </p:txBody>
      </p:sp>
    </p:spTree>
    <p:extLst>
      <p:ext uri="{BB962C8B-B14F-4D97-AF65-F5344CB8AC3E}">
        <p14:creationId xmlns:p14="http://schemas.microsoft.com/office/powerpoint/2010/main" val="51272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A50CD-9B15-46C7-928F-C63535470CC1}" type="datetimeFigureOut">
              <a:rPr lang="en-US" smtClean="0"/>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AA790-2B2C-4C7B-8C08-1C11182F6258}" type="slidenum">
              <a:rPr lang="en-US" smtClean="0"/>
              <a:t>‹#›</a:t>
            </a:fld>
            <a:endParaRPr lang="en-US"/>
          </a:p>
        </p:txBody>
      </p:sp>
    </p:spTree>
    <p:extLst>
      <p:ext uri="{BB962C8B-B14F-4D97-AF65-F5344CB8AC3E}">
        <p14:creationId xmlns:p14="http://schemas.microsoft.com/office/powerpoint/2010/main" val="111376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ctacon100.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octacon100.github.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7.jfi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hyperlink" Target="https://octacon100.github.io/" TargetMode="Externa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43330" y="2486699"/>
            <a:ext cx="6472018" cy="1403231"/>
          </a:xfrm>
        </p:spPr>
        <p:txBody>
          <a:bodyPr anchor="ctr">
            <a:normAutofit/>
          </a:bodyPr>
          <a:lstStyle/>
          <a:p>
            <a:pPr algn="l"/>
            <a:r>
              <a:rPr lang="en-US" sz="7100" dirty="0">
                <a:solidFill>
                  <a:schemeClr val="accent1"/>
                </a:solidFill>
              </a:rPr>
              <a:t>Keep Your Sleep!</a:t>
            </a:r>
          </a:p>
        </p:txBody>
      </p:sp>
      <p:sp>
        <p:nvSpPr>
          <p:cNvPr id="3" name="Subtitle 2"/>
          <p:cNvSpPr>
            <a:spLocks noGrp="1"/>
          </p:cNvSpPr>
          <p:nvPr>
            <p:ph type="subTitle" idx="1"/>
          </p:nvPr>
        </p:nvSpPr>
        <p:spPr>
          <a:xfrm>
            <a:off x="2043330" y="3889930"/>
            <a:ext cx="6472018" cy="1672670"/>
          </a:xfrm>
        </p:spPr>
        <p:txBody>
          <a:bodyPr>
            <a:noAutofit/>
          </a:bodyPr>
          <a:lstStyle/>
          <a:p>
            <a:pPr algn="l">
              <a:lnSpc>
                <a:spcPct val="90000"/>
              </a:lnSpc>
            </a:pPr>
            <a:r>
              <a:rPr lang="en-US" sz="2000" dirty="0"/>
              <a:t>An Intro to Database Continuous Integration </a:t>
            </a:r>
          </a:p>
          <a:p>
            <a:pPr algn="l">
              <a:lnSpc>
                <a:spcPct val="90000"/>
              </a:lnSpc>
            </a:pPr>
            <a:r>
              <a:rPr lang="en-US" sz="2000" dirty="0"/>
              <a:t>and Continuous Delivery.</a:t>
            </a:r>
          </a:p>
          <a:p>
            <a:pPr algn="l">
              <a:lnSpc>
                <a:spcPct val="90000"/>
              </a:lnSpc>
            </a:pPr>
            <a:endParaRPr lang="en-US" sz="2000" dirty="0"/>
          </a:p>
          <a:p>
            <a:pPr algn="l">
              <a:lnSpc>
                <a:spcPct val="90000"/>
              </a:lnSpc>
            </a:pPr>
            <a:r>
              <a:rPr lang="en-US" sz="2000" dirty="0"/>
              <a:t>Nathan Low</a:t>
            </a:r>
          </a:p>
          <a:p>
            <a:pPr algn="l">
              <a:lnSpc>
                <a:spcPct val="90000"/>
              </a:lnSpc>
            </a:pPr>
            <a:r>
              <a:rPr lang="en-US" sz="2000" dirty="0"/>
              <a:t>Twitter: @Octacon100</a:t>
            </a:r>
          </a:p>
          <a:p>
            <a:pPr algn="l">
              <a:lnSpc>
                <a:spcPct val="90000"/>
              </a:lnSpc>
            </a:pPr>
            <a:r>
              <a:rPr lang="en-US" sz="2000" dirty="0"/>
              <a:t>Website: </a:t>
            </a:r>
            <a:r>
              <a:rPr lang="en-US" sz="2000" dirty="0">
                <a:hlinkClick r:id="rId3"/>
              </a:rPr>
              <a:t>https://octacon100.github.io/</a:t>
            </a:r>
            <a:endParaRPr lang="en-US" sz="2000" dirty="0"/>
          </a:p>
        </p:txBody>
      </p:sp>
      <p:pic>
        <p:nvPicPr>
          <p:cNvPr id="7" name="Graphic 6" descr="Sleep">
            <a:extLst>
              <a:ext uri="{FF2B5EF4-FFF2-40B4-BE49-F238E27FC236}">
                <a16:creationId xmlns:a16="http://schemas.microsoft.com/office/drawing/2014/main" id="{651E438E-867F-40F5-BD23-E91A85C22B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50" y="2609849"/>
            <a:ext cx="1028700" cy="1028700"/>
          </a:xfrm>
          <a:prstGeom prst="rect">
            <a:avLst/>
          </a:prstGeom>
        </p:spPr>
      </p:pic>
    </p:spTree>
    <p:extLst>
      <p:ext uri="{BB962C8B-B14F-4D97-AF65-F5344CB8AC3E}">
        <p14:creationId xmlns:p14="http://schemas.microsoft.com/office/powerpoint/2010/main" val="342899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5DBB6CD4-A432-43AD-85E3-B79E08F60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741" y="2165637"/>
            <a:ext cx="2526726" cy="2526726"/>
          </a:xfrm>
          <a:prstGeom prst="rect">
            <a:avLst/>
          </a:prstGeom>
        </p:spPr>
      </p:pic>
      <p:sp>
        <p:nvSpPr>
          <p:cNvPr id="14" name="Freeform: Shape 1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4319515" y="457201"/>
            <a:ext cx="4002953" cy="1835911"/>
          </a:xfrm>
        </p:spPr>
        <p:txBody>
          <a:bodyPr anchor="b">
            <a:normAutofit/>
          </a:bodyPr>
          <a:lstStyle/>
          <a:p>
            <a:pPr>
              <a:lnSpc>
                <a:spcPct val="90000"/>
              </a:lnSpc>
            </a:pPr>
            <a:r>
              <a:rPr lang="en-US" sz="4000">
                <a:solidFill>
                  <a:srgbClr val="FFFFFF"/>
                </a:solidFill>
              </a:rPr>
              <a:t>How does this apply to databases?</a:t>
            </a:r>
          </a:p>
        </p:txBody>
      </p:sp>
      <p:sp>
        <p:nvSpPr>
          <p:cNvPr id="1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9514" y="2560829"/>
            <a:ext cx="3771900" cy="18288"/>
          </a:xfrm>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 name="connsiteX0" fmla="*/ 0 w 3771900"/>
              <a:gd name="connsiteY0" fmla="*/ 0 h 18288"/>
              <a:gd name="connsiteX1" fmla="*/ 590931 w 3771900"/>
              <a:gd name="connsiteY1" fmla="*/ 0 h 18288"/>
              <a:gd name="connsiteX2" fmla="*/ 1106424 w 3771900"/>
              <a:gd name="connsiteY2" fmla="*/ 0 h 18288"/>
              <a:gd name="connsiteX3" fmla="*/ 1810512 w 3771900"/>
              <a:gd name="connsiteY3" fmla="*/ 0 h 18288"/>
              <a:gd name="connsiteX4" fmla="*/ 2401443 w 3771900"/>
              <a:gd name="connsiteY4" fmla="*/ 0 h 18288"/>
              <a:gd name="connsiteX5" fmla="*/ 2992374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1999107 w 3771900"/>
              <a:gd name="connsiteY10" fmla="*/ 18288 h 18288"/>
              <a:gd name="connsiteX11" fmla="*/ 1370457 w 3771900"/>
              <a:gd name="connsiteY11" fmla="*/ 18288 h 18288"/>
              <a:gd name="connsiteX12" fmla="*/ 779526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7436" y="-36175"/>
                  <a:pt x="366245" y="33246"/>
                  <a:pt x="704088" y="0"/>
                </a:cubicBezTo>
                <a:cubicBezTo>
                  <a:pt x="1023542" y="-9212"/>
                  <a:pt x="1135888" y="21706"/>
                  <a:pt x="1370457" y="0"/>
                </a:cubicBezTo>
                <a:cubicBezTo>
                  <a:pt x="1612643" y="1012"/>
                  <a:pt x="1918282" y="-28472"/>
                  <a:pt x="2036826" y="0"/>
                </a:cubicBezTo>
                <a:cubicBezTo>
                  <a:pt x="2158661" y="40105"/>
                  <a:pt x="2354247" y="26415"/>
                  <a:pt x="2552319" y="0"/>
                </a:cubicBezTo>
                <a:cubicBezTo>
                  <a:pt x="2716777" y="-17114"/>
                  <a:pt x="2824915" y="23043"/>
                  <a:pt x="3105531" y="0"/>
                </a:cubicBezTo>
                <a:cubicBezTo>
                  <a:pt x="3381044" y="-32429"/>
                  <a:pt x="3596902" y="3395"/>
                  <a:pt x="3771900" y="0"/>
                </a:cubicBezTo>
                <a:cubicBezTo>
                  <a:pt x="3771609" y="9035"/>
                  <a:pt x="3771801" y="15148"/>
                  <a:pt x="3771900" y="18288"/>
                </a:cubicBezTo>
                <a:cubicBezTo>
                  <a:pt x="3457794" y="19957"/>
                  <a:pt x="3415448" y="-15179"/>
                  <a:pt x="3143250" y="18288"/>
                </a:cubicBezTo>
                <a:cubicBezTo>
                  <a:pt x="2866953" y="44091"/>
                  <a:pt x="2852564" y="22861"/>
                  <a:pt x="2627757" y="18288"/>
                </a:cubicBezTo>
                <a:cubicBezTo>
                  <a:pt x="2412632" y="15061"/>
                  <a:pt x="2228768" y="-1260"/>
                  <a:pt x="2112264" y="18288"/>
                </a:cubicBezTo>
                <a:cubicBezTo>
                  <a:pt x="1975640" y="66897"/>
                  <a:pt x="1635725" y="-13484"/>
                  <a:pt x="1445895" y="18288"/>
                </a:cubicBezTo>
                <a:cubicBezTo>
                  <a:pt x="1247266" y="8685"/>
                  <a:pt x="1124650" y="19647"/>
                  <a:pt x="892683" y="18288"/>
                </a:cubicBezTo>
                <a:cubicBezTo>
                  <a:pt x="637653" y="4646"/>
                  <a:pt x="185278" y="-30427"/>
                  <a:pt x="0" y="18288"/>
                </a:cubicBezTo>
                <a:cubicBezTo>
                  <a:pt x="-470" y="12661"/>
                  <a:pt x="773" y="6041"/>
                  <a:pt x="0" y="0"/>
                </a:cubicBezTo>
                <a:close/>
              </a:path>
              <a:path w="3771900" h="18288" stroke="0" extrusionOk="0">
                <a:moveTo>
                  <a:pt x="0" y="0"/>
                </a:moveTo>
                <a:cubicBezTo>
                  <a:pt x="191819" y="-28991"/>
                  <a:pt x="417180" y="8728"/>
                  <a:pt x="590931" y="0"/>
                </a:cubicBezTo>
                <a:cubicBezTo>
                  <a:pt x="784185" y="36025"/>
                  <a:pt x="942031" y="-7179"/>
                  <a:pt x="1106424" y="0"/>
                </a:cubicBezTo>
                <a:cubicBezTo>
                  <a:pt x="1308616" y="2226"/>
                  <a:pt x="1630174" y="34516"/>
                  <a:pt x="1810512" y="0"/>
                </a:cubicBezTo>
                <a:cubicBezTo>
                  <a:pt x="2022091" y="-3811"/>
                  <a:pt x="2188284" y="60598"/>
                  <a:pt x="2401443" y="0"/>
                </a:cubicBezTo>
                <a:cubicBezTo>
                  <a:pt x="2637014" y="-16349"/>
                  <a:pt x="2745608" y="-42652"/>
                  <a:pt x="2992374" y="0"/>
                </a:cubicBezTo>
                <a:cubicBezTo>
                  <a:pt x="3199629" y="42236"/>
                  <a:pt x="3496969" y="9414"/>
                  <a:pt x="3771900" y="0"/>
                </a:cubicBezTo>
                <a:cubicBezTo>
                  <a:pt x="3771420" y="6734"/>
                  <a:pt x="3771655" y="13051"/>
                  <a:pt x="3771900" y="18288"/>
                </a:cubicBezTo>
                <a:cubicBezTo>
                  <a:pt x="3462953" y="18781"/>
                  <a:pt x="3361132" y="1005"/>
                  <a:pt x="3143250" y="18288"/>
                </a:cubicBezTo>
                <a:cubicBezTo>
                  <a:pt x="2921481" y="34309"/>
                  <a:pt x="2854045" y="33328"/>
                  <a:pt x="2627757" y="18288"/>
                </a:cubicBezTo>
                <a:cubicBezTo>
                  <a:pt x="2409270" y="9750"/>
                  <a:pt x="2187246" y="-7226"/>
                  <a:pt x="1999107" y="18288"/>
                </a:cubicBezTo>
                <a:cubicBezTo>
                  <a:pt x="1815666" y="58826"/>
                  <a:pt x="1527808" y="-26152"/>
                  <a:pt x="1370457" y="18288"/>
                </a:cubicBezTo>
                <a:cubicBezTo>
                  <a:pt x="1214923" y="5764"/>
                  <a:pt x="1016212" y="-1456"/>
                  <a:pt x="779526" y="18288"/>
                </a:cubicBezTo>
                <a:cubicBezTo>
                  <a:pt x="536663" y="13268"/>
                  <a:pt x="178663" y="4126"/>
                  <a:pt x="0" y="18288"/>
                </a:cubicBezTo>
                <a:cubicBezTo>
                  <a:pt x="675" y="10011"/>
                  <a:pt x="125" y="8388"/>
                  <a:pt x="0" y="0"/>
                </a:cubicBezTo>
                <a:close/>
              </a:path>
              <a:path w="3771900" h="18288" fill="none" stroke="0" extrusionOk="0">
                <a:moveTo>
                  <a:pt x="0" y="0"/>
                </a:moveTo>
                <a:cubicBezTo>
                  <a:pt x="271103" y="-25687"/>
                  <a:pt x="370438" y="30140"/>
                  <a:pt x="704088" y="0"/>
                </a:cubicBezTo>
                <a:cubicBezTo>
                  <a:pt x="1051115" y="-25477"/>
                  <a:pt x="1106895" y="16187"/>
                  <a:pt x="1370457" y="0"/>
                </a:cubicBezTo>
                <a:cubicBezTo>
                  <a:pt x="1595146" y="2237"/>
                  <a:pt x="1896955" y="5767"/>
                  <a:pt x="2036826" y="0"/>
                </a:cubicBezTo>
                <a:cubicBezTo>
                  <a:pt x="2142627" y="2170"/>
                  <a:pt x="2421721" y="38840"/>
                  <a:pt x="2552319" y="0"/>
                </a:cubicBezTo>
                <a:cubicBezTo>
                  <a:pt x="2724848" y="-23030"/>
                  <a:pt x="2834005" y="15708"/>
                  <a:pt x="3105531" y="0"/>
                </a:cubicBezTo>
                <a:cubicBezTo>
                  <a:pt x="3342444" y="-24681"/>
                  <a:pt x="3609910" y="18784"/>
                  <a:pt x="3771900" y="0"/>
                </a:cubicBezTo>
                <a:cubicBezTo>
                  <a:pt x="3771328" y="8167"/>
                  <a:pt x="3771537" y="15177"/>
                  <a:pt x="3771900" y="18288"/>
                </a:cubicBezTo>
                <a:cubicBezTo>
                  <a:pt x="3464839" y="21068"/>
                  <a:pt x="3426011" y="-5801"/>
                  <a:pt x="3143250" y="18288"/>
                </a:cubicBezTo>
                <a:cubicBezTo>
                  <a:pt x="2863841" y="43255"/>
                  <a:pt x="2853465" y="28308"/>
                  <a:pt x="2627757" y="18288"/>
                </a:cubicBezTo>
                <a:cubicBezTo>
                  <a:pt x="2409491" y="18900"/>
                  <a:pt x="2243209" y="25448"/>
                  <a:pt x="2112264" y="18288"/>
                </a:cubicBezTo>
                <a:cubicBezTo>
                  <a:pt x="1997644" y="61180"/>
                  <a:pt x="1680001" y="64423"/>
                  <a:pt x="1445895" y="18288"/>
                </a:cubicBezTo>
                <a:cubicBezTo>
                  <a:pt x="1252635" y="3548"/>
                  <a:pt x="1127940" y="-648"/>
                  <a:pt x="892683" y="18288"/>
                </a:cubicBezTo>
                <a:cubicBezTo>
                  <a:pt x="631867" y="19114"/>
                  <a:pt x="176899" y="-29012"/>
                  <a:pt x="0" y="18288"/>
                </a:cubicBezTo>
                <a:cubicBezTo>
                  <a:pt x="-201" y="11951"/>
                  <a:pt x="215" y="487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5982" y="-16509"/>
                          <a:pt x="373591" y="28957"/>
                          <a:pt x="704088" y="0"/>
                        </a:cubicBezTo>
                        <a:cubicBezTo>
                          <a:pt x="1034585" y="-28957"/>
                          <a:pt x="1127575" y="15529"/>
                          <a:pt x="1370457" y="0"/>
                        </a:cubicBezTo>
                        <a:cubicBezTo>
                          <a:pt x="1613339" y="-15529"/>
                          <a:pt x="1901330" y="-18417"/>
                          <a:pt x="2036826" y="0"/>
                        </a:cubicBezTo>
                        <a:cubicBezTo>
                          <a:pt x="2172322" y="18417"/>
                          <a:pt x="2391554" y="24426"/>
                          <a:pt x="2552319" y="0"/>
                        </a:cubicBezTo>
                        <a:cubicBezTo>
                          <a:pt x="2713084" y="-24426"/>
                          <a:pt x="2832344" y="19126"/>
                          <a:pt x="3105531" y="0"/>
                        </a:cubicBezTo>
                        <a:cubicBezTo>
                          <a:pt x="3378718" y="-19126"/>
                          <a:pt x="3624591" y="4962"/>
                          <a:pt x="3771900" y="0"/>
                        </a:cubicBezTo>
                        <a:cubicBezTo>
                          <a:pt x="3771400" y="8855"/>
                          <a:pt x="3772009" y="14521"/>
                          <a:pt x="3771900" y="18288"/>
                        </a:cubicBezTo>
                        <a:cubicBezTo>
                          <a:pt x="3458898" y="17742"/>
                          <a:pt x="3421743" y="-6827"/>
                          <a:pt x="3143250" y="18288"/>
                        </a:cubicBezTo>
                        <a:cubicBezTo>
                          <a:pt x="2864757" y="43403"/>
                          <a:pt x="2852800" y="27764"/>
                          <a:pt x="2627757" y="18288"/>
                        </a:cubicBezTo>
                        <a:cubicBezTo>
                          <a:pt x="2402714" y="8812"/>
                          <a:pt x="2240384" y="-3809"/>
                          <a:pt x="2112264" y="18288"/>
                        </a:cubicBezTo>
                        <a:cubicBezTo>
                          <a:pt x="1984144" y="40385"/>
                          <a:pt x="1648028" y="25259"/>
                          <a:pt x="1445895" y="18288"/>
                        </a:cubicBezTo>
                        <a:cubicBezTo>
                          <a:pt x="1243762" y="11317"/>
                          <a:pt x="1123026" y="22466"/>
                          <a:pt x="892683" y="18288"/>
                        </a:cubicBezTo>
                        <a:cubicBezTo>
                          <a:pt x="662340" y="14110"/>
                          <a:pt x="180978" y="-26198"/>
                          <a:pt x="0" y="18288"/>
                        </a:cubicBezTo>
                        <a:cubicBezTo>
                          <a:pt x="683" y="12014"/>
                          <a:pt x="724" y="5908"/>
                          <a:pt x="0" y="0"/>
                        </a:cubicBezTo>
                        <a:close/>
                      </a:path>
                      <a:path w="3771900" h="18288" stroke="0" extrusionOk="0">
                        <a:moveTo>
                          <a:pt x="0" y="0"/>
                        </a:moveTo>
                        <a:cubicBezTo>
                          <a:pt x="168080" y="-24280"/>
                          <a:pt x="426899" y="-27643"/>
                          <a:pt x="590931" y="0"/>
                        </a:cubicBezTo>
                        <a:cubicBezTo>
                          <a:pt x="754963" y="27643"/>
                          <a:pt x="943937" y="-964"/>
                          <a:pt x="1106424" y="0"/>
                        </a:cubicBezTo>
                        <a:cubicBezTo>
                          <a:pt x="1268911" y="964"/>
                          <a:pt x="1620128" y="24107"/>
                          <a:pt x="1810512" y="0"/>
                        </a:cubicBezTo>
                        <a:cubicBezTo>
                          <a:pt x="2000896" y="-24107"/>
                          <a:pt x="2173109" y="23508"/>
                          <a:pt x="2401443" y="0"/>
                        </a:cubicBezTo>
                        <a:cubicBezTo>
                          <a:pt x="2629777" y="-23508"/>
                          <a:pt x="2762620" y="-19902"/>
                          <a:pt x="2992374" y="0"/>
                        </a:cubicBezTo>
                        <a:cubicBezTo>
                          <a:pt x="3222128" y="19902"/>
                          <a:pt x="3483193" y="6322"/>
                          <a:pt x="3771900" y="0"/>
                        </a:cubicBezTo>
                        <a:cubicBezTo>
                          <a:pt x="3771002" y="7180"/>
                          <a:pt x="3772069" y="13790"/>
                          <a:pt x="3771900" y="18288"/>
                        </a:cubicBezTo>
                        <a:cubicBezTo>
                          <a:pt x="3466427" y="17166"/>
                          <a:pt x="3360902" y="-2444"/>
                          <a:pt x="3143250" y="18288"/>
                        </a:cubicBezTo>
                        <a:cubicBezTo>
                          <a:pt x="2925598" y="39020"/>
                          <a:pt x="2852709" y="34774"/>
                          <a:pt x="2627757" y="18288"/>
                        </a:cubicBezTo>
                        <a:cubicBezTo>
                          <a:pt x="2402805" y="1802"/>
                          <a:pt x="2156087" y="-12568"/>
                          <a:pt x="1999107" y="18288"/>
                        </a:cubicBezTo>
                        <a:cubicBezTo>
                          <a:pt x="1842127" y="49144"/>
                          <a:pt x="1528676" y="3672"/>
                          <a:pt x="1370457" y="18288"/>
                        </a:cubicBezTo>
                        <a:cubicBezTo>
                          <a:pt x="1212238" y="32905"/>
                          <a:pt x="1007440" y="24475"/>
                          <a:pt x="779526" y="18288"/>
                        </a:cubicBezTo>
                        <a:cubicBezTo>
                          <a:pt x="551612" y="12101"/>
                          <a:pt x="175765" y="8638"/>
                          <a:pt x="0" y="18288"/>
                        </a:cubicBezTo>
                        <a:cubicBezTo>
                          <a:pt x="571" y="10093"/>
                          <a:pt x="-125" y="840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038600" y="2678389"/>
            <a:ext cx="4724399" cy="3417611"/>
          </a:xfrm>
        </p:spPr>
        <p:txBody>
          <a:bodyPr anchor="t">
            <a:noAutofit/>
          </a:bodyPr>
          <a:lstStyle/>
          <a:p>
            <a:r>
              <a:rPr lang="en-US" sz="2400" dirty="0">
                <a:solidFill>
                  <a:srgbClr val="FFFFFF"/>
                </a:solidFill>
              </a:rPr>
              <a:t>CI/CD can include many things, for example:</a:t>
            </a:r>
          </a:p>
          <a:p>
            <a:endParaRPr lang="en-US" sz="2400" dirty="0">
              <a:solidFill>
                <a:srgbClr val="FFFFFF"/>
              </a:solidFill>
            </a:endParaRPr>
          </a:p>
          <a:p>
            <a:pPr lvl="1"/>
            <a:r>
              <a:rPr lang="en-US" sz="2400" dirty="0">
                <a:solidFill>
                  <a:srgbClr val="FFFFFF"/>
                </a:solidFill>
              </a:rPr>
              <a:t>Database builds and deployments.</a:t>
            </a:r>
            <a:endParaRPr lang="en-US" sz="2800" dirty="0">
              <a:solidFill>
                <a:srgbClr val="FFFFFF"/>
              </a:solidFill>
            </a:endParaRPr>
          </a:p>
          <a:p>
            <a:pPr lvl="1"/>
            <a:r>
              <a:rPr lang="en-US" sz="2400" dirty="0">
                <a:solidFill>
                  <a:srgbClr val="FFFFFF"/>
                </a:solidFill>
              </a:rPr>
              <a:t>Unit testing and reporting.</a:t>
            </a:r>
            <a:endParaRPr lang="en-US" sz="2800" dirty="0">
              <a:solidFill>
                <a:srgbClr val="FFFFFF"/>
              </a:solidFill>
            </a:endParaRPr>
          </a:p>
          <a:p>
            <a:pPr lvl="1"/>
            <a:r>
              <a:rPr lang="en-US" sz="2400" dirty="0">
                <a:solidFill>
                  <a:srgbClr val="FFFFFF"/>
                </a:solidFill>
              </a:rPr>
              <a:t>Automated documentation.</a:t>
            </a:r>
          </a:p>
          <a:p>
            <a:endParaRPr lang="en-US" sz="2800" dirty="0">
              <a:solidFill>
                <a:srgbClr val="FFFFFF"/>
              </a:solidFill>
            </a:endParaRPr>
          </a:p>
        </p:txBody>
      </p:sp>
    </p:spTree>
    <p:extLst>
      <p:ext uri="{BB962C8B-B14F-4D97-AF65-F5344CB8AC3E}">
        <p14:creationId xmlns:p14="http://schemas.microsoft.com/office/powerpoint/2010/main" val="171907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You describe how you want the database to look, the tool will create the code to get the database to match the state you want.</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You create database change scripts, and the tool will run them in the order you supply.</a:t>
            </a:r>
          </a:p>
        </p:txBody>
      </p:sp>
    </p:spTree>
    <p:extLst>
      <p:ext uri="{BB962C8B-B14F-4D97-AF65-F5344CB8AC3E}">
        <p14:creationId xmlns:p14="http://schemas.microsoft.com/office/powerpoint/2010/main" val="350048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 Tools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Sql Server Data Tools.</a:t>
            </a:r>
          </a:p>
          <a:p>
            <a:r>
              <a:rPr lang="en-US" dirty="0">
                <a:solidFill>
                  <a:schemeClr val="bg1"/>
                </a:solidFill>
              </a:rPr>
              <a:t>Redgate SQL Source Control.</a:t>
            </a:r>
          </a:p>
          <a:p>
            <a:r>
              <a:rPr lang="en-US" dirty="0">
                <a:solidFill>
                  <a:schemeClr val="bg1"/>
                </a:solidFill>
              </a:rPr>
              <a:t>Apex SQL Source Control.</a:t>
            </a:r>
          </a:p>
          <a:p>
            <a:r>
              <a:rPr lang="en-US" dirty="0">
                <a:solidFill>
                  <a:schemeClr val="bg1"/>
                </a:solidFill>
              </a:rPr>
              <a:t>Many more…</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Flyway.</a:t>
            </a:r>
          </a:p>
          <a:p>
            <a:r>
              <a:rPr lang="en-US" dirty="0" err="1">
                <a:solidFill>
                  <a:schemeClr val="bg1"/>
                </a:solidFill>
              </a:rPr>
              <a:t>Liquibase</a:t>
            </a:r>
            <a:r>
              <a:rPr lang="en-US" dirty="0">
                <a:solidFill>
                  <a:schemeClr val="bg1"/>
                </a:solidFill>
              </a:rPr>
              <a:t>.</a:t>
            </a:r>
          </a:p>
          <a:p>
            <a:r>
              <a:rPr lang="en-US" dirty="0" err="1">
                <a:solidFill>
                  <a:schemeClr val="bg1"/>
                </a:solidFill>
              </a:rPr>
              <a:t>Sqitch</a:t>
            </a:r>
            <a:r>
              <a:rPr lang="en-US" dirty="0">
                <a:solidFill>
                  <a:schemeClr val="bg1"/>
                </a:solidFill>
              </a:rPr>
              <a:t>.</a:t>
            </a:r>
          </a:p>
          <a:p>
            <a:r>
              <a:rPr lang="en-US" dirty="0">
                <a:solidFill>
                  <a:schemeClr val="bg1"/>
                </a:solidFill>
              </a:rPr>
              <a:t>Redgate </a:t>
            </a:r>
            <a:r>
              <a:rPr lang="en-US" dirty="0" err="1">
                <a:solidFill>
                  <a:schemeClr val="bg1"/>
                </a:solidFill>
              </a:rPr>
              <a:t>ReadyRoll</a:t>
            </a:r>
            <a:r>
              <a:rPr lang="en-US" dirty="0">
                <a:solidFill>
                  <a:schemeClr val="bg1"/>
                </a:solidFill>
              </a:rPr>
              <a:t>.</a:t>
            </a:r>
          </a:p>
          <a:p>
            <a:r>
              <a:rPr lang="en-US" dirty="0">
                <a:solidFill>
                  <a:schemeClr val="bg1"/>
                </a:solidFill>
              </a:rPr>
              <a:t>Many more…</a:t>
            </a:r>
          </a:p>
        </p:txBody>
      </p:sp>
    </p:spTree>
    <p:extLst>
      <p:ext uri="{BB962C8B-B14F-4D97-AF65-F5344CB8AC3E}">
        <p14:creationId xmlns:p14="http://schemas.microsoft.com/office/powerpoint/2010/main" val="421589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 Pros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No migration scripts needed.</a:t>
            </a:r>
          </a:p>
          <a:p>
            <a:r>
              <a:rPr lang="en-US" dirty="0">
                <a:solidFill>
                  <a:schemeClr val="bg1"/>
                </a:solidFill>
              </a:rPr>
              <a:t>Helpful tools for checking code in and ensuring that database is buildable.</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You control what code is going to be run and know exactly what will be run.</a:t>
            </a:r>
          </a:p>
          <a:p>
            <a:r>
              <a:rPr lang="en-US" dirty="0">
                <a:solidFill>
                  <a:schemeClr val="bg1"/>
                </a:solidFill>
              </a:rPr>
              <a:t>You learn how to write repeatable database code.</a:t>
            </a:r>
          </a:p>
        </p:txBody>
      </p:sp>
    </p:spTree>
    <p:extLst>
      <p:ext uri="{BB962C8B-B14F-4D97-AF65-F5344CB8AC3E}">
        <p14:creationId xmlns:p14="http://schemas.microsoft.com/office/powerpoint/2010/main" val="355392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database deployment approaches: Cons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State-Based:</a:t>
            </a:r>
          </a:p>
          <a:p>
            <a:r>
              <a:rPr lang="en-US" dirty="0">
                <a:solidFill>
                  <a:schemeClr val="bg1"/>
                </a:solidFill>
              </a:rPr>
              <a:t>Slow or broken migration scripts sometimes generated.</a:t>
            </a:r>
          </a:p>
          <a:p>
            <a:r>
              <a:rPr lang="en-US" dirty="0">
                <a:solidFill>
                  <a:schemeClr val="bg1"/>
                </a:solidFill>
              </a:rPr>
              <a:t>You might change parts of the database you do not want to.</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Migration-Based:</a:t>
            </a:r>
          </a:p>
          <a:p>
            <a:r>
              <a:rPr lang="en-US" dirty="0">
                <a:solidFill>
                  <a:schemeClr val="bg1"/>
                </a:solidFill>
              </a:rPr>
              <a:t>Extra coding needed for repeatable code.</a:t>
            </a:r>
          </a:p>
          <a:p>
            <a:r>
              <a:rPr lang="en-US" dirty="0">
                <a:solidFill>
                  <a:schemeClr val="bg1"/>
                </a:solidFill>
              </a:rPr>
              <a:t>More onus on developer to ensure that code will work.</a:t>
            </a:r>
          </a:p>
        </p:txBody>
      </p:sp>
    </p:spTree>
    <p:extLst>
      <p:ext uri="{BB962C8B-B14F-4D97-AF65-F5344CB8AC3E}">
        <p14:creationId xmlns:p14="http://schemas.microsoft.com/office/powerpoint/2010/main" val="100683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Database CI/CD tools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“Everything we release with Tool is inspired by our music.” – Maynard James Keenan.</a:t>
            </a:r>
          </a:p>
        </p:txBody>
      </p:sp>
    </p:spTree>
    <p:extLst>
      <p:ext uri="{BB962C8B-B14F-4D97-AF65-F5344CB8AC3E}">
        <p14:creationId xmlns:p14="http://schemas.microsoft.com/office/powerpoint/2010/main" val="320107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142508D-DCB4-49FC-885E-2CF85330E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2791DBF5-3FCA-4011-AF8A-650D650F9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964C04B-075F-470A-BC51-AF7231465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81178" y="1161288"/>
            <a:ext cx="2578608" cy="1124712"/>
          </a:xfrm>
        </p:spPr>
        <p:txBody>
          <a:bodyPr vert="horz" lIns="91440" tIns="45720" rIns="91440" bIns="45720" rtlCol="0" anchor="b">
            <a:normAutofit/>
          </a:bodyPr>
          <a:lstStyle/>
          <a:p>
            <a:pPr algn="l">
              <a:lnSpc>
                <a:spcPct val="90000"/>
              </a:lnSpc>
            </a:pPr>
            <a:r>
              <a:rPr lang="en-US" sz="4000" dirty="0"/>
              <a:t>CI/CD tools</a:t>
            </a:r>
          </a:p>
        </p:txBody>
      </p:sp>
      <p:sp>
        <p:nvSpPr>
          <p:cNvPr id="19" name="Rectangle 18">
            <a:extLst>
              <a:ext uri="{FF2B5EF4-FFF2-40B4-BE49-F238E27FC236}">
                <a16:creationId xmlns:a16="http://schemas.microsoft.com/office/drawing/2014/main" id="{157AB58F-FDBA-4575-9E72-86B7F843F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D78486-07CC-4AFC-93CC-B95A73D03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54" t="25631" r="4969" b="30595"/>
          <a:stretch/>
        </p:blipFill>
        <p:spPr bwMode="auto">
          <a:xfrm>
            <a:off x="7088378" y="1410792"/>
            <a:ext cx="1626496" cy="4257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10231" y="636118"/>
            <a:ext cx="1578147" cy="1975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68445" y="952549"/>
            <a:ext cx="1625346" cy="154218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1"/>
          </p:nvPr>
        </p:nvSpPr>
        <p:spPr>
          <a:xfrm>
            <a:off x="281178" y="2715768"/>
            <a:ext cx="3053718" cy="3209544"/>
          </a:xfrm>
        </p:spPr>
        <p:txBody>
          <a:bodyPr vert="horz" lIns="91440" tIns="45720" rIns="91440" bIns="45720" rtlCol="0">
            <a:normAutofit/>
          </a:bodyPr>
          <a:lstStyle/>
          <a:p>
            <a:pPr indent="-228600">
              <a:lnSpc>
                <a:spcPct val="90000"/>
              </a:lnSpc>
            </a:pPr>
            <a:r>
              <a:rPr lang="en-US" sz="2400" dirty="0"/>
              <a:t>My build process uses the following tools:</a:t>
            </a:r>
          </a:p>
          <a:p>
            <a:pPr indent="-228600">
              <a:lnSpc>
                <a:spcPct val="90000"/>
              </a:lnSpc>
            </a:pPr>
            <a:endParaRPr lang="en-US" sz="2400" dirty="0"/>
          </a:p>
          <a:p>
            <a:pPr lvl="1" indent="-228600">
              <a:lnSpc>
                <a:spcPct val="90000"/>
              </a:lnSpc>
              <a:buFont typeface="Arial" panose="020B0604020202020204" pitchFamily="34" charset="0"/>
              <a:buChar char="•"/>
            </a:pPr>
            <a:r>
              <a:rPr lang="en-US" dirty="0"/>
              <a:t>Flyway.</a:t>
            </a:r>
          </a:p>
          <a:p>
            <a:pPr lvl="1" indent="-228600">
              <a:lnSpc>
                <a:spcPct val="90000"/>
              </a:lnSpc>
              <a:buFont typeface="Arial" panose="020B0604020202020204" pitchFamily="34" charset="0"/>
              <a:buChar char="•"/>
            </a:pPr>
            <a:r>
              <a:rPr lang="en-US" dirty="0" err="1"/>
              <a:t>tSQLt</a:t>
            </a:r>
            <a:r>
              <a:rPr lang="en-US" dirty="0"/>
              <a:t>.</a:t>
            </a:r>
          </a:p>
          <a:p>
            <a:pPr lvl="1" indent="-228600">
              <a:lnSpc>
                <a:spcPct val="90000"/>
              </a:lnSpc>
              <a:buFont typeface="Arial" panose="020B0604020202020204" pitchFamily="34" charset="0"/>
              <a:buChar char="•"/>
            </a:pPr>
            <a:r>
              <a:rPr lang="en-US" dirty="0" err="1"/>
              <a:t>SchemaSpy</a:t>
            </a:r>
            <a:r>
              <a:rPr lang="en-US" dirty="0"/>
              <a:t>.</a:t>
            </a:r>
          </a:p>
          <a:p>
            <a:pPr lvl="1" indent="-228600">
              <a:lnSpc>
                <a:spcPct val="90000"/>
              </a:lnSpc>
              <a:buFont typeface="Arial" panose="020B0604020202020204" pitchFamily="34" charset="0"/>
              <a:buChar char="•"/>
            </a:pPr>
            <a:endParaRPr lang="en-US" dirty="0"/>
          </a:p>
          <a:p>
            <a:pPr lvl="1" indent="-228600">
              <a:lnSpc>
                <a:spcPct val="90000"/>
              </a:lnSpc>
              <a:buFont typeface="Arial" panose="020B0604020202020204" pitchFamily="34" charset="0"/>
              <a:buChar char="•"/>
            </a:pPr>
            <a:endParaRPr lang="en-US" dirty="0"/>
          </a:p>
        </p:txBody>
      </p:sp>
      <p:pic>
        <p:nvPicPr>
          <p:cNvPr id="5" name="Picture 2" descr="CICD"/>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3741127" y="3162589"/>
            <a:ext cx="5117506" cy="255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69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a:t>Enter Flyway</a:t>
            </a:r>
          </a:p>
        </p:txBody>
      </p:sp>
      <p:sp>
        <p:nvSpPr>
          <p:cNvPr id="1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sz="1900" dirty="0"/>
              <a:t>Flyway is a simple migration-based deployment tool.</a:t>
            </a:r>
          </a:p>
          <a:p>
            <a:pPr lvl="1" indent="-228600">
              <a:lnSpc>
                <a:spcPct val="90000"/>
              </a:lnSpc>
              <a:buFont typeface="Arial" panose="020B0604020202020204" pitchFamily="34" charset="0"/>
              <a:buChar char="•"/>
            </a:pPr>
            <a:r>
              <a:rPr lang="en-US" sz="1900" dirty="0"/>
              <a:t>Free for the community version.</a:t>
            </a:r>
          </a:p>
          <a:p>
            <a:pPr lvl="1" indent="-228600">
              <a:lnSpc>
                <a:spcPct val="90000"/>
              </a:lnSpc>
              <a:buFont typeface="Arial" panose="020B0604020202020204" pitchFamily="34" charset="0"/>
              <a:buChar char="•"/>
            </a:pPr>
            <a:r>
              <a:rPr lang="en-US" sz="1900" dirty="0"/>
              <a:t>Write and run simple SQL. </a:t>
            </a:r>
          </a:p>
          <a:p>
            <a:pPr lvl="1" indent="-228600">
              <a:lnSpc>
                <a:spcPct val="90000"/>
              </a:lnSpc>
              <a:buFont typeface="Arial" panose="020B0604020202020204" pitchFamily="34" charset="0"/>
              <a:buChar char="•"/>
            </a:pPr>
            <a:r>
              <a:rPr lang="en-US" sz="1900" dirty="0"/>
              <a:t>No building.</a:t>
            </a:r>
          </a:p>
          <a:p>
            <a:pPr lvl="1" indent="-228600">
              <a:lnSpc>
                <a:spcPct val="90000"/>
              </a:lnSpc>
              <a:buFont typeface="Arial" panose="020B0604020202020204" pitchFamily="34" charset="0"/>
              <a:buChar char="•"/>
            </a:pPr>
            <a:r>
              <a:rPr lang="en-US" sz="1900" dirty="0"/>
              <a:t>History table tracks deployed scripts and checksums.</a:t>
            </a:r>
          </a:p>
          <a:p>
            <a:pPr lvl="1" indent="-228600">
              <a:lnSpc>
                <a:spcPct val="90000"/>
              </a:lnSpc>
              <a:buFont typeface="Arial" panose="020B0604020202020204" pitchFamily="34" charset="0"/>
              <a:buChar char="•"/>
            </a:pPr>
            <a:r>
              <a:rPr lang="en-US" sz="1900" dirty="0"/>
              <a:t>Will run necessary scripts automatically.</a:t>
            </a:r>
          </a:p>
          <a:p>
            <a:pPr indent="-228600">
              <a:lnSpc>
                <a:spcPct val="90000"/>
              </a:lnSpc>
            </a:pPr>
            <a:endParaRPr lang="en-US" sz="1900" dirty="0"/>
          </a:p>
        </p:txBody>
      </p:sp>
      <p:pic>
        <p:nvPicPr>
          <p:cNvPr id="3079" name="Picture 7"/>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rcRect l="-528" t="-1" r="-2473" b="-3"/>
          <a:stretch/>
        </p:blipFill>
        <p:spPr bwMode="auto">
          <a:xfrm>
            <a:off x="5464533" y="2634334"/>
            <a:ext cx="3245180" cy="299313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 descr="Flyway (software)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Flyway (software)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932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Unit Testing</a:t>
            </a:r>
            <a:endParaRPr lang="en-US" dirty="0"/>
          </a:p>
        </p:txBody>
      </p:sp>
      <p:graphicFrame>
        <p:nvGraphicFramePr>
          <p:cNvPr id="7" name="Content Placeholder 4">
            <a:extLst>
              <a:ext uri="{FF2B5EF4-FFF2-40B4-BE49-F238E27FC236}">
                <a16:creationId xmlns:a16="http://schemas.microsoft.com/office/drawing/2014/main" id="{A4C12AA7-39FB-4A18-A827-FD092A5A4DD1}"/>
              </a:ext>
            </a:extLst>
          </p:cNvPr>
          <p:cNvGraphicFramePr>
            <a:graphicFrameLocks noGrp="1"/>
          </p:cNvGraphicFramePr>
          <p:nvPr>
            <p:ph idx="1"/>
            <p:extLst>
              <p:ext uri="{D42A27DB-BD31-4B8C-83A1-F6EECF244321}">
                <p14:modId xmlns:p14="http://schemas.microsoft.com/office/powerpoint/2010/main" val="16477942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67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dirty="0"/>
              <a:t>Enter </a:t>
            </a:r>
            <a:r>
              <a:rPr lang="en-US" sz="4700" dirty="0" err="1"/>
              <a:t>tSQLt</a:t>
            </a:r>
            <a:endParaRPr lang="en-US" sz="47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sz="2400" dirty="0"/>
              <a:t>Enables you to write unit tests in MS SQL Server.</a:t>
            </a:r>
          </a:p>
          <a:p>
            <a:pPr indent="-228600">
              <a:lnSpc>
                <a:spcPct val="90000"/>
              </a:lnSpc>
            </a:pPr>
            <a:endParaRPr lang="en-US" sz="2400" dirty="0"/>
          </a:p>
          <a:p>
            <a:pPr indent="-228600">
              <a:lnSpc>
                <a:spcPct val="90000"/>
              </a:lnSpc>
            </a:pPr>
            <a:r>
              <a:rPr lang="en-US" sz="2400" dirty="0"/>
              <a:t>Enables you to create fake tables to load with data, ignoring constraints, foreign keys, etc.</a:t>
            </a:r>
          </a:p>
          <a:p>
            <a:pPr indent="-228600">
              <a:lnSpc>
                <a:spcPct val="90000"/>
              </a:lnSpc>
            </a:pPr>
            <a:endParaRPr lang="en-US" sz="2400" dirty="0"/>
          </a:p>
        </p:txBody>
      </p:sp>
      <p:pic>
        <p:nvPicPr>
          <p:cNvPr id="4098"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6384" r="622" b="-2"/>
          <a:stretch/>
        </p:blipFill>
        <p:spPr bwMode="auto">
          <a:xfrm>
            <a:off x="5676791" y="2590800"/>
            <a:ext cx="2616760" cy="3102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89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3"/>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Introduction</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“The journey of a thousand miles begins with a single step.” – Lao-Tzu.</a:t>
            </a:r>
          </a:p>
        </p:txBody>
      </p:sp>
    </p:spTree>
    <p:extLst>
      <p:ext uri="{BB962C8B-B14F-4D97-AF65-F5344CB8AC3E}">
        <p14:creationId xmlns:p14="http://schemas.microsoft.com/office/powerpoint/2010/main" val="87682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Database Documentation Generation</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78D8107E-1160-489F-8B34-93F2A45477AE}"/>
              </a:ext>
            </a:extLst>
          </p:cNvPr>
          <p:cNvGraphicFramePr>
            <a:graphicFrameLocks noGrp="1"/>
          </p:cNvGraphicFramePr>
          <p:nvPr>
            <p:ph idx="1"/>
            <p:extLst>
              <p:ext uri="{D42A27DB-BD31-4B8C-83A1-F6EECF244321}">
                <p14:modId xmlns:p14="http://schemas.microsoft.com/office/powerpoint/2010/main" val="2952600095"/>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348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dirty="0"/>
              <a:t>Enter </a:t>
            </a:r>
            <a:r>
              <a:rPr lang="en-US" sz="4700" dirty="0" err="1"/>
              <a:t>SchemaSpy</a:t>
            </a:r>
            <a:endParaRPr lang="en-US" sz="47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sz="2400" dirty="0"/>
              <a:t>An open-source, java program that generates HTML5 documentation for all your tables and their relationships with diagrams.</a:t>
            </a:r>
          </a:p>
          <a:p>
            <a:pPr indent="-228600">
              <a:lnSpc>
                <a:spcPct val="90000"/>
              </a:lnSpc>
            </a:pPr>
            <a:endParaRPr lang="en-US" sz="2400" dirty="0"/>
          </a:p>
          <a:p>
            <a:pPr indent="-228600">
              <a:lnSpc>
                <a:spcPct val="90000"/>
              </a:lnSpc>
            </a:pPr>
            <a:r>
              <a:rPr lang="en-US" sz="2400" dirty="0"/>
              <a:t>Also finds anomalies in your database. (Needed Foreign Keys, etc.)</a:t>
            </a:r>
          </a:p>
          <a:p>
            <a:pPr indent="-228600">
              <a:lnSpc>
                <a:spcPct val="90000"/>
              </a:lnSpc>
            </a:pPr>
            <a:endParaRPr lang="en-US" sz="2400" dirty="0"/>
          </a:p>
        </p:txBody>
      </p:sp>
      <p:pic>
        <p:nvPicPr>
          <p:cNvPr id="7" name="Picture 3">
            <a:extLst>
              <a:ext uri="{FF2B5EF4-FFF2-40B4-BE49-F238E27FC236}">
                <a16:creationId xmlns:a16="http://schemas.microsoft.com/office/drawing/2014/main" id="{AB8FA95F-17BD-460E-B0C4-6FA2429636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21" r="9434"/>
          <a:stretch/>
        </p:blipFill>
        <p:spPr bwMode="auto">
          <a:xfrm>
            <a:off x="5105400" y="2803049"/>
            <a:ext cx="3200400" cy="212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1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142508D-DCB4-49FC-885E-2CF85330E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useBgFill="1">
        <p:nvSpPr>
          <p:cNvPr id="15" name="Freeform: Shape 14">
            <a:extLst>
              <a:ext uri="{FF2B5EF4-FFF2-40B4-BE49-F238E27FC236}">
                <a16:creationId xmlns:a16="http://schemas.microsoft.com/office/drawing/2014/main" id="{2791DBF5-3FCA-4011-AF8A-650D650F9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964C04B-075F-470A-BC51-AF7231465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81178" y="1161288"/>
            <a:ext cx="2578608" cy="1124712"/>
          </a:xfrm>
        </p:spPr>
        <p:txBody>
          <a:bodyPr vert="horz" lIns="91440" tIns="45720" rIns="91440" bIns="45720" rtlCol="0" anchor="b">
            <a:normAutofit/>
          </a:bodyPr>
          <a:lstStyle/>
          <a:p>
            <a:pPr algn="l">
              <a:lnSpc>
                <a:spcPct val="90000"/>
              </a:lnSpc>
            </a:pPr>
            <a:r>
              <a:rPr lang="en-US" sz="4000" dirty="0"/>
              <a:t>CI/CD tools</a:t>
            </a:r>
          </a:p>
        </p:txBody>
      </p:sp>
      <p:sp>
        <p:nvSpPr>
          <p:cNvPr id="19" name="Rectangle 18">
            <a:extLst>
              <a:ext uri="{FF2B5EF4-FFF2-40B4-BE49-F238E27FC236}">
                <a16:creationId xmlns:a16="http://schemas.microsoft.com/office/drawing/2014/main" id="{157AB58F-FDBA-4575-9E72-86B7F843F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D78486-07CC-4AFC-93CC-B95A73D03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54" t="25631" r="4969" b="30595"/>
          <a:stretch/>
        </p:blipFill>
        <p:spPr bwMode="auto">
          <a:xfrm>
            <a:off x="7088378" y="1410792"/>
            <a:ext cx="1626496" cy="4257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10231" y="636118"/>
            <a:ext cx="1578147" cy="1975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68445" y="952549"/>
            <a:ext cx="1625346" cy="154218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1"/>
          </p:nvPr>
        </p:nvSpPr>
        <p:spPr>
          <a:xfrm>
            <a:off x="281178" y="2715768"/>
            <a:ext cx="3334896" cy="3819144"/>
          </a:xfrm>
        </p:spPr>
        <p:txBody>
          <a:bodyPr vert="horz" lIns="91440" tIns="45720" rIns="91440" bIns="45720" rtlCol="0">
            <a:normAutofit fontScale="92500" lnSpcReduction="20000"/>
          </a:bodyPr>
          <a:lstStyle/>
          <a:p>
            <a:pPr indent="-228600">
              <a:lnSpc>
                <a:spcPct val="90000"/>
              </a:lnSpc>
            </a:pPr>
            <a:r>
              <a:rPr lang="en-US" sz="2200" dirty="0"/>
              <a:t>Now we know which tools we can use for which CI/CD steps.</a:t>
            </a:r>
          </a:p>
          <a:p>
            <a:pPr indent="-228600">
              <a:lnSpc>
                <a:spcPct val="90000"/>
              </a:lnSpc>
            </a:pPr>
            <a:endParaRPr lang="en-US" sz="2200" dirty="0"/>
          </a:p>
          <a:p>
            <a:pPr indent="-228600">
              <a:lnSpc>
                <a:spcPct val="90000"/>
              </a:lnSpc>
            </a:pPr>
            <a:r>
              <a:rPr lang="en-US" sz="2200" dirty="0"/>
              <a:t>Database builds and deployments:</a:t>
            </a:r>
          </a:p>
          <a:p>
            <a:pPr lvl="1" indent="-228600">
              <a:lnSpc>
                <a:spcPct val="90000"/>
              </a:lnSpc>
            </a:pPr>
            <a:r>
              <a:rPr lang="en-US" sz="2200" dirty="0"/>
              <a:t>Flyway.</a:t>
            </a:r>
          </a:p>
          <a:p>
            <a:pPr indent="-228600">
              <a:lnSpc>
                <a:spcPct val="90000"/>
              </a:lnSpc>
            </a:pPr>
            <a:endParaRPr lang="en-US" sz="2200" dirty="0"/>
          </a:p>
          <a:p>
            <a:pPr indent="-228600">
              <a:lnSpc>
                <a:spcPct val="90000"/>
              </a:lnSpc>
            </a:pPr>
            <a:r>
              <a:rPr lang="en-US" sz="2200" dirty="0"/>
              <a:t>Unit testing and reporting:</a:t>
            </a:r>
          </a:p>
          <a:p>
            <a:pPr lvl="1" indent="-228600">
              <a:lnSpc>
                <a:spcPct val="90000"/>
              </a:lnSpc>
            </a:pPr>
            <a:r>
              <a:rPr lang="en-US" sz="2200" dirty="0" err="1"/>
              <a:t>tSQLt</a:t>
            </a:r>
            <a:r>
              <a:rPr lang="en-US" sz="2200" dirty="0"/>
              <a:t>.</a:t>
            </a:r>
          </a:p>
          <a:p>
            <a:pPr indent="-228600">
              <a:lnSpc>
                <a:spcPct val="90000"/>
              </a:lnSpc>
            </a:pPr>
            <a:endParaRPr lang="en-US" sz="2200" dirty="0"/>
          </a:p>
          <a:p>
            <a:pPr indent="-228600">
              <a:lnSpc>
                <a:spcPct val="90000"/>
              </a:lnSpc>
            </a:pPr>
            <a:r>
              <a:rPr lang="en-US" sz="2200" dirty="0"/>
              <a:t>Automated documentation:</a:t>
            </a:r>
          </a:p>
          <a:p>
            <a:pPr lvl="1" indent="-228600">
              <a:lnSpc>
                <a:spcPct val="90000"/>
              </a:lnSpc>
            </a:pPr>
            <a:r>
              <a:rPr lang="en-US" sz="2200" dirty="0" err="1"/>
              <a:t>SchemaSpy</a:t>
            </a:r>
            <a:r>
              <a:rPr lang="en-US" sz="2200" dirty="0"/>
              <a:t>.</a:t>
            </a:r>
          </a:p>
          <a:p>
            <a:pPr lvl="1" indent="-228600">
              <a:lnSpc>
                <a:spcPct val="90000"/>
              </a:lnSpc>
              <a:buFont typeface="Arial" panose="020B0604020202020204" pitchFamily="34" charset="0"/>
              <a:buChar char="•"/>
            </a:pPr>
            <a:endParaRPr lang="en-US" sz="2200" dirty="0"/>
          </a:p>
          <a:p>
            <a:pPr lvl="1" indent="-228600">
              <a:lnSpc>
                <a:spcPct val="90000"/>
              </a:lnSpc>
              <a:buFont typeface="Arial" panose="020B0604020202020204" pitchFamily="34" charset="0"/>
              <a:buChar char="•"/>
            </a:pPr>
            <a:endParaRPr lang="en-US" sz="1800" dirty="0"/>
          </a:p>
        </p:txBody>
      </p:sp>
      <p:pic>
        <p:nvPicPr>
          <p:cNvPr id="5" name="Picture 2" descr="CICD"/>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3741127" y="3162589"/>
            <a:ext cx="5117506" cy="255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40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algn="l">
              <a:lnSpc>
                <a:spcPct val="90000"/>
              </a:lnSpc>
            </a:pPr>
            <a:r>
              <a:rPr lang="en-US" sz="4700"/>
              <a:t>How is this all going to be run?</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29369" y="2071316"/>
            <a:ext cx="5035164" cy="4119172"/>
          </a:xfrm>
        </p:spPr>
        <p:txBody>
          <a:bodyPr vert="horz" lIns="91440" tIns="45720" rIns="91440" bIns="45720" rtlCol="0" anchor="t">
            <a:normAutofit/>
          </a:bodyPr>
          <a:lstStyle/>
          <a:p>
            <a:pPr indent="-228600">
              <a:lnSpc>
                <a:spcPct val="90000"/>
              </a:lnSpc>
            </a:pPr>
            <a:r>
              <a:rPr lang="en-US" dirty="0"/>
              <a:t>Azure DevOps!</a:t>
            </a:r>
          </a:p>
          <a:p>
            <a:pPr lvl="1" indent="-228600">
              <a:lnSpc>
                <a:spcPct val="90000"/>
              </a:lnSpc>
            </a:pPr>
            <a:r>
              <a:rPr lang="en-US" dirty="0"/>
              <a:t>Uses YAML. </a:t>
            </a:r>
          </a:p>
          <a:p>
            <a:pPr lvl="1" indent="-228600">
              <a:lnSpc>
                <a:spcPct val="90000"/>
              </a:lnSpc>
            </a:pPr>
            <a:r>
              <a:rPr lang="en-US" dirty="0"/>
              <a:t>Works with GIT repositories.</a:t>
            </a:r>
          </a:p>
          <a:p>
            <a:pPr lvl="1" indent="-228600">
              <a:lnSpc>
                <a:spcPct val="90000"/>
              </a:lnSpc>
            </a:pPr>
            <a:r>
              <a:rPr lang="en-US" dirty="0"/>
              <a:t>Enables use of Docker containers to use external tools. </a:t>
            </a:r>
          </a:p>
          <a:p>
            <a:pPr lvl="1" indent="-228600">
              <a:lnSpc>
                <a:spcPct val="90000"/>
              </a:lnSpc>
            </a:pPr>
            <a:r>
              <a:rPr lang="en-US" dirty="0"/>
              <a:t>Runs PowerShell scripts and most DevOps tools</a:t>
            </a:r>
            <a:r>
              <a:rPr lang="en-US" sz="1800" dirty="0"/>
              <a:t>.</a:t>
            </a:r>
          </a:p>
        </p:txBody>
      </p:sp>
      <p:pic>
        <p:nvPicPr>
          <p:cNvPr id="6146"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4361" r="14020"/>
          <a:stretch/>
        </p:blipFill>
        <p:spPr bwMode="auto">
          <a:xfrm>
            <a:off x="5421672" y="2569464"/>
            <a:ext cx="3604540" cy="314553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44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pPr>
              <a:lnSpc>
                <a:spcPct val="90000"/>
              </a:lnSpc>
            </a:pPr>
            <a:r>
              <a:rPr lang="en-US" sz="3500" dirty="0"/>
              <a:t>So, you’ve told me all about these fancy tools, what now fancy man?</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D7F263A3-29F3-4698-BDA2-90BE984ACEC0}"/>
              </a:ext>
            </a:extLst>
          </p:cNvPr>
          <p:cNvGraphicFramePr>
            <a:graphicFrameLocks noGrp="1"/>
          </p:cNvGraphicFramePr>
          <p:nvPr>
            <p:ph idx="1"/>
            <p:extLst>
              <p:ext uri="{D42A27DB-BD31-4B8C-83A1-F6EECF244321}">
                <p14:modId xmlns:p14="http://schemas.microsoft.com/office/powerpoint/2010/main" val="2319587479"/>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335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Back to work!</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9AFBDE6-03F2-4861-A139-2D468203E23E}"/>
              </a:ext>
            </a:extLst>
          </p:cNvPr>
          <p:cNvGraphicFramePr>
            <a:graphicFrameLocks noGrp="1"/>
          </p:cNvGraphicFramePr>
          <p:nvPr>
            <p:ph idx="1"/>
            <p:extLst>
              <p:ext uri="{D42A27DB-BD31-4B8C-83A1-F6EECF244321}">
                <p14:modId xmlns:p14="http://schemas.microsoft.com/office/powerpoint/2010/main" val="1365829083"/>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330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First things first - Azure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400" dirty="0"/>
              <a:t>You’ll need an Azure account or ability to set up databases in Azure.</a:t>
            </a:r>
          </a:p>
          <a:p>
            <a:pPr lvl="1">
              <a:lnSpc>
                <a:spcPct val="90000"/>
              </a:lnSpc>
            </a:pPr>
            <a:r>
              <a:rPr lang="en-US" sz="2400" dirty="0"/>
              <a:t>You can create free databases when you start.</a:t>
            </a:r>
          </a:p>
          <a:p>
            <a:pPr lvl="1">
              <a:lnSpc>
                <a:spcPct val="90000"/>
              </a:lnSpc>
            </a:pPr>
            <a:r>
              <a:rPr lang="en-US" sz="2400" dirty="0"/>
              <a:t>My example database is $5 a month. (Basic 1GB/S0.)</a:t>
            </a:r>
          </a:p>
          <a:p>
            <a:pPr lvl="1">
              <a:lnSpc>
                <a:spcPct val="90000"/>
              </a:lnSpc>
            </a:pPr>
            <a:endParaRPr lang="en-US" sz="2400" dirty="0"/>
          </a:p>
          <a:p>
            <a:pPr>
              <a:lnSpc>
                <a:spcPct val="90000"/>
              </a:lnSpc>
            </a:pPr>
            <a:r>
              <a:rPr lang="en-US" sz="2400" dirty="0"/>
              <a:t>The concepts here focus on Azure builds.</a:t>
            </a:r>
          </a:p>
          <a:p>
            <a:pPr lvl="1">
              <a:lnSpc>
                <a:spcPct val="90000"/>
              </a:lnSpc>
            </a:pPr>
            <a:r>
              <a:rPr lang="en-US" sz="2400" dirty="0"/>
              <a:t>I’ve used Flyway, PowerShell and Docker for local builds.</a:t>
            </a:r>
          </a:p>
        </p:txBody>
      </p:sp>
    </p:spTree>
    <p:extLst>
      <p:ext uri="{BB962C8B-B14F-4D97-AF65-F5344CB8AC3E}">
        <p14:creationId xmlns:p14="http://schemas.microsoft.com/office/powerpoint/2010/main" val="2649410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177213"/>
            <a:ext cx="2468166" cy="3375986"/>
          </a:xfrm>
        </p:spPr>
        <p:txBody>
          <a:bodyPr vert="horz" lIns="91440" tIns="45720" rIns="91440" bIns="45720" rtlCol="0" anchor="ctr">
            <a:normAutofit/>
          </a:bodyPr>
          <a:lstStyle/>
          <a:p>
            <a:pPr algn="l">
              <a:lnSpc>
                <a:spcPct val="90000"/>
              </a:lnSpc>
            </a:pPr>
            <a:r>
              <a:rPr lang="en-US" sz="3600" dirty="0"/>
              <a:t>First things first – Azure DevOps</a:t>
            </a:r>
          </a:p>
        </p:txBody>
      </p:sp>
      <p:pic>
        <p:nvPicPr>
          <p:cNvPr id="7170" name="Picture 2"/>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rcRect t="10752" b="25200"/>
          <a:stretch/>
        </p:blipFill>
        <p:spPr bwMode="auto">
          <a:xfrm>
            <a:off x="20" y="-56445"/>
            <a:ext cx="9143980" cy="317721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3167986" y="3177214"/>
            <a:ext cx="5614060" cy="3375986"/>
          </a:xfrm>
        </p:spPr>
        <p:txBody>
          <a:bodyPr vert="horz" lIns="91440" tIns="45720" rIns="91440" bIns="45720" rtlCol="0" anchor="ctr">
            <a:normAutofit/>
          </a:bodyPr>
          <a:lstStyle/>
          <a:p>
            <a:pPr indent="-228600">
              <a:lnSpc>
                <a:spcPct val="90000"/>
              </a:lnSpc>
            </a:pPr>
            <a:r>
              <a:rPr lang="en-US" sz="2400" dirty="0"/>
              <a:t>Create a project in Azure DevOps and set up payment for at least one Microsoft hosted pipe.</a:t>
            </a:r>
          </a:p>
          <a:p>
            <a:pPr indent="-228600">
              <a:lnSpc>
                <a:spcPct val="90000"/>
              </a:lnSpc>
            </a:pPr>
            <a:endParaRPr lang="en-US" sz="2400" dirty="0"/>
          </a:p>
          <a:p>
            <a:pPr indent="-228600">
              <a:lnSpc>
                <a:spcPct val="90000"/>
              </a:lnSpc>
            </a:pPr>
            <a:r>
              <a:rPr lang="en-US" sz="2400" dirty="0"/>
              <a:t>Areas of interest:</a:t>
            </a:r>
          </a:p>
          <a:p>
            <a:pPr lvl="1" indent="-228600">
              <a:lnSpc>
                <a:spcPct val="90000"/>
              </a:lnSpc>
              <a:buFont typeface="Arial" panose="020B0604020202020204" pitchFamily="34" charset="0"/>
              <a:buChar char="•"/>
            </a:pPr>
            <a:r>
              <a:rPr lang="en-US" dirty="0">
                <a:ln w="0"/>
                <a:solidFill>
                  <a:schemeClr val="accent1"/>
                </a:solidFill>
                <a:effectLst>
                  <a:outerShdw blurRad="38100" dist="25400" dir="5400000" algn="ctr" rotWithShape="0">
                    <a:srgbClr val="6E747A">
                      <a:alpha val="43000"/>
                    </a:srgbClr>
                  </a:outerShdw>
                </a:effectLst>
              </a:rPr>
              <a:t>Repos</a:t>
            </a:r>
            <a:r>
              <a:rPr lang="en-US" dirty="0"/>
              <a:t> – Where your code lives.</a:t>
            </a:r>
          </a:p>
          <a:p>
            <a:pPr lvl="1" indent="-228600">
              <a:lnSpc>
                <a:spcPct val="90000"/>
              </a:lnSpc>
              <a:buFont typeface="Arial" panose="020B0604020202020204" pitchFamily="34" charset="0"/>
              <a:buChar char="•"/>
            </a:pPr>
            <a:r>
              <a:rPr lang="en-US" dirty="0">
                <a:ln w="0"/>
                <a:solidFill>
                  <a:schemeClr val="accent2"/>
                </a:solidFill>
                <a:effectLst>
                  <a:outerShdw blurRad="38100" dist="25400" dir="5400000" algn="ctr" rotWithShape="0">
                    <a:srgbClr val="6E747A">
                      <a:alpha val="43000"/>
                    </a:srgbClr>
                  </a:outerShdw>
                </a:effectLst>
              </a:rPr>
              <a:t>Pipelines</a:t>
            </a:r>
            <a:r>
              <a:rPr lang="en-US" dirty="0"/>
              <a:t> – Where your builds and releases live.</a:t>
            </a:r>
          </a:p>
        </p:txBody>
      </p:sp>
      <p:pic>
        <p:nvPicPr>
          <p:cNvPr id="5" name="Picture 2">
            <a:extLst>
              <a:ext uri="{FF2B5EF4-FFF2-40B4-BE49-F238E27FC236}">
                <a16:creationId xmlns:a16="http://schemas.microsoft.com/office/drawing/2014/main" id="{017E83CA-343B-4344-8E84-28655E188E7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329" r="86667" b="38557"/>
          <a:stretch/>
        </p:blipFill>
        <p:spPr bwMode="auto">
          <a:xfrm>
            <a:off x="1066800" y="1676400"/>
            <a:ext cx="2221192" cy="236005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a:extLst>
              <a:ext uri="{FF2B5EF4-FFF2-40B4-BE49-F238E27FC236}">
                <a16:creationId xmlns:a16="http://schemas.microsoft.com/office/drawing/2014/main" id="{1E827122-DC4A-4716-A8EF-D5E7A503D919}"/>
              </a:ext>
            </a:extLst>
          </p:cNvPr>
          <p:cNvCxnSpPr/>
          <p:nvPr/>
        </p:nvCxnSpPr>
        <p:spPr>
          <a:xfrm>
            <a:off x="-1195" y="1295400"/>
            <a:ext cx="1067995"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30783DB-18C4-40B5-BFB0-CCFADD4C7115}"/>
              </a:ext>
            </a:extLst>
          </p:cNvPr>
          <p:cNvCxnSpPr>
            <a:cxnSpLocks/>
          </p:cNvCxnSpPr>
          <p:nvPr/>
        </p:nvCxnSpPr>
        <p:spPr>
          <a:xfrm>
            <a:off x="-1195" y="2363271"/>
            <a:ext cx="1067995" cy="16731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003BEF-4176-4329-9F74-61193A77F5F5}"/>
              </a:ext>
            </a:extLst>
          </p:cNvPr>
          <p:cNvCxnSpPr>
            <a:cxnSpLocks/>
          </p:cNvCxnSpPr>
          <p:nvPr/>
        </p:nvCxnSpPr>
        <p:spPr>
          <a:xfrm>
            <a:off x="1219200" y="1220806"/>
            <a:ext cx="2068792" cy="455593"/>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81E77E3-3391-4FCC-A6F0-84A15B020891}"/>
              </a:ext>
            </a:extLst>
          </p:cNvPr>
          <p:cNvPicPr>
            <a:picLocks noChangeAspect="1"/>
          </p:cNvPicPr>
          <p:nvPr/>
        </p:nvPicPr>
        <p:blipFill rotWithShape="1">
          <a:blip r:embed="rId4"/>
          <a:srcRect t="2304" r="11007"/>
          <a:stretch/>
        </p:blipFill>
        <p:spPr>
          <a:xfrm>
            <a:off x="1066800" y="1676400"/>
            <a:ext cx="2221192" cy="2289501"/>
          </a:xfrm>
          <a:prstGeom prst="rect">
            <a:avLst/>
          </a:prstGeom>
        </p:spPr>
      </p:pic>
      <p:sp>
        <p:nvSpPr>
          <p:cNvPr id="12" name="Rectangle 11">
            <a:extLst>
              <a:ext uri="{FF2B5EF4-FFF2-40B4-BE49-F238E27FC236}">
                <a16:creationId xmlns:a16="http://schemas.microsoft.com/office/drawing/2014/main" id="{7D06387B-C147-442F-B9BD-E9D10FDA22BC}"/>
              </a:ext>
            </a:extLst>
          </p:cNvPr>
          <p:cNvSpPr/>
          <p:nvPr/>
        </p:nvSpPr>
        <p:spPr>
          <a:xfrm>
            <a:off x="1115060" y="2146371"/>
            <a:ext cx="1628140" cy="343969"/>
          </a:xfrm>
          <a:prstGeom prst="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87B3804-5178-4FC4-BB3C-5F53E0F90FE9}"/>
              </a:ext>
            </a:extLst>
          </p:cNvPr>
          <p:cNvSpPr/>
          <p:nvPr/>
        </p:nvSpPr>
        <p:spPr>
          <a:xfrm>
            <a:off x="1092200" y="2584250"/>
            <a:ext cx="1651000" cy="34397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A4F28FB-392B-4048-81D7-57C595103F4D}"/>
              </a:ext>
            </a:extLst>
          </p:cNvPr>
          <p:cNvSpPr/>
          <p:nvPr/>
        </p:nvSpPr>
        <p:spPr>
          <a:xfrm>
            <a:off x="1066800" y="1676399"/>
            <a:ext cx="2221192" cy="228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36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177213"/>
            <a:ext cx="2468166" cy="3375987"/>
          </a:xfrm>
        </p:spPr>
        <p:txBody>
          <a:bodyPr vert="horz" lIns="91440" tIns="45720" rIns="91440" bIns="45720" rtlCol="0" anchor="ctr">
            <a:normAutofit/>
          </a:bodyPr>
          <a:lstStyle/>
          <a:p>
            <a:pPr algn="l">
              <a:lnSpc>
                <a:spcPct val="90000"/>
              </a:lnSpc>
            </a:pPr>
            <a:r>
              <a:rPr lang="en-US" sz="3600" dirty="0"/>
              <a:t>Check your repo</a:t>
            </a:r>
          </a:p>
        </p:txBody>
      </p:sp>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341" r="341"/>
          <a:stretch/>
        </p:blipFill>
        <p:spPr bwMode="auto">
          <a:xfrm>
            <a:off x="20" y="-381000"/>
            <a:ext cx="9143980" cy="41910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3167986" y="3177214"/>
            <a:ext cx="5614060" cy="3375986"/>
          </a:xfrm>
        </p:spPr>
        <p:txBody>
          <a:bodyPr vert="horz" lIns="91440" tIns="45720" rIns="91440" bIns="45720" rtlCol="0" anchor="ctr">
            <a:normAutofit/>
          </a:bodyPr>
          <a:lstStyle/>
          <a:p>
            <a:pPr indent="-228600">
              <a:lnSpc>
                <a:spcPct val="90000"/>
              </a:lnSpc>
            </a:pPr>
            <a:r>
              <a:rPr lang="en-US" sz="2400" dirty="0"/>
              <a:t>Make sure you have code in your repository.</a:t>
            </a:r>
          </a:p>
          <a:p>
            <a:pPr indent="-228600">
              <a:lnSpc>
                <a:spcPct val="90000"/>
              </a:lnSpc>
            </a:pPr>
            <a:endParaRPr lang="en-US" sz="2400" dirty="0"/>
          </a:p>
          <a:p>
            <a:pPr indent="-228600">
              <a:lnSpc>
                <a:spcPct val="90000"/>
              </a:lnSpc>
            </a:pPr>
            <a:r>
              <a:rPr lang="en-US" sz="2400" dirty="0"/>
              <a:t>I prefer using GIT repositories for pull requests and simpler branching.</a:t>
            </a:r>
          </a:p>
        </p:txBody>
      </p:sp>
    </p:spTree>
    <p:extLst>
      <p:ext uri="{BB962C8B-B14F-4D97-AF65-F5344CB8AC3E}">
        <p14:creationId xmlns:p14="http://schemas.microsoft.com/office/powerpoint/2010/main" val="171274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16ED-BE4F-4448-BB90-FAF1B65ABEA4}"/>
              </a:ext>
            </a:extLst>
          </p:cNvPr>
          <p:cNvSpPr>
            <a:spLocks noGrp="1"/>
          </p:cNvSpPr>
          <p:nvPr>
            <p:ph type="title"/>
          </p:nvPr>
        </p:nvSpPr>
        <p:spPr>
          <a:xfrm>
            <a:off x="480060" y="325369"/>
            <a:ext cx="3276451" cy="1956841"/>
          </a:xfrm>
        </p:spPr>
        <p:txBody>
          <a:bodyPr vert="horz" lIns="91440" tIns="45720" rIns="91440" bIns="45720" rtlCol="0" anchor="b">
            <a:normAutofit/>
          </a:bodyPr>
          <a:lstStyle/>
          <a:p>
            <a:pPr algn="l">
              <a:lnSpc>
                <a:spcPct val="90000"/>
              </a:lnSpc>
            </a:pPr>
            <a:r>
              <a:rPr lang="en-US" sz="4300" dirty="0"/>
              <a:t>1</a:t>
            </a:r>
            <a:r>
              <a:rPr lang="en-US" sz="4300" baseline="30000" dirty="0"/>
              <a:t>st</a:t>
            </a:r>
            <a:r>
              <a:rPr lang="en-US" sz="4300" dirty="0"/>
              <a:t> stop - Flyway setup</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53666A-F380-416E-BD88-A85C5AD72406}"/>
              </a:ext>
            </a:extLst>
          </p:cNvPr>
          <p:cNvSpPr>
            <a:spLocks noGrp="1"/>
          </p:cNvSpPr>
          <p:nvPr>
            <p:ph sz="half" idx="1"/>
          </p:nvPr>
        </p:nvSpPr>
        <p:spPr>
          <a:xfrm>
            <a:off x="480060" y="2872899"/>
            <a:ext cx="3182691" cy="3320668"/>
          </a:xfrm>
        </p:spPr>
        <p:txBody>
          <a:bodyPr vert="horz" lIns="91440" tIns="45720" rIns="91440" bIns="45720" rtlCol="0">
            <a:normAutofit/>
          </a:bodyPr>
          <a:lstStyle/>
          <a:p>
            <a:pPr indent="-228600">
              <a:lnSpc>
                <a:spcPct val="90000"/>
              </a:lnSpc>
            </a:pPr>
            <a:r>
              <a:rPr lang="en-US" sz="1900" dirty="0"/>
              <a:t>We’ll review:</a:t>
            </a:r>
          </a:p>
          <a:p>
            <a:pPr lvl="1" indent="-228600">
              <a:lnSpc>
                <a:spcPct val="90000"/>
              </a:lnSpc>
              <a:buFont typeface="Arial" panose="020B0604020202020204" pitchFamily="34" charset="0"/>
              <a:buChar char="•"/>
            </a:pPr>
            <a:r>
              <a:rPr lang="en-US" sz="1900" dirty="0"/>
              <a:t>Folder structure for Flyway.</a:t>
            </a:r>
          </a:p>
          <a:p>
            <a:pPr lvl="1" indent="-228600">
              <a:lnSpc>
                <a:spcPct val="90000"/>
              </a:lnSpc>
              <a:buFont typeface="Arial" panose="020B0604020202020204" pitchFamily="34" charset="0"/>
              <a:buChar char="•"/>
            </a:pPr>
            <a:r>
              <a:rPr lang="en-US" sz="1900" dirty="0"/>
              <a:t>How Flyway works.</a:t>
            </a:r>
          </a:p>
          <a:p>
            <a:pPr lvl="1" indent="-228600">
              <a:lnSpc>
                <a:spcPct val="90000"/>
              </a:lnSpc>
              <a:buFont typeface="Arial" panose="020B0604020202020204" pitchFamily="34" charset="0"/>
              <a:buChar char="•"/>
            </a:pPr>
            <a:r>
              <a:rPr lang="en-US" sz="1900" dirty="0"/>
              <a:t>Idempotent scripting.</a:t>
            </a:r>
          </a:p>
          <a:p>
            <a:pPr lvl="1" indent="-228600">
              <a:lnSpc>
                <a:spcPct val="90000"/>
              </a:lnSpc>
              <a:buFont typeface="Arial" panose="020B0604020202020204" pitchFamily="34" charset="0"/>
              <a:buChar char="•"/>
            </a:pPr>
            <a:r>
              <a:rPr lang="en-US" sz="1900" dirty="0"/>
              <a:t>Getting Flyway running on Azure DevOps with Docker and YAML.</a:t>
            </a:r>
          </a:p>
        </p:txBody>
      </p:sp>
      <p:pic>
        <p:nvPicPr>
          <p:cNvPr id="5" name="Picture 7">
            <a:extLst>
              <a:ext uri="{FF2B5EF4-FFF2-40B4-BE49-F238E27FC236}">
                <a16:creationId xmlns:a16="http://schemas.microsoft.com/office/drawing/2014/main" id="{1B0E8DBF-23F5-4256-A3C7-CFC6D83BF646}"/>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998" r="23746" b="-2"/>
          <a:stretch/>
        </p:blipFill>
        <p:spPr bwMode="auto">
          <a:xfrm>
            <a:off x="3566160" y="10"/>
            <a:ext cx="55766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22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Agenda</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E7BA183-E5A6-474B-8D56-E03BB4896E40}"/>
              </a:ext>
            </a:extLst>
          </p:cNvPr>
          <p:cNvGraphicFramePr>
            <a:graphicFrameLocks noGrp="1"/>
          </p:cNvGraphicFramePr>
          <p:nvPr>
            <p:ph idx="1"/>
            <p:extLst>
              <p:ext uri="{D42A27DB-BD31-4B8C-83A1-F6EECF244321}">
                <p14:modId xmlns:p14="http://schemas.microsoft.com/office/powerpoint/2010/main" val="1984252040"/>
              </p:ext>
            </p:extLst>
          </p:nvPr>
        </p:nvGraphicFramePr>
        <p:xfrm>
          <a:off x="381000" y="1746202"/>
          <a:ext cx="8382000" cy="452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622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C966347D-C598-4CC6-9B97-734BF5F9E4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4" r="22580" b="41066"/>
          <a:stretch/>
        </p:blipFill>
        <p:spPr bwMode="auto">
          <a:xfrm>
            <a:off x="1" y="0"/>
            <a:ext cx="9143999" cy="3124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60759" y="3177213"/>
            <a:ext cx="2468166" cy="3452186"/>
          </a:xfrm>
        </p:spPr>
        <p:txBody>
          <a:bodyPr vert="horz" lIns="91440" tIns="45720" rIns="91440" bIns="45720" rtlCol="0" anchor="ctr">
            <a:normAutofit/>
          </a:bodyPr>
          <a:lstStyle/>
          <a:p>
            <a:pPr algn="l">
              <a:lnSpc>
                <a:spcPct val="90000"/>
              </a:lnSpc>
            </a:pPr>
            <a:r>
              <a:rPr lang="en-US" sz="3600" dirty="0"/>
              <a:t>Code sections</a:t>
            </a:r>
          </a:p>
        </p:txBody>
      </p:sp>
      <p:sp>
        <p:nvSpPr>
          <p:cNvPr id="3" name="Content Placeholder 2"/>
          <p:cNvSpPr>
            <a:spLocks noGrp="1"/>
          </p:cNvSpPr>
          <p:nvPr>
            <p:ph sz="half" idx="1"/>
          </p:nvPr>
        </p:nvSpPr>
        <p:spPr>
          <a:xfrm>
            <a:off x="3167986" y="3177214"/>
            <a:ext cx="5614060" cy="3452186"/>
          </a:xfrm>
        </p:spPr>
        <p:txBody>
          <a:bodyPr vert="horz" lIns="91440" tIns="45720" rIns="91440" bIns="45720" rtlCol="0" anchor="ctr">
            <a:noAutofit/>
          </a:bodyPr>
          <a:lstStyle/>
          <a:p>
            <a:pPr indent="-228600">
              <a:lnSpc>
                <a:spcPct val="90000"/>
              </a:lnSpc>
            </a:pPr>
            <a:r>
              <a:rPr lang="en-US" sz="2000" dirty="0"/>
              <a:t>For Flyway Code, I like to separate the code into different sections:</a:t>
            </a:r>
          </a:p>
          <a:p>
            <a:pPr indent="-228600">
              <a:lnSpc>
                <a:spcPct val="90000"/>
              </a:lnSpc>
            </a:pPr>
            <a:endParaRPr lang="en-US" sz="2000" dirty="0"/>
          </a:p>
          <a:p>
            <a:pPr indent="-228600">
              <a:lnSpc>
                <a:spcPct val="90000"/>
              </a:lnSpc>
            </a:pPr>
            <a:r>
              <a:rPr lang="en-US" sz="2000" dirty="0" err="1">
                <a:ln w="0"/>
                <a:solidFill>
                  <a:schemeClr val="accent1"/>
                </a:solidFill>
                <a:effectLst>
                  <a:outerShdw blurRad="38100" dist="25400" dir="5400000" algn="ctr" rotWithShape="0">
                    <a:srgbClr val="6E747A">
                      <a:alpha val="43000"/>
                    </a:srgbClr>
                  </a:outerShdw>
                </a:effectLst>
              </a:rPr>
              <a:t>Initial_Setup</a:t>
            </a:r>
            <a:r>
              <a:rPr lang="en-US" sz="2000" dirty="0">
                <a:ln w="0"/>
                <a:solidFill>
                  <a:schemeClr val="accent1"/>
                </a:solidFill>
                <a:effectLst>
                  <a:outerShdw blurRad="38100" dist="25400" dir="5400000" algn="ctr" rotWithShape="0">
                    <a:srgbClr val="6E747A">
                      <a:alpha val="43000"/>
                    </a:srgbClr>
                  </a:outerShdw>
                </a:effectLst>
              </a:rPr>
              <a:t>: </a:t>
            </a:r>
          </a:p>
          <a:p>
            <a:pPr lvl="1" indent="-228600">
              <a:lnSpc>
                <a:spcPct val="90000"/>
              </a:lnSpc>
              <a:buFont typeface="Arial" panose="020B0604020202020204" pitchFamily="34" charset="0"/>
              <a:buChar char="•"/>
            </a:pPr>
            <a:r>
              <a:rPr lang="en-US" sz="2000" dirty="0"/>
              <a:t>Any versioned script setup used to make the initial version of the database. These scripts are to be left alone after the first setup.</a:t>
            </a:r>
          </a:p>
          <a:p>
            <a:pPr indent="-228600">
              <a:lnSpc>
                <a:spcPct val="90000"/>
              </a:lnSpc>
            </a:pPr>
            <a:endParaRPr lang="en-US" sz="2000" dirty="0"/>
          </a:p>
          <a:p>
            <a:pPr indent="-228600">
              <a:lnSpc>
                <a:spcPct val="90000"/>
              </a:lnSpc>
            </a:pPr>
            <a:r>
              <a:rPr lang="en-US" sz="2000" dirty="0">
                <a:ln w="0"/>
                <a:solidFill>
                  <a:schemeClr val="accent2"/>
                </a:solidFill>
                <a:effectLst>
                  <a:outerShdw blurRad="38100" dist="25400" dir="5400000" algn="ctr" rotWithShape="0">
                    <a:srgbClr val="6E747A">
                      <a:alpha val="43000"/>
                    </a:srgbClr>
                  </a:outerShdw>
                </a:effectLst>
              </a:rPr>
              <a:t>Repeatable: </a:t>
            </a:r>
          </a:p>
          <a:p>
            <a:pPr lvl="1" indent="-228600">
              <a:lnSpc>
                <a:spcPct val="90000"/>
              </a:lnSpc>
              <a:buFont typeface="Arial" panose="020B0604020202020204" pitchFamily="34" charset="0"/>
              <a:buChar char="•"/>
            </a:pPr>
            <a:r>
              <a:rPr lang="en-US" sz="2000" dirty="0"/>
              <a:t>Repeatable scripts of your objects so you can track changes make to your objects over time.</a:t>
            </a:r>
          </a:p>
        </p:txBody>
      </p:sp>
      <p:sp>
        <p:nvSpPr>
          <p:cNvPr id="4" name="Rectangle 3">
            <a:extLst>
              <a:ext uri="{FF2B5EF4-FFF2-40B4-BE49-F238E27FC236}">
                <a16:creationId xmlns:a16="http://schemas.microsoft.com/office/drawing/2014/main" id="{EB75002C-4F8C-4859-8116-4CAC9B739991}"/>
              </a:ext>
            </a:extLst>
          </p:cNvPr>
          <p:cNvSpPr/>
          <p:nvPr/>
        </p:nvSpPr>
        <p:spPr>
          <a:xfrm>
            <a:off x="3733799" y="1676400"/>
            <a:ext cx="752475" cy="19812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BFDBE00C-BCE2-421B-939D-AA741EC92B1B}"/>
              </a:ext>
            </a:extLst>
          </p:cNvPr>
          <p:cNvSpPr/>
          <p:nvPr/>
        </p:nvSpPr>
        <p:spPr>
          <a:xfrm>
            <a:off x="3733800" y="2133600"/>
            <a:ext cx="752475" cy="2286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114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t>Code sections</a:t>
            </a:r>
          </a:p>
        </p:txBody>
      </p:sp>
      <p:sp>
        <p:nvSpPr>
          <p:cNvPr id="3" name="Content Placeholder 2"/>
          <p:cNvSpPr>
            <a:spLocks noGrp="1"/>
          </p:cNvSpPr>
          <p:nvPr>
            <p:ph sz="half" idx="1"/>
          </p:nvPr>
        </p:nvSpPr>
        <p:spPr>
          <a:xfrm>
            <a:off x="3167986" y="3081338"/>
            <a:ext cx="5614060" cy="3124199"/>
          </a:xfrm>
        </p:spPr>
        <p:txBody>
          <a:bodyPr vert="horz" lIns="91440" tIns="45720" rIns="91440" bIns="45720" rtlCol="0" anchor="ctr">
            <a:noAutofit/>
          </a:bodyPr>
          <a:lstStyle/>
          <a:p>
            <a:pPr indent="-228600">
              <a:lnSpc>
                <a:spcPct val="90000"/>
              </a:lnSpc>
            </a:pPr>
            <a:r>
              <a:rPr lang="en-US" sz="2000" dirty="0"/>
              <a:t>For Flyway Code, I like to separate the code into different sections:</a:t>
            </a:r>
          </a:p>
          <a:p>
            <a:pPr indent="-228600">
              <a:lnSpc>
                <a:spcPct val="90000"/>
              </a:lnSpc>
            </a:pPr>
            <a:endParaRPr lang="en-US" sz="2000" dirty="0"/>
          </a:p>
          <a:p>
            <a:pPr indent="-228600">
              <a:lnSpc>
                <a:spcPct val="90000"/>
              </a:lnSpc>
            </a:pPr>
            <a:r>
              <a:rPr lang="en-US" sz="2000" dirty="0" err="1">
                <a:solidFill>
                  <a:schemeClr val="accent3">
                    <a:lumMod val="50000"/>
                  </a:schemeClr>
                </a:solidFill>
              </a:rPr>
              <a:t>Sprint_Releases</a:t>
            </a:r>
            <a:r>
              <a:rPr lang="en-US" sz="2000" dirty="0"/>
              <a:t>: </a:t>
            </a:r>
          </a:p>
          <a:p>
            <a:pPr lvl="1" indent="-228600">
              <a:lnSpc>
                <a:spcPct val="90000"/>
              </a:lnSpc>
              <a:buFont typeface="Arial" panose="020B0604020202020204" pitchFamily="34" charset="0"/>
              <a:buChar char="•"/>
            </a:pPr>
            <a:r>
              <a:rPr lang="en-US" sz="2000" dirty="0"/>
              <a:t>Versioned scripts for tables, views, </a:t>
            </a:r>
            <a:r>
              <a:rPr lang="en-US" sz="2000" dirty="0" err="1"/>
              <a:t>etc</a:t>
            </a:r>
            <a:r>
              <a:rPr lang="en-US" sz="2000" dirty="0"/>
              <a:t> that can be run in order.</a:t>
            </a:r>
          </a:p>
          <a:p>
            <a:pPr indent="-228600">
              <a:lnSpc>
                <a:spcPct val="90000"/>
              </a:lnSpc>
            </a:pPr>
            <a:endParaRPr lang="en-US" sz="2000" dirty="0"/>
          </a:p>
          <a:p>
            <a:pPr indent="-228600">
              <a:lnSpc>
                <a:spcPct val="90000"/>
              </a:lnSpc>
            </a:pPr>
            <a:r>
              <a:rPr lang="en-US" sz="2000" dirty="0" err="1">
                <a:solidFill>
                  <a:schemeClr val="accent6">
                    <a:lumMod val="75000"/>
                  </a:schemeClr>
                </a:solidFill>
              </a:rPr>
              <a:t>Unit_Tests</a:t>
            </a:r>
            <a:r>
              <a:rPr lang="en-US" sz="2000" dirty="0"/>
              <a:t>: </a:t>
            </a:r>
          </a:p>
          <a:p>
            <a:pPr lvl="1" indent="-228600">
              <a:lnSpc>
                <a:spcPct val="90000"/>
              </a:lnSpc>
              <a:buFont typeface="Arial" panose="020B0604020202020204" pitchFamily="34" charset="0"/>
              <a:buChar char="•"/>
            </a:pPr>
            <a:r>
              <a:rPr lang="en-US" sz="2000" dirty="0"/>
              <a:t>Scripts for the creation of your </a:t>
            </a:r>
            <a:r>
              <a:rPr lang="en-US" sz="2000" dirty="0" err="1"/>
              <a:t>TSqlT</a:t>
            </a:r>
            <a:r>
              <a:rPr lang="en-US" sz="2000" dirty="0"/>
              <a:t> Unit tests and test classes.</a:t>
            </a:r>
          </a:p>
        </p:txBody>
      </p:sp>
      <p:pic>
        <p:nvPicPr>
          <p:cNvPr id="5" name="Picture 3">
            <a:extLst>
              <a:ext uri="{FF2B5EF4-FFF2-40B4-BE49-F238E27FC236}">
                <a16:creationId xmlns:a16="http://schemas.microsoft.com/office/drawing/2014/main" id="{6F5E4E8B-3C18-4D96-BF29-09DDF3C05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4" r="22580" b="41066"/>
          <a:stretch/>
        </p:blipFill>
        <p:spPr bwMode="auto">
          <a:xfrm>
            <a:off x="0" y="0"/>
            <a:ext cx="9143999" cy="3124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B3F1BB86-F9CD-4BAF-80AD-05A4C93F1F4E}"/>
              </a:ext>
            </a:extLst>
          </p:cNvPr>
          <p:cNvSpPr/>
          <p:nvPr/>
        </p:nvSpPr>
        <p:spPr>
          <a:xfrm>
            <a:off x="3733800" y="2362200"/>
            <a:ext cx="838200" cy="25717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0F2735D-BE2E-4F1B-AD1E-7B616B2DC22A}"/>
              </a:ext>
            </a:extLst>
          </p:cNvPr>
          <p:cNvSpPr/>
          <p:nvPr/>
        </p:nvSpPr>
        <p:spPr>
          <a:xfrm>
            <a:off x="3733800" y="2667000"/>
            <a:ext cx="838200" cy="20955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53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pPr>
              <a:lnSpc>
                <a:spcPct val="90000"/>
              </a:lnSpc>
            </a:pPr>
            <a:r>
              <a:rPr lang="en-US" sz="2800" dirty="0"/>
              <a:t>Hold up, you mentioned Versioned and Repeatable scripts?</a:t>
            </a:r>
          </a:p>
        </p:txBody>
      </p:sp>
      <p:sp>
        <p:nvSpPr>
          <p:cNvPr id="5" name="Content Placeholder 4"/>
          <p:cNvSpPr>
            <a:spLocks noGrp="1"/>
          </p:cNvSpPr>
          <p:nvPr>
            <p:ph idx="1"/>
          </p:nvPr>
        </p:nvSpPr>
        <p:spPr>
          <a:xfrm>
            <a:off x="3724073" y="2438400"/>
            <a:ext cx="4939867" cy="3785419"/>
          </a:xfrm>
        </p:spPr>
        <p:txBody>
          <a:bodyPr>
            <a:normAutofit/>
          </a:bodyPr>
          <a:lstStyle/>
          <a:p>
            <a:r>
              <a:rPr lang="en-US" sz="1700" dirty="0"/>
              <a:t>Seems like now is a good time to get into Flyway, how it works, and how to set up your migration files.</a:t>
            </a:r>
          </a:p>
        </p:txBody>
      </p:sp>
      <p:pic>
        <p:nvPicPr>
          <p:cNvPr id="7" name="Picture 6" descr="Empty speech bubbles">
            <a:extLst>
              <a:ext uri="{FF2B5EF4-FFF2-40B4-BE49-F238E27FC236}">
                <a16:creationId xmlns:a16="http://schemas.microsoft.com/office/drawing/2014/main" id="{7FA7D425-86D8-4CC9-9183-88FA4F0650CA}"/>
              </a:ext>
            </a:extLst>
          </p:cNvPr>
          <p:cNvPicPr>
            <a:picLocks noChangeAspect="1"/>
          </p:cNvPicPr>
          <p:nvPr/>
        </p:nvPicPr>
        <p:blipFill rotWithShape="1">
          <a:blip r:embed="rId3"/>
          <a:srcRect l="37328" r="28833" b="-1"/>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966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3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How Flyway works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3000" dirty="0"/>
              <a:t>Flyway has two migration types – “Versioned” and “Repeatable”.</a:t>
            </a:r>
          </a:p>
          <a:p>
            <a:pPr>
              <a:lnSpc>
                <a:spcPct val="90000"/>
              </a:lnSpc>
            </a:pPr>
            <a:endParaRPr lang="en-US" sz="3000" dirty="0"/>
          </a:p>
          <a:p>
            <a:pPr>
              <a:lnSpc>
                <a:spcPct val="90000"/>
              </a:lnSpc>
            </a:pPr>
            <a:r>
              <a:rPr lang="en-US" sz="3000" dirty="0"/>
              <a:t>Essentially Flyway finds all the migration files in a folder list you supply and runs them in order according to migration type.</a:t>
            </a:r>
          </a:p>
        </p:txBody>
      </p:sp>
    </p:spTree>
    <p:extLst>
      <p:ext uri="{BB962C8B-B14F-4D97-AF65-F5344CB8AC3E}">
        <p14:creationId xmlns:p14="http://schemas.microsoft.com/office/powerpoint/2010/main" val="3496586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file types</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Versioned</a:t>
            </a:r>
          </a:p>
          <a:p>
            <a:r>
              <a:rPr lang="en-US" dirty="0">
                <a:solidFill>
                  <a:schemeClr val="bg1"/>
                </a:solidFill>
              </a:rPr>
              <a:t>Start with a “V[number]__”.</a:t>
            </a:r>
          </a:p>
          <a:p>
            <a:r>
              <a:rPr lang="en-US" dirty="0">
                <a:solidFill>
                  <a:schemeClr val="bg1"/>
                </a:solidFill>
              </a:rPr>
              <a:t>Run before Repeatable scripts in numerical order. (1,2,3, 3.1, 3.1.1, etc.)</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Repeatable</a:t>
            </a:r>
          </a:p>
          <a:p>
            <a:r>
              <a:rPr lang="en-US" dirty="0">
                <a:solidFill>
                  <a:schemeClr val="bg1"/>
                </a:solidFill>
              </a:rPr>
              <a:t>Start with ‘R__’.</a:t>
            </a:r>
          </a:p>
          <a:p>
            <a:r>
              <a:rPr lang="en-US" dirty="0">
                <a:solidFill>
                  <a:schemeClr val="bg1"/>
                </a:solidFill>
              </a:rPr>
              <a:t>Runs after all Versioned scripts have run.</a:t>
            </a:r>
          </a:p>
        </p:txBody>
      </p:sp>
    </p:spTree>
    <p:extLst>
      <p:ext uri="{BB962C8B-B14F-4D97-AF65-F5344CB8AC3E}">
        <p14:creationId xmlns:p14="http://schemas.microsoft.com/office/powerpoint/2010/main" val="425834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file types – Naming examples</a:t>
            </a:r>
          </a:p>
        </p:txBody>
      </p:sp>
      <p:sp>
        <p:nvSpPr>
          <p:cNvPr id="3" name="Content Placeholder 2"/>
          <p:cNvSpPr>
            <a:spLocks noGrp="1"/>
          </p:cNvSpPr>
          <p:nvPr>
            <p:ph sz="half" idx="1"/>
          </p:nvPr>
        </p:nvSpPr>
        <p:spPr>
          <a:xfrm>
            <a:off x="457200" y="1600200"/>
            <a:ext cx="8229600" cy="1981200"/>
          </a:xfrm>
          <a:prstGeom prst="roundRect">
            <a:avLst/>
          </a:prstGeom>
          <a:solidFill>
            <a:schemeClr val="accent2"/>
          </a:solidFill>
        </p:spPr>
        <p:txBody>
          <a:bodyPr>
            <a:normAutofit/>
          </a:bodyPr>
          <a:lstStyle/>
          <a:p>
            <a:pPr marL="0" lvl="1" indent="0">
              <a:buNone/>
            </a:pPr>
            <a:r>
              <a:rPr lang="en-US" sz="2800" dirty="0">
                <a:solidFill>
                  <a:schemeClr val="bg1"/>
                </a:solidFill>
              </a:rPr>
              <a:t>Versioned</a:t>
            </a:r>
          </a:p>
          <a:p>
            <a:pPr marL="0" lvl="1" indent="0">
              <a:buNone/>
            </a:pPr>
            <a:endParaRPr lang="en-US" dirty="0">
              <a:solidFill>
                <a:schemeClr val="bg1"/>
              </a:solidFill>
            </a:endParaRPr>
          </a:p>
          <a:p>
            <a:pPr marL="0" lvl="1" indent="0" algn="ctr">
              <a:buNone/>
            </a:pPr>
            <a:r>
              <a:rPr lang="en-US" sz="2600" dirty="0">
                <a:solidFill>
                  <a:schemeClr val="bg1"/>
                </a:solidFill>
              </a:rPr>
              <a:t>V2021.100__STORY3452_Create_dbo.testProcedure.sql</a:t>
            </a:r>
          </a:p>
          <a:p>
            <a:endParaRPr lang="en-US" dirty="0">
              <a:solidFill>
                <a:schemeClr val="bg1"/>
              </a:solidFill>
            </a:endParaRPr>
          </a:p>
        </p:txBody>
      </p:sp>
      <p:sp>
        <p:nvSpPr>
          <p:cNvPr id="4" name="Content Placeholder 3"/>
          <p:cNvSpPr>
            <a:spLocks noGrp="1"/>
          </p:cNvSpPr>
          <p:nvPr>
            <p:ph sz="half" idx="2"/>
          </p:nvPr>
        </p:nvSpPr>
        <p:spPr>
          <a:xfrm>
            <a:off x="457200" y="3810000"/>
            <a:ext cx="8229600" cy="2316163"/>
          </a:xfrm>
          <a:prstGeom prst="roundRect">
            <a:avLst/>
          </a:prstGeom>
          <a:solidFill>
            <a:schemeClr val="accent1"/>
          </a:solidFill>
        </p:spPr>
        <p:txBody>
          <a:bodyPr>
            <a:normAutofit/>
          </a:bodyPr>
          <a:lstStyle/>
          <a:p>
            <a:pPr marL="0" indent="0">
              <a:buNone/>
            </a:pPr>
            <a:r>
              <a:rPr lang="en-US" dirty="0">
                <a:solidFill>
                  <a:schemeClr val="bg1"/>
                </a:solidFill>
              </a:rPr>
              <a:t>Repeatable</a:t>
            </a:r>
          </a:p>
          <a:p>
            <a:pPr marL="0" lvl="1" indent="0">
              <a:buNone/>
            </a:pPr>
            <a:endParaRPr lang="en-US" dirty="0">
              <a:solidFill>
                <a:schemeClr val="bg1"/>
              </a:solidFill>
            </a:endParaRPr>
          </a:p>
          <a:p>
            <a:pPr marL="0" lvl="1" indent="0" algn="ctr">
              <a:buNone/>
            </a:pPr>
            <a:r>
              <a:rPr lang="en-US" sz="2800" dirty="0">
                <a:solidFill>
                  <a:schemeClr val="bg1"/>
                </a:solidFill>
              </a:rPr>
              <a:t>R__</a:t>
            </a:r>
            <a:r>
              <a:rPr lang="en-US" sz="2800" dirty="0" err="1">
                <a:solidFill>
                  <a:schemeClr val="bg1"/>
                </a:solidFill>
              </a:rPr>
              <a:t>dbo.Day_Details.Table.sql</a:t>
            </a:r>
            <a:endParaRPr lang="en-US" sz="2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39483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Two file types – history and checksums</a:t>
            </a:r>
          </a:p>
        </p:txBody>
      </p:sp>
      <p:sp>
        <p:nvSpPr>
          <p:cNvPr id="5" name="Content Placeholder 4"/>
          <p:cNvSpPr>
            <a:spLocks noGrp="1"/>
          </p:cNvSpPr>
          <p:nvPr>
            <p:ph sz="half" idx="1"/>
          </p:nvPr>
        </p:nvSpPr>
        <p:spPr>
          <a:prstGeom prst="roundRect">
            <a:avLst/>
          </a:prstGeom>
          <a:solidFill>
            <a:schemeClr val="accent2"/>
          </a:solidFill>
        </p:spPr>
        <p:txBody>
          <a:bodyPr>
            <a:normAutofit fontScale="85000" lnSpcReduction="20000"/>
          </a:bodyPr>
          <a:lstStyle/>
          <a:p>
            <a:pPr marL="0" indent="0">
              <a:buNone/>
            </a:pPr>
            <a:r>
              <a:rPr lang="en-US" dirty="0">
                <a:solidFill>
                  <a:schemeClr val="bg1"/>
                </a:solidFill>
              </a:rPr>
              <a:t>Versioned</a:t>
            </a:r>
          </a:p>
          <a:p>
            <a:r>
              <a:rPr lang="en-US" dirty="0">
                <a:solidFill>
                  <a:schemeClr val="bg1"/>
                </a:solidFill>
              </a:rPr>
              <a:t>Stores a checksum of the file when run so if the file is changed after the code was installed, or the file is missing the build will break.</a:t>
            </a:r>
          </a:p>
        </p:txBody>
      </p:sp>
      <p:sp>
        <p:nvSpPr>
          <p:cNvPr id="6" name="Content Placeholder 5"/>
          <p:cNvSpPr>
            <a:spLocks noGrp="1"/>
          </p:cNvSpPr>
          <p:nvPr>
            <p:ph sz="half" idx="2"/>
          </p:nvPr>
        </p:nvSpPr>
        <p:spPr>
          <a:prstGeom prst="roundRect">
            <a:avLst/>
          </a:prstGeom>
          <a:solidFill>
            <a:schemeClr val="accent1"/>
          </a:solidFill>
        </p:spPr>
        <p:txBody>
          <a:bodyPr>
            <a:normAutofit fontScale="85000" lnSpcReduction="20000"/>
          </a:bodyPr>
          <a:lstStyle/>
          <a:p>
            <a:pPr marL="0" indent="0">
              <a:buNone/>
            </a:pPr>
            <a:r>
              <a:rPr lang="en-US" dirty="0">
                <a:solidFill>
                  <a:schemeClr val="bg1"/>
                </a:solidFill>
              </a:rPr>
              <a:t>Repeatable</a:t>
            </a:r>
          </a:p>
          <a:p>
            <a:r>
              <a:rPr lang="en-US" dirty="0">
                <a:solidFill>
                  <a:schemeClr val="bg1"/>
                </a:solidFill>
              </a:rPr>
              <a:t>Stores a checksum of the file, so when the file is changed, the file is run against the database again to bring it up to date.</a:t>
            </a:r>
          </a:p>
          <a:p>
            <a:r>
              <a:rPr lang="en-US" dirty="0">
                <a:solidFill>
                  <a:schemeClr val="bg1"/>
                </a:solidFill>
              </a:rPr>
              <a:t>If the file is renamed, you will need to run a repair to have the file marked at deleted or else the build will fail.</a:t>
            </a:r>
          </a:p>
        </p:txBody>
      </p:sp>
    </p:spTree>
    <p:extLst>
      <p:ext uri="{BB962C8B-B14F-4D97-AF65-F5344CB8AC3E}">
        <p14:creationId xmlns:p14="http://schemas.microsoft.com/office/powerpoint/2010/main" val="199606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Flyway history table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1" y="591344"/>
            <a:ext cx="5179868" cy="5585619"/>
          </a:xfrm>
        </p:spPr>
        <p:txBody>
          <a:bodyPr anchor="ctr">
            <a:normAutofit/>
          </a:bodyPr>
          <a:lstStyle/>
          <a:p>
            <a:r>
              <a:rPr lang="en-US" dirty="0" err="1"/>
              <a:t>Flyway_schema_history</a:t>
            </a:r>
            <a:r>
              <a:rPr lang="en-US" dirty="0"/>
              <a:t>.</a:t>
            </a:r>
          </a:p>
          <a:p>
            <a:r>
              <a:rPr lang="en-US" dirty="0"/>
              <a:t>This table stores checksums, filenames, and version numbers and if the file ran successfully.</a:t>
            </a:r>
          </a:p>
          <a:p>
            <a:endParaRPr lang="en-US" dirty="0"/>
          </a:p>
        </p:txBody>
      </p:sp>
    </p:spTree>
    <p:extLst>
      <p:ext uri="{BB962C8B-B14F-4D97-AF65-F5344CB8AC3E}">
        <p14:creationId xmlns:p14="http://schemas.microsoft.com/office/powerpoint/2010/main" val="3180977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file types are best for:</a:t>
            </a:r>
          </a:p>
        </p:txBody>
      </p:sp>
      <p:sp>
        <p:nvSpPr>
          <p:cNvPr id="5" name="Content Placeholder 4"/>
          <p:cNvSpPr>
            <a:spLocks noGrp="1"/>
          </p:cNvSpPr>
          <p:nvPr>
            <p:ph sz="half" idx="1"/>
          </p:nvPr>
        </p:nvSpPr>
        <p:spPr>
          <a:prstGeom prst="roundRect">
            <a:avLst/>
          </a:prstGeom>
          <a:solidFill>
            <a:schemeClr val="accent2"/>
          </a:solidFill>
        </p:spPr>
        <p:txBody>
          <a:bodyPr>
            <a:normAutofit/>
          </a:bodyPr>
          <a:lstStyle/>
          <a:p>
            <a:pPr marL="0" indent="0">
              <a:buNone/>
            </a:pPr>
            <a:r>
              <a:rPr lang="en-US" dirty="0">
                <a:solidFill>
                  <a:schemeClr val="bg1"/>
                </a:solidFill>
              </a:rPr>
              <a:t>Versioned</a:t>
            </a:r>
          </a:p>
          <a:p>
            <a:r>
              <a:rPr lang="en-US" b="1" u="sng" dirty="0">
                <a:solidFill>
                  <a:schemeClr val="bg1"/>
                </a:solidFill>
              </a:rPr>
              <a:t>Anything where order matters.</a:t>
            </a:r>
            <a:endParaRPr lang="en-US" dirty="0">
              <a:solidFill>
                <a:schemeClr val="bg1"/>
              </a:solidFill>
            </a:endParaRPr>
          </a:p>
          <a:p>
            <a:r>
              <a:rPr lang="en-US" dirty="0">
                <a:solidFill>
                  <a:schemeClr val="bg1"/>
                </a:solidFill>
              </a:rPr>
              <a:t>Table changes.</a:t>
            </a:r>
          </a:p>
          <a:p>
            <a:r>
              <a:rPr lang="en-US" dirty="0">
                <a:solidFill>
                  <a:schemeClr val="bg1"/>
                </a:solidFill>
              </a:rPr>
              <a:t>Security changes.</a:t>
            </a:r>
          </a:p>
          <a:p>
            <a:r>
              <a:rPr lang="en-US" dirty="0">
                <a:solidFill>
                  <a:schemeClr val="bg1"/>
                </a:solidFill>
              </a:rPr>
              <a:t>Views that depend on other views.</a:t>
            </a:r>
          </a:p>
        </p:txBody>
      </p:sp>
      <p:sp>
        <p:nvSpPr>
          <p:cNvPr id="6" name="Content Placeholder 5"/>
          <p:cNvSpPr>
            <a:spLocks noGrp="1"/>
          </p:cNvSpPr>
          <p:nvPr>
            <p:ph sz="half" idx="2"/>
          </p:nvPr>
        </p:nvSpPr>
        <p:spPr>
          <a:prstGeom prst="roundRect">
            <a:avLst/>
          </a:prstGeom>
          <a:solidFill>
            <a:schemeClr val="accent1"/>
          </a:solidFill>
        </p:spPr>
        <p:txBody>
          <a:bodyPr>
            <a:normAutofit/>
          </a:bodyPr>
          <a:lstStyle/>
          <a:p>
            <a:pPr marL="0" indent="0">
              <a:buNone/>
            </a:pPr>
            <a:r>
              <a:rPr lang="en-US" dirty="0">
                <a:solidFill>
                  <a:schemeClr val="bg1"/>
                </a:solidFill>
              </a:rPr>
              <a:t>Repeatable</a:t>
            </a:r>
          </a:p>
          <a:p>
            <a:r>
              <a:rPr lang="en-US" b="1" u="sng" dirty="0">
                <a:solidFill>
                  <a:schemeClr val="bg1"/>
                </a:solidFill>
              </a:rPr>
              <a:t>Anything where order doesn’t matter.</a:t>
            </a:r>
            <a:endParaRPr lang="en-US" dirty="0">
              <a:solidFill>
                <a:schemeClr val="bg1"/>
              </a:solidFill>
            </a:endParaRPr>
          </a:p>
          <a:p>
            <a:r>
              <a:rPr lang="en-US" dirty="0">
                <a:solidFill>
                  <a:schemeClr val="bg1"/>
                </a:solidFill>
              </a:rPr>
              <a:t>Stored Procedures.</a:t>
            </a:r>
          </a:p>
          <a:p>
            <a:r>
              <a:rPr lang="en-US" dirty="0">
                <a:solidFill>
                  <a:schemeClr val="bg1"/>
                </a:solidFill>
              </a:rPr>
              <a:t>User Defined Functions.</a:t>
            </a:r>
          </a:p>
          <a:p>
            <a:r>
              <a:rPr lang="en-US" dirty="0">
                <a:solidFill>
                  <a:schemeClr val="bg1"/>
                </a:solidFill>
              </a:rPr>
              <a:t>Synonyms.</a:t>
            </a:r>
          </a:p>
        </p:txBody>
      </p:sp>
    </p:spTree>
    <p:extLst>
      <p:ext uri="{BB962C8B-B14F-4D97-AF65-F5344CB8AC3E}">
        <p14:creationId xmlns:p14="http://schemas.microsoft.com/office/powerpoint/2010/main" val="1192938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Database Files Structure</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“Unless structure follows strategy, inefficiency results.” – Alfred D Chandler Jr.</a:t>
            </a:r>
          </a:p>
        </p:txBody>
      </p:sp>
    </p:spTree>
    <p:extLst>
      <p:ext uri="{BB962C8B-B14F-4D97-AF65-F5344CB8AC3E}">
        <p14:creationId xmlns:p14="http://schemas.microsoft.com/office/powerpoint/2010/main" val="165217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vert="horz" lIns="91440" tIns="45720" rIns="91440" bIns="45720" rtlCol="0" anchor="b">
            <a:normAutofit/>
          </a:bodyPr>
          <a:lstStyle/>
          <a:p>
            <a:pPr algn="l">
              <a:lnSpc>
                <a:spcPct val="90000"/>
              </a:lnSpc>
            </a:pPr>
            <a:r>
              <a:rPr lang="en-US" sz="4700"/>
              <a:t>About me</a:t>
            </a:r>
          </a:p>
        </p:txBody>
      </p:sp>
      <p:pic>
        <p:nvPicPr>
          <p:cNvPr id="11" name="Content Placeholder 10" descr="A person with a beard&#10;&#10;Description automatically generated with medium confidence">
            <a:extLst>
              <a:ext uri="{FF2B5EF4-FFF2-40B4-BE49-F238E27FC236}">
                <a16:creationId xmlns:a16="http://schemas.microsoft.com/office/drawing/2014/main" id="{6D304373-CB00-4596-A341-E7047291B8A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4783" r="24284"/>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3973321" y="2706624"/>
            <a:ext cx="4688333" cy="3803904"/>
          </a:xfrm>
        </p:spPr>
        <p:txBody>
          <a:bodyPr vert="horz" lIns="91440" tIns="45720" rIns="91440" bIns="45720" rtlCol="0">
            <a:normAutofit/>
          </a:bodyPr>
          <a:lstStyle/>
          <a:p>
            <a:pPr indent="-228600">
              <a:lnSpc>
                <a:spcPct val="90000"/>
              </a:lnSpc>
            </a:pPr>
            <a:r>
              <a:rPr lang="en-US" sz="2400" dirty="0"/>
              <a:t>An Aussie in Boston.</a:t>
            </a:r>
          </a:p>
          <a:p>
            <a:pPr indent="-228600">
              <a:lnSpc>
                <a:spcPct val="90000"/>
              </a:lnSpc>
            </a:pPr>
            <a:r>
              <a:rPr lang="en-US" sz="2400" dirty="0"/>
              <a:t>Worked with databases for over 10 years.</a:t>
            </a:r>
          </a:p>
          <a:p>
            <a:pPr indent="-228600">
              <a:lnSpc>
                <a:spcPct val="90000"/>
              </a:lnSpc>
            </a:pPr>
            <a:r>
              <a:rPr lang="en-US" sz="2400" dirty="0"/>
              <a:t>Worked on CI/CD with databases at multiple companies.</a:t>
            </a:r>
          </a:p>
          <a:p>
            <a:pPr indent="-228600">
              <a:lnSpc>
                <a:spcPct val="90000"/>
              </a:lnSpc>
            </a:pPr>
            <a:r>
              <a:rPr lang="en-US" sz="2400" dirty="0"/>
              <a:t>Twitter: @Octacon100</a:t>
            </a:r>
          </a:p>
          <a:p>
            <a:pPr indent="-228600">
              <a:lnSpc>
                <a:spcPct val="90000"/>
              </a:lnSpc>
            </a:pPr>
            <a:r>
              <a:rPr lang="en-US" sz="2400" dirty="0" err="1"/>
              <a:t>Github</a:t>
            </a:r>
            <a:r>
              <a:rPr lang="en-US" sz="2400" dirty="0"/>
              <a:t>: http://github.com/Octacon100 </a:t>
            </a:r>
          </a:p>
          <a:p>
            <a:pPr indent="-228600">
              <a:lnSpc>
                <a:spcPct val="90000"/>
              </a:lnSpc>
            </a:pPr>
            <a:r>
              <a:rPr lang="en-US" sz="2400" dirty="0"/>
              <a:t>Website: </a:t>
            </a:r>
            <a:r>
              <a:rPr lang="en-US" sz="2400" dirty="0">
                <a:hlinkClick r:id="rId4"/>
              </a:rPr>
              <a:t>https://octacon100.github.io/</a:t>
            </a:r>
            <a:endParaRPr lang="en-US" sz="2400" dirty="0"/>
          </a:p>
        </p:txBody>
      </p:sp>
    </p:spTree>
    <p:extLst>
      <p:ext uri="{BB962C8B-B14F-4D97-AF65-F5344CB8AC3E}">
        <p14:creationId xmlns:p14="http://schemas.microsoft.com/office/powerpoint/2010/main" val="937065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ln w="0"/>
                <a:solidFill>
                  <a:schemeClr val="accent2"/>
                </a:solidFill>
                <a:effectLst>
                  <a:outerShdw blurRad="38100" dist="25400" dir="5400000" algn="ctr" rotWithShape="0">
                    <a:srgbClr val="6E747A">
                      <a:alpha val="43000"/>
                    </a:srgbClr>
                  </a:outerShdw>
                </a:effectLst>
              </a:rPr>
              <a:t>Sprint releases folder structure</a:t>
            </a:r>
          </a:p>
        </p:txBody>
      </p:sp>
      <p:pic>
        <p:nvPicPr>
          <p:cNvPr id="3074"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3497" t="11176" r="30394" b="53009"/>
          <a:stretch/>
        </p:blipFill>
        <p:spPr bwMode="auto">
          <a:xfrm>
            <a:off x="1" y="0"/>
            <a:ext cx="9144000" cy="2743201"/>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2400" dirty="0"/>
              <a:t>Just a bunch of folders for the sprints/release you’re in. </a:t>
            </a:r>
          </a:p>
          <a:p>
            <a:pPr indent="-228600">
              <a:lnSpc>
                <a:spcPct val="90000"/>
              </a:lnSpc>
            </a:pPr>
            <a:r>
              <a:rPr lang="en-US" sz="2400" dirty="0"/>
              <a:t>One folder per sprint, and your versioned files and folders will line up in order due to the version naming requirement.</a:t>
            </a:r>
          </a:p>
        </p:txBody>
      </p:sp>
    </p:spTree>
    <p:extLst>
      <p:ext uri="{BB962C8B-B14F-4D97-AF65-F5344CB8AC3E}">
        <p14:creationId xmlns:p14="http://schemas.microsoft.com/office/powerpoint/2010/main" val="248532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4027"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29184" y="859536"/>
            <a:ext cx="3624602" cy="1243584"/>
          </a:xfrm>
        </p:spPr>
        <p:txBody>
          <a:bodyPr vert="horz" lIns="91440" tIns="45720" rIns="91440" bIns="45720" rtlCol="0" anchor="ctr">
            <a:normAutofit/>
          </a:bodyPr>
          <a:lstStyle/>
          <a:p>
            <a:pPr algn="l">
              <a:lnSpc>
                <a:spcPct val="90000"/>
              </a:lnSpc>
            </a:pPr>
            <a:r>
              <a:rPr lang="en-US" sz="3000" dirty="0">
                <a:ln w="0"/>
                <a:solidFill>
                  <a:schemeClr val="accent1"/>
                </a:solidFill>
                <a:effectLst>
                  <a:outerShdw blurRad="38100" dist="25400" dir="5400000" algn="ctr" rotWithShape="0">
                    <a:srgbClr val="6E747A">
                      <a:alpha val="43000"/>
                    </a:srgbClr>
                  </a:outerShdw>
                </a:effectLst>
              </a:rPr>
              <a:t>Repeatable folder structure</a:t>
            </a:r>
          </a:p>
        </p:txBody>
      </p:sp>
      <p:sp>
        <p:nvSpPr>
          <p:cNvPr id="77" name="Rectangle 7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185062"/>
            <a:ext cx="373761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sz="half" idx="1"/>
          </p:nvPr>
        </p:nvSpPr>
        <p:spPr>
          <a:xfrm>
            <a:off x="329184" y="2512611"/>
            <a:ext cx="3624602" cy="3664351"/>
          </a:xfrm>
        </p:spPr>
        <p:txBody>
          <a:bodyPr vert="horz" lIns="91440" tIns="45720" rIns="91440" bIns="45720" rtlCol="0">
            <a:normAutofit/>
          </a:bodyPr>
          <a:lstStyle/>
          <a:p>
            <a:pPr indent="-228600">
              <a:lnSpc>
                <a:spcPct val="90000"/>
              </a:lnSpc>
            </a:pPr>
            <a:r>
              <a:rPr lang="en-US" sz="2000" dirty="0"/>
              <a:t>I like to set up folders like the way the “Generate Scripts” window breaks up objects.</a:t>
            </a:r>
          </a:p>
          <a:p>
            <a:pPr indent="-228600">
              <a:lnSpc>
                <a:spcPct val="90000"/>
              </a:lnSpc>
            </a:pPr>
            <a:endParaRPr lang="en-US" sz="2000" dirty="0"/>
          </a:p>
          <a:p>
            <a:pPr indent="-228600">
              <a:lnSpc>
                <a:spcPct val="90000"/>
              </a:lnSpc>
            </a:pPr>
            <a:r>
              <a:rPr lang="en-US" sz="2000" dirty="0"/>
              <a:t>Then I add extra folders for Roles, security, schemas, etc.</a:t>
            </a:r>
          </a:p>
          <a:p>
            <a:pPr indent="-228600">
              <a:lnSpc>
                <a:spcPct val="90000"/>
              </a:lnSpc>
            </a:pPr>
            <a:endParaRPr lang="en-US" sz="2000" dirty="0"/>
          </a:p>
          <a:p>
            <a:pPr indent="-228600">
              <a:lnSpc>
                <a:spcPct val="90000"/>
              </a:lnSpc>
            </a:pPr>
            <a:r>
              <a:rPr lang="en-US" sz="2000" dirty="0"/>
              <a:t>You could create folders above or below this folder structure for schemas if you want or keep the schema name in the filename.</a:t>
            </a:r>
          </a:p>
        </p:txBody>
      </p:sp>
      <p:pic>
        <p:nvPicPr>
          <p:cNvPr id="2050" name="Picture 2"/>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35849" b="17224"/>
          <a:stretch/>
        </p:blipFill>
        <p:spPr bwMode="auto">
          <a:xfrm>
            <a:off x="4066793" y="714247"/>
            <a:ext cx="2810255" cy="339952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CE0A8177-9328-4ACE-9D08-834060A0E5D0}"/>
              </a:ext>
            </a:extLst>
          </p:cNvPr>
          <p:cNvPicPr>
            <a:picLocks noChangeAspect="1"/>
          </p:cNvPicPr>
          <p:nvPr/>
        </p:nvPicPr>
        <p:blipFill rotWithShape="1">
          <a:blip r:embed="rId4"/>
          <a:srcRect r="53956"/>
          <a:stretch/>
        </p:blipFill>
        <p:spPr>
          <a:xfrm>
            <a:off x="6990055" y="3276600"/>
            <a:ext cx="1773495" cy="1831827"/>
          </a:xfrm>
          <a:prstGeom prst="rect">
            <a:avLst/>
          </a:prstGeom>
        </p:spPr>
      </p:pic>
      <p:sp>
        <p:nvSpPr>
          <p:cNvPr id="7" name="Arrow: Down 6">
            <a:extLst>
              <a:ext uri="{FF2B5EF4-FFF2-40B4-BE49-F238E27FC236}">
                <a16:creationId xmlns:a16="http://schemas.microsoft.com/office/drawing/2014/main" id="{F1C0C9A7-CA3D-44A6-8A37-6BEDDBBB1464}"/>
              </a:ext>
            </a:extLst>
          </p:cNvPr>
          <p:cNvSpPr/>
          <p:nvPr/>
        </p:nvSpPr>
        <p:spPr>
          <a:xfrm rot="18000000">
            <a:off x="6333926" y="2924507"/>
            <a:ext cx="553745" cy="556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347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When to use repeatable scripts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1" y="591344"/>
            <a:ext cx="5179868" cy="5585619"/>
          </a:xfrm>
        </p:spPr>
        <p:txBody>
          <a:bodyPr anchor="ctr">
            <a:normAutofit/>
          </a:bodyPr>
          <a:lstStyle/>
          <a:p>
            <a:r>
              <a:rPr lang="en-US" dirty="0"/>
              <a:t>If the order your change is released in doesn’t matter. </a:t>
            </a:r>
          </a:p>
          <a:p>
            <a:pPr marL="0" indent="0">
              <a:buNone/>
            </a:pPr>
            <a:r>
              <a:rPr lang="en-US" dirty="0"/>
              <a:t>	OR </a:t>
            </a:r>
          </a:p>
          <a:p>
            <a:r>
              <a:rPr lang="en-US" dirty="0"/>
              <a:t>It can go after all current versioned changes.</a:t>
            </a:r>
          </a:p>
          <a:p>
            <a:endParaRPr lang="en-US" dirty="0"/>
          </a:p>
          <a:p>
            <a:r>
              <a:rPr lang="en-US" u="sng" dirty="0"/>
              <a:t>You can put that change in a repeatable release.</a:t>
            </a:r>
            <a:endParaRPr lang="en-US" dirty="0"/>
          </a:p>
          <a:p>
            <a:endParaRPr lang="en-US" dirty="0"/>
          </a:p>
          <a:p>
            <a:endParaRPr lang="en-US" dirty="0"/>
          </a:p>
        </p:txBody>
      </p:sp>
    </p:spTree>
    <p:extLst>
      <p:ext uri="{BB962C8B-B14F-4D97-AF65-F5344CB8AC3E}">
        <p14:creationId xmlns:p14="http://schemas.microsoft.com/office/powerpoint/2010/main" val="3402442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In most cases, use both!</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3335481" y="591344"/>
            <a:ext cx="5179868" cy="5585619"/>
          </a:xfrm>
        </p:spPr>
        <p:txBody>
          <a:bodyPr anchor="ctr">
            <a:normAutofit/>
          </a:bodyPr>
          <a:lstStyle/>
          <a:p>
            <a:r>
              <a:rPr lang="en-US" sz="3000" dirty="0"/>
              <a:t>If the order your change is released matters: </a:t>
            </a:r>
          </a:p>
          <a:p>
            <a:endParaRPr lang="en-US" sz="3000" dirty="0"/>
          </a:p>
          <a:p>
            <a:r>
              <a:rPr lang="en-US" sz="3000" u="sng" dirty="0"/>
              <a:t>Add a versioned release AND update/add a repeatable release script.</a:t>
            </a:r>
            <a:endParaRPr lang="en-US" sz="3000" dirty="0"/>
          </a:p>
          <a:p>
            <a:endParaRPr lang="en-US" sz="3000" dirty="0"/>
          </a:p>
          <a:p>
            <a:r>
              <a:rPr lang="en-US" sz="3000" dirty="0"/>
              <a:t>This way you can see changes to tables, views, etc. over time and you can control the order the code runs.</a:t>
            </a:r>
          </a:p>
          <a:p>
            <a:endParaRPr lang="en-US" sz="3000" dirty="0"/>
          </a:p>
          <a:p>
            <a:endParaRPr lang="en-US" sz="3000" dirty="0"/>
          </a:p>
        </p:txBody>
      </p:sp>
    </p:spTree>
    <p:extLst>
      <p:ext uri="{BB962C8B-B14F-4D97-AF65-F5344CB8AC3E}">
        <p14:creationId xmlns:p14="http://schemas.microsoft.com/office/powerpoint/2010/main" val="1152766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Idempotent code</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fontScale="77500" lnSpcReduction="20000"/>
          </a:bodyPr>
          <a:lstStyle/>
          <a:p>
            <a:r>
              <a:rPr lang="en-US" sz="1700" dirty="0">
                <a:solidFill>
                  <a:schemeClr val="bg1"/>
                </a:solidFill>
              </a:rPr>
              <a:t>“Insanity is running an idempotent script over and over again and expecting something new to happen.” – Abraham Lincoln, Vampire Hunter.</a:t>
            </a:r>
          </a:p>
        </p:txBody>
      </p:sp>
    </p:spTree>
    <p:extLst>
      <p:ext uri="{BB962C8B-B14F-4D97-AF65-F5344CB8AC3E}">
        <p14:creationId xmlns:p14="http://schemas.microsoft.com/office/powerpoint/2010/main" val="3254038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DB92-9A80-4CDA-9221-C97B37D8B303}"/>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t>How to make your code idempotent</a:t>
            </a:r>
          </a:p>
        </p:txBody>
      </p:sp>
      <p:pic>
        <p:nvPicPr>
          <p:cNvPr id="5" name="Content Placeholder 4">
            <a:extLst>
              <a:ext uri="{FF2B5EF4-FFF2-40B4-BE49-F238E27FC236}">
                <a16:creationId xmlns:a16="http://schemas.microsoft.com/office/drawing/2014/main" id="{D56AF9AC-61DD-4D1B-A1B9-3CD841DEFC5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9135" b="43782"/>
          <a:stretch/>
        </p:blipFill>
        <p:spPr>
          <a:xfrm>
            <a:off x="9525" y="-838199"/>
            <a:ext cx="9134475" cy="495753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0A733E7-5148-4DFB-8F27-6FD3FF6926C7}"/>
              </a:ext>
            </a:extLst>
          </p:cNvPr>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2400" dirty="0"/>
              <a:t>Use CREATE OR ALTER where you can for:</a:t>
            </a:r>
          </a:p>
          <a:p>
            <a:pPr lvl="1" indent="-228600">
              <a:lnSpc>
                <a:spcPct val="90000"/>
              </a:lnSpc>
              <a:buFont typeface="Arial" panose="020B0604020202020204" pitchFamily="34" charset="0"/>
              <a:buChar char="•"/>
            </a:pPr>
            <a:r>
              <a:rPr lang="en-US" dirty="0"/>
              <a:t>Views.</a:t>
            </a:r>
          </a:p>
          <a:p>
            <a:pPr lvl="1" indent="-228600">
              <a:lnSpc>
                <a:spcPct val="90000"/>
              </a:lnSpc>
              <a:buFont typeface="Arial" panose="020B0604020202020204" pitchFamily="34" charset="0"/>
              <a:buChar char="•"/>
            </a:pPr>
            <a:r>
              <a:rPr lang="en-US" dirty="0"/>
              <a:t>Functions.</a:t>
            </a:r>
          </a:p>
          <a:p>
            <a:pPr lvl="1" indent="-228600">
              <a:lnSpc>
                <a:spcPct val="90000"/>
              </a:lnSpc>
              <a:buFont typeface="Arial" panose="020B0604020202020204" pitchFamily="34" charset="0"/>
              <a:buChar char="•"/>
            </a:pPr>
            <a:r>
              <a:rPr lang="en-US" dirty="0"/>
              <a:t>Stored procedures.</a:t>
            </a:r>
          </a:p>
        </p:txBody>
      </p:sp>
    </p:spTree>
    <p:extLst>
      <p:ext uri="{BB962C8B-B14F-4D97-AF65-F5344CB8AC3E}">
        <p14:creationId xmlns:p14="http://schemas.microsoft.com/office/powerpoint/2010/main" val="3823416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DB92-9A80-4CDA-9221-C97B37D8B303}"/>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600" dirty="0"/>
              <a:t>How to make your code idempotent</a:t>
            </a:r>
          </a:p>
        </p:txBody>
      </p:sp>
      <p:pic>
        <p:nvPicPr>
          <p:cNvPr id="5" name="Content Placeholder 4">
            <a:extLst>
              <a:ext uri="{FF2B5EF4-FFF2-40B4-BE49-F238E27FC236}">
                <a16:creationId xmlns:a16="http://schemas.microsoft.com/office/drawing/2014/main" id="{D56AF9AC-61DD-4D1B-A1B9-3CD841DEFC5E}"/>
              </a:ext>
            </a:extLst>
          </p:cNvPr>
          <p:cNvPicPr>
            <a:picLocks noGrp="1" noChangeAspect="1"/>
          </p:cNvPicPr>
          <p:nvPr>
            <p:ph sz="half" idx="2"/>
          </p:nvPr>
        </p:nvPicPr>
        <p:blipFill rotWithShape="1">
          <a:blip r:embed="rId3"/>
          <a:srcRect l="-13207" r="36607"/>
          <a:stretch/>
        </p:blipFill>
        <p:spPr>
          <a:xfrm>
            <a:off x="-1905000" y="10"/>
            <a:ext cx="1104900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0A733E7-5148-4DFB-8F27-6FD3FF6926C7}"/>
              </a:ext>
            </a:extLst>
          </p:cNvPr>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2400" dirty="0"/>
              <a:t>Where you can’t, use IF EXISTS() and IF NOT EXISTS() to see if the object already exists:</a:t>
            </a:r>
          </a:p>
          <a:p>
            <a:pPr lvl="1" indent="-228600">
              <a:lnSpc>
                <a:spcPct val="90000"/>
              </a:lnSpc>
              <a:buFont typeface="Arial" panose="020B0604020202020204" pitchFamily="34" charset="0"/>
              <a:buChar char="•"/>
            </a:pPr>
            <a:r>
              <a:rPr lang="en-US" dirty="0"/>
              <a:t>Tables.</a:t>
            </a:r>
          </a:p>
          <a:p>
            <a:pPr lvl="1" indent="-228600">
              <a:lnSpc>
                <a:spcPct val="90000"/>
              </a:lnSpc>
              <a:buFont typeface="Arial" panose="020B0604020202020204" pitchFamily="34" charset="0"/>
              <a:buChar char="•"/>
            </a:pPr>
            <a:r>
              <a:rPr lang="en-US" dirty="0"/>
              <a:t>Foreign keys.</a:t>
            </a:r>
          </a:p>
          <a:p>
            <a:pPr lvl="1" indent="-228600">
              <a:lnSpc>
                <a:spcPct val="90000"/>
              </a:lnSpc>
              <a:buFont typeface="Arial" panose="020B0604020202020204" pitchFamily="34" charset="0"/>
              <a:buChar char="•"/>
            </a:pPr>
            <a:r>
              <a:rPr lang="en-US" dirty="0"/>
              <a:t>Data loads.</a:t>
            </a:r>
          </a:p>
          <a:p>
            <a:pPr indent="-228600">
              <a:lnSpc>
                <a:spcPct val="90000"/>
              </a:lnSpc>
            </a:pPr>
            <a:endParaRPr lang="en-US" sz="2400" dirty="0"/>
          </a:p>
        </p:txBody>
      </p:sp>
    </p:spTree>
    <p:extLst>
      <p:ext uri="{BB962C8B-B14F-4D97-AF65-F5344CB8AC3E}">
        <p14:creationId xmlns:p14="http://schemas.microsoft.com/office/powerpoint/2010/main" val="309746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Flyway Commands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796E664-0A05-4E82-AAC7-4BDDE87963CB}"/>
              </a:ext>
            </a:extLst>
          </p:cNvPr>
          <p:cNvGraphicFramePr>
            <a:graphicFrameLocks noGrp="1"/>
          </p:cNvGraphicFramePr>
          <p:nvPr>
            <p:ph idx="1"/>
            <p:extLst>
              <p:ext uri="{D42A27DB-BD31-4B8C-83A1-F6EECF244321}">
                <p14:modId xmlns:p14="http://schemas.microsoft.com/office/powerpoint/2010/main" val="4186524613"/>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13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fontScale="90000"/>
          </a:bodyPr>
          <a:lstStyle/>
          <a:p>
            <a:r>
              <a:rPr lang="en-US" sz="3500" dirty="0"/>
              <a:t>Setting up Flyway on Azure DevOps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fontScale="77500" lnSpcReduction="20000"/>
          </a:bodyPr>
          <a:lstStyle/>
          <a:p>
            <a:r>
              <a:rPr lang="en-US" sz="1700" dirty="0">
                <a:solidFill>
                  <a:schemeClr val="bg1"/>
                </a:solidFill>
              </a:rPr>
              <a:t>“Insanity is running an idempotent script over and over again and expecting something new to happen.” – Abraham Lincoln, Vampire Hunter.</a:t>
            </a:r>
          </a:p>
        </p:txBody>
      </p:sp>
    </p:spTree>
    <p:extLst>
      <p:ext uri="{BB962C8B-B14F-4D97-AF65-F5344CB8AC3E}">
        <p14:creationId xmlns:p14="http://schemas.microsoft.com/office/powerpoint/2010/main" val="972896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7D4DA-2C86-4C8E-88D2-D74CB5480928}"/>
              </a:ext>
            </a:extLst>
          </p:cNvPr>
          <p:cNvSpPr>
            <a:spLocks noGrp="1"/>
          </p:cNvSpPr>
          <p:nvPr>
            <p:ph type="title"/>
          </p:nvPr>
        </p:nvSpPr>
        <p:spPr>
          <a:xfrm>
            <a:off x="630936" y="548640"/>
            <a:ext cx="2700645" cy="5431536"/>
          </a:xfrm>
        </p:spPr>
        <p:txBody>
          <a:bodyPr>
            <a:normAutofit/>
          </a:bodyPr>
          <a:lstStyle/>
          <a:p>
            <a:r>
              <a:rPr lang="en-US" sz="4300"/>
              <a:t>What’s a Flyway Docker container?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1557FB-3099-4F1F-BAD5-49DEDBC2D952}"/>
              </a:ext>
            </a:extLst>
          </p:cNvPr>
          <p:cNvSpPr>
            <a:spLocks noGrp="1"/>
          </p:cNvSpPr>
          <p:nvPr>
            <p:ph idx="1"/>
          </p:nvPr>
        </p:nvSpPr>
        <p:spPr>
          <a:xfrm>
            <a:off x="3844813" y="552091"/>
            <a:ext cx="4668251" cy="5431536"/>
          </a:xfrm>
        </p:spPr>
        <p:txBody>
          <a:bodyPr anchor="ctr">
            <a:normAutofit/>
          </a:bodyPr>
          <a:lstStyle/>
          <a:p>
            <a:r>
              <a:rPr lang="en-US" sz="2400" dirty="0"/>
              <a:t>Allows you to run Flyway through a Docker container on your database.</a:t>
            </a:r>
          </a:p>
          <a:p>
            <a:r>
              <a:rPr lang="en-US" sz="2400" dirty="0"/>
              <a:t>This way:</a:t>
            </a:r>
          </a:p>
          <a:p>
            <a:pPr lvl="1"/>
            <a:r>
              <a:rPr lang="en-US" sz="2400" dirty="0"/>
              <a:t>You don’t need to install Flyway on build machine.</a:t>
            </a:r>
          </a:p>
          <a:p>
            <a:pPr lvl="1"/>
            <a:r>
              <a:rPr lang="en-US" sz="2400" dirty="0"/>
              <a:t>You don’t need Flyway in your GIT repo.</a:t>
            </a:r>
          </a:p>
          <a:p>
            <a:pPr lvl="1"/>
            <a:r>
              <a:rPr lang="en-US" sz="2400" dirty="0"/>
              <a:t>You can always have the latest version of Flyway ready to go as it’s downloaded as new on EVERY build.</a:t>
            </a:r>
          </a:p>
        </p:txBody>
      </p:sp>
    </p:spTree>
    <p:extLst>
      <p:ext uri="{BB962C8B-B14F-4D97-AF65-F5344CB8AC3E}">
        <p14:creationId xmlns:p14="http://schemas.microsoft.com/office/powerpoint/2010/main" val="2809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CD68-0FE7-440F-AC83-34431F57A2A9}"/>
              </a:ext>
            </a:extLst>
          </p:cNvPr>
          <p:cNvSpPr>
            <a:spLocks noGrp="1"/>
          </p:cNvSpPr>
          <p:nvPr>
            <p:ph type="title"/>
          </p:nvPr>
        </p:nvSpPr>
        <p:spPr/>
        <p:txBody>
          <a:bodyPr/>
          <a:lstStyle/>
          <a:p>
            <a:r>
              <a:rPr lang="en-US"/>
              <a:t>Notes</a:t>
            </a:r>
            <a:endParaRPr lang="en-US" dirty="0"/>
          </a:p>
        </p:txBody>
      </p:sp>
      <p:graphicFrame>
        <p:nvGraphicFramePr>
          <p:cNvPr id="17" name="Content Placeholder 4">
            <a:extLst>
              <a:ext uri="{FF2B5EF4-FFF2-40B4-BE49-F238E27FC236}">
                <a16:creationId xmlns:a16="http://schemas.microsoft.com/office/drawing/2014/main" id="{47AEC8BC-B495-44C5-B76C-9CD97871DE58}"/>
              </a:ext>
            </a:extLst>
          </p:cNvPr>
          <p:cNvGraphicFramePr>
            <a:graphicFrameLocks noGrp="1"/>
          </p:cNvGraphicFramePr>
          <p:nvPr>
            <p:ph idx="1"/>
            <p:extLst>
              <p:ext uri="{D42A27DB-BD31-4B8C-83A1-F6EECF244321}">
                <p14:modId xmlns:p14="http://schemas.microsoft.com/office/powerpoint/2010/main" val="407779862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2211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C51-2011-4138-8DEF-441F7A96C041}"/>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100" dirty="0"/>
              <a:t>Flyway YAML code</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229F3C9B-F4C6-4F28-B6E5-7B13F80FD1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97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Content Placeholder 3">
            <a:extLst>
              <a:ext uri="{FF2B5EF4-FFF2-40B4-BE49-F238E27FC236}">
                <a16:creationId xmlns:a16="http://schemas.microsoft.com/office/drawing/2014/main" id="{8AC59248-5D26-4A24-B012-EF539F805232}"/>
              </a:ext>
            </a:extLst>
          </p:cNvPr>
          <p:cNvSpPr>
            <a:spLocks noGrp="1"/>
          </p:cNvSpPr>
          <p:nvPr>
            <p:ph sz="half" idx="1"/>
          </p:nvPr>
        </p:nvSpPr>
        <p:spPr>
          <a:xfrm>
            <a:off x="3167986" y="3752850"/>
            <a:ext cx="5614060" cy="2452687"/>
          </a:xfrm>
        </p:spPr>
        <p:txBody>
          <a:bodyPr vert="horz" lIns="91440" tIns="45720" rIns="91440" bIns="45720" rtlCol="0" anchor="ctr">
            <a:normAutofit lnSpcReduction="10000"/>
          </a:bodyPr>
          <a:lstStyle/>
          <a:p>
            <a:pPr indent="-228600">
              <a:lnSpc>
                <a:spcPct val="90000"/>
              </a:lnSpc>
            </a:pPr>
            <a:r>
              <a:rPr lang="en-US" sz="2000" dirty="0"/>
              <a:t>YAML is the latest language Azure DevOps uses for its build pipelines.</a:t>
            </a:r>
          </a:p>
          <a:p>
            <a:pPr lvl="1" indent="-228600">
              <a:lnSpc>
                <a:spcPct val="90000"/>
              </a:lnSpc>
              <a:buFont typeface="Arial" panose="020B0604020202020204" pitchFamily="34" charset="0"/>
              <a:buChar char="•"/>
            </a:pPr>
            <a:r>
              <a:rPr lang="en-US" sz="2000" dirty="0"/>
              <a:t>Stands for “Yet Another Markup Language”.</a:t>
            </a:r>
          </a:p>
          <a:p>
            <a:pPr lvl="1" indent="-228600">
              <a:lnSpc>
                <a:spcPct val="90000"/>
              </a:lnSpc>
              <a:buFont typeface="Arial" panose="020B0604020202020204" pitchFamily="34" charset="0"/>
              <a:buChar char="•"/>
            </a:pPr>
            <a:r>
              <a:rPr lang="en-US" sz="2000" dirty="0"/>
              <a:t>You’re basically “marking up” how you want your build to run.</a:t>
            </a:r>
          </a:p>
          <a:p>
            <a:pPr indent="-228600">
              <a:lnSpc>
                <a:spcPct val="90000"/>
              </a:lnSpc>
            </a:pPr>
            <a:endParaRPr lang="en-US" sz="2000" dirty="0"/>
          </a:p>
          <a:p>
            <a:pPr indent="-228600">
              <a:lnSpc>
                <a:spcPct val="90000"/>
              </a:lnSpc>
            </a:pPr>
            <a:r>
              <a:rPr lang="en-US" sz="2000" dirty="0"/>
              <a:t>I’ll focus on “Resources” and “Jobs” markup today.</a:t>
            </a:r>
          </a:p>
          <a:p>
            <a:pPr lvl="1" indent="-228600">
              <a:lnSpc>
                <a:spcPct val="9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133332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505201"/>
            <a:ext cx="2468166" cy="2700336"/>
          </a:xfrm>
        </p:spPr>
        <p:txBody>
          <a:bodyPr anchor="ctr">
            <a:normAutofit/>
          </a:bodyPr>
          <a:lstStyle/>
          <a:p>
            <a:r>
              <a:rPr lang="en-US" sz="3600" dirty="0"/>
              <a:t>How to create your Flyway container</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18" r="14052" b="30238"/>
          <a:stretch/>
        </p:blipFill>
        <p:spPr bwMode="auto">
          <a:xfrm>
            <a:off x="1" y="42247"/>
            <a:ext cx="9144000" cy="239615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167986" y="3752850"/>
            <a:ext cx="5614060" cy="2452687"/>
          </a:xfrm>
        </p:spPr>
        <p:txBody>
          <a:bodyPr anchor="ctr">
            <a:normAutofit/>
          </a:bodyPr>
          <a:lstStyle/>
          <a:p>
            <a:r>
              <a:rPr lang="en-US" sz="2400" dirty="0"/>
              <a:t>You can use the Flyway-azure docker container to run Flyway in Azure YAML.</a:t>
            </a:r>
          </a:p>
          <a:p>
            <a:r>
              <a:rPr lang="en-US" sz="2400" dirty="0"/>
              <a:t>Be sure to use the flyway-azure container. </a:t>
            </a:r>
          </a:p>
          <a:p>
            <a:r>
              <a:rPr lang="en-US" sz="2400" dirty="0"/>
              <a:t>It needs to use a ‘alpine’ version in order to work.</a:t>
            </a:r>
          </a:p>
          <a:p>
            <a:endParaRPr lang="en-US" sz="2400" dirty="0"/>
          </a:p>
          <a:p>
            <a:endParaRPr lang="en-US" sz="2400" dirty="0"/>
          </a:p>
        </p:txBody>
      </p:sp>
      <p:sp>
        <p:nvSpPr>
          <p:cNvPr id="6" name="Rectangle 5">
            <a:extLst>
              <a:ext uri="{FF2B5EF4-FFF2-40B4-BE49-F238E27FC236}">
                <a16:creationId xmlns:a16="http://schemas.microsoft.com/office/drawing/2014/main" id="{995488E5-538D-4592-9444-512ED91306B5}"/>
              </a:ext>
            </a:extLst>
          </p:cNvPr>
          <p:cNvSpPr/>
          <p:nvPr/>
        </p:nvSpPr>
        <p:spPr>
          <a:xfrm>
            <a:off x="228600" y="8382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433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How to set up Your DevOps Job</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 r="64694" b="33481"/>
          <a:stretch/>
        </p:blipFill>
        <p:spPr bwMode="auto">
          <a:xfrm>
            <a:off x="-1" y="90250"/>
            <a:ext cx="9144001" cy="211955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3752849"/>
            <a:ext cx="5687263" cy="2452687"/>
          </a:xfrm>
        </p:spPr>
        <p:txBody>
          <a:bodyPr anchor="t">
            <a:noAutofit/>
          </a:bodyPr>
          <a:lstStyle/>
          <a:p>
            <a:r>
              <a:rPr lang="en-US" sz="2000" dirty="0"/>
              <a:t>“Job” is the name of the job you are running.</a:t>
            </a:r>
          </a:p>
          <a:p>
            <a:r>
              <a:rPr lang="en-US" sz="2000" dirty="0"/>
              <a:t>“</a:t>
            </a:r>
            <a:r>
              <a:rPr lang="en-US" sz="2000" dirty="0" err="1"/>
              <a:t>timeoutInMinutes</a:t>
            </a:r>
            <a:r>
              <a:rPr lang="en-US" sz="2000" dirty="0"/>
              <a:t>” is how long it takes for the job to time out.</a:t>
            </a:r>
          </a:p>
          <a:p>
            <a:r>
              <a:rPr lang="en-US" sz="2000" dirty="0"/>
              <a:t>“pool” and “</a:t>
            </a:r>
            <a:r>
              <a:rPr lang="en-US" sz="2000" dirty="0" err="1"/>
              <a:t>vmImage</a:t>
            </a:r>
            <a:r>
              <a:rPr lang="en-US" sz="2000" dirty="0"/>
              <a:t>” is the virtual machine or machines. This is using one ubuntu version 16.04 virtual machine.</a:t>
            </a:r>
          </a:p>
          <a:p>
            <a:r>
              <a:rPr lang="en-US" sz="2000" dirty="0"/>
              <a:t>“steps” is a list of steps to run on the job.</a:t>
            </a:r>
          </a:p>
          <a:p>
            <a:endParaRPr lang="en-US" sz="2000" dirty="0"/>
          </a:p>
        </p:txBody>
      </p:sp>
    </p:spTree>
    <p:extLst>
      <p:ext uri="{BB962C8B-B14F-4D97-AF65-F5344CB8AC3E}">
        <p14:creationId xmlns:p14="http://schemas.microsoft.com/office/powerpoint/2010/main" val="2678277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How to run your Flyway container</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25" t="20896" r="2665" b="-4492"/>
          <a:stretch/>
        </p:blipFill>
        <p:spPr bwMode="auto">
          <a:xfrm>
            <a:off x="0" y="262996"/>
            <a:ext cx="9144000" cy="77893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167986" y="1214676"/>
            <a:ext cx="5614060" cy="5262324"/>
          </a:xfrm>
        </p:spPr>
        <p:txBody>
          <a:bodyPr anchor="t">
            <a:normAutofit fontScale="92500" lnSpcReduction="20000"/>
          </a:bodyPr>
          <a:lstStyle/>
          <a:p>
            <a:r>
              <a:rPr lang="en-US" sz="2400" dirty="0"/>
              <a:t>The first step is running Flyway on the Flyway container. This is done by putting the “flyway” container set up in the previous slide as the </a:t>
            </a:r>
            <a:r>
              <a:rPr lang="en-US" sz="2400" dirty="0">
                <a:solidFill>
                  <a:schemeClr val="bg2">
                    <a:lumMod val="50000"/>
                  </a:schemeClr>
                </a:solidFill>
              </a:rPr>
              <a:t>“target”</a:t>
            </a:r>
            <a:r>
              <a:rPr lang="en-US" sz="2400" dirty="0"/>
              <a:t>.</a:t>
            </a:r>
          </a:p>
          <a:p>
            <a:endParaRPr lang="en-US" sz="2400" dirty="0"/>
          </a:p>
          <a:p>
            <a:r>
              <a:rPr lang="en-US" sz="2400" dirty="0"/>
              <a:t>The “name” – </a:t>
            </a:r>
            <a:r>
              <a:rPr lang="en-US" sz="2400" dirty="0" err="1"/>
              <a:t>Run_flyway_migrate</a:t>
            </a:r>
            <a:r>
              <a:rPr lang="en-US" sz="2400" dirty="0"/>
              <a:t> is the name of the step as it will appear in the job run.</a:t>
            </a:r>
          </a:p>
          <a:p>
            <a:endParaRPr lang="en-US" sz="2400" dirty="0"/>
          </a:p>
          <a:p>
            <a:r>
              <a:rPr lang="en-US" sz="2400" dirty="0"/>
              <a:t>Then the “script” section has the script itself:</a:t>
            </a:r>
          </a:p>
          <a:p>
            <a:pPr lvl="1"/>
            <a:r>
              <a:rPr lang="en-US" sz="1800" dirty="0" err="1">
                <a:solidFill>
                  <a:schemeClr val="accent1"/>
                </a:solidFill>
              </a:rPr>
              <a:t>url</a:t>
            </a:r>
            <a:r>
              <a:rPr lang="en-US" sz="1800" dirty="0"/>
              <a:t> = the </a:t>
            </a:r>
            <a:r>
              <a:rPr lang="en-US" sz="1800" dirty="0" err="1"/>
              <a:t>jdbc</a:t>
            </a:r>
            <a:r>
              <a:rPr lang="en-US" sz="1800" dirty="0"/>
              <a:t> connection string, using the </a:t>
            </a:r>
            <a:r>
              <a:rPr lang="en-US" sz="1800" dirty="0" err="1"/>
              <a:t>servername</a:t>
            </a:r>
            <a:r>
              <a:rPr lang="en-US" sz="1800" dirty="0"/>
              <a:t>, port number, and database name as variables.</a:t>
            </a:r>
          </a:p>
          <a:p>
            <a:pPr lvl="1"/>
            <a:r>
              <a:rPr lang="en-US" sz="1800" dirty="0">
                <a:solidFill>
                  <a:schemeClr val="accent2"/>
                </a:solidFill>
              </a:rPr>
              <a:t>user </a:t>
            </a:r>
            <a:r>
              <a:rPr lang="en-US" sz="1800" dirty="0"/>
              <a:t>= the username used to log in.</a:t>
            </a:r>
          </a:p>
          <a:p>
            <a:pPr lvl="1"/>
            <a:r>
              <a:rPr lang="en-US" sz="1800" dirty="0">
                <a:solidFill>
                  <a:schemeClr val="accent3"/>
                </a:solidFill>
              </a:rPr>
              <a:t>password</a:t>
            </a:r>
            <a:r>
              <a:rPr lang="en-US" sz="1800" dirty="0"/>
              <a:t> = the password used to log in.</a:t>
            </a:r>
          </a:p>
          <a:p>
            <a:pPr lvl="1"/>
            <a:r>
              <a:rPr lang="en-US" sz="1800" dirty="0">
                <a:solidFill>
                  <a:schemeClr val="accent6"/>
                </a:solidFill>
              </a:rPr>
              <a:t>locations</a:t>
            </a:r>
            <a:r>
              <a:rPr lang="en-US" sz="1800" dirty="0"/>
              <a:t> = locations used to pick up the files that need to be run.</a:t>
            </a:r>
          </a:p>
          <a:p>
            <a:pPr lvl="1"/>
            <a:r>
              <a:rPr lang="en-US" sz="1800" dirty="0">
                <a:solidFill>
                  <a:schemeClr val="accent5"/>
                </a:solidFill>
              </a:rPr>
              <a:t>migrate</a:t>
            </a:r>
            <a:r>
              <a:rPr lang="en-US" sz="1800" dirty="0"/>
              <a:t> = the actual flyway command used.</a:t>
            </a:r>
          </a:p>
          <a:p>
            <a:pPr lvl="1"/>
            <a:endParaRPr lang="en-US" sz="1800" dirty="0"/>
          </a:p>
          <a:p>
            <a:endParaRPr lang="en-US" sz="2400" dirty="0"/>
          </a:p>
          <a:p>
            <a:endParaRPr lang="en-US" sz="2400" dirty="0"/>
          </a:p>
        </p:txBody>
      </p:sp>
      <p:sp>
        <p:nvSpPr>
          <p:cNvPr id="4" name="Rectangle 3">
            <a:extLst>
              <a:ext uri="{FF2B5EF4-FFF2-40B4-BE49-F238E27FC236}">
                <a16:creationId xmlns:a16="http://schemas.microsoft.com/office/drawing/2014/main" id="{FA8A79BF-1A4B-461F-ADA1-F1147E7968EC}"/>
              </a:ext>
            </a:extLst>
          </p:cNvPr>
          <p:cNvSpPr/>
          <p:nvPr/>
        </p:nvSpPr>
        <p:spPr>
          <a:xfrm>
            <a:off x="1066800" y="228600"/>
            <a:ext cx="8077200" cy="186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98A07D8-BB56-4BDE-ABC4-0205720D5DEE}"/>
              </a:ext>
            </a:extLst>
          </p:cNvPr>
          <p:cNvSpPr/>
          <p:nvPr/>
        </p:nvSpPr>
        <p:spPr>
          <a:xfrm>
            <a:off x="6705600" y="236220"/>
            <a:ext cx="914400" cy="1715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9AA7E4-5034-4CC3-A3E3-E346456D2D11}"/>
              </a:ext>
            </a:extLst>
          </p:cNvPr>
          <p:cNvSpPr/>
          <p:nvPr/>
        </p:nvSpPr>
        <p:spPr>
          <a:xfrm>
            <a:off x="609600" y="407776"/>
            <a:ext cx="985242" cy="1865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721D4-3C3C-4097-9CBF-B1F3872742EE}"/>
              </a:ext>
            </a:extLst>
          </p:cNvPr>
          <p:cNvSpPr/>
          <p:nvPr/>
        </p:nvSpPr>
        <p:spPr>
          <a:xfrm>
            <a:off x="1594842" y="407776"/>
            <a:ext cx="1519804" cy="18658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8" name="Rectangle 7">
            <a:extLst>
              <a:ext uri="{FF2B5EF4-FFF2-40B4-BE49-F238E27FC236}">
                <a16:creationId xmlns:a16="http://schemas.microsoft.com/office/drawing/2014/main" id="{1BA47F82-FC97-4FAB-819B-DA1CCAF65126}"/>
              </a:ext>
            </a:extLst>
          </p:cNvPr>
          <p:cNvSpPr/>
          <p:nvPr/>
        </p:nvSpPr>
        <p:spPr>
          <a:xfrm>
            <a:off x="3167986" y="407776"/>
            <a:ext cx="1785014" cy="1865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34D2A0D-54DE-48E7-8A59-5247C53E03D8}"/>
              </a:ext>
            </a:extLst>
          </p:cNvPr>
          <p:cNvSpPr/>
          <p:nvPr/>
        </p:nvSpPr>
        <p:spPr>
          <a:xfrm>
            <a:off x="5006340" y="419100"/>
            <a:ext cx="579120" cy="16393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5A80A9-6C19-4CCD-9281-E5DBB3E6B0DA}"/>
              </a:ext>
            </a:extLst>
          </p:cNvPr>
          <p:cNvSpPr/>
          <p:nvPr/>
        </p:nvSpPr>
        <p:spPr>
          <a:xfrm>
            <a:off x="7616576" y="232516"/>
            <a:ext cx="1519804" cy="18658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0" name="Rectangle 9">
            <a:extLst>
              <a:ext uri="{FF2B5EF4-FFF2-40B4-BE49-F238E27FC236}">
                <a16:creationId xmlns:a16="http://schemas.microsoft.com/office/drawing/2014/main" id="{285563A5-B5EE-40D0-B991-F574DC85CB57}"/>
              </a:ext>
            </a:extLst>
          </p:cNvPr>
          <p:cNvSpPr/>
          <p:nvPr/>
        </p:nvSpPr>
        <p:spPr>
          <a:xfrm>
            <a:off x="609600" y="594360"/>
            <a:ext cx="609600" cy="16764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487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C51-2011-4138-8DEF-441F7A96C041}"/>
              </a:ext>
            </a:extLst>
          </p:cNvPr>
          <p:cNvSpPr>
            <a:spLocks noGrp="1"/>
          </p:cNvSpPr>
          <p:nvPr>
            <p:ph type="title"/>
          </p:nvPr>
        </p:nvSpPr>
        <p:spPr>
          <a:xfrm>
            <a:off x="0" y="3752849"/>
            <a:ext cx="9144000" cy="2452687"/>
          </a:xfrm>
        </p:spPr>
        <p:txBody>
          <a:bodyPr vert="horz" lIns="91440" tIns="45720" rIns="91440" bIns="45720" rtlCol="0" anchor="ctr">
            <a:normAutofit/>
          </a:bodyPr>
          <a:lstStyle/>
          <a:p>
            <a:pPr>
              <a:lnSpc>
                <a:spcPct val="90000"/>
              </a:lnSpc>
            </a:pPr>
            <a:r>
              <a:rPr lang="en-US" sz="3200" dirty="0"/>
              <a:t>Flyway results</a:t>
            </a:r>
          </a:p>
        </p:txBody>
      </p:sp>
      <p:pic>
        <p:nvPicPr>
          <p:cNvPr id="7" name="Content Placeholder 6">
            <a:extLst>
              <a:ext uri="{FF2B5EF4-FFF2-40B4-BE49-F238E27FC236}">
                <a16:creationId xmlns:a16="http://schemas.microsoft.com/office/drawing/2014/main" id="{229F3C9B-F4C6-4F28-B6E5-7B13F80FD1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06" r="28252" b="-20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1966087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16ED-BE4F-4448-BB90-FAF1B65ABEA4}"/>
              </a:ext>
            </a:extLst>
          </p:cNvPr>
          <p:cNvSpPr>
            <a:spLocks noGrp="1"/>
          </p:cNvSpPr>
          <p:nvPr>
            <p:ph type="title"/>
          </p:nvPr>
        </p:nvSpPr>
        <p:spPr>
          <a:xfrm>
            <a:off x="480060" y="325369"/>
            <a:ext cx="3276451" cy="1956841"/>
          </a:xfrm>
        </p:spPr>
        <p:txBody>
          <a:bodyPr vert="horz" lIns="91440" tIns="45720" rIns="91440" bIns="45720" rtlCol="0" anchor="b">
            <a:normAutofit/>
          </a:bodyPr>
          <a:lstStyle/>
          <a:p>
            <a:pPr algn="l">
              <a:lnSpc>
                <a:spcPct val="90000"/>
              </a:lnSpc>
            </a:pPr>
            <a:r>
              <a:rPr lang="en-US" sz="4300" dirty="0"/>
              <a:t>2</a:t>
            </a:r>
            <a:r>
              <a:rPr lang="en-US" sz="4300" baseline="30000" dirty="0"/>
              <a:t>nd</a:t>
            </a:r>
            <a:r>
              <a:rPr lang="en-US" sz="4300" dirty="0"/>
              <a:t> stop – </a:t>
            </a:r>
            <a:r>
              <a:rPr lang="en-US" sz="4300" dirty="0" err="1"/>
              <a:t>tSQLt</a:t>
            </a:r>
            <a:r>
              <a:rPr lang="en-US" sz="4300" dirty="0"/>
              <a:t> setup</a:t>
            </a:r>
          </a:p>
        </p:txBody>
      </p:sp>
      <p:sp>
        <p:nvSpPr>
          <p:cNvPr id="3" name="Content Placeholder 2">
            <a:extLst>
              <a:ext uri="{FF2B5EF4-FFF2-40B4-BE49-F238E27FC236}">
                <a16:creationId xmlns:a16="http://schemas.microsoft.com/office/drawing/2014/main" id="{E353666A-F380-416E-BD88-A85C5AD72406}"/>
              </a:ext>
            </a:extLst>
          </p:cNvPr>
          <p:cNvSpPr>
            <a:spLocks noGrp="1"/>
          </p:cNvSpPr>
          <p:nvPr>
            <p:ph sz="half" idx="1"/>
          </p:nvPr>
        </p:nvSpPr>
        <p:spPr>
          <a:xfrm>
            <a:off x="480060" y="2872899"/>
            <a:ext cx="3182691" cy="3320668"/>
          </a:xfrm>
        </p:spPr>
        <p:txBody>
          <a:bodyPr vert="horz" lIns="91440" tIns="45720" rIns="91440" bIns="45720" rtlCol="0">
            <a:normAutofit/>
          </a:bodyPr>
          <a:lstStyle/>
          <a:p>
            <a:pPr indent="-228600">
              <a:lnSpc>
                <a:spcPct val="90000"/>
              </a:lnSpc>
            </a:pPr>
            <a:r>
              <a:rPr lang="en-US" sz="1900" dirty="0"/>
              <a:t>We’ll review:</a:t>
            </a:r>
          </a:p>
          <a:p>
            <a:pPr lvl="1" indent="-228600">
              <a:lnSpc>
                <a:spcPct val="90000"/>
              </a:lnSpc>
              <a:buFont typeface="Arial" panose="020B0604020202020204" pitchFamily="34" charset="0"/>
              <a:buChar char="•"/>
            </a:pPr>
            <a:r>
              <a:rPr lang="en-US" sz="1900" dirty="0"/>
              <a:t>How to run your tests.</a:t>
            </a:r>
          </a:p>
          <a:p>
            <a:pPr lvl="1" indent="-228600">
              <a:lnSpc>
                <a:spcPct val="90000"/>
              </a:lnSpc>
              <a:buFont typeface="Arial" panose="020B0604020202020204" pitchFamily="34" charset="0"/>
              <a:buChar char="•"/>
            </a:pPr>
            <a:r>
              <a:rPr lang="en-US" sz="1900" dirty="0"/>
              <a:t>PowerShell scripts to run all tests.</a:t>
            </a:r>
          </a:p>
          <a:p>
            <a:pPr lvl="1" indent="-228600">
              <a:lnSpc>
                <a:spcPct val="90000"/>
              </a:lnSpc>
              <a:buFont typeface="Arial" panose="020B0604020202020204" pitchFamily="34" charset="0"/>
              <a:buChar char="•"/>
            </a:pPr>
            <a:r>
              <a:rPr lang="en-US" sz="1900" dirty="0"/>
              <a:t>YAML code to run the PowerShell and publish the results.</a:t>
            </a:r>
          </a:p>
          <a:p>
            <a:pPr lvl="1" indent="-228600">
              <a:lnSpc>
                <a:spcPct val="90000"/>
              </a:lnSpc>
              <a:buFont typeface="Arial" panose="020B0604020202020204" pitchFamily="34" charset="0"/>
              <a:buChar char="•"/>
            </a:pPr>
            <a:r>
              <a:rPr lang="en-US" sz="1900" dirty="0"/>
              <a:t>Example results.</a:t>
            </a:r>
          </a:p>
        </p:txBody>
      </p:sp>
      <p:pic>
        <p:nvPicPr>
          <p:cNvPr id="5" name="Picture 7">
            <a:extLst>
              <a:ext uri="{FF2B5EF4-FFF2-40B4-BE49-F238E27FC236}">
                <a16:creationId xmlns:a16="http://schemas.microsoft.com/office/drawing/2014/main" id="{1B0E8DBF-23F5-4256-A3C7-CFC6D83BF6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9342" r="9342"/>
          <a:stretch/>
        </p:blipFill>
        <p:spPr bwMode="auto">
          <a:xfrm>
            <a:off x="3566160" y="10"/>
            <a:ext cx="55766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4864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The build is done, now time to set up tests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US" dirty="0"/>
              <a:t>Unit testing is very important, and going into detail would take longer than the time we have left, so I’ll show you how to set up test visibility in your pipelines.</a:t>
            </a:r>
          </a:p>
        </p:txBody>
      </p:sp>
    </p:spTree>
    <p:extLst>
      <p:ext uri="{BB962C8B-B14F-4D97-AF65-F5344CB8AC3E}">
        <p14:creationId xmlns:p14="http://schemas.microsoft.com/office/powerpoint/2010/main" val="76049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r>
              <a:rPr lang="en-US" sz="4500" dirty="0" err="1"/>
              <a:t>tSQLt</a:t>
            </a:r>
            <a:r>
              <a:rPr lang="en-US" sz="4500" dirty="0"/>
              <a:t> setup</a:t>
            </a:r>
          </a:p>
        </p:txBody>
      </p:sp>
      <p:graphicFrame>
        <p:nvGraphicFramePr>
          <p:cNvPr id="5" name="Content Placeholder 2">
            <a:extLst>
              <a:ext uri="{FF2B5EF4-FFF2-40B4-BE49-F238E27FC236}">
                <a16:creationId xmlns:a16="http://schemas.microsoft.com/office/drawing/2014/main" id="{A83DFA08-D675-417D-B65F-D315C7DD73FF}"/>
              </a:ext>
            </a:extLst>
          </p:cNvPr>
          <p:cNvGraphicFramePr>
            <a:graphicFrameLocks noGrp="1"/>
          </p:cNvGraphicFramePr>
          <p:nvPr>
            <p:ph idx="1"/>
            <p:extLst>
              <p:ext uri="{D42A27DB-BD31-4B8C-83A1-F6EECF244321}">
                <p14:modId xmlns:p14="http://schemas.microsoft.com/office/powerpoint/2010/main" val="329714352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147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PowerShell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 b="-5056"/>
          <a:stretch/>
        </p:blipFill>
        <p:spPr bwMode="auto">
          <a:xfrm>
            <a:off x="-12700" y="0"/>
            <a:ext cx="9143980" cy="4267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There’s really only two parts of this that are interesting, the rest is boiler plate PowerShell SQL code.</a:t>
            </a:r>
          </a:p>
          <a:p>
            <a:endParaRPr lang="en-US" sz="1600" dirty="0"/>
          </a:p>
        </p:txBody>
      </p:sp>
    </p:spTree>
    <p:extLst>
      <p:ext uri="{BB962C8B-B14F-4D97-AF65-F5344CB8AC3E}">
        <p14:creationId xmlns:p14="http://schemas.microsoft.com/office/powerpoint/2010/main" val="7239185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89C2C399-A26B-48A2-B342-FE1F111DA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95" t="28857" b="7380"/>
          <a:stretch/>
        </p:blipFill>
        <p:spPr bwMode="auto">
          <a:xfrm>
            <a:off x="-29786" y="0"/>
            <a:ext cx="9143980" cy="274320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0759" y="3752849"/>
            <a:ext cx="2468166" cy="2452687"/>
          </a:xfrm>
        </p:spPr>
        <p:txBody>
          <a:bodyPr anchor="ctr">
            <a:normAutofit/>
          </a:bodyPr>
          <a:lstStyle/>
          <a:p>
            <a:r>
              <a:rPr lang="en-US" sz="3100" dirty="0"/>
              <a:t>PowerShell code</a:t>
            </a:r>
          </a:p>
        </p:txBody>
      </p:sp>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This is the SQL that is being run. </a:t>
            </a:r>
          </a:p>
          <a:p>
            <a:r>
              <a:rPr lang="en-US" sz="2400" dirty="0" err="1"/>
              <a:t>tSQLt.RunAll</a:t>
            </a:r>
            <a:r>
              <a:rPr lang="en-US" sz="2400" dirty="0"/>
              <a:t> runs all the tests.</a:t>
            </a:r>
          </a:p>
          <a:p>
            <a:r>
              <a:rPr lang="en-US" sz="2400" dirty="0" err="1"/>
              <a:t>tSQLt.XmlResultFormatter</a:t>
            </a:r>
            <a:r>
              <a:rPr lang="en-US" sz="2400" dirty="0"/>
              <a:t> then formats the results into Junit XML to be picked up by Azure DevOps.</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1231900" y="355600"/>
            <a:ext cx="7772400" cy="3048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16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vert="horz" lIns="91440" tIns="45720" rIns="91440" bIns="45720" rtlCol="0" anchor="b">
            <a:normAutofit/>
          </a:bodyPr>
          <a:lstStyle/>
          <a:p>
            <a:pPr algn="l">
              <a:lnSpc>
                <a:spcPct val="90000"/>
              </a:lnSpc>
            </a:pPr>
            <a:r>
              <a:rPr lang="en-US" sz="4700" kern="1200">
                <a:solidFill>
                  <a:schemeClr val="tx1"/>
                </a:solidFill>
                <a:latin typeface="+mj-lt"/>
                <a:ea typeface="+mj-ea"/>
                <a:cs typeface="+mj-cs"/>
              </a:rPr>
              <a:t>Releases can be painful!</a:t>
            </a:r>
          </a:p>
        </p:txBody>
      </p:sp>
      <p:sp>
        <p:nvSpPr>
          <p:cNvPr id="7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73202" y="2660904"/>
            <a:ext cx="3614166" cy="3547872"/>
          </a:xfrm>
        </p:spPr>
        <p:txBody>
          <a:bodyPr vert="horz" lIns="91440" tIns="45720" rIns="91440" bIns="45720" rtlCol="0" anchor="t">
            <a:normAutofit/>
          </a:bodyPr>
          <a:lstStyle/>
          <a:p>
            <a:pPr indent="-228600">
              <a:lnSpc>
                <a:spcPct val="90000"/>
              </a:lnSpc>
            </a:pPr>
            <a:r>
              <a:rPr lang="en-US" sz="2400" dirty="0"/>
              <a:t>Ever have a release go wrong?</a:t>
            </a:r>
          </a:p>
          <a:p>
            <a:pPr indent="-228600">
              <a:lnSpc>
                <a:spcPct val="90000"/>
              </a:lnSpc>
            </a:pPr>
            <a:endParaRPr lang="en-US" sz="2400" dirty="0"/>
          </a:p>
          <a:p>
            <a:pPr indent="-228600">
              <a:lnSpc>
                <a:spcPct val="90000"/>
              </a:lnSpc>
            </a:pPr>
            <a:r>
              <a:rPr lang="en-US" sz="2400" dirty="0"/>
              <a:t>I know I have.</a:t>
            </a:r>
          </a:p>
          <a:p>
            <a:pPr indent="-228600">
              <a:lnSpc>
                <a:spcPct val="90000"/>
              </a:lnSpc>
            </a:pPr>
            <a:endParaRPr lang="en-US" sz="2400" dirty="0"/>
          </a:p>
          <a:p>
            <a:pPr indent="-228600">
              <a:lnSpc>
                <a:spcPct val="90000"/>
              </a:lnSpc>
            </a:pPr>
            <a:r>
              <a:rPr lang="en-US" sz="2400" dirty="0"/>
              <a:t>CI/CD to the rescue!</a:t>
            </a:r>
          </a:p>
        </p:txBody>
      </p:sp>
      <p:pic>
        <p:nvPicPr>
          <p:cNvPr id="1029" name="Picture 5" descr="At night, launch a code into production.... In the morning, INBOX(9999) - At night, launch a code into production.... In the morning, INBOX(9999)  Programm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286" y="1868076"/>
            <a:ext cx="4094226" cy="312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765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PowerShell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 t="10257" r="36112" b="-1"/>
          <a:stretch/>
        </p:blipFill>
        <p:spPr bwMode="auto">
          <a:xfrm>
            <a:off x="19" y="10"/>
            <a:ext cx="9143981" cy="365758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fontScale="92500" lnSpcReduction="10000"/>
          </a:bodyPr>
          <a:lstStyle/>
          <a:p>
            <a:r>
              <a:rPr lang="en-US" sz="2400" dirty="0"/>
              <a:t>This is exporting the “TEST-TSqlT.xml” file to be picked up by Azure DevOps in a later step.</a:t>
            </a:r>
          </a:p>
          <a:p>
            <a:r>
              <a:rPr lang="en-US" sz="2400" dirty="0"/>
              <a:t>Everything else is generating a dataset to be exported into that file.</a:t>
            </a:r>
          </a:p>
          <a:p>
            <a:r>
              <a:rPr lang="en-US" sz="2400" dirty="0"/>
              <a:t>Remember the “TEST” in the file name, it will be useful later.</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76200" y="3048000"/>
            <a:ext cx="8305800" cy="3048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400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fontScale="90000"/>
          </a:bodyPr>
          <a:lstStyle/>
          <a:p>
            <a:r>
              <a:rPr lang="en-US" sz="3500" dirty="0"/>
              <a:t>Setting up </a:t>
            </a:r>
            <a:r>
              <a:rPr lang="en-US" sz="3500" dirty="0" err="1"/>
              <a:t>tSQLt</a:t>
            </a:r>
            <a:r>
              <a:rPr lang="en-US" sz="3500" dirty="0"/>
              <a:t> on Azure DevOps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“Just keep making </a:t>
            </a:r>
            <a:r>
              <a:rPr lang="en-US" sz="1700" dirty="0" err="1">
                <a:solidFill>
                  <a:schemeClr val="bg1"/>
                </a:solidFill>
              </a:rPr>
              <a:t>tSQLt.FakeTables</a:t>
            </a:r>
            <a:r>
              <a:rPr lang="en-US" sz="1700" dirty="0">
                <a:solidFill>
                  <a:schemeClr val="bg1"/>
                </a:solidFill>
              </a:rPr>
              <a:t>, what’s the worst that can happen?” – Albert Einstein, Database Guru.</a:t>
            </a:r>
          </a:p>
        </p:txBody>
      </p:sp>
    </p:spTree>
    <p:extLst>
      <p:ext uri="{BB962C8B-B14F-4D97-AF65-F5344CB8AC3E}">
        <p14:creationId xmlns:p14="http://schemas.microsoft.com/office/powerpoint/2010/main" val="1518059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YAML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42" t="-86" r="9129" b="-6469"/>
          <a:stretch/>
        </p:blipFill>
        <p:spPr bwMode="auto">
          <a:xfrm>
            <a:off x="1" y="11"/>
            <a:ext cx="9144000" cy="320038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This section runs the PowerShell script reviewed previously.</a:t>
            </a:r>
          </a:p>
          <a:p>
            <a:r>
              <a:rPr lang="en-US" sz="2400" dirty="0"/>
              <a:t>Make sure the “target” is “host” to run this on the Ubuntu16.04 VM.</a:t>
            </a:r>
          </a:p>
          <a:p>
            <a:r>
              <a:rPr lang="en-US" sz="2400" dirty="0"/>
              <a:t>Arguments are just arguments set by the script, being passed in.</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16934" y="152400"/>
            <a:ext cx="9143999" cy="13716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157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dirty="0"/>
              <a:t>YAML code</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42" t="-86" r="9129" b="-6469"/>
          <a:stretch/>
        </p:blipFill>
        <p:spPr bwMode="auto">
          <a:xfrm>
            <a:off x="1" y="11"/>
            <a:ext cx="9144000" cy="320038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Content Placeholder 5125">
            <a:extLst>
              <a:ext uri="{FF2B5EF4-FFF2-40B4-BE49-F238E27FC236}">
                <a16:creationId xmlns:a16="http://schemas.microsoft.com/office/drawing/2014/main" id="{DB516395-04F9-49E0-ADC5-5FE189F0D2FA}"/>
              </a:ext>
            </a:extLst>
          </p:cNvPr>
          <p:cNvSpPr>
            <a:spLocks noGrp="1"/>
          </p:cNvSpPr>
          <p:nvPr>
            <p:ph idx="1"/>
          </p:nvPr>
        </p:nvSpPr>
        <p:spPr>
          <a:xfrm>
            <a:off x="3167986" y="3752850"/>
            <a:ext cx="5614060" cy="2452687"/>
          </a:xfrm>
        </p:spPr>
        <p:txBody>
          <a:bodyPr anchor="ctr">
            <a:normAutofit/>
          </a:bodyPr>
          <a:lstStyle/>
          <a:p>
            <a:r>
              <a:rPr lang="en-US" sz="2400" dirty="0"/>
              <a:t>This section shows the test results.</a:t>
            </a:r>
          </a:p>
          <a:p>
            <a:r>
              <a:rPr lang="en-US" sz="2400" dirty="0"/>
              <a:t>Ensure you have Junit as the test results format.</a:t>
            </a:r>
          </a:p>
          <a:p>
            <a:r>
              <a:rPr lang="en-US" sz="2400" dirty="0"/>
              <a:t>Set your </a:t>
            </a:r>
            <a:r>
              <a:rPr lang="en-US" sz="2400" dirty="0" err="1"/>
              <a:t>testResultFiles</a:t>
            </a:r>
            <a:r>
              <a:rPr lang="en-US" sz="2400" dirty="0"/>
              <a:t> format to be the same as the test file you created in your PowerShell script.</a:t>
            </a:r>
          </a:p>
          <a:p>
            <a:endParaRPr lang="en-US" sz="1600" dirty="0"/>
          </a:p>
        </p:txBody>
      </p:sp>
      <p:sp>
        <p:nvSpPr>
          <p:cNvPr id="3" name="Rectangle 2">
            <a:extLst>
              <a:ext uri="{FF2B5EF4-FFF2-40B4-BE49-F238E27FC236}">
                <a16:creationId xmlns:a16="http://schemas.microsoft.com/office/drawing/2014/main" id="{634CB850-5E57-4EA3-83FB-C21680701158}"/>
              </a:ext>
            </a:extLst>
          </p:cNvPr>
          <p:cNvSpPr/>
          <p:nvPr/>
        </p:nvSpPr>
        <p:spPr>
          <a:xfrm>
            <a:off x="25401" y="1676400"/>
            <a:ext cx="9143999" cy="137160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88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800601"/>
            <a:ext cx="3657600" cy="1233486"/>
          </a:xfrm>
        </p:spPr>
        <p:txBody>
          <a:bodyPr anchor="ctr">
            <a:normAutofit/>
          </a:bodyPr>
          <a:lstStyle/>
          <a:p>
            <a:r>
              <a:rPr lang="en-US" dirty="0"/>
              <a:t>Testing results</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752" b="5162"/>
          <a:stretch/>
        </p:blipFill>
        <p:spPr bwMode="auto">
          <a:xfrm>
            <a:off x="20" y="19756"/>
            <a:ext cx="9143980" cy="417124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11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16ED-BE4F-4448-BB90-FAF1B65ABEA4}"/>
              </a:ext>
            </a:extLst>
          </p:cNvPr>
          <p:cNvSpPr>
            <a:spLocks noGrp="1"/>
          </p:cNvSpPr>
          <p:nvPr>
            <p:ph type="title"/>
          </p:nvPr>
        </p:nvSpPr>
        <p:spPr>
          <a:xfrm>
            <a:off x="480060" y="325369"/>
            <a:ext cx="3276451" cy="1956841"/>
          </a:xfrm>
        </p:spPr>
        <p:txBody>
          <a:bodyPr vert="horz" lIns="91440" tIns="45720" rIns="91440" bIns="45720" rtlCol="0" anchor="b">
            <a:normAutofit/>
          </a:bodyPr>
          <a:lstStyle/>
          <a:p>
            <a:pPr algn="l">
              <a:lnSpc>
                <a:spcPct val="90000"/>
              </a:lnSpc>
            </a:pPr>
            <a:r>
              <a:rPr lang="en-US" sz="4300" dirty="0"/>
              <a:t>3</a:t>
            </a:r>
            <a:r>
              <a:rPr lang="en-US" sz="4300" baseline="30000" dirty="0"/>
              <a:t>rd</a:t>
            </a:r>
            <a:r>
              <a:rPr lang="en-US" sz="4300" dirty="0"/>
              <a:t> stop – </a:t>
            </a:r>
            <a:r>
              <a:rPr lang="en-US" sz="4300" dirty="0" err="1"/>
              <a:t>SchemaSpy</a:t>
            </a:r>
            <a:r>
              <a:rPr lang="en-US" sz="4300" dirty="0"/>
              <a:t> setup</a:t>
            </a:r>
          </a:p>
        </p:txBody>
      </p:sp>
      <p:sp>
        <p:nvSpPr>
          <p:cNvPr id="3" name="Content Placeholder 2">
            <a:extLst>
              <a:ext uri="{FF2B5EF4-FFF2-40B4-BE49-F238E27FC236}">
                <a16:creationId xmlns:a16="http://schemas.microsoft.com/office/drawing/2014/main" id="{E353666A-F380-416E-BD88-A85C5AD72406}"/>
              </a:ext>
            </a:extLst>
          </p:cNvPr>
          <p:cNvSpPr>
            <a:spLocks noGrp="1"/>
          </p:cNvSpPr>
          <p:nvPr>
            <p:ph sz="half" idx="1"/>
          </p:nvPr>
        </p:nvSpPr>
        <p:spPr>
          <a:xfrm>
            <a:off x="480061" y="2872899"/>
            <a:ext cx="2948940" cy="3320668"/>
          </a:xfrm>
        </p:spPr>
        <p:txBody>
          <a:bodyPr vert="horz" lIns="91440" tIns="45720" rIns="91440" bIns="45720" rtlCol="0">
            <a:normAutofit fontScale="92500" lnSpcReduction="10000"/>
          </a:bodyPr>
          <a:lstStyle/>
          <a:p>
            <a:pPr indent="-228600">
              <a:lnSpc>
                <a:spcPct val="90000"/>
              </a:lnSpc>
            </a:pPr>
            <a:r>
              <a:rPr lang="en-US" sz="1900" dirty="0"/>
              <a:t>We’ll review</a:t>
            </a:r>
          </a:p>
          <a:p>
            <a:pPr lvl="1" indent="-228600">
              <a:lnSpc>
                <a:spcPct val="90000"/>
              </a:lnSpc>
              <a:buFont typeface="Arial" panose="020B0604020202020204" pitchFamily="34" charset="0"/>
              <a:buChar char="•"/>
            </a:pPr>
            <a:r>
              <a:rPr lang="en-US" sz="1900" dirty="0" err="1"/>
              <a:t>SchemaSpy</a:t>
            </a:r>
            <a:r>
              <a:rPr lang="en-US" sz="1900" dirty="0"/>
              <a:t> Documentation.</a:t>
            </a:r>
          </a:p>
          <a:p>
            <a:pPr lvl="1" indent="-228600">
              <a:lnSpc>
                <a:spcPct val="90000"/>
              </a:lnSpc>
              <a:buFont typeface="Arial" panose="020B0604020202020204" pitchFamily="34" charset="0"/>
              <a:buChar char="•"/>
            </a:pPr>
            <a:r>
              <a:rPr lang="en-US" sz="1900" dirty="0"/>
              <a:t>Using YAML, Docker and </a:t>
            </a:r>
            <a:r>
              <a:rPr lang="en-US" sz="1900" dirty="0" err="1"/>
              <a:t>SchemaSpy</a:t>
            </a:r>
            <a:r>
              <a:rPr lang="en-US" sz="1900" dirty="0"/>
              <a:t> to generate documentation artifacts to be published.</a:t>
            </a:r>
          </a:p>
          <a:p>
            <a:pPr lvl="1" indent="-228600">
              <a:lnSpc>
                <a:spcPct val="90000"/>
              </a:lnSpc>
              <a:buFont typeface="Arial" panose="020B0604020202020204" pitchFamily="34" charset="0"/>
              <a:buChar char="•"/>
            </a:pPr>
            <a:r>
              <a:rPr lang="en-US" sz="1900" dirty="0"/>
              <a:t>YAML code to run the PowerShell and publish the results.</a:t>
            </a:r>
          </a:p>
          <a:p>
            <a:pPr lvl="1" indent="-228600">
              <a:lnSpc>
                <a:spcPct val="90000"/>
              </a:lnSpc>
              <a:buFont typeface="Arial" panose="020B0604020202020204" pitchFamily="34" charset="0"/>
              <a:buChar char="•"/>
            </a:pPr>
            <a:r>
              <a:rPr lang="en-US" sz="1900" dirty="0"/>
              <a:t>Example results.</a:t>
            </a:r>
          </a:p>
        </p:txBody>
      </p:sp>
      <p:pic>
        <p:nvPicPr>
          <p:cNvPr id="5" name="Picture 7">
            <a:extLst>
              <a:ext uri="{FF2B5EF4-FFF2-40B4-BE49-F238E27FC236}">
                <a16:creationId xmlns:a16="http://schemas.microsoft.com/office/drawing/2014/main" id="{1B0E8DBF-23F5-4256-A3C7-CFC6D83BF64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6217" t="-4744" r="41091" b="4744"/>
          <a:stretch/>
        </p:blipFill>
        <p:spPr bwMode="auto">
          <a:xfrm>
            <a:off x="3566160" y="10"/>
            <a:ext cx="557669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925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SchemaSpy</a:t>
            </a:r>
            <a:r>
              <a:rPr lang="en-US" dirty="0"/>
              <a:t> documentation</a:t>
            </a:r>
          </a:p>
        </p:txBody>
      </p:sp>
      <p:sp>
        <p:nvSpPr>
          <p:cNvPr id="3" name="Content Placeholder 2"/>
          <p:cNvSpPr>
            <a:spLocks noGrp="1"/>
          </p:cNvSpPr>
          <p:nvPr>
            <p:ph idx="1"/>
          </p:nvPr>
        </p:nvSpPr>
        <p:spPr/>
        <p:txBody>
          <a:bodyPr>
            <a:normAutofit lnSpcReduction="10000"/>
          </a:bodyPr>
          <a:lstStyle/>
          <a:p>
            <a:r>
              <a:rPr lang="en-US" dirty="0" err="1"/>
              <a:t>SchemaSpy</a:t>
            </a:r>
            <a:r>
              <a:rPr lang="en-US" dirty="0"/>
              <a:t> generates documentation in a few sections:</a:t>
            </a:r>
          </a:p>
          <a:p>
            <a:pPr lvl="1"/>
            <a:r>
              <a:rPr lang="en-US" dirty="0"/>
              <a:t>Tables and Views.</a:t>
            </a:r>
          </a:p>
          <a:p>
            <a:pPr lvl="1"/>
            <a:r>
              <a:rPr lang="en-US" dirty="0"/>
              <a:t>Columns.</a:t>
            </a:r>
          </a:p>
          <a:p>
            <a:pPr lvl="1"/>
            <a:r>
              <a:rPr lang="en-US" dirty="0"/>
              <a:t>Constraints.</a:t>
            </a:r>
          </a:p>
          <a:p>
            <a:pPr lvl="1"/>
            <a:r>
              <a:rPr lang="en-US" dirty="0"/>
              <a:t>Relationships.</a:t>
            </a:r>
          </a:p>
          <a:p>
            <a:pPr lvl="1"/>
            <a:r>
              <a:rPr lang="en-US" dirty="0"/>
              <a:t>Orphan Tables.</a:t>
            </a:r>
          </a:p>
          <a:p>
            <a:pPr lvl="1"/>
            <a:r>
              <a:rPr lang="en-US" dirty="0"/>
              <a:t>Anomalies.</a:t>
            </a:r>
          </a:p>
          <a:p>
            <a:pPr lvl="1"/>
            <a:r>
              <a:rPr lang="en-US" dirty="0"/>
              <a:t>Routines.</a:t>
            </a:r>
          </a:p>
          <a:p>
            <a:pPr lvl="1"/>
            <a:endParaRPr lang="en-US" dirty="0"/>
          </a:p>
        </p:txBody>
      </p:sp>
    </p:spTree>
    <p:extLst>
      <p:ext uri="{BB962C8B-B14F-4D97-AF65-F5344CB8AC3E}">
        <p14:creationId xmlns:p14="http://schemas.microsoft.com/office/powerpoint/2010/main" val="1653859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C51-2011-4138-8DEF-441F7A96C041}"/>
              </a:ext>
            </a:extLst>
          </p:cNvPr>
          <p:cNvSpPr>
            <a:spLocks noGrp="1"/>
          </p:cNvSpPr>
          <p:nvPr>
            <p:ph type="title"/>
          </p:nvPr>
        </p:nvSpPr>
        <p:spPr>
          <a:xfrm>
            <a:off x="0" y="3752849"/>
            <a:ext cx="9144000" cy="2452687"/>
          </a:xfrm>
        </p:spPr>
        <p:txBody>
          <a:bodyPr vert="horz" lIns="91440" tIns="45720" rIns="91440" bIns="45720" rtlCol="0" anchor="ctr">
            <a:normAutofit/>
          </a:bodyPr>
          <a:lstStyle/>
          <a:p>
            <a:pPr>
              <a:lnSpc>
                <a:spcPct val="90000"/>
              </a:lnSpc>
            </a:pPr>
            <a:r>
              <a:rPr lang="en-US" sz="3200" dirty="0"/>
              <a:t>Example </a:t>
            </a:r>
            <a:r>
              <a:rPr lang="en-US" sz="3200" dirty="0" err="1"/>
              <a:t>SchemaSpy</a:t>
            </a:r>
            <a:r>
              <a:rPr lang="en-US" sz="3200" dirty="0"/>
              <a:t> documentation</a:t>
            </a:r>
          </a:p>
        </p:txBody>
      </p:sp>
      <p:pic>
        <p:nvPicPr>
          <p:cNvPr id="7" name="Content Placeholder 6">
            <a:extLst>
              <a:ext uri="{FF2B5EF4-FFF2-40B4-BE49-F238E27FC236}">
                <a16:creationId xmlns:a16="http://schemas.microsoft.com/office/drawing/2014/main" id="{229F3C9B-F4C6-4F28-B6E5-7B13F80FD1F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794" b="16443"/>
          <a:stretch/>
        </p:blipFill>
        <p:spPr>
          <a:xfrm>
            <a:off x="0" y="0"/>
            <a:ext cx="9143980" cy="42440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9398572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C2D37-B714-4F3E-9AEB-1FF02168763B}"/>
              </a:ext>
            </a:extLst>
          </p:cNvPr>
          <p:cNvSpPr>
            <a:spLocks noGrp="1"/>
          </p:cNvSpPr>
          <p:nvPr>
            <p:ph type="title"/>
          </p:nvPr>
        </p:nvSpPr>
        <p:spPr>
          <a:xfrm>
            <a:off x="473201" y="502920"/>
            <a:ext cx="2715769" cy="1463040"/>
          </a:xfrm>
        </p:spPr>
        <p:txBody>
          <a:bodyPr vert="horz" lIns="91440" tIns="45720" rIns="91440" bIns="45720" rtlCol="0" anchor="ctr">
            <a:normAutofit/>
          </a:bodyPr>
          <a:lstStyle/>
          <a:p>
            <a:pPr algn="l">
              <a:lnSpc>
                <a:spcPct val="90000"/>
              </a:lnSpc>
            </a:pPr>
            <a:r>
              <a:rPr lang="en-US" sz="3600" kern="1200" dirty="0" err="1">
                <a:solidFill>
                  <a:schemeClr val="tx1"/>
                </a:solidFill>
                <a:latin typeface="+mj-lt"/>
                <a:ea typeface="+mj-ea"/>
                <a:cs typeface="+mj-cs"/>
              </a:rPr>
              <a:t>SchemaSpy</a:t>
            </a:r>
            <a:r>
              <a:rPr lang="en-US" sz="3600" kern="1200" dirty="0">
                <a:solidFill>
                  <a:schemeClr val="tx1"/>
                </a:solidFill>
                <a:latin typeface="+mj-lt"/>
                <a:ea typeface="+mj-ea"/>
                <a:cs typeface="+mj-cs"/>
              </a:rPr>
              <a:t> docs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25648C-C7B7-42CC-86D1-ED6319D22329}"/>
              </a:ext>
            </a:extLst>
          </p:cNvPr>
          <p:cNvSpPr>
            <a:spLocks noGrp="1"/>
          </p:cNvSpPr>
          <p:nvPr>
            <p:ph sz="half" idx="1"/>
          </p:nvPr>
        </p:nvSpPr>
        <p:spPr>
          <a:xfrm>
            <a:off x="3490721" y="502920"/>
            <a:ext cx="5170932" cy="1463040"/>
          </a:xfrm>
        </p:spPr>
        <p:txBody>
          <a:bodyPr vert="horz" lIns="91440" tIns="45720" rIns="91440" bIns="45720" rtlCol="0" anchor="ctr">
            <a:normAutofit/>
          </a:bodyPr>
          <a:lstStyle/>
          <a:p>
            <a:pPr indent="-228600">
              <a:lnSpc>
                <a:spcPct val="90000"/>
              </a:lnSpc>
            </a:pPr>
            <a:r>
              <a:rPr lang="en-US" sz="2400" dirty="0"/>
              <a:t>Orphan Tables:</a:t>
            </a:r>
          </a:p>
          <a:p>
            <a:pPr lvl="1" indent="-228600">
              <a:lnSpc>
                <a:spcPct val="90000"/>
              </a:lnSpc>
              <a:buFont typeface="Arial" panose="020B0604020202020204" pitchFamily="34" charset="0"/>
              <a:buChar char="•"/>
            </a:pPr>
            <a:r>
              <a:rPr lang="en-US" dirty="0" err="1"/>
              <a:t>SchemaSpy</a:t>
            </a:r>
            <a:r>
              <a:rPr lang="en-US" dirty="0"/>
              <a:t> provides diagrams of all your orphan tables.</a:t>
            </a:r>
          </a:p>
        </p:txBody>
      </p:sp>
      <p:pic>
        <p:nvPicPr>
          <p:cNvPr id="6" name="Content Placeholder 5">
            <a:extLst>
              <a:ext uri="{FF2B5EF4-FFF2-40B4-BE49-F238E27FC236}">
                <a16:creationId xmlns:a16="http://schemas.microsoft.com/office/drawing/2014/main" id="{5BD13B6C-13EF-4244-A385-D2EBE95011C9}"/>
              </a:ext>
            </a:extLst>
          </p:cNvPr>
          <p:cNvPicPr>
            <a:picLocks noGrp="1" noChangeAspect="1"/>
          </p:cNvPicPr>
          <p:nvPr>
            <p:ph sz="half" idx="2"/>
          </p:nvPr>
        </p:nvPicPr>
        <p:blipFill>
          <a:blip r:embed="rId2"/>
          <a:stretch>
            <a:fillRect/>
          </a:stretch>
        </p:blipFill>
        <p:spPr>
          <a:xfrm>
            <a:off x="473202" y="2540801"/>
            <a:ext cx="8188452" cy="3459621"/>
          </a:xfrm>
          <a:prstGeom prst="rect">
            <a:avLst/>
          </a:prstGeom>
        </p:spPr>
      </p:pic>
    </p:spTree>
    <p:extLst>
      <p:ext uri="{BB962C8B-B14F-4D97-AF65-F5344CB8AC3E}">
        <p14:creationId xmlns:p14="http://schemas.microsoft.com/office/powerpoint/2010/main" val="1541294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C2D37-B714-4F3E-9AEB-1FF02168763B}"/>
              </a:ext>
            </a:extLst>
          </p:cNvPr>
          <p:cNvSpPr>
            <a:spLocks noGrp="1"/>
          </p:cNvSpPr>
          <p:nvPr>
            <p:ph type="title"/>
          </p:nvPr>
        </p:nvSpPr>
        <p:spPr>
          <a:xfrm>
            <a:off x="473201" y="502920"/>
            <a:ext cx="2715769" cy="1463040"/>
          </a:xfrm>
        </p:spPr>
        <p:txBody>
          <a:bodyPr vert="horz" lIns="91440" tIns="45720" rIns="91440" bIns="45720" rtlCol="0" anchor="ctr">
            <a:normAutofit/>
          </a:bodyPr>
          <a:lstStyle/>
          <a:p>
            <a:pPr algn="l">
              <a:lnSpc>
                <a:spcPct val="90000"/>
              </a:lnSpc>
            </a:pPr>
            <a:r>
              <a:rPr lang="en-US" sz="3600" kern="1200" dirty="0" err="1">
                <a:solidFill>
                  <a:schemeClr val="tx1"/>
                </a:solidFill>
                <a:latin typeface="+mj-lt"/>
                <a:ea typeface="+mj-ea"/>
                <a:cs typeface="+mj-cs"/>
              </a:rPr>
              <a:t>SchemaSpy</a:t>
            </a:r>
            <a:r>
              <a:rPr lang="en-US" sz="3600" kern="1200" dirty="0">
                <a:solidFill>
                  <a:schemeClr val="tx1"/>
                </a:solidFill>
                <a:latin typeface="+mj-lt"/>
                <a:ea typeface="+mj-ea"/>
                <a:cs typeface="+mj-cs"/>
              </a:rPr>
              <a:t> docs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25648C-C7B7-42CC-86D1-ED6319D22329}"/>
              </a:ext>
            </a:extLst>
          </p:cNvPr>
          <p:cNvSpPr>
            <a:spLocks noGrp="1"/>
          </p:cNvSpPr>
          <p:nvPr>
            <p:ph sz="half" idx="1"/>
          </p:nvPr>
        </p:nvSpPr>
        <p:spPr>
          <a:xfrm>
            <a:off x="3490721" y="502920"/>
            <a:ext cx="5170932" cy="1463040"/>
          </a:xfrm>
        </p:spPr>
        <p:txBody>
          <a:bodyPr vert="horz" lIns="91440" tIns="45720" rIns="91440" bIns="45720" rtlCol="0" anchor="ctr">
            <a:normAutofit lnSpcReduction="10000"/>
          </a:bodyPr>
          <a:lstStyle/>
          <a:p>
            <a:pPr indent="-228600">
              <a:lnSpc>
                <a:spcPct val="90000"/>
              </a:lnSpc>
            </a:pPr>
            <a:r>
              <a:rPr lang="en-US" sz="2400" dirty="0"/>
              <a:t>Anomalies:</a:t>
            </a:r>
          </a:p>
          <a:p>
            <a:pPr lvl="1" indent="-228600">
              <a:lnSpc>
                <a:spcPct val="90000"/>
              </a:lnSpc>
              <a:buFont typeface="Arial" panose="020B0604020202020204" pitchFamily="34" charset="0"/>
              <a:buChar char="•"/>
            </a:pPr>
            <a:r>
              <a:rPr lang="en-US" dirty="0" err="1"/>
              <a:t>SchemaSpy</a:t>
            </a:r>
            <a:r>
              <a:rPr lang="en-US" dirty="0"/>
              <a:t> provides areas of interest you might want to investigate or fix.</a:t>
            </a:r>
          </a:p>
        </p:txBody>
      </p:sp>
      <p:pic>
        <p:nvPicPr>
          <p:cNvPr id="5" name="Picture 4">
            <a:extLst>
              <a:ext uri="{FF2B5EF4-FFF2-40B4-BE49-F238E27FC236}">
                <a16:creationId xmlns:a16="http://schemas.microsoft.com/office/drawing/2014/main" id="{C06941C3-3E0F-4153-8036-A66DAD88B8F0}"/>
              </a:ext>
            </a:extLst>
          </p:cNvPr>
          <p:cNvPicPr>
            <a:picLocks noChangeAspect="1"/>
          </p:cNvPicPr>
          <p:nvPr/>
        </p:nvPicPr>
        <p:blipFill rotWithShape="1">
          <a:blip r:embed="rId2"/>
          <a:srcRect b="45807"/>
          <a:stretch/>
        </p:blipFill>
        <p:spPr>
          <a:xfrm>
            <a:off x="300228" y="2514600"/>
            <a:ext cx="8534400" cy="2757324"/>
          </a:xfrm>
          <a:prstGeom prst="rect">
            <a:avLst/>
          </a:prstGeom>
        </p:spPr>
      </p:pic>
    </p:spTree>
    <p:extLst>
      <p:ext uri="{BB962C8B-B14F-4D97-AF65-F5344CB8AC3E}">
        <p14:creationId xmlns:p14="http://schemas.microsoft.com/office/powerpoint/2010/main" val="46814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CI/CD?</a:t>
            </a:r>
          </a:p>
        </p:txBody>
      </p:sp>
      <p:sp>
        <p:nvSpPr>
          <p:cNvPr id="3" name="Content Placeholder 2"/>
          <p:cNvSpPr>
            <a:spLocks noGrp="1"/>
          </p:cNvSpPr>
          <p:nvPr>
            <p:ph sz="half" idx="1"/>
          </p:nvPr>
        </p:nvSpPr>
        <p:spPr>
          <a:xfrm>
            <a:off x="457200" y="3810000"/>
            <a:ext cx="4038600" cy="2316163"/>
          </a:xfrm>
          <a:prstGeom prst="roundRect">
            <a:avLst/>
          </a:prstGeom>
          <a:solidFill>
            <a:schemeClr val="tx2">
              <a:lumMod val="50000"/>
            </a:schemeClr>
          </a:solidFill>
        </p:spPr>
        <p:txBody>
          <a:bodyPr>
            <a:normAutofit fontScale="92500" lnSpcReduction="10000"/>
          </a:bodyPr>
          <a:lstStyle/>
          <a:p>
            <a:pPr marL="0" indent="0">
              <a:buNone/>
            </a:pPr>
            <a:r>
              <a:rPr lang="en-US" dirty="0">
                <a:solidFill>
                  <a:schemeClr val="bg1"/>
                </a:solidFill>
              </a:rPr>
              <a:t>Continuous Integration (CI)</a:t>
            </a:r>
          </a:p>
          <a:p>
            <a:r>
              <a:rPr lang="en-US" dirty="0">
                <a:solidFill>
                  <a:schemeClr val="bg1"/>
                </a:solidFill>
              </a:rPr>
              <a:t>Integrating code into share repository (</a:t>
            </a:r>
            <a:r>
              <a:rPr lang="en-US" dirty="0" err="1">
                <a:solidFill>
                  <a:schemeClr val="bg1"/>
                </a:solidFill>
              </a:rPr>
              <a:t>Git</a:t>
            </a:r>
            <a:r>
              <a:rPr lang="en-US" dirty="0">
                <a:solidFill>
                  <a:schemeClr val="bg1"/>
                </a:solidFill>
              </a:rPr>
              <a:t>, </a:t>
            </a:r>
            <a:r>
              <a:rPr lang="en-US" dirty="0" err="1">
                <a:solidFill>
                  <a:schemeClr val="bg1"/>
                </a:solidFill>
              </a:rPr>
              <a:t>etc</a:t>
            </a:r>
            <a:r>
              <a:rPr lang="en-US" dirty="0">
                <a:solidFill>
                  <a:schemeClr val="bg1"/>
                </a:solidFill>
              </a:rPr>
              <a:t>) and verifying changes with a build.</a:t>
            </a:r>
          </a:p>
        </p:txBody>
      </p:sp>
      <p:sp>
        <p:nvSpPr>
          <p:cNvPr id="4" name="Content Placeholder 3"/>
          <p:cNvSpPr>
            <a:spLocks noGrp="1"/>
          </p:cNvSpPr>
          <p:nvPr>
            <p:ph sz="half" idx="2"/>
          </p:nvPr>
        </p:nvSpPr>
        <p:spPr>
          <a:xfrm>
            <a:off x="4648200" y="3810000"/>
            <a:ext cx="4038600" cy="2316163"/>
          </a:xfrm>
          <a:prstGeom prst="roundRect">
            <a:avLst/>
          </a:prstGeom>
          <a:solidFill>
            <a:schemeClr val="tx2">
              <a:lumMod val="60000"/>
              <a:lumOff val="40000"/>
            </a:schemeClr>
          </a:solidFill>
          <a:effectLst>
            <a:softEdge rad="0"/>
          </a:effectLst>
        </p:spPr>
        <p:txBody>
          <a:bodyPr>
            <a:normAutofit fontScale="92500" lnSpcReduction="10000"/>
          </a:bodyPr>
          <a:lstStyle/>
          <a:p>
            <a:pPr marL="0" indent="0">
              <a:buNone/>
            </a:pPr>
            <a:r>
              <a:rPr lang="en-US" dirty="0">
                <a:solidFill>
                  <a:schemeClr val="bg1"/>
                </a:solidFill>
              </a:rPr>
              <a:t>Continuous Delivery (CD)</a:t>
            </a:r>
          </a:p>
          <a:p>
            <a:r>
              <a:rPr lang="en-US" dirty="0">
                <a:solidFill>
                  <a:schemeClr val="bg1"/>
                </a:solidFill>
              </a:rPr>
              <a:t>Releasing changes to production by ensuring that code is always in a deployable state.</a:t>
            </a:r>
          </a:p>
        </p:txBody>
      </p:sp>
      <p:pic>
        <p:nvPicPr>
          <p:cNvPr id="2050" name="Picture 2" descr="CI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816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12E0685-8A75-4312-8EC3-F5AA33E0D147}"/>
              </a:ext>
            </a:extLst>
          </p:cNvPr>
          <p:cNvSpPr>
            <a:spLocks noGrp="1"/>
          </p:cNvSpPr>
          <p:nvPr>
            <p:ph type="ftr" sz="quarter" idx="11"/>
          </p:nvPr>
        </p:nvSpPr>
        <p:spPr>
          <a:xfrm>
            <a:off x="1600200" y="6356351"/>
            <a:ext cx="5943600" cy="365124"/>
          </a:xfrm>
        </p:spPr>
        <p:txBody>
          <a:bodyPr/>
          <a:lstStyle/>
          <a:p>
            <a:r>
              <a:rPr lang="en-US" dirty="0"/>
              <a:t>Image source: https://stackify.com/what-is-cicd-whats-important-and-how-to-get-it-right/</a:t>
            </a:r>
          </a:p>
        </p:txBody>
      </p:sp>
    </p:spTree>
    <p:extLst>
      <p:ext uri="{BB962C8B-B14F-4D97-AF65-F5344CB8AC3E}">
        <p14:creationId xmlns:p14="http://schemas.microsoft.com/office/powerpoint/2010/main" val="3670691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4EB663-0049-497C-BBA0-5359F3F913A4}"/>
              </a:ext>
            </a:extLst>
          </p:cNvPr>
          <p:cNvPicPr>
            <a:picLocks noChangeAspect="1"/>
          </p:cNvPicPr>
          <p:nvPr/>
        </p:nvPicPr>
        <p:blipFill>
          <a:blip r:embed="rId2"/>
          <a:stretch>
            <a:fillRect/>
          </a:stretch>
        </p:blipFill>
        <p:spPr>
          <a:xfrm>
            <a:off x="596124" y="5257800"/>
            <a:ext cx="8087854" cy="819264"/>
          </a:xfrm>
          <a:prstGeom prst="rect">
            <a:avLst/>
          </a:prstGeom>
        </p:spPr>
      </p:pic>
      <p:sp>
        <p:nvSpPr>
          <p:cNvPr id="2" name="Title 1"/>
          <p:cNvSpPr>
            <a:spLocks noGrp="1"/>
          </p:cNvSpPr>
          <p:nvPr>
            <p:ph type="title"/>
          </p:nvPr>
        </p:nvSpPr>
        <p:spPr/>
        <p:txBody>
          <a:bodyPr/>
          <a:lstStyle/>
          <a:p>
            <a:r>
              <a:rPr lang="en-US" dirty="0"/>
              <a:t>How to get text into Schema Spy</a:t>
            </a:r>
          </a:p>
        </p:txBody>
      </p:sp>
      <p:sp>
        <p:nvSpPr>
          <p:cNvPr id="3" name="Content Placeholder 2"/>
          <p:cNvSpPr>
            <a:spLocks noGrp="1"/>
          </p:cNvSpPr>
          <p:nvPr>
            <p:ph sz="half" idx="1"/>
          </p:nvPr>
        </p:nvSpPr>
        <p:spPr/>
        <p:txBody>
          <a:bodyPr/>
          <a:lstStyle/>
          <a:p>
            <a:r>
              <a:rPr lang="en-US" dirty="0"/>
              <a:t>Use the “Description” extended property on your column.</a:t>
            </a:r>
          </a:p>
        </p:txBody>
      </p:sp>
      <p:pic>
        <p:nvPicPr>
          <p:cNvPr id="6" name="Content Placeholder 5">
            <a:extLst>
              <a:ext uri="{FF2B5EF4-FFF2-40B4-BE49-F238E27FC236}">
                <a16:creationId xmlns:a16="http://schemas.microsoft.com/office/drawing/2014/main" id="{81E876FF-ED6A-4397-A874-CE5A9E220990}"/>
              </a:ext>
            </a:extLst>
          </p:cNvPr>
          <p:cNvPicPr>
            <a:picLocks noGrp="1" noChangeAspect="1"/>
          </p:cNvPicPr>
          <p:nvPr>
            <p:ph sz="half" idx="2"/>
          </p:nvPr>
        </p:nvPicPr>
        <p:blipFill>
          <a:blip r:embed="rId3"/>
          <a:stretch>
            <a:fillRect/>
          </a:stretch>
        </p:blipFill>
        <p:spPr>
          <a:xfrm>
            <a:off x="4648200" y="2620873"/>
            <a:ext cx="4038600" cy="2484616"/>
          </a:xfrm>
        </p:spPr>
      </p:pic>
      <p:cxnSp>
        <p:nvCxnSpPr>
          <p:cNvPr id="9" name="Straight Connector 8">
            <a:extLst>
              <a:ext uri="{FF2B5EF4-FFF2-40B4-BE49-F238E27FC236}">
                <a16:creationId xmlns:a16="http://schemas.microsoft.com/office/drawing/2014/main" id="{C04098EE-C930-446A-BD71-9DE5A70D6154}"/>
              </a:ext>
            </a:extLst>
          </p:cNvPr>
          <p:cNvCxnSpPr>
            <a:cxnSpLocks/>
          </p:cNvCxnSpPr>
          <p:nvPr/>
        </p:nvCxnSpPr>
        <p:spPr>
          <a:xfrm flipV="1">
            <a:off x="609600" y="4038600"/>
            <a:ext cx="3775498" cy="2038464"/>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Content Placeholder 5">
            <a:extLst>
              <a:ext uri="{FF2B5EF4-FFF2-40B4-BE49-F238E27FC236}">
                <a16:creationId xmlns:a16="http://schemas.microsoft.com/office/drawing/2014/main" id="{945E9E15-B493-4D1A-9A1B-43F65824CD63}"/>
              </a:ext>
            </a:extLst>
          </p:cNvPr>
          <p:cNvPicPr>
            <a:picLocks noChangeAspect="1"/>
          </p:cNvPicPr>
          <p:nvPr/>
        </p:nvPicPr>
        <p:blipFill rotWithShape="1">
          <a:blip r:embed="rId3"/>
          <a:srcRect l="33962" t="11057"/>
          <a:stretch/>
        </p:blipFill>
        <p:spPr>
          <a:xfrm>
            <a:off x="4343400" y="1506527"/>
            <a:ext cx="4343400" cy="3598962"/>
          </a:xfrm>
          <a:prstGeom prst="rect">
            <a:avLst/>
          </a:prstGeom>
        </p:spPr>
      </p:pic>
      <p:sp>
        <p:nvSpPr>
          <p:cNvPr id="12" name="Rectangle 11">
            <a:extLst>
              <a:ext uri="{FF2B5EF4-FFF2-40B4-BE49-F238E27FC236}">
                <a16:creationId xmlns:a16="http://schemas.microsoft.com/office/drawing/2014/main" id="{040C733C-4CC0-4517-8B04-87CB449D2142}"/>
              </a:ext>
            </a:extLst>
          </p:cNvPr>
          <p:cNvSpPr/>
          <p:nvPr/>
        </p:nvSpPr>
        <p:spPr>
          <a:xfrm>
            <a:off x="4343400" y="3657600"/>
            <a:ext cx="4191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E1538E1-E0D8-4665-BA25-3088C1F6B7F0}"/>
              </a:ext>
            </a:extLst>
          </p:cNvPr>
          <p:cNvCxnSpPr/>
          <p:nvPr/>
        </p:nvCxnSpPr>
        <p:spPr>
          <a:xfrm flipV="1">
            <a:off x="596124" y="3657600"/>
            <a:ext cx="3744454" cy="1600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E22343-2CE8-4046-8A73-987A896B61FC}"/>
              </a:ext>
            </a:extLst>
          </p:cNvPr>
          <p:cNvCxnSpPr>
            <a:cxnSpLocks/>
          </p:cNvCxnSpPr>
          <p:nvPr/>
        </p:nvCxnSpPr>
        <p:spPr>
          <a:xfrm flipH="1" flipV="1">
            <a:off x="8547876" y="3646851"/>
            <a:ext cx="136102" cy="161094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3332D4-DE6B-4967-BC5F-CB6E4370B410}"/>
              </a:ext>
            </a:extLst>
          </p:cNvPr>
          <p:cNvCxnSpPr>
            <a:cxnSpLocks/>
          </p:cNvCxnSpPr>
          <p:nvPr/>
        </p:nvCxnSpPr>
        <p:spPr>
          <a:xfrm flipH="1" flipV="1">
            <a:off x="8534400" y="4038600"/>
            <a:ext cx="149578" cy="2038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BA23807-6259-4096-9094-0F6C35585AAB}"/>
              </a:ext>
            </a:extLst>
          </p:cNvPr>
          <p:cNvPicPr>
            <a:picLocks noChangeAspect="1"/>
          </p:cNvPicPr>
          <p:nvPr/>
        </p:nvPicPr>
        <p:blipFill>
          <a:blip r:embed="rId2"/>
          <a:stretch>
            <a:fillRect/>
          </a:stretch>
        </p:blipFill>
        <p:spPr>
          <a:xfrm>
            <a:off x="596124" y="5257800"/>
            <a:ext cx="8087854" cy="819264"/>
          </a:xfrm>
          <a:prstGeom prst="rect">
            <a:avLst/>
          </a:prstGeom>
        </p:spPr>
      </p:pic>
      <p:sp>
        <p:nvSpPr>
          <p:cNvPr id="14" name="Rectangle 13">
            <a:extLst>
              <a:ext uri="{FF2B5EF4-FFF2-40B4-BE49-F238E27FC236}">
                <a16:creationId xmlns:a16="http://schemas.microsoft.com/office/drawing/2014/main" id="{53A831D8-E1F1-4741-908B-2E0CF6BF2804}"/>
              </a:ext>
            </a:extLst>
          </p:cNvPr>
          <p:cNvSpPr/>
          <p:nvPr/>
        </p:nvSpPr>
        <p:spPr>
          <a:xfrm>
            <a:off x="596124" y="5257800"/>
            <a:ext cx="8087854"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891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34">
            <a:extLst>
              <a:ext uri="{FF2B5EF4-FFF2-40B4-BE49-F238E27FC236}">
                <a16:creationId xmlns:a16="http://schemas.microsoft.com/office/drawing/2014/main" id="{154A3FC6-4D58-4B1D-8BFA-4BF1E4268DBA}"/>
              </a:ext>
            </a:extLst>
          </p:cNvPr>
          <p:cNvPicPr>
            <a:picLocks noGrp="1" noChangeAspect="1"/>
          </p:cNvPicPr>
          <p:nvPr>
            <p:ph sz="half" idx="2"/>
          </p:nvPr>
        </p:nvPicPr>
        <p:blipFill rotWithShape="1">
          <a:blip r:embed="rId2"/>
          <a:srcRect l="1298" r="2598" b="8239"/>
          <a:stretch/>
        </p:blipFill>
        <p:spPr>
          <a:xfrm>
            <a:off x="2084122" y="2519136"/>
            <a:ext cx="5946218" cy="2684744"/>
          </a:xfrm>
          <a:prstGeom prst="rect">
            <a:avLst/>
          </a:prstGeom>
        </p:spPr>
      </p:pic>
      <p:cxnSp>
        <p:nvCxnSpPr>
          <p:cNvPr id="10" name="Straight Connector 9">
            <a:extLst>
              <a:ext uri="{FF2B5EF4-FFF2-40B4-BE49-F238E27FC236}">
                <a16:creationId xmlns:a16="http://schemas.microsoft.com/office/drawing/2014/main" id="{05E01C0D-B9AD-4671-8072-90500CC06F06}"/>
              </a:ext>
            </a:extLst>
          </p:cNvPr>
          <p:cNvCxnSpPr>
            <a:cxnSpLocks/>
          </p:cNvCxnSpPr>
          <p:nvPr/>
        </p:nvCxnSpPr>
        <p:spPr>
          <a:xfrm flipV="1">
            <a:off x="3124200" y="4114801"/>
            <a:ext cx="3475515" cy="1852727"/>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6888D085-B4E2-40D0-85DA-F5CD930FF389}"/>
              </a:ext>
            </a:extLst>
          </p:cNvPr>
          <p:cNvPicPr>
            <a:picLocks noChangeAspect="1"/>
          </p:cNvPicPr>
          <p:nvPr/>
        </p:nvPicPr>
        <p:blipFill>
          <a:blip r:embed="rId3"/>
          <a:stretch>
            <a:fillRect/>
          </a:stretch>
        </p:blipFill>
        <p:spPr>
          <a:xfrm>
            <a:off x="3124200" y="5576857"/>
            <a:ext cx="2890837" cy="428685"/>
          </a:xfrm>
          <a:prstGeom prst="rect">
            <a:avLst/>
          </a:prstGeom>
        </p:spPr>
      </p:pic>
      <p:sp>
        <p:nvSpPr>
          <p:cNvPr id="2" name="Title 1"/>
          <p:cNvSpPr>
            <a:spLocks noGrp="1"/>
          </p:cNvSpPr>
          <p:nvPr>
            <p:ph type="title"/>
          </p:nvPr>
        </p:nvSpPr>
        <p:spPr/>
        <p:txBody>
          <a:bodyPr/>
          <a:lstStyle/>
          <a:p>
            <a:r>
              <a:rPr lang="en-US" dirty="0"/>
              <a:t>How to get text into Schema Spy</a:t>
            </a:r>
          </a:p>
        </p:txBody>
      </p:sp>
      <p:sp>
        <p:nvSpPr>
          <p:cNvPr id="3" name="Content Placeholder 2"/>
          <p:cNvSpPr>
            <a:spLocks noGrp="1"/>
          </p:cNvSpPr>
          <p:nvPr>
            <p:ph sz="half" idx="1"/>
          </p:nvPr>
        </p:nvSpPr>
        <p:spPr/>
        <p:txBody>
          <a:bodyPr/>
          <a:lstStyle/>
          <a:p>
            <a:r>
              <a:rPr lang="en-US" dirty="0"/>
              <a:t>This will then appear in your documentation.</a:t>
            </a:r>
          </a:p>
        </p:txBody>
      </p:sp>
      <p:sp>
        <p:nvSpPr>
          <p:cNvPr id="4" name="Rectangle 3">
            <a:extLst>
              <a:ext uri="{FF2B5EF4-FFF2-40B4-BE49-F238E27FC236}">
                <a16:creationId xmlns:a16="http://schemas.microsoft.com/office/drawing/2014/main" id="{1F3B8EF2-E867-4321-96E0-DFE83C50E033}"/>
              </a:ext>
            </a:extLst>
          </p:cNvPr>
          <p:cNvSpPr/>
          <p:nvPr/>
        </p:nvSpPr>
        <p:spPr>
          <a:xfrm>
            <a:off x="6599716" y="3791411"/>
            <a:ext cx="1430623" cy="32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1596D8-BABE-49AB-8417-FBA303336FB5}"/>
              </a:ext>
            </a:extLst>
          </p:cNvPr>
          <p:cNvCxnSpPr>
            <a:cxnSpLocks/>
          </p:cNvCxnSpPr>
          <p:nvPr/>
        </p:nvCxnSpPr>
        <p:spPr>
          <a:xfrm flipV="1">
            <a:off x="3047999" y="3832485"/>
            <a:ext cx="3551716" cy="170635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99E33D-EDBC-4F75-B535-3D0266BF8AD2}"/>
              </a:ext>
            </a:extLst>
          </p:cNvPr>
          <p:cNvCxnSpPr>
            <a:cxnSpLocks/>
          </p:cNvCxnSpPr>
          <p:nvPr/>
        </p:nvCxnSpPr>
        <p:spPr>
          <a:xfrm flipV="1">
            <a:off x="6019800" y="3791411"/>
            <a:ext cx="2010539" cy="17626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A0A24C-16BF-4404-87C3-CCAD3DED2D34}"/>
              </a:ext>
            </a:extLst>
          </p:cNvPr>
          <p:cNvCxnSpPr>
            <a:cxnSpLocks/>
          </p:cNvCxnSpPr>
          <p:nvPr/>
        </p:nvCxnSpPr>
        <p:spPr>
          <a:xfrm flipV="1">
            <a:off x="6019800" y="4114800"/>
            <a:ext cx="2010539" cy="1852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5920485-4CB6-4CB0-9DDD-CCC80AFFA212}"/>
              </a:ext>
            </a:extLst>
          </p:cNvPr>
          <p:cNvSpPr/>
          <p:nvPr/>
        </p:nvSpPr>
        <p:spPr>
          <a:xfrm>
            <a:off x="3048000" y="5538843"/>
            <a:ext cx="2971800" cy="42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2376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fontScale="90000"/>
          </a:bodyPr>
          <a:lstStyle/>
          <a:p>
            <a:r>
              <a:rPr lang="en-US" sz="3500" dirty="0"/>
              <a:t>Setting up </a:t>
            </a:r>
            <a:r>
              <a:rPr lang="en-US" sz="3500" dirty="0" err="1"/>
              <a:t>SchemaSpy</a:t>
            </a:r>
            <a:r>
              <a:rPr lang="en-US" sz="3500" dirty="0"/>
              <a:t> on Azure DevOps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“Multiline script commands are confusing.” – Nikola Tesla, DevOps Genius.</a:t>
            </a:r>
          </a:p>
        </p:txBody>
      </p:sp>
    </p:spTree>
    <p:extLst>
      <p:ext uri="{BB962C8B-B14F-4D97-AF65-F5344CB8AC3E}">
        <p14:creationId xmlns:p14="http://schemas.microsoft.com/office/powerpoint/2010/main" val="1236816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200" dirty="0"/>
              <a:t>How to run </a:t>
            </a:r>
            <a:r>
              <a:rPr lang="en-US" sz="3200" dirty="0" err="1"/>
              <a:t>SchemaSpy</a:t>
            </a:r>
            <a:r>
              <a:rPr lang="en-US" sz="3200" dirty="0"/>
              <a:t> in Docker with YAML</a:t>
            </a:r>
            <a:endParaRPr lang="en-US" sz="31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1" t="-1" r="1009" b="-5774"/>
          <a:stretch/>
        </p:blipFill>
        <p:spPr bwMode="auto">
          <a:xfrm>
            <a:off x="0" y="152400"/>
            <a:ext cx="9144000" cy="18136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1966087"/>
            <a:ext cx="5687263" cy="4239450"/>
          </a:xfrm>
        </p:spPr>
        <p:txBody>
          <a:bodyPr anchor="t">
            <a:noAutofit/>
          </a:bodyPr>
          <a:lstStyle/>
          <a:p>
            <a:r>
              <a:rPr lang="en-US" dirty="0"/>
              <a:t>This section is a multi-line Linux script to:</a:t>
            </a:r>
          </a:p>
          <a:p>
            <a:pPr lvl="1"/>
            <a:r>
              <a:rPr lang="en-US" sz="2400" dirty="0"/>
              <a:t>Create a “Output” folder</a:t>
            </a:r>
          </a:p>
          <a:p>
            <a:pPr lvl="1"/>
            <a:r>
              <a:rPr lang="en-US" sz="2400" dirty="0"/>
              <a:t>Give the process write access to the “Output” folder.</a:t>
            </a:r>
          </a:p>
          <a:p>
            <a:pPr lvl="1"/>
            <a:r>
              <a:rPr lang="en-US" sz="2400" dirty="0"/>
              <a:t>Run </a:t>
            </a:r>
            <a:r>
              <a:rPr lang="en-US" sz="2400" dirty="0" err="1"/>
              <a:t>SchemaSpy</a:t>
            </a:r>
            <a:r>
              <a:rPr lang="en-US" sz="2400" dirty="0"/>
              <a:t>.</a:t>
            </a:r>
          </a:p>
          <a:p>
            <a:r>
              <a:rPr lang="en-US" dirty="0"/>
              <a:t>When running </a:t>
            </a:r>
            <a:r>
              <a:rPr lang="en-US" dirty="0" err="1"/>
              <a:t>SchemaSpy</a:t>
            </a:r>
            <a:r>
              <a:rPr lang="en-US" dirty="0"/>
              <a:t>, you need to set up the external mounts with the </a:t>
            </a:r>
            <a:r>
              <a:rPr lang="en-US" dirty="0">
                <a:solidFill>
                  <a:schemeClr val="accent1"/>
                </a:solidFill>
              </a:rPr>
              <a:t>–v flag</a:t>
            </a:r>
            <a:r>
              <a:rPr lang="en-US" dirty="0"/>
              <a:t>.</a:t>
            </a:r>
          </a:p>
        </p:txBody>
      </p:sp>
      <p:sp>
        <p:nvSpPr>
          <p:cNvPr id="4" name="Rectangle 3">
            <a:extLst>
              <a:ext uri="{FF2B5EF4-FFF2-40B4-BE49-F238E27FC236}">
                <a16:creationId xmlns:a16="http://schemas.microsoft.com/office/drawing/2014/main" id="{D3C0032E-57F7-4B63-BABA-A846060F5954}"/>
              </a:ext>
            </a:extLst>
          </p:cNvPr>
          <p:cNvSpPr/>
          <p:nvPr/>
        </p:nvSpPr>
        <p:spPr>
          <a:xfrm>
            <a:off x="0" y="152400"/>
            <a:ext cx="9144000" cy="10541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05851D-4E16-4B7A-8190-E1D6BB560703}"/>
              </a:ext>
            </a:extLst>
          </p:cNvPr>
          <p:cNvSpPr/>
          <p:nvPr/>
        </p:nvSpPr>
        <p:spPr>
          <a:xfrm>
            <a:off x="1143000" y="762000"/>
            <a:ext cx="4724400" cy="228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075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200" dirty="0"/>
              <a:t>How to run </a:t>
            </a:r>
            <a:r>
              <a:rPr lang="en-US" sz="3200" dirty="0" err="1"/>
              <a:t>SchemaSpy</a:t>
            </a:r>
            <a:r>
              <a:rPr lang="en-US" sz="3200" dirty="0"/>
              <a:t> in Docker with YAML</a:t>
            </a:r>
            <a:endParaRPr lang="en-US" sz="31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1" t="-1" r="1009" b="-5774"/>
          <a:stretch/>
        </p:blipFill>
        <p:spPr bwMode="auto">
          <a:xfrm>
            <a:off x="0" y="152400"/>
            <a:ext cx="9144000" cy="18136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1966087"/>
            <a:ext cx="5687263" cy="4239450"/>
          </a:xfrm>
        </p:spPr>
        <p:txBody>
          <a:bodyPr anchor="t">
            <a:noAutofit/>
          </a:bodyPr>
          <a:lstStyle/>
          <a:p>
            <a:r>
              <a:rPr lang="en-US" sz="2800" dirty="0"/>
              <a:t>Then you need to use the following settings to get </a:t>
            </a:r>
            <a:r>
              <a:rPr lang="en-US" sz="2800" dirty="0" err="1"/>
              <a:t>SchemaSpy</a:t>
            </a:r>
            <a:r>
              <a:rPr lang="en-US" sz="2800" dirty="0"/>
              <a:t> to run:</a:t>
            </a:r>
          </a:p>
          <a:p>
            <a:pPr lvl="1"/>
            <a:r>
              <a:rPr lang="en-US" sz="2000" dirty="0">
                <a:solidFill>
                  <a:schemeClr val="accent1"/>
                </a:solidFill>
              </a:rPr>
              <a:t>You need to mention the docker image you want to use.</a:t>
            </a:r>
          </a:p>
          <a:p>
            <a:pPr lvl="1"/>
            <a:r>
              <a:rPr lang="en-US" sz="2000" dirty="0">
                <a:solidFill>
                  <a:schemeClr val="accent3"/>
                </a:solidFill>
              </a:rPr>
              <a:t>-t: The driver to use to connect. (Need the driver in driver folder.)</a:t>
            </a:r>
          </a:p>
          <a:p>
            <a:pPr lvl="1"/>
            <a:r>
              <a:rPr lang="en-US" sz="2000" dirty="0">
                <a:solidFill>
                  <a:schemeClr val="accent4"/>
                </a:solidFill>
              </a:rPr>
              <a:t>-</a:t>
            </a:r>
            <a:r>
              <a:rPr lang="en-US" sz="2000" dirty="0" err="1">
                <a:solidFill>
                  <a:schemeClr val="accent4"/>
                </a:solidFill>
              </a:rPr>
              <a:t>db</a:t>
            </a:r>
            <a:r>
              <a:rPr lang="en-US" sz="2000" dirty="0">
                <a:solidFill>
                  <a:schemeClr val="accent4"/>
                </a:solidFill>
              </a:rPr>
              <a:t>: The database name.</a:t>
            </a:r>
          </a:p>
          <a:p>
            <a:pPr lvl="1"/>
            <a:r>
              <a:rPr lang="en-US" sz="2000" dirty="0">
                <a:solidFill>
                  <a:schemeClr val="accent5"/>
                </a:solidFill>
              </a:rPr>
              <a:t>-host: The server name.</a:t>
            </a:r>
          </a:p>
          <a:p>
            <a:pPr lvl="1"/>
            <a:r>
              <a:rPr lang="en-US" sz="2000" dirty="0">
                <a:solidFill>
                  <a:schemeClr val="accent6"/>
                </a:solidFill>
              </a:rPr>
              <a:t>-port: The port to connect to.</a:t>
            </a:r>
          </a:p>
          <a:p>
            <a:pPr lvl="1"/>
            <a:r>
              <a:rPr lang="en-US" sz="2000" dirty="0">
                <a:solidFill>
                  <a:schemeClr val="accent2"/>
                </a:solidFill>
              </a:rPr>
              <a:t>-u: The username to log in with.</a:t>
            </a:r>
          </a:p>
          <a:p>
            <a:pPr lvl="1"/>
            <a:r>
              <a:rPr lang="en-US" sz="2000" dirty="0"/>
              <a:t>-p: The password to log in with.</a:t>
            </a:r>
          </a:p>
          <a:p>
            <a:pPr lvl="1"/>
            <a:endParaRPr lang="en-US" sz="2000" dirty="0"/>
          </a:p>
        </p:txBody>
      </p:sp>
      <p:sp>
        <p:nvSpPr>
          <p:cNvPr id="4" name="Rectangle 3">
            <a:extLst>
              <a:ext uri="{FF2B5EF4-FFF2-40B4-BE49-F238E27FC236}">
                <a16:creationId xmlns:a16="http://schemas.microsoft.com/office/drawing/2014/main" id="{D3C0032E-57F7-4B63-BABA-A846060F5954}"/>
              </a:ext>
            </a:extLst>
          </p:cNvPr>
          <p:cNvSpPr/>
          <p:nvPr/>
        </p:nvSpPr>
        <p:spPr>
          <a:xfrm>
            <a:off x="0" y="152400"/>
            <a:ext cx="9144000" cy="10541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A02C77-6AC5-4BF2-966A-541B20AAB8F3}"/>
              </a:ext>
            </a:extLst>
          </p:cNvPr>
          <p:cNvSpPr/>
          <p:nvPr/>
        </p:nvSpPr>
        <p:spPr>
          <a:xfrm>
            <a:off x="5791201" y="739743"/>
            <a:ext cx="2438400" cy="250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2AFEAF-0103-4538-9517-A1CA8E98BA7C}"/>
              </a:ext>
            </a:extLst>
          </p:cNvPr>
          <p:cNvSpPr/>
          <p:nvPr/>
        </p:nvSpPr>
        <p:spPr>
          <a:xfrm>
            <a:off x="8229601" y="739743"/>
            <a:ext cx="914399" cy="25085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0ED92D-2D49-46F4-ABAF-588B2CC53C8D}"/>
              </a:ext>
            </a:extLst>
          </p:cNvPr>
          <p:cNvSpPr/>
          <p:nvPr/>
        </p:nvSpPr>
        <p:spPr>
          <a:xfrm>
            <a:off x="93706" y="990600"/>
            <a:ext cx="1811294" cy="2159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73DB5F-D0B2-4A13-926C-76E98A010933}"/>
              </a:ext>
            </a:extLst>
          </p:cNvPr>
          <p:cNvSpPr/>
          <p:nvPr/>
        </p:nvSpPr>
        <p:spPr>
          <a:xfrm>
            <a:off x="1905000" y="990600"/>
            <a:ext cx="1752600" cy="2159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E273F5-E67C-4ED2-9A90-0CFB6A1CF0FC}"/>
              </a:ext>
            </a:extLst>
          </p:cNvPr>
          <p:cNvSpPr/>
          <p:nvPr/>
        </p:nvSpPr>
        <p:spPr>
          <a:xfrm>
            <a:off x="3657600" y="990599"/>
            <a:ext cx="1811294" cy="2159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48E3BA-789E-491A-A4FE-1634F01B46DD}"/>
              </a:ext>
            </a:extLst>
          </p:cNvPr>
          <p:cNvSpPr/>
          <p:nvPr/>
        </p:nvSpPr>
        <p:spPr>
          <a:xfrm>
            <a:off x="5468894" y="990598"/>
            <a:ext cx="1008106" cy="215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838977-F6A1-4066-B887-192B37A9E5B7}"/>
              </a:ext>
            </a:extLst>
          </p:cNvPr>
          <p:cNvSpPr/>
          <p:nvPr/>
        </p:nvSpPr>
        <p:spPr>
          <a:xfrm>
            <a:off x="6477000" y="990598"/>
            <a:ext cx="1295400" cy="215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561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200" dirty="0"/>
              <a:t>How to publish artifacts using YAML</a:t>
            </a:r>
            <a:endParaRPr lang="en-US" sz="31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21" t="-1" r="1009" b="-5774"/>
          <a:stretch/>
        </p:blipFill>
        <p:spPr bwMode="auto">
          <a:xfrm>
            <a:off x="0" y="152400"/>
            <a:ext cx="9144000" cy="18136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95978" y="3752849"/>
            <a:ext cx="5687263" cy="2452687"/>
          </a:xfrm>
        </p:spPr>
        <p:txBody>
          <a:bodyPr anchor="t">
            <a:noAutofit/>
          </a:bodyPr>
          <a:lstStyle/>
          <a:p>
            <a:r>
              <a:rPr lang="en-US" sz="2000" dirty="0"/>
              <a:t>To publish artifacts from </a:t>
            </a:r>
            <a:r>
              <a:rPr lang="en-US" sz="2000" dirty="0" err="1"/>
              <a:t>AzureDevOps</a:t>
            </a:r>
            <a:r>
              <a:rPr lang="en-US" sz="2000" dirty="0"/>
              <a:t>, create a “publish” task and write in the folder you want to publish.</a:t>
            </a:r>
          </a:p>
          <a:p>
            <a:r>
              <a:rPr lang="en-US" sz="2000" dirty="0"/>
              <a:t>Then give it an artifact name.</a:t>
            </a:r>
          </a:p>
          <a:p>
            <a:r>
              <a:rPr lang="en-US" sz="2000" dirty="0"/>
              <a:t>You’ll then see those artifacts when Azure DevOps finishes the build.</a:t>
            </a:r>
          </a:p>
        </p:txBody>
      </p:sp>
      <p:sp>
        <p:nvSpPr>
          <p:cNvPr id="4" name="Rectangle 3">
            <a:extLst>
              <a:ext uri="{FF2B5EF4-FFF2-40B4-BE49-F238E27FC236}">
                <a16:creationId xmlns:a16="http://schemas.microsoft.com/office/drawing/2014/main" id="{5E80A449-309C-4D9B-835E-E1287D079D76}"/>
              </a:ext>
            </a:extLst>
          </p:cNvPr>
          <p:cNvSpPr/>
          <p:nvPr/>
        </p:nvSpPr>
        <p:spPr>
          <a:xfrm>
            <a:off x="0" y="1371600"/>
            <a:ext cx="44196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2443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800601"/>
            <a:ext cx="3657600" cy="1233486"/>
          </a:xfrm>
        </p:spPr>
        <p:txBody>
          <a:bodyPr anchor="ctr">
            <a:normAutofit/>
          </a:bodyPr>
          <a:lstStyle/>
          <a:p>
            <a:r>
              <a:rPr lang="en-US" dirty="0"/>
              <a:t>Publish results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t="12700" b="12700"/>
          <a:stretch/>
        </p:blipFill>
        <p:spPr bwMode="auto">
          <a:xfrm>
            <a:off x="20" y="19756"/>
            <a:ext cx="9143980" cy="417124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069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0" y="4800601"/>
            <a:ext cx="3657600" cy="1233486"/>
          </a:xfrm>
        </p:spPr>
        <p:txBody>
          <a:bodyPr anchor="ctr">
            <a:normAutofit/>
          </a:bodyPr>
          <a:lstStyle/>
          <a:p>
            <a:r>
              <a:rPr lang="en-US" dirty="0"/>
              <a:t>Artifact Results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t="3212" b="3212"/>
          <a:stretch/>
        </p:blipFill>
        <p:spPr bwMode="auto">
          <a:xfrm>
            <a:off x="20" y="19756"/>
            <a:ext cx="9143980" cy="417124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708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630936" y="334644"/>
            <a:ext cx="7882128" cy="1076914"/>
          </a:xfrm>
        </p:spPr>
        <p:txBody>
          <a:bodyPr anchor="ctr">
            <a:normAutofit/>
          </a:bodyPr>
          <a:lstStyle/>
          <a:p>
            <a:pPr>
              <a:lnSpc>
                <a:spcPct val="90000"/>
              </a:lnSpc>
            </a:pPr>
            <a:r>
              <a:rPr lang="en-US" sz="3500" dirty="0"/>
              <a:t>So now I know what you’re talking about, what now?</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D7F263A3-29F3-4698-BDA2-90BE984ACEC0}"/>
              </a:ext>
            </a:extLst>
          </p:cNvPr>
          <p:cNvGraphicFramePr>
            <a:graphicFrameLocks noGrp="1"/>
          </p:cNvGraphicFramePr>
          <p:nvPr>
            <p:ph idx="1"/>
            <p:extLst>
              <p:ext uri="{D42A27DB-BD31-4B8C-83A1-F6EECF244321}">
                <p14:modId xmlns:p14="http://schemas.microsoft.com/office/powerpoint/2010/main" val="1916528315"/>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3086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334644"/>
            <a:ext cx="7882128" cy="1076914"/>
          </a:xfrm>
        </p:spPr>
        <p:txBody>
          <a:bodyPr anchor="ctr">
            <a:normAutofit/>
          </a:bodyPr>
          <a:lstStyle/>
          <a:p>
            <a:r>
              <a:rPr lang="en-US" sz="3500"/>
              <a:t>Thank you</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FA25FCF-ECF7-48D8-AAD9-70831E4527A8}"/>
              </a:ext>
            </a:extLst>
          </p:cNvPr>
          <p:cNvGraphicFramePr>
            <a:graphicFrameLocks noGrp="1"/>
          </p:cNvGraphicFramePr>
          <p:nvPr>
            <p:ph idx="1"/>
            <p:extLst>
              <p:ext uri="{D42A27DB-BD31-4B8C-83A1-F6EECF244321}">
                <p14:modId xmlns:p14="http://schemas.microsoft.com/office/powerpoint/2010/main" val="89990464"/>
              </p:ext>
            </p:extLst>
          </p:nvPr>
        </p:nvGraphicFramePr>
        <p:xfrm>
          <a:off x="628650" y="1737360"/>
          <a:ext cx="7879842"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26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Programming data on computer monitor">
            <a:extLst>
              <a:ext uri="{FF2B5EF4-FFF2-40B4-BE49-F238E27FC236}">
                <a16:creationId xmlns:a16="http://schemas.microsoft.com/office/drawing/2014/main" id="{607441E4-98FD-4684-91DE-3CFE70FAE4D6}"/>
              </a:ext>
            </a:extLst>
          </p:cNvPr>
          <p:cNvPicPr>
            <a:picLocks noChangeAspect="1"/>
          </p:cNvPicPr>
          <p:nvPr/>
        </p:nvPicPr>
        <p:blipFill rotWithShape="1">
          <a:blip r:embed="rId2"/>
          <a:srcRect l="10472" r="527" b="-1"/>
          <a:stretch/>
        </p:blipFill>
        <p:spPr>
          <a:xfrm>
            <a:off x="20" y="10"/>
            <a:ext cx="9143980" cy="6857990"/>
          </a:xfrm>
          <a:prstGeom prst="rect">
            <a:avLst/>
          </a:prstGeom>
        </p:spPr>
      </p:pic>
      <p:sp>
        <p:nvSpPr>
          <p:cNvPr id="14"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4638503"/>
            <a:ext cx="6288577"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67C4BE2-42C5-46E6-AEB9-6059FAF82D40}"/>
              </a:ext>
            </a:extLst>
          </p:cNvPr>
          <p:cNvSpPr>
            <a:spLocks noGrp="1"/>
          </p:cNvSpPr>
          <p:nvPr>
            <p:ph type="ctrTitle"/>
          </p:nvPr>
        </p:nvSpPr>
        <p:spPr>
          <a:xfrm>
            <a:off x="1577340" y="4727173"/>
            <a:ext cx="5989320" cy="868823"/>
          </a:xfrm>
        </p:spPr>
        <p:txBody>
          <a:bodyPr anchor="ctr">
            <a:normAutofit/>
          </a:bodyPr>
          <a:lstStyle/>
          <a:p>
            <a:r>
              <a:rPr lang="en-US" sz="3500" dirty="0"/>
              <a:t>Database releases</a:t>
            </a:r>
          </a:p>
        </p:txBody>
      </p:sp>
      <p:sp>
        <p:nvSpPr>
          <p:cNvPr id="16"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5628237"/>
            <a:ext cx="5419335"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Subtitle 5">
            <a:extLst>
              <a:ext uri="{FF2B5EF4-FFF2-40B4-BE49-F238E27FC236}">
                <a16:creationId xmlns:a16="http://schemas.microsoft.com/office/drawing/2014/main" id="{C609DA0D-5967-4666-BD21-12FE3D326635}"/>
              </a:ext>
            </a:extLst>
          </p:cNvPr>
          <p:cNvSpPr>
            <a:spLocks noGrp="1"/>
          </p:cNvSpPr>
          <p:nvPr>
            <p:ph type="subTitle" idx="1"/>
          </p:nvPr>
        </p:nvSpPr>
        <p:spPr>
          <a:xfrm>
            <a:off x="1961803" y="5680637"/>
            <a:ext cx="5220393" cy="598516"/>
          </a:xfrm>
        </p:spPr>
        <p:txBody>
          <a:bodyPr anchor="ctr">
            <a:normAutofit lnSpcReduction="10000"/>
          </a:bodyPr>
          <a:lstStyle/>
          <a:p>
            <a:r>
              <a:rPr lang="en-US" sz="1700" dirty="0">
                <a:solidFill>
                  <a:schemeClr val="bg1"/>
                </a:solidFill>
              </a:rPr>
              <a:t>“Please don’t let this click ruin my day” – some DBA doing a release, somewhere, someday.</a:t>
            </a:r>
          </a:p>
        </p:txBody>
      </p:sp>
    </p:spTree>
    <p:extLst>
      <p:ext uri="{BB962C8B-B14F-4D97-AF65-F5344CB8AC3E}">
        <p14:creationId xmlns:p14="http://schemas.microsoft.com/office/powerpoint/2010/main" val="16518971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9971" y="1783959"/>
            <a:ext cx="3483937" cy="2889114"/>
          </a:xfrm>
        </p:spPr>
        <p:txBody>
          <a:bodyPr vert="horz" lIns="91440" tIns="45720" rIns="91440" bIns="45720" rtlCol="0" anchor="b">
            <a:normAutofit/>
          </a:bodyPr>
          <a:lstStyle/>
          <a:p>
            <a:pPr algn="l">
              <a:lnSpc>
                <a:spcPct val="90000"/>
              </a:lnSpc>
            </a:pPr>
            <a:r>
              <a:rPr lang="en-US" sz="5600"/>
              <a:t>Questions?</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descr="C:\Users\Nathan Low.HomePC-PC\AppData\Local\Microsoft\Windows\INetCache\IE\XV5H9JKN\question-mark-1019820_1280[1].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7240" r="26880"/>
          <a:stretch/>
        </p:blipFill>
        <p:spPr bwMode="auto">
          <a:xfrm>
            <a:off x="20" y="10"/>
            <a:ext cx="4518095"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764481"/>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EDB8-39E8-49DB-B19D-9B4E8A682707}"/>
              </a:ext>
            </a:extLst>
          </p:cNvPr>
          <p:cNvSpPr>
            <a:spLocks noGrp="1"/>
          </p:cNvSpPr>
          <p:nvPr>
            <p:ph type="title"/>
          </p:nvPr>
        </p:nvSpPr>
        <p:spPr>
          <a:xfrm>
            <a:off x="604158" y="1779063"/>
            <a:ext cx="3958000" cy="994172"/>
          </a:xfrm>
        </p:spPr>
        <p:txBody>
          <a:bodyPr>
            <a:normAutofit/>
          </a:bodyPr>
          <a:lstStyle/>
          <a:p>
            <a:r>
              <a:rPr lang="en-US" dirty="0"/>
              <a:t>Final Thank You</a:t>
            </a:r>
          </a:p>
        </p:txBody>
      </p:sp>
      <p:sp>
        <p:nvSpPr>
          <p:cNvPr id="3" name="Content Placeholder 2">
            <a:extLst>
              <a:ext uri="{FF2B5EF4-FFF2-40B4-BE49-F238E27FC236}">
                <a16:creationId xmlns:a16="http://schemas.microsoft.com/office/drawing/2014/main" id="{8FF29DFD-1B60-4567-B403-BC3B8D994AE9}"/>
              </a:ext>
            </a:extLst>
          </p:cNvPr>
          <p:cNvSpPr>
            <a:spLocks noGrp="1"/>
          </p:cNvSpPr>
          <p:nvPr>
            <p:ph idx="1"/>
          </p:nvPr>
        </p:nvSpPr>
        <p:spPr>
          <a:xfrm>
            <a:off x="604157" y="2981824"/>
            <a:ext cx="3837083" cy="3571376"/>
          </a:xfrm>
        </p:spPr>
        <p:txBody>
          <a:bodyPr anchor="t">
            <a:normAutofit lnSpcReduction="10000"/>
          </a:bodyPr>
          <a:lstStyle/>
          <a:p>
            <a:r>
              <a:rPr lang="en-US" sz="2400" dirty="0"/>
              <a:t>Thanks to everyone working on “New Stars of Data” for all their help.</a:t>
            </a:r>
          </a:p>
          <a:p>
            <a:r>
              <a:rPr lang="en-US" sz="2400" dirty="0"/>
              <a:t>Thanks to our sponsors.</a:t>
            </a:r>
          </a:p>
          <a:p>
            <a:r>
              <a:rPr lang="en-US" sz="2400" dirty="0"/>
              <a:t>My Details:</a:t>
            </a:r>
          </a:p>
          <a:p>
            <a:pPr indent="-228600">
              <a:lnSpc>
                <a:spcPct val="90000"/>
              </a:lnSpc>
            </a:pPr>
            <a:r>
              <a:rPr lang="en-US" sz="2000" dirty="0"/>
              <a:t>Twitter: @Octacon100</a:t>
            </a:r>
          </a:p>
          <a:p>
            <a:pPr indent="-228600">
              <a:lnSpc>
                <a:spcPct val="90000"/>
              </a:lnSpc>
            </a:pPr>
            <a:r>
              <a:rPr lang="en-US" sz="2000" dirty="0"/>
              <a:t>Github: http://github.com/Octacon100 </a:t>
            </a:r>
          </a:p>
          <a:p>
            <a:pPr indent="-228600">
              <a:lnSpc>
                <a:spcPct val="90000"/>
              </a:lnSpc>
            </a:pPr>
            <a:r>
              <a:rPr lang="en-US" sz="2000" dirty="0"/>
              <a:t>Website: </a:t>
            </a:r>
            <a:r>
              <a:rPr lang="en-US" sz="2000" dirty="0">
                <a:hlinkClick r:id="rId2"/>
              </a:rPr>
              <a:t>https://octacon100.github.io/</a:t>
            </a:r>
            <a:endParaRPr lang="en-US" sz="2000" dirty="0"/>
          </a:p>
          <a:p>
            <a:pPr lvl="1"/>
            <a:endParaRPr lang="en-US" sz="2000" dirty="0"/>
          </a:p>
        </p:txBody>
      </p:sp>
      <p:sp>
        <p:nvSpPr>
          <p:cNvPr id="75" name="Oval 74">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4489" y="2981824"/>
            <a:ext cx="2338578" cy="2338578"/>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7" name="Oval 76">
            <a:extLst>
              <a:ext uri="{FF2B5EF4-FFF2-40B4-BE49-F238E27FC236}">
                <a16:creationId xmlns:a16="http://schemas.microsoft.com/office/drawing/2014/main" id="{B6114379-CEF2-4927-BEAC-763037C09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7933" y="3105268"/>
            <a:ext cx="2091690" cy="20916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9" name="Freeform: Shape 78">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5771" y="-1"/>
            <a:ext cx="3788229" cy="3293853"/>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81" name="Freeform: Shape 80">
            <a:extLst>
              <a:ext uri="{FF2B5EF4-FFF2-40B4-BE49-F238E27FC236}">
                <a16:creationId xmlns:a16="http://schemas.microsoft.com/office/drawing/2014/main" id="{C14C23C8-0D86-4D9E-A9C7-76291675C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531" y="1"/>
            <a:ext cx="3640470" cy="3146093"/>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1030" name="Picture 6">
            <a:extLst>
              <a:ext uri="{FF2B5EF4-FFF2-40B4-BE49-F238E27FC236}">
                <a16:creationId xmlns:a16="http://schemas.microsoft.com/office/drawing/2014/main" id="{411D0CF4-80A1-4A47-8411-A3D2805FCA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02760" y="3833781"/>
            <a:ext cx="1306019" cy="704835"/>
          </a:xfrm>
          <a:prstGeom prst="rect">
            <a:avLst/>
          </a:pr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3981" y="4476960"/>
            <a:ext cx="2790019" cy="2386263"/>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85" name="Freeform: Shape 84">
            <a:extLst>
              <a:ext uri="{FF2B5EF4-FFF2-40B4-BE49-F238E27FC236}">
                <a16:creationId xmlns:a16="http://schemas.microsoft.com/office/drawing/2014/main" id="{32248578-C6EF-47FB-8B88-AD65C2745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281" y="4616261"/>
            <a:ext cx="2650719" cy="2246963"/>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pic>
        <p:nvPicPr>
          <p:cNvPr id="1026" name="Picture 2">
            <a:extLst>
              <a:ext uri="{FF2B5EF4-FFF2-40B4-BE49-F238E27FC236}">
                <a16:creationId xmlns:a16="http://schemas.microsoft.com/office/drawing/2014/main" id="{6327558C-F78F-493F-8C7B-EB17A5103F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67400" y="876107"/>
            <a:ext cx="3021092" cy="7242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C8AE135-2FC8-49A6-80B1-64DF1DF1D13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61110" y="5601140"/>
            <a:ext cx="2315060" cy="68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380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5DBB6CD4-A432-43AD-85E3-B79E08F60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741" y="2165637"/>
            <a:ext cx="2526726" cy="2526726"/>
          </a:xfrm>
          <a:prstGeom prst="rect">
            <a:avLst/>
          </a:prstGeom>
        </p:spPr>
      </p:pic>
      <p:sp>
        <p:nvSpPr>
          <p:cNvPr id="14" name="Freeform: Shape 1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4319515" y="457201"/>
            <a:ext cx="4002953" cy="1835911"/>
          </a:xfrm>
        </p:spPr>
        <p:txBody>
          <a:bodyPr anchor="b">
            <a:normAutofit/>
          </a:bodyPr>
          <a:lstStyle/>
          <a:p>
            <a:pPr>
              <a:lnSpc>
                <a:spcPct val="90000"/>
              </a:lnSpc>
            </a:pPr>
            <a:r>
              <a:rPr lang="en-US" sz="4000">
                <a:solidFill>
                  <a:srgbClr val="FFFFFF"/>
                </a:solidFill>
              </a:rPr>
              <a:t>How does this apply to databases?</a:t>
            </a:r>
          </a:p>
        </p:txBody>
      </p:sp>
      <p:sp>
        <p:nvSpPr>
          <p:cNvPr id="1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9514" y="2560829"/>
            <a:ext cx="3771900" cy="18288"/>
          </a:xfrm>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 name="connsiteX0" fmla="*/ 0 w 3771900"/>
              <a:gd name="connsiteY0" fmla="*/ 0 h 18288"/>
              <a:gd name="connsiteX1" fmla="*/ 590931 w 3771900"/>
              <a:gd name="connsiteY1" fmla="*/ 0 h 18288"/>
              <a:gd name="connsiteX2" fmla="*/ 1106424 w 3771900"/>
              <a:gd name="connsiteY2" fmla="*/ 0 h 18288"/>
              <a:gd name="connsiteX3" fmla="*/ 1810512 w 3771900"/>
              <a:gd name="connsiteY3" fmla="*/ 0 h 18288"/>
              <a:gd name="connsiteX4" fmla="*/ 2401443 w 3771900"/>
              <a:gd name="connsiteY4" fmla="*/ 0 h 18288"/>
              <a:gd name="connsiteX5" fmla="*/ 2992374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1999107 w 3771900"/>
              <a:gd name="connsiteY10" fmla="*/ 18288 h 18288"/>
              <a:gd name="connsiteX11" fmla="*/ 1370457 w 3771900"/>
              <a:gd name="connsiteY11" fmla="*/ 18288 h 18288"/>
              <a:gd name="connsiteX12" fmla="*/ 779526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7436" y="-36175"/>
                  <a:pt x="366245" y="33246"/>
                  <a:pt x="704088" y="0"/>
                </a:cubicBezTo>
                <a:cubicBezTo>
                  <a:pt x="1023542" y="-9212"/>
                  <a:pt x="1135888" y="21706"/>
                  <a:pt x="1370457" y="0"/>
                </a:cubicBezTo>
                <a:cubicBezTo>
                  <a:pt x="1612643" y="1012"/>
                  <a:pt x="1918282" y="-28472"/>
                  <a:pt x="2036826" y="0"/>
                </a:cubicBezTo>
                <a:cubicBezTo>
                  <a:pt x="2158661" y="40105"/>
                  <a:pt x="2354247" y="26415"/>
                  <a:pt x="2552319" y="0"/>
                </a:cubicBezTo>
                <a:cubicBezTo>
                  <a:pt x="2716777" y="-17114"/>
                  <a:pt x="2824915" y="23043"/>
                  <a:pt x="3105531" y="0"/>
                </a:cubicBezTo>
                <a:cubicBezTo>
                  <a:pt x="3381044" y="-32429"/>
                  <a:pt x="3596902" y="3395"/>
                  <a:pt x="3771900" y="0"/>
                </a:cubicBezTo>
                <a:cubicBezTo>
                  <a:pt x="3771609" y="9035"/>
                  <a:pt x="3771801" y="15148"/>
                  <a:pt x="3771900" y="18288"/>
                </a:cubicBezTo>
                <a:cubicBezTo>
                  <a:pt x="3457794" y="19957"/>
                  <a:pt x="3415448" y="-15179"/>
                  <a:pt x="3143250" y="18288"/>
                </a:cubicBezTo>
                <a:cubicBezTo>
                  <a:pt x="2866953" y="44091"/>
                  <a:pt x="2852564" y="22861"/>
                  <a:pt x="2627757" y="18288"/>
                </a:cubicBezTo>
                <a:cubicBezTo>
                  <a:pt x="2412632" y="15061"/>
                  <a:pt x="2228768" y="-1260"/>
                  <a:pt x="2112264" y="18288"/>
                </a:cubicBezTo>
                <a:cubicBezTo>
                  <a:pt x="1975640" y="66897"/>
                  <a:pt x="1635725" y="-13484"/>
                  <a:pt x="1445895" y="18288"/>
                </a:cubicBezTo>
                <a:cubicBezTo>
                  <a:pt x="1247266" y="8685"/>
                  <a:pt x="1124650" y="19647"/>
                  <a:pt x="892683" y="18288"/>
                </a:cubicBezTo>
                <a:cubicBezTo>
                  <a:pt x="637653" y="4646"/>
                  <a:pt x="185278" y="-30427"/>
                  <a:pt x="0" y="18288"/>
                </a:cubicBezTo>
                <a:cubicBezTo>
                  <a:pt x="-470" y="12661"/>
                  <a:pt x="773" y="6041"/>
                  <a:pt x="0" y="0"/>
                </a:cubicBezTo>
                <a:close/>
              </a:path>
              <a:path w="3771900" h="18288" stroke="0" extrusionOk="0">
                <a:moveTo>
                  <a:pt x="0" y="0"/>
                </a:moveTo>
                <a:cubicBezTo>
                  <a:pt x="191819" y="-28991"/>
                  <a:pt x="417180" y="8728"/>
                  <a:pt x="590931" y="0"/>
                </a:cubicBezTo>
                <a:cubicBezTo>
                  <a:pt x="784185" y="36025"/>
                  <a:pt x="942031" y="-7179"/>
                  <a:pt x="1106424" y="0"/>
                </a:cubicBezTo>
                <a:cubicBezTo>
                  <a:pt x="1308616" y="2226"/>
                  <a:pt x="1630174" y="34516"/>
                  <a:pt x="1810512" y="0"/>
                </a:cubicBezTo>
                <a:cubicBezTo>
                  <a:pt x="2022091" y="-3811"/>
                  <a:pt x="2188284" y="60598"/>
                  <a:pt x="2401443" y="0"/>
                </a:cubicBezTo>
                <a:cubicBezTo>
                  <a:pt x="2637014" y="-16349"/>
                  <a:pt x="2745608" y="-42652"/>
                  <a:pt x="2992374" y="0"/>
                </a:cubicBezTo>
                <a:cubicBezTo>
                  <a:pt x="3199629" y="42236"/>
                  <a:pt x="3496969" y="9414"/>
                  <a:pt x="3771900" y="0"/>
                </a:cubicBezTo>
                <a:cubicBezTo>
                  <a:pt x="3771420" y="6734"/>
                  <a:pt x="3771655" y="13051"/>
                  <a:pt x="3771900" y="18288"/>
                </a:cubicBezTo>
                <a:cubicBezTo>
                  <a:pt x="3462953" y="18781"/>
                  <a:pt x="3361132" y="1005"/>
                  <a:pt x="3143250" y="18288"/>
                </a:cubicBezTo>
                <a:cubicBezTo>
                  <a:pt x="2921481" y="34309"/>
                  <a:pt x="2854045" y="33328"/>
                  <a:pt x="2627757" y="18288"/>
                </a:cubicBezTo>
                <a:cubicBezTo>
                  <a:pt x="2409270" y="9750"/>
                  <a:pt x="2187246" y="-7226"/>
                  <a:pt x="1999107" y="18288"/>
                </a:cubicBezTo>
                <a:cubicBezTo>
                  <a:pt x="1815666" y="58826"/>
                  <a:pt x="1527808" y="-26152"/>
                  <a:pt x="1370457" y="18288"/>
                </a:cubicBezTo>
                <a:cubicBezTo>
                  <a:pt x="1214923" y="5764"/>
                  <a:pt x="1016212" y="-1456"/>
                  <a:pt x="779526" y="18288"/>
                </a:cubicBezTo>
                <a:cubicBezTo>
                  <a:pt x="536663" y="13268"/>
                  <a:pt x="178663" y="4126"/>
                  <a:pt x="0" y="18288"/>
                </a:cubicBezTo>
                <a:cubicBezTo>
                  <a:pt x="675" y="10011"/>
                  <a:pt x="125" y="8388"/>
                  <a:pt x="0" y="0"/>
                </a:cubicBezTo>
                <a:close/>
              </a:path>
              <a:path w="3771900" h="18288" fill="none" stroke="0" extrusionOk="0">
                <a:moveTo>
                  <a:pt x="0" y="0"/>
                </a:moveTo>
                <a:cubicBezTo>
                  <a:pt x="271103" y="-25687"/>
                  <a:pt x="370438" y="30140"/>
                  <a:pt x="704088" y="0"/>
                </a:cubicBezTo>
                <a:cubicBezTo>
                  <a:pt x="1051115" y="-25477"/>
                  <a:pt x="1106895" y="16187"/>
                  <a:pt x="1370457" y="0"/>
                </a:cubicBezTo>
                <a:cubicBezTo>
                  <a:pt x="1595146" y="2237"/>
                  <a:pt x="1896955" y="5767"/>
                  <a:pt x="2036826" y="0"/>
                </a:cubicBezTo>
                <a:cubicBezTo>
                  <a:pt x="2142627" y="2170"/>
                  <a:pt x="2421721" y="38840"/>
                  <a:pt x="2552319" y="0"/>
                </a:cubicBezTo>
                <a:cubicBezTo>
                  <a:pt x="2724848" y="-23030"/>
                  <a:pt x="2834005" y="15708"/>
                  <a:pt x="3105531" y="0"/>
                </a:cubicBezTo>
                <a:cubicBezTo>
                  <a:pt x="3342444" y="-24681"/>
                  <a:pt x="3609910" y="18784"/>
                  <a:pt x="3771900" y="0"/>
                </a:cubicBezTo>
                <a:cubicBezTo>
                  <a:pt x="3771328" y="8167"/>
                  <a:pt x="3771537" y="15177"/>
                  <a:pt x="3771900" y="18288"/>
                </a:cubicBezTo>
                <a:cubicBezTo>
                  <a:pt x="3464839" y="21068"/>
                  <a:pt x="3426011" y="-5801"/>
                  <a:pt x="3143250" y="18288"/>
                </a:cubicBezTo>
                <a:cubicBezTo>
                  <a:pt x="2863841" y="43255"/>
                  <a:pt x="2853465" y="28308"/>
                  <a:pt x="2627757" y="18288"/>
                </a:cubicBezTo>
                <a:cubicBezTo>
                  <a:pt x="2409491" y="18900"/>
                  <a:pt x="2243209" y="25448"/>
                  <a:pt x="2112264" y="18288"/>
                </a:cubicBezTo>
                <a:cubicBezTo>
                  <a:pt x="1997644" y="61180"/>
                  <a:pt x="1680001" y="64423"/>
                  <a:pt x="1445895" y="18288"/>
                </a:cubicBezTo>
                <a:cubicBezTo>
                  <a:pt x="1252635" y="3548"/>
                  <a:pt x="1127940" y="-648"/>
                  <a:pt x="892683" y="18288"/>
                </a:cubicBezTo>
                <a:cubicBezTo>
                  <a:pt x="631867" y="19114"/>
                  <a:pt x="176899" y="-29012"/>
                  <a:pt x="0" y="18288"/>
                </a:cubicBezTo>
                <a:cubicBezTo>
                  <a:pt x="-201" y="11951"/>
                  <a:pt x="215" y="487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custGeom>
                    <a:avLst/>
                    <a:gdLst>
                      <a:gd name="connsiteX0" fmla="*/ 0 w 3771900"/>
                      <a:gd name="connsiteY0" fmla="*/ 0 h 18288"/>
                      <a:gd name="connsiteX1" fmla="*/ 704088 w 3771900"/>
                      <a:gd name="connsiteY1" fmla="*/ 0 h 18288"/>
                      <a:gd name="connsiteX2" fmla="*/ 1370457 w 3771900"/>
                      <a:gd name="connsiteY2" fmla="*/ 0 h 18288"/>
                      <a:gd name="connsiteX3" fmla="*/ 2036826 w 3771900"/>
                      <a:gd name="connsiteY3" fmla="*/ 0 h 18288"/>
                      <a:gd name="connsiteX4" fmla="*/ 2552319 w 3771900"/>
                      <a:gd name="connsiteY4" fmla="*/ 0 h 18288"/>
                      <a:gd name="connsiteX5" fmla="*/ 3105531 w 3771900"/>
                      <a:gd name="connsiteY5" fmla="*/ 0 h 18288"/>
                      <a:gd name="connsiteX6" fmla="*/ 3771900 w 3771900"/>
                      <a:gd name="connsiteY6" fmla="*/ 0 h 18288"/>
                      <a:gd name="connsiteX7" fmla="*/ 3771900 w 3771900"/>
                      <a:gd name="connsiteY7" fmla="*/ 18288 h 18288"/>
                      <a:gd name="connsiteX8" fmla="*/ 3143250 w 3771900"/>
                      <a:gd name="connsiteY8" fmla="*/ 18288 h 18288"/>
                      <a:gd name="connsiteX9" fmla="*/ 2627757 w 3771900"/>
                      <a:gd name="connsiteY9" fmla="*/ 18288 h 18288"/>
                      <a:gd name="connsiteX10" fmla="*/ 2112264 w 3771900"/>
                      <a:gd name="connsiteY10" fmla="*/ 18288 h 18288"/>
                      <a:gd name="connsiteX11" fmla="*/ 1445895 w 3771900"/>
                      <a:gd name="connsiteY11" fmla="*/ 18288 h 18288"/>
                      <a:gd name="connsiteX12" fmla="*/ 892683 w 3771900"/>
                      <a:gd name="connsiteY12" fmla="*/ 18288 h 18288"/>
                      <a:gd name="connsiteX13" fmla="*/ 0 w 3771900"/>
                      <a:gd name="connsiteY13" fmla="*/ 18288 h 18288"/>
                      <a:gd name="connsiteX14" fmla="*/ 0 w 37719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1900" h="18288" fill="none" extrusionOk="0">
                        <a:moveTo>
                          <a:pt x="0" y="0"/>
                        </a:moveTo>
                        <a:cubicBezTo>
                          <a:pt x="285982" y="-16509"/>
                          <a:pt x="373591" y="28957"/>
                          <a:pt x="704088" y="0"/>
                        </a:cubicBezTo>
                        <a:cubicBezTo>
                          <a:pt x="1034585" y="-28957"/>
                          <a:pt x="1127575" y="15529"/>
                          <a:pt x="1370457" y="0"/>
                        </a:cubicBezTo>
                        <a:cubicBezTo>
                          <a:pt x="1613339" y="-15529"/>
                          <a:pt x="1901330" y="-18417"/>
                          <a:pt x="2036826" y="0"/>
                        </a:cubicBezTo>
                        <a:cubicBezTo>
                          <a:pt x="2172322" y="18417"/>
                          <a:pt x="2391554" y="24426"/>
                          <a:pt x="2552319" y="0"/>
                        </a:cubicBezTo>
                        <a:cubicBezTo>
                          <a:pt x="2713084" y="-24426"/>
                          <a:pt x="2832344" y="19126"/>
                          <a:pt x="3105531" y="0"/>
                        </a:cubicBezTo>
                        <a:cubicBezTo>
                          <a:pt x="3378718" y="-19126"/>
                          <a:pt x="3624591" y="4962"/>
                          <a:pt x="3771900" y="0"/>
                        </a:cubicBezTo>
                        <a:cubicBezTo>
                          <a:pt x="3771400" y="8855"/>
                          <a:pt x="3772009" y="14521"/>
                          <a:pt x="3771900" y="18288"/>
                        </a:cubicBezTo>
                        <a:cubicBezTo>
                          <a:pt x="3458898" y="17742"/>
                          <a:pt x="3421743" y="-6827"/>
                          <a:pt x="3143250" y="18288"/>
                        </a:cubicBezTo>
                        <a:cubicBezTo>
                          <a:pt x="2864757" y="43403"/>
                          <a:pt x="2852800" y="27764"/>
                          <a:pt x="2627757" y="18288"/>
                        </a:cubicBezTo>
                        <a:cubicBezTo>
                          <a:pt x="2402714" y="8812"/>
                          <a:pt x="2240384" y="-3809"/>
                          <a:pt x="2112264" y="18288"/>
                        </a:cubicBezTo>
                        <a:cubicBezTo>
                          <a:pt x="1984144" y="40385"/>
                          <a:pt x="1648028" y="25259"/>
                          <a:pt x="1445895" y="18288"/>
                        </a:cubicBezTo>
                        <a:cubicBezTo>
                          <a:pt x="1243762" y="11317"/>
                          <a:pt x="1123026" y="22466"/>
                          <a:pt x="892683" y="18288"/>
                        </a:cubicBezTo>
                        <a:cubicBezTo>
                          <a:pt x="662340" y="14110"/>
                          <a:pt x="180978" y="-26198"/>
                          <a:pt x="0" y="18288"/>
                        </a:cubicBezTo>
                        <a:cubicBezTo>
                          <a:pt x="683" y="12014"/>
                          <a:pt x="724" y="5908"/>
                          <a:pt x="0" y="0"/>
                        </a:cubicBezTo>
                        <a:close/>
                      </a:path>
                      <a:path w="3771900" h="18288" stroke="0" extrusionOk="0">
                        <a:moveTo>
                          <a:pt x="0" y="0"/>
                        </a:moveTo>
                        <a:cubicBezTo>
                          <a:pt x="168080" y="-24280"/>
                          <a:pt x="426899" y="-27643"/>
                          <a:pt x="590931" y="0"/>
                        </a:cubicBezTo>
                        <a:cubicBezTo>
                          <a:pt x="754963" y="27643"/>
                          <a:pt x="943937" y="-964"/>
                          <a:pt x="1106424" y="0"/>
                        </a:cubicBezTo>
                        <a:cubicBezTo>
                          <a:pt x="1268911" y="964"/>
                          <a:pt x="1620128" y="24107"/>
                          <a:pt x="1810512" y="0"/>
                        </a:cubicBezTo>
                        <a:cubicBezTo>
                          <a:pt x="2000896" y="-24107"/>
                          <a:pt x="2173109" y="23508"/>
                          <a:pt x="2401443" y="0"/>
                        </a:cubicBezTo>
                        <a:cubicBezTo>
                          <a:pt x="2629777" y="-23508"/>
                          <a:pt x="2762620" y="-19902"/>
                          <a:pt x="2992374" y="0"/>
                        </a:cubicBezTo>
                        <a:cubicBezTo>
                          <a:pt x="3222128" y="19902"/>
                          <a:pt x="3483193" y="6322"/>
                          <a:pt x="3771900" y="0"/>
                        </a:cubicBezTo>
                        <a:cubicBezTo>
                          <a:pt x="3771002" y="7180"/>
                          <a:pt x="3772069" y="13790"/>
                          <a:pt x="3771900" y="18288"/>
                        </a:cubicBezTo>
                        <a:cubicBezTo>
                          <a:pt x="3466427" y="17166"/>
                          <a:pt x="3360902" y="-2444"/>
                          <a:pt x="3143250" y="18288"/>
                        </a:cubicBezTo>
                        <a:cubicBezTo>
                          <a:pt x="2925598" y="39020"/>
                          <a:pt x="2852709" y="34774"/>
                          <a:pt x="2627757" y="18288"/>
                        </a:cubicBezTo>
                        <a:cubicBezTo>
                          <a:pt x="2402805" y="1802"/>
                          <a:pt x="2156087" y="-12568"/>
                          <a:pt x="1999107" y="18288"/>
                        </a:cubicBezTo>
                        <a:cubicBezTo>
                          <a:pt x="1842127" y="49144"/>
                          <a:pt x="1528676" y="3672"/>
                          <a:pt x="1370457" y="18288"/>
                        </a:cubicBezTo>
                        <a:cubicBezTo>
                          <a:pt x="1212238" y="32905"/>
                          <a:pt x="1007440" y="24475"/>
                          <a:pt x="779526" y="18288"/>
                        </a:cubicBezTo>
                        <a:cubicBezTo>
                          <a:pt x="551612" y="12101"/>
                          <a:pt x="175765" y="8638"/>
                          <a:pt x="0" y="18288"/>
                        </a:cubicBezTo>
                        <a:cubicBezTo>
                          <a:pt x="571" y="10093"/>
                          <a:pt x="-125" y="840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038600" y="2678389"/>
            <a:ext cx="4724399" cy="3417611"/>
          </a:xfrm>
        </p:spPr>
        <p:txBody>
          <a:bodyPr anchor="t">
            <a:noAutofit/>
          </a:bodyPr>
          <a:lstStyle/>
          <a:p>
            <a:r>
              <a:rPr lang="en-US" sz="2400" dirty="0">
                <a:solidFill>
                  <a:srgbClr val="FFFFFF"/>
                </a:solidFill>
              </a:rPr>
              <a:t>Releasing databases is different to releasing code.</a:t>
            </a:r>
          </a:p>
          <a:p>
            <a:endParaRPr lang="en-US" sz="2400" dirty="0">
              <a:solidFill>
                <a:srgbClr val="FFFFFF"/>
              </a:solidFill>
            </a:endParaRPr>
          </a:p>
          <a:p>
            <a:r>
              <a:rPr lang="en-US" sz="2400" dirty="0">
                <a:solidFill>
                  <a:srgbClr val="FFFFFF"/>
                </a:solidFill>
              </a:rPr>
              <a:t>You must be more careful, as it’s more of a migration than an update, due to persistent data.</a:t>
            </a:r>
          </a:p>
          <a:p>
            <a:endParaRPr lang="en-US" sz="2400" dirty="0">
              <a:solidFill>
                <a:srgbClr val="FFFFFF"/>
              </a:solidFill>
            </a:endParaRPr>
          </a:p>
          <a:p>
            <a:r>
              <a:rPr lang="en-US" sz="2400" dirty="0">
                <a:solidFill>
                  <a:srgbClr val="FFFFFF"/>
                </a:solidFill>
              </a:rPr>
              <a:t>You don’t want to accidentally be deleting rows in a table on production.</a:t>
            </a:r>
          </a:p>
          <a:p>
            <a:endParaRPr lang="en-US" sz="2400" dirty="0">
              <a:solidFill>
                <a:srgbClr val="FFFFFF"/>
              </a:solidFill>
            </a:endParaRPr>
          </a:p>
        </p:txBody>
      </p:sp>
    </p:spTree>
    <p:extLst>
      <p:ext uri="{BB962C8B-B14F-4D97-AF65-F5344CB8AC3E}">
        <p14:creationId xmlns:p14="http://schemas.microsoft.com/office/powerpoint/2010/main" val="387927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5754</TotalTime>
  <Words>4714</Words>
  <Application>Microsoft Office PowerPoint</Application>
  <PresentationFormat>On-screen Show (4:3)</PresentationFormat>
  <Paragraphs>585</Paragraphs>
  <Slides>81</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81</vt:i4>
      </vt:variant>
    </vt:vector>
  </HeadingPairs>
  <TitlesOfParts>
    <vt:vector size="84" baseType="lpstr">
      <vt:lpstr>Arial</vt:lpstr>
      <vt:lpstr>Calibri</vt:lpstr>
      <vt:lpstr>Office Theme</vt:lpstr>
      <vt:lpstr>Keep Your Sleep!</vt:lpstr>
      <vt:lpstr>Introduction</vt:lpstr>
      <vt:lpstr>Agenda</vt:lpstr>
      <vt:lpstr>About me</vt:lpstr>
      <vt:lpstr>Notes</vt:lpstr>
      <vt:lpstr>Releases can be painful!</vt:lpstr>
      <vt:lpstr>What is CI/CD?</vt:lpstr>
      <vt:lpstr>Database releases</vt:lpstr>
      <vt:lpstr>How does this apply to databases?</vt:lpstr>
      <vt:lpstr>How does this apply to databases?</vt:lpstr>
      <vt:lpstr>Two database deployment approaches</vt:lpstr>
      <vt:lpstr>Two database deployment approaches: Tools</vt:lpstr>
      <vt:lpstr>Two database deployment approaches: Pros</vt:lpstr>
      <vt:lpstr>Two database deployment approaches: Cons</vt:lpstr>
      <vt:lpstr>Database CI/CD tools</vt:lpstr>
      <vt:lpstr>CI/CD tools</vt:lpstr>
      <vt:lpstr>Enter Flyway</vt:lpstr>
      <vt:lpstr>Database Unit Testing</vt:lpstr>
      <vt:lpstr>Enter tSQLt</vt:lpstr>
      <vt:lpstr>Database Documentation Generation</vt:lpstr>
      <vt:lpstr>Enter SchemaSpy</vt:lpstr>
      <vt:lpstr>CI/CD tools</vt:lpstr>
      <vt:lpstr>How is this all going to be run?</vt:lpstr>
      <vt:lpstr>So, you’ve told me all about these fancy tools, what now fancy man?</vt:lpstr>
      <vt:lpstr>Back to work!</vt:lpstr>
      <vt:lpstr>First things first - Azure</vt:lpstr>
      <vt:lpstr>First things first – Azure DevOps</vt:lpstr>
      <vt:lpstr>Check your repo</vt:lpstr>
      <vt:lpstr>1st stop - Flyway setup</vt:lpstr>
      <vt:lpstr>Code sections</vt:lpstr>
      <vt:lpstr>Code sections</vt:lpstr>
      <vt:lpstr>Hold up, you mentioned Versioned and Repeatable scripts?</vt:lpstr>
      <vt:lpstr>How Flyway works</vt:lpstr>
      <vt:lpstr>Two file types</vt:lpstr>
      <vt:lpstr>Two file types – Naming examples</vt:lpstr>
      <vt:lpstr>Two file types – history and checksums</vt:lpstr>
      <vt:lpstr>Flyway history table</vt:lpstr>
      <vt:lpstr>Two file types are best for:</vt:lpstr>
      <vt:lpstr>Database Files Structure</vt:lpstr>
      <vt:lpstr>Sprint releases folder structure</vt:lpstr>
      <vt:lpstr>Repeatable folder structure</vt:lpstr>
      <vt:lpstr>When to use repeatable scripts</vt:lpstr>
      <vt:lpstr>In most cases, use both!</vt:lpstr>
      <vt:lpstr>Idempotent code</vt:lpstr>
      <vt:lpstr>How to make your code idempotent</vt:lpstr>
      <vt:lpstr>How to make your code idempotent</vt:lpstr>
      <vt:lpstr>Flyway Commands</vt:lpstr>
      <vt:lpstr>Setting up Flyway on Azure DevOps</vt:lpstr>
      <vt:lpstr>What’s a Flyway Docker container?</vt:lpstr>
      <vt:lpstr>Flyway YAML code</vt:lpstr>
      <vt:lpstr>How to create your Flyway container</vt:lpstr>
      <vt:lpstr>How to set up Your DevOps Job</vt:lpstr>
      <vt:lpstr>How to run your Flyway container</vt:lpstr>
      <vt:lpstr>Flyway results</vt:lpstr>
      <vt:lpstr>2nd stop – tSQLt setup</vt:lpstr>
      <vt:lpstr>The build is done, now time to set up tests</vt:lpstr>
      <vt:lpstr>tSQLt setup</vt:lpstr>
      <vt:lpstr>PowerShell code</vt:lpstr>
      <vt:lpstr>PowerShell code</vt:lpstr>
      <vt:lpstr>PowerShell code</vt:lpstr>
      <vt:lpstr>Setting up tSQLt on Azure DevOps</vt:lpstr>
      <vt:lpstr>YAML code</vt:lpstr>
      <vt:lpstr>YAML code</vt:lpstr>
      <vt:lpstr>Testing results</vt:lpstr>
      <vt:lpstr>3rd stop – SchemaSpy setup</vt:lpstr>
      <vt:lpstr>SchemaSpy documentation</vt:lpstr>
      <vt:lpstr>Example SchemaSpy documentation</vt:lpstr>
      <vt:lpstr>SchemaSpy docs</vt:lpstr>
      <vt:lpstr>SchemaSpy docs</vt:lpstr>
      <vt:lpstr>How to get text into Schema Spy</vt:lpstr>
      <vt:lpstr>How to get text into Schema Spy</vt:lpstr>
      <vt:lpstr>Setting up SchemaSpy on Azure DevOps</vt:lpstr>
      <vt:lpstr>How to run SchemaSpy in Docker with YAML</vt:lpstr>
      <vt:lpstr>How to run SchemaSpy in Docker with YAML</vt:lpstr>
      <vt:lpstr>How to publish artifacts using YAML</vt:lpstr>
      <vt:lpstr>Publish results</vt:lpstr>
      <vt:lpstr>Artifact Results</vt:lpstr>
      <vt:lpstr>So now I know what you’re talking about, what now?</vt:lpstr>
      <vt:lpstr>Thank you</vt:lpstr>
      <vt:lpstr>Questions?</vt:lpstr>
      <vt:lpstr>Final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 Your Sleep</dc:title>
  <dc:creator>Nathan Low</dc:creator>
  <cp:lastModifiedBy>Nathan Low</cp:lastModifiedBy>
  <cp:revision>140</cp:revision>
  <dcterms:created xsi:type="dcterms:W3CDTF">2021-02-27T19:21:28Z</dcterms:created>
  <dcterms:modified xsi:type="dcterms:W3CDTF">2021-03-12T16:08:50Z</dcterms:modified>
</cp:coreProperties>
</file>