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44" r:id="rId2"/>
    <p:sldId id="325" r:id="rId3"/>
    <p:sldId id="321" r:id="rId4"/>
    <p:sldId id="347" r:id="rId5"/>
    <p:sldId id="322" r:id="rId6"/>
    <p:sldId id="348" r:id="rId7"/>
    <p:sldId id="349" r:id="rId8"/>
    <p:sldId id="350" r:id="rId9"/>
    <p:sldId id="334" r:id="rId10"/>
  </p:sldIdLst>
  <p:sldSz cx="9144000" cy="5143500" type="screen16x9"/>
  <p:notesSz cx="6858000" cy="9144000"/>
  <p:embeddedFontLst>
    <p:embeddedFont>
      <p:font typeface="华光书宋_CNKI" panose="02000500000000000000" pitchFamily="2" charset="-122"/>
      <p:regular r:id="rId12"/>
    </p:embeddedFont>
    <p:embeddedFont>
      <p:font typeface="华文宋体" panose="02010600040101010101" pitchFamily="2" charset="-122"/>
      <p:regular r:id="rId13"/>
    </p:embeddedFont>
    <p:embeddedFont>
      <p:font typeface="楷体" panose="02010609060101010101" pitchFamily="49" charset="-122"/>
      <p:regular r:id="rId14"/>
    </p:embeddedFont>
    <p:embeddedFont>
      <p:font typeface="隶书" panose="02010509060101010101" pitchFamily="49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 Light" panose="020B0502040204020203" pitchFamily="34" charset="-122"/>
      <p:regular r:id="rId20"/>
    </p:embeddedFont>
  </p:embeddedFontLst>
  <p:custDataLst>
    <p:tags r:id="rId2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598" autoAdjust="0"/>
  </p:normalViewPr>
  <p:slideViewPr>
    <p:cSldViewPr snapToGrid="0">
      <p:cViewPr varScale="1">
        <p:scale>
          <a:sx n="100" d="100"/>
          <a:sy n="100" d="100"/>
        </p:scale>
        <p:origin x="62" y="3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-4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3107-0A21-4975-BD4E-9E3FA1571653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1D9C-74F3-4A50-80CE-FCA0A046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9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5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5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7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7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3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9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1640540" y="653955"/>
            <a:ext cx="85456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chemeClr val="bg1">
                    <a:alpha val="90000"/>
                  </a:schemeClr>
                </a:solidFill>
                <a:latin typeface="华光书宋_CNKI" panose="02000500000000000000" pitchFamily="2" charset="-122"/>
                <a:ea typeface="华光书宋_CNKI" panose="02000500000000000000" pitchFamily="2" charset="-122"/>
              </a:rPr>
              <a:t>元气斗地主</a:t>
            </a:r>
            <a:endParaRPr lang="en-US" altLang="zh-CN" sz="5400" dirty="0">
              <a:solidFill>
                <a:schemeClr val="bg1">
                  <a:alpha val="90000"/>
                </a:schemeClr>
              </a:solidFill>
              <a:latin typeface="华光书宋_CNKI" panose="02000500000000000000" pitchFamily="2" charset="-122"/>
              <a:ea typeface="华光书宋_CNKI" panose="02000500000000000000" pitchFamily="2" charset="-122"/>
            </a:endParaRPr>
          </a:p>
          <a:p>
            <a:pPr algn="ctr">
              <a:defRPr/>
            </a:pPr>
            <a:r>
              <a:rPr lang="en-US" altLang="zh-CN" sz="5400" dirty="0">
                <a:solidFill>
                  <a:schemeClr val="bg1">
                    <a:alpha val="90000"/>
                  </a:schemeClr>
                </a:solidFill>
                <a:latin typeface="华光书宋_CNKI" panose="02000500000000000000" pitchFamily="2" charset="-122"/>
                <a:ea typeface="华光书宋_CNKI" panose="02000500000000000000" pitchFamily="2" charset="-122"/>
              </a:rPr>
              <a:t>                 -QT</a:t>
            </a:r>
            <a:r>
              <a:rPr lang="zh-CN" altLang="en-US" sz="5400" dirty="0">
                <a:solidFill>
                  <a:schemeClr val="bg1">
                    <a:alpha val="90000"/>
                  </a:schemeClr>
                </a:solidFill>
                <a:latin typeface="华光书宋_CNKI" panose="02000500000000000000" pitchFamily="2" charset="-122"/>
                <a:ea typeface="华光书宋_CNKI" panose="02000500000000000000" pitchFamily="2" charset="-122"/>
              </a:rPr>
              <a:t>实训答辩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84908" y="2496999"/>
            <a:ext cx="2910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小组成员：郑才睿</a:t>
            </a:r>
            <a:endParaRPr lang="en-US" altLang="zh-CN" sz="2400" dirty="0">
              <a:solidFill>
                <a:schemeClr val="bg1">
                  <a:alpha val="9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詹孝东</a:t>
            </a:r>
            <a:endParaRPr lang="en-US" altLang="zh-CN" sz="2400" dirty="0">
              <a:solidFill>
                <a:schemeClr val="bg1">
                  <a:alpha val="9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解冯灯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64203" y="3861674"/>
            <a:ext cx="237096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指导老师：龚伟</a:t>
            </a:r>
          </a:p>
        </p:txBody>
      </p:sp>
    </p:spTree>
    <p:extLst>
      <p:ext uri="{BB962C8B-B14F-4D97-AF65-F5344CB8AC3E}">
        <p14:creationId xmlns:p14="http://schemas.microsoft.com/office/powerpoint/2010/main" val="295674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319" y="297451"/>
            <a:ext cx="1363137" cy="473415"/>
            <a:chOff x="184527" y="297451"/>
            <a:chExt cx="1363137" cy="4734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6828" y="1746368"/>
            <a:ext cx="2765362" cy="964005"/>
            <a:chOff x="219753" y="1976522"/>
            <a:chExt cx="2765362" cy="964005"/>
          </a:xfrm>
        </p:grpSpPr>
        <p:sp>
          <p:nvSpPr>
            <p:cNvPr id="69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0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3777339" y="18905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项目介绍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339925" y="1817614"/>
            <a:ext cx="430237" cy="523220"/>
            <a:chOff x="3552850" y="2047768"/>
            <a:chExt cx="430237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552850" y="2047768"/>
              <a:ext cx="322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493494" y="19153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总结与收获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5989634" y="1827832"/>
            <a:ext cx="497639" cy="523220"/>
            <a:chOff x="6073087" y="2057986"/>
            <a:chExt cx="497639" cy="523220"/>
          </a:xfrm>
        </p:grpSpPr>
        <p:sp>
          <p:nvSpPr>
            <p:cNvPr id="77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3777339" y="24699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关键技术与难点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3303858" y="2396996"/>
            <a:ext cx="466304" cy="523220"/>
            <a:chOff x="3516783" y="2627150"/>
            <a:chExt cx="466304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493494" y="2494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小组分工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989634" y="2407214"/>
            <a:ext cx="497639" cy="523220"/>
            <a:chOff x="6073087" y="2637368"/>
            <a:chExt cx="497639" cy="523220"/>
          </a:xfrm>
        </p:grpSpPr>
        <p:sp>
          <p:nvSpPr>
            <p:cNvPr id="85" name="文本框 26"/>
            <p:cNvSpPr txBox="1"/>
            <p:nvPr/>
          </p:nvSpPr>
          <p:spPr>
            <a:xfrm>
              <a:off x="6073087" y="2637368"/>
              <a:ext cx="394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70" y="2806784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3777339" y="3043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整体架构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303858" y="2970739"/>
            <a:ext cx="466304" cy="523220"/>
            <a:chOff x="3516783" y="3200893"/>
            <a:chExt cx="466304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065535" y="1909117"/>
            <a:ext cx="0" cy="1547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4.7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4.44444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4.44444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1.94444E-6 -2.83951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1.94444E-6 2.83951E-6 " pathEditMode="relative" rAng="0" ptsTypes="AA">
                                      <p:cBhvr>
                                        <p:cTn id="56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460" y="277672"/>
            <a:ext cx="2526739" cy="414303"/>
            <a:chOff x="310460" y="277672"/>
            <a:chExt cx="2526739" cy="4143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76837" y="300157"/>
              <a:ext cx="236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项目介绍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31876" y="1032465"/>
            <a:ext cx="6228419" cy="1819361"/>
            <a:chOff x="2954339" y="1349947"/>
            <a:chExt cx="4186119" cy="1712671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954339" y="1694800"/>
              <a:ext cx="4186119" cy="136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	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本游戏是一款三人基于局域网下的联机斗地主平台，该游戏已经部署到了手机上，玩家可以通过安装此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app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进行联机对战。其中一个玩家可以作为房主，进行创建房间，其他两个玩家通过输入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IP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地址和端口能够加入房间，当三个玩家都进入房间后，就能进行斗地主游戏。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（详细过程在视频中）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100" y="1349947"/>
              <a:ext cx="675731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使用场景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3221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460" y="277672"/>
            <a:ext cx="2526739" cy="414303"/>
            <a:chOff x="310460" y="277672"/>
            <a:chExt cx="2526739" cy="4143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76837" y="300157"/>
              <a:ext cx="236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项目介绍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16723" y="1032466"/>
            <a:ext cx="6228419" cy="3191964"/>
            <a:chOff x="2809735" y="1349947"/>
            <a:chExt cx="4186119" cy="3004783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809735" y="1668648"/>
              <a:ext cx="4186119" cy="2686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	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房间未加满三个玩家前，所有玩家将进行等待，直到三个进入房间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  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后再开始游戏；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2.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采取叫分机制进行抢地主，叫分最高的即为地主，若分数相同，依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  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叫分次序决定地主；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3.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能够处理各种斗地主牌型的判断，比牌大小的判断；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4.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支持中途离开机制，若一个玩家中途退出，其余玩家将返回到大厅 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  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，重新进行局域网的连接后将重开游戏；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5.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能够判断地主还是农民获胜，进行相应的显示，一局游戏结束后可   </a:t>
              </a: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  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通过在大厅重新联机进行下一局游戏；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6.</a:t>
              </a:r>
              <a:r>
                <a:rPr lang="zh-CN" altLang="en-US" sz="1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支持音乐和音效的设置功能。</a:t>
              </a:r>
              <a:endPara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100" y="1349947"/>
              <a:ext cx="813636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项目功能：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73102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460" y="277672"/>
            <a:ext cx="2116136" cy="414303"/>
            <a:chOff x="310460" y="277672"/>
            <a:chExt cx="2116136" cy="4143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76837" y="300157"/>
              <a:ext cx="19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关键技术与难点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015F010-FAB0-4257-BD06-424752EF5267}"/>
              </a:ext>
            </a:extLst>
          </p:cNvPr>
          <p:cNvGrpSpPr/>
          <p:nvPr/>
        </p:nvGrpSpPr>
        <p:grpSpPr>
          <a:xfrm>
            <a:off x="931876" y="1032465"/>
            <a:ext cx="6228419" cy="2653884"/>
            <a:chOff x="2954339" y="1349947"/>
            <a:chExt cx="4186119" cy="249825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8E5CD7-8349-4213-93A2-21F6EA5F0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4186119" cy="215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	  </a:t>
              </a:r>
              <a:r>
                <a:rPr lang="en-US" altLang="zh-CN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QML</a:t>
              </a: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方面：各种场景的切换、显示区域的布局与调用的接口、</a:t>
              </a:r>
              <a:r>
                <a:rPr lang="en-US" altLang="zh-CN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	  </a:t>
              </a: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多张牌滑动连选的实现、界面数据的传输；</a:t>
              </a:r>
              <a:endPara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玩法逻辑方面：牌型结构的设置，牌型的判断，牌型大小的比较，                 </a:t>
              </a:r>
              <a:r>
                <a:rPr lang="en-US" altLang="zh-CN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         </a:t>
              </a: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牌型结构的设置，牌库的架构；</a:t>
              </a:r>
              <a:endPara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交互实现方面：网络的传输，客服端与服务器的架构，界面</a:t>
              </a:r>
              <a:r>
                <a:rPr lang="en-US" altLang="zh-CN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	   </a:t>
              </a: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与逻辑的交互，对象之间的交互与关联，信号与</a:t>
              </a:r>
              <a:r>
                <a:rPr lang="en-US" altLang="zh-CN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	   </a:t>
              </a:r>
              <a:r>
                <a:rPr lang="zh-CN" altLang="en-US" sz="1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槽的调用时机与方式。</a:t>
              </a:r>
              <a:endPara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C3F4294-C4EC-4E65-8A55-7F39D03CC139}"/>
                </a:ext>
              </a:extLst>
            </p:cNvPr>
            <p:cNvSpPr/>
            <p:nvPr/>
          </p:nvSpPr>
          <p:spPr>
            <a:xfrm>
              <a:off x="2963100" y="1349947"/>
              <a:ext cx="675731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关键技术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772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460" y="277672"/>
            <a:ext cx="2116136" cy="414303"/>
            <a:chOff x="310460" y="277672"/>
            <a:chExt cx="2116136" cy="4143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76837" y="300157"/>
              <a:ext cx="19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关键技术与难点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015F010-FAB0-4257-BD06-424752EF5267}"/>
              </a:ext>
            </a:extLst>
          </p:cNvPr>
          <p:cNvGrpSpPr/>
          <p:nvPr/>
        </p:nvGrpSpPr>
        <p:grpSpPr>
          <a:xfrm>
            <a:off x="931876" y="1032464"/>
            <a:ext cx="6228419" cy="3545476"/>
            <a:chOff x="2954339" y="1349947"/>
            <a:chExt cx="4186119" cy="333756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8E5CD7-8349-4213-93A2-21F6EA5F0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4186119" cy="29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	1.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整个的架构方式是一个很大的难点，开发之前不断的构思，开发过程中又不断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推翻更改，最终才找到一个比较合适的架构方式；</a:t>
              </a:r>
              <a:endParaRPr lang="en-US" altLang="zh-CN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2.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由于是分开编写的，有很多接口用的格式并不统一，在类型转换上吃了很多亏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，并且网络传输的方式有很多小坑，有些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bug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逻辑上并没有问题，但是执行起来  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总是有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bug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，在这上面耗费了几天的时间，遗憾的是最终也没能很好的解决，只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能通过另一种方式进行替代；</a:t>
              </a:r>
              <a:endParaRPr lang="en-US" altLang="zh-CN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3.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此前很少接触网络，这次接触之后感觉实现起来和想象的差距很大，最开始还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	 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设置了线程，之后的一系列实现中遇到了很多难以克服的难点，只有不断的妥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协，不断地更改实现方式；</a:t>
              </a:r>
              <a:endParaRPr lang="en-US" altLang="zh-CN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4.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斗地主的牌型众多，这就需要很强的逻辑能力，各种判断十分困难；</a:t>
              </a:r>
              <a:endParaRPr lang="en-US" altLang="zh-CN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5.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在团队开发中最关键的难点就是沟通与交流，由于分开编写，少不了沟通与交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流，尤其是负责交互的时候，免不了天天争论，因为两边都需要了解，提的需求</a:t>
              </a:r>
              <a:r>
                <a:rPr lang="en-US" altLang="zh-CN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总是被误解，沟通方式也是重要的一环。</a:t>
              </a:r>
              <a:endPara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C3F4294-C4EC-4E65-8A55-7F39D03CC139}"/>
                </a:ext>
              </a:extLst>
            </p:cNvPr>
            <p:cNvSpPr/>
            <p:nvPr/>
          </p:nvSpPr>
          <p:spPr>
            <a:xfrm>
              <a:off x="2963100" y="1349947"/>
              <a:ext cx="675731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开发难点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5635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21330" y="575359"/>
            <a:ext cx="7641986" cy="3323811"/>
            <a:chOff x="751008" y="967406"/>
            <a:chExt cx="7641986" cy="3323811"/>
          </a:xfrm>
        </p:grpSpPr>
        <p:grpSp>
          <p:nvGrpSpPr>
            <p:cNvPr id="8" name="组合 7"/>
            <p:cNvGrpSpPr/>
            <p:nvPr/>
          </p:nvGrpSpPr>
          <p:grpSpPr>
            <a:xfrm>
              <a:off x="1645208" y="967406"/>
              <a:ext cx="5800991" cy="1023276"/>
              <a:chOff x="1645208" y="967406"/>
              <a:chExt cx="5800991" cy="1023276"/>
            </a:xfrm>
          </p:grpSpPr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>
                <a:off x="1645208" y="1981829"/>
                <a:ext cx="5800991" cy="885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481" y="1508432"/>
                <a:ext cx="1" cy="47339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2432" y="967406"/>
                <a:ext cx="2179136" cy="54102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4122663" y="1087878"/>
                <a:ext cx="880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spc="225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Scene</a:t>
                </a:r>
                <a:endParaRPr lang="zh-CN" altLang="en-US" sz="1600" spc="225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8400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36"/>
            <p:cNvSpPr txBox="1"/>
            <p:nvPr/>
          </p:nvSpPr>
          <p:spPr>
            <a:xfrm>
              <a:off x="1370934" y="2722497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client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96246" y="2594359"/>
              <a:ext cx="1788400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4109381" y="2719253"/>
              <a:ext cx="1257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ServerCardPool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95402" y="3750191"/>
              <a:ext cx="1788400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TextBox 38"/>
            <p:cNvSpPr txBox="1"/>
            <p:nvPr/>
          </p:nvSpPr>
          <p:spPr>
            <a:xfrm>
              <a:off x="7119282" y="389619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Player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4594" y="2590483"/>
              <a:ext cx="1788400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TextBox 39"/>
            <p:cNvSpPr txBox="1"/>
            <p:nvPr/>
          </p:nvSpPr>
          <p:spPr>
            <a:xfrm>
              <a:off x="7158845" y="2722496"/>
              <a:ext cx="574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Serve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0460" y="277672"/>
            <a:ext cx="1954777" cy="414303"/>
            <a:chOff x="310460" y="277672"/>
            <a:chExt cx="1954777" cy="4143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76837" y="300157"/>
              <a:ext cx="178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整体架构</a:t>
              </a:r>
            </a:p>
          </p:txBody>
        </p: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45E65E7-387D-4E07-970F-D2BCFB253072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5254968" y="2468949"/>
            <a:ext cx="1019948" cy="3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3202ADC-051B-43E2-9403-2BFA0F34762E}"/>
              </a:ext>
            </a:extLst>
          </p:cNvPr>
          <p:cNvSpPr/>
          <p:nvPr/>
        </p:nvSpPr>
        <p:spPr>
          <a:xfrm>
            <a:off x="6274916" y="4371604"/>
            <a:ext cx="1788400" cy="541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661874-1F89-489E-A33F-8A3BB575E625}"/>
              </a:ext>
            </a:extLst>
          </p:cNvPr>
          <p:cNvCxnSpPr>
            <a:stCxn id="13" idx="2"/>
            <a:endCxn id="39" idx="0"/>
          </p:cNvCxnSpPr>
          <p:nvPr/>
        </p:nvCxnSpPr>
        <p:spPr>
          <a:xfrm>
            <a:off x="7159924" y="3899170"/>
            <a:ext cx="9192" cy="4724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6F2F8E0-96FB-4134-9930-1928DC2CC4E1}"/>
              </a:ext>
            </a:extLst>
          </p:cNvPr>
          <p:cNvSpPr txBox="1"/>
          <p:nvPr/>
        </p:nvSpPr>
        <p:spPr>
          <a:xfrm>
            <a:off x="4883116" y="45244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PlayerCardPool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7BC3F5-57A0-4E02-99EA-F73EAC30D55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15530" y="1598635"/>
            <a:ext cx="0" cy="5998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B2238B9-D294-404F-8FED-442A61A23312}"/>
              </a:ext>
            </a:extLst>
          </p:cNvPr>
          <p:cNvCxnSpPr>
            <a:cxnSpLocks/>
          </p:cNvCxnSpPr>
          <p:nvPr/>
        </p:nvCxnSpPr>
        <p:spPr>
          <a:xfrm>
            <a:off x="7116521" y="1589782"/>
            <a:ext cx="0" cy="603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47077CB-1259-4AD4-8635-F6CB33B5D3E2}"/>
              </a:ext>
            </a:extLst>
          </p:cNvPr>
          <p:cNvSpPr/>
          <p:nvPr/>
        </p:nvSpPr>
        <p:spPr>
          <a:xfrm>
            <a:off x="3494792" y="4371604"/>
            <a:ext cx="1788400" cy="541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1DD219-D522-4306-9AB1-C2A2784181CC}"/>
              </a:ext>
            </a:extLst>
          </p:cNvPr>
          <p:cNvSpPr/>
          <p:nvPr/>
        </p:nvSpPr>
        <p:spPr>
          <a:xfrm>
            <a:off x="1047932" y="4376948"/>
            <a:ext cx="1788400" cy="541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id="{A1D65CB5-F5E6-430B-9D86-3082E1212599}"/>
              </a:ext>
            </a:extLst>
          </p:cNvPr>
          <p:cNvSpPr txBox="1"/>
          <p:nvPr/>
        </p:nvSpPr>
        <p:spPr>
          <a:xfrm>
            <a:off x="3966272" y="4523361"/>
            <a:ext cx="81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CardPool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10F146C-3529-4287-907D-15916FC32148}"/>
              </a:ext>
            </a:extLst>
          </p:cNvPr>
          <p:cNvCxnSpPr>
            <a:stCxn id="11" idx="2"/>
            <a:endCxn id="53" idx="0"/>
          </p:cNvCxnSpPr>
          <p:nvPr/>
        </p:nvCxnSpPr>
        <p:spPr>
          <a:xfrm>
            <a:off x="4360768" y="2743338"/>
            <a:ext cx="28224" cy="1628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AE0939-54BC-4F8D-947E-FEC944DDA981}"/>
              </a:ext>
            </a:extLst>
          </p:cNvPr>
          <p:cNvCxnSpPr>
            <a:endCxn id="53" idx="3"/>
          </p:cNvCxnSpPr>
          <p:nvPr/>
        </p:nvCxnSpPr>
        <p:spPr>
          <a:xfrm flipH="1">
            <a:off x="5283192" y="4661860"/>
            <a:ext cx="9825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A81A37-D0EB-45EA-8DD2-AF2A0A7D79D5}"/>
              </a:ext>
            </a:extLst>
          </p:cNvPr>
          <p:cNvCxnSpPr>
            <a:stCxn id="53" idx="1"/>
            <a:endCxn id="54" idx="3"/>
          </p:cNvCxnSpPr>
          <p:nvPr/>
        </p:nvCxnSpPr>
        <p:spPr>
          <a:xfrm flipH="1">
            <a:off x="2836332" y="4642117"/>
            <a:ext cx="658460" cy="5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7">
            <a:extLst>
              <a:ext uri="{FF2B5EF4-FFF2-40B4-BE49-F238E27FC236}">
                <a16:creationId xmlns:a16="http://schemas.microsoft.com/office/drawing/2014/main" id="{1F51909A-690E-48F5-9143-B77B8934FBE2}"/>
              </a:ext>
            </a:extLst>
          </p:cNvPr>
          <p:cNvSpPr txBox="1"/>
          <p:nvPr/>
        </p:nvSpPr>
        <p:spPr>
          <a:xfrm>
            <a:off x="1629016" y="4503617"/>
            <a:ext cx="51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Card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CA09C14-7930-42CB-A06D-0DFDFA1C04FF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7159924" y="2739462"/>
            <a:ext cx="9192" cy="618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586535E-4B4D-47D4-B242-96D43E35103F}"/>
              </a:ext>
            </a:extLst>
          </p:cNvPr>
          <p:cNvCxnSpPr>
            <a:stCxn id="13" idx="1"/>
            <a:endCxn id="9" idx="2"/>
          </p:cNvCxnSpPr>
          <p:nvPr/>
        </p:nvCxnSpPr>
        <p:spPr>
          <a:xfrm rot="10800000">
            <a:off x="1315530" y="2739463"/>
            <a:ext cx="4950194" cy="88919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7">
            <a:extLst>
              <a:ext uri="{FF2B5EF4-FFF2-40B4-BE49-F238E27FC236}">
                <a16:creationId xmlns:a16="http://schemas.microsoft.com/office/drawing/2014/main" id="{2D5A0859-29F0-4815-A8F9-456D49300FAB}"/>
              </a:ext>
            </a:extLst>
          </p:cNvPr>
          <p:cNvSpPr txBox="1"/>
          <p:nvPr/>
        </p:nvSpPr>
        <p:spPr>
          <a:xfrm>
            <a:off x="4344176" y="1183242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8" name="TextBox 37">
            <a:extLst>
              <a:ext uri="{FF2B5EF4-FFF2-40B4-BE49-F238E27FC236}">
                <a16:creationId xmlns:a16="http://schemas.microsoft.com/office/drawing/2014/main" id="{87365EC0-AD2D-4189-ACB4-83261226A5C4}"/>
              </a:ext>
            </a:extLst>
          </p:cNvPr>
          <p:cNvSpPr txBox="1"/>
          <p:nvPr/>
        </p:nvSpPr>
        <p:spPr>
          <a:xfrm>
            <a:off x="7071334" y="18385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0…1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TextBox 37">
            <a:extLst>
              <a:ext uri="{FF2B5EF4-FFF2-40B4-BE49-F238E27FC236}">
                <a16:creationId xmlns:a16="http://schemas.microsoft.com/office/drawing/2014/main" id="{C025B722-E83C-478C-8F03-BE8DA9C54D04}"/>
              </a:ext>
            </a:extLst>
          </p:cNvPr>
          <p:cNvSpPr txBox="1"/>
          <p:nvPr/>
        </p:nvSpPr>
        <p:spPr>
          <a:xfrm>
            <a:off x="919267" y="1855430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TextBox 37">
            <a:extLst>
              <a:ext uri="{FF2B5EF4-FFF2-40B4-BE49-F238E27FC236}">
                <a16:creationId xmlns:a16="http://schemas.microsoft.com/office/drawing/2014/main" id="{D41F82A1-F2DA-44DC-8AD3-BEBD07B95DE9}"/>
              </a:ext>
            </a:extLst>
          </p:cNvPr>
          <p:cNvSpPr txBox="1"/>
          <p:nvPr/>
        </p:nvSpPr>
        <p:spPr>
          <a:xfrm>
            <a:off x="5944222" y="2209446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TextBox 37">
            <a:extLst>
              <a:ext uri="{FF2B5EF4-FFF2-40B4-BE49-F238E27FC236}">
                <a16:creationId xmlns:a16="http://schemas.microsoft.com/office/drawing/2014/main" id="{4ED58A49-9409-4DAE-AA49-E3894780C937}"/>
              </a:ext>
            </a:extLst>
          </p:cNvPr>
          <p:cNvSpPr txBox="1"/>
          <p:nvPr/>
        </p:nvSpPr>
        <p:spPr>
          <a:xfrm>
            <a:off x="5228476" y="2201154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TextBox 37">
            <a:extLst>
              <a:ext uri="{FF2B5EF4-FFF2-40B4-BE49-F238E27FC236}">
                <a16:creationId xmlns:a16="http://schemas.microsoft.com/office/drawing/2014/main" id="{662818BF-5F04-4FA3-996C-EC14168402E8}"/>
              </a:ext>
            </a:extLst>
          </p:cNvPr>
          <p:cNvSpPr txBox="1"/>
          <p:nvPr/>
        </p:nvSpPr>
        <p:spPr>
          <a:xfrm>
            <a:off x="7169116" y="2734302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TextBox 37">
            <a:extLst>
              <a:ext uri="{FF2B5EF4-FFF2-40B4-BE49-F238E27FC236}">
                <a16:creationId xmlns:a16="http://schemas.microsoft.com/office/drawing/2014/main" id="{B28E4F31-B106-44FC-AD14-E274CC6AE67B}"/>
              </a:ext>
            </a:extLst>
          </p:cNvPr>
          <p:cNvSpPr txBox="1"/>
          <p:nvPr/>
        </p:nvSpPr>
        <p:spPr>
          <a:xfrm>
            <a:off x="7084392" y="310238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0…3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TextBox 37">
            <a:extLst>
              <a:ext uri="{FF2B5EF4-FFF2-40B4-BE49-F238E27FC236}">
                <a16:creationId xmlns:a16="http://schemas.microsoft.com/office/drawing/2014/main" id="{F17913FC-98F4-4D24-9657-8D5B696F07EE}"/>
              </a:ext>
            </a:extLst>
          </p:cNvPr>
          <p:cNvSpPr txBox="1"/>
          <p:nvPr/>
        </p:nvSpPr>
        <p:spPr>
          <a:xfrm>
            <a:off x="5983981" y="3356759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5" name="TextBox 37">
            <a:extLst>
              <a:ext uri="{FF2B5EF4-FFF2-40B4-BE49-F238E27FC236}">
                <a16:creationId xmlns:a16="http://schemas.microsoft.com/office/drawing/2014/main" id="{861A1FB4-3633-43F3-940C-1B9CD70F8065}"/>
              </a:ext>
            </a:extLst>
          </p:cNvPr>
          <p:cNvSpPr txBox="1"/>
          <p:nvPr/>
        </p:nvSpPr>
        <p:spPr>
          <a:xfrm>
            <a:off x="1345827" y="2778328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TextBox 37">
            <a:extLst>
              <a:ext uri="{FF2B5EF4-FFF2-40B4-BE49-F238E27FC236}">
                <a16:creationId xmlns:a16="http://schemas.microsoft.com/office/drawing/2014/main" id="{301B9773-8E53-4C03-ADBF-802CDBB61ED0}"/>
              </a:ext>
            </a:extLst>
          </p:cNvPr>
          <p:cNvSpPr txBox="1"/>
          <p:nvPr/>
        </p:nvSpPr>
        <p:spPr>
          <a:xfrm>
            <a:off x="7159924" y="3916217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TextBox 37">
            <a:extLst>
              <a:ext uri="{FF2B5EF4-FFF2-40B4-BE49-F238E27FC236}">
                <a16:creationId xmlns:a16="http://schemas.microsoft.com/office/drawing/2014/main" id="{15866596-A0F1-4946-9A1F-E7091702C583}"/>
              </a:ext>
            </a:extLst>
          </p:cNvPr>
          <p:cNvSpPr txBox="1"/>
          <p:nvPr/>
        </p:nvSpPr>
        <p:spPr>
          <a:xfrm>
            <a:off x="7159924" y="4111652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8" name="TextBox 37">
            <a:extLst>
              <a:ext uri="{FF2B5EF4-FFF2-40B4-BE49-F238E27FC236}">
                <a16:creationId xmlns:a16="http://schemas.microsoft.com/office/drawing/2014/main" id="{B46E1F46-2632-4DB1-A229-D2ACE301E37C}"/>
              </a:ext>
            </a:extLst>
          </p:cNvPr>
          <p:cNvSpPr txBox="1"/>
          <p:nvPr/>
        </p:nvSpPr>
        <p:spPr>
          <a:xfrm>
            <a:off x="3295427" y="4391700"/>
            <a:ext cx="24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TextBox 37">
            <a:extLst>
              <a:ext uri="{FF2B5EF4-FFF2-40B4-BE49-F238E27FC236}">
                <a16:creationId xmlns:a16="http://schemas.microsoft.com/office/drawing/2014/main" id="{4ACCA210-B12D-4056-82DD-692DCA1A88F3}"/>
              </a:ext>
            </a:extLst>
          </p:cNvPr>
          <p:cNvSpPr txBox="1"/>
          <p:nvPr/>
        </p:nvSpPr>
        <p:spPr>
          <a:xfrm>
            <a:off x="2804304" y="4384324"/>
            <a:ext cx="550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0…20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9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5977" y="1494380"/>
            <a:ext cx="1862027" cy="2216942"/>
            <a:chOff x="465977" y="1463280"/>
            <a:chExt cx="1862027" cy="2216942"/>
          </a:xfrm>
        </p:grpSpPr>
        <p:grpSp>
          <p:nvGrpSpPr>
            <p:cNvPr id="5" name="组合 4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团队沟通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7430" y="2064064"/>
              <a:ext cx="1568516" cy="140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团队沟通的方式方法很重要，应该努力探寻最佳的沟通交流方式，减少交流成本的同时达到最佳的沟通效果。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650" y="1494380"/>
            <a:ext cx="1862027" cy="2235526"/>
            <a:chOff x="2582650" y="1463280"/>
            <a:chExt cx="1862027" cy="2235526"/>
          </a:xfrm>
        </p:grpSpPr>
        <p:grpSp>
          <p:nvGrpSpPr>
            <p:cNvPr id="11" name="组合 10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项目分工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76065" y="1851249"/>
              <a:ext cx="1568516" cy="1847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项目分工的合理性，有些地方必须得分的很开才能节省时间成本，不能让每个人都来思考，但有些难点也不能压在一个人身上，不然会感觉无助、孤立无援。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99324" y="1494380"/>
            <a:ext cx="1862027" cy="2216942"/>
            <a:chOff x="4699324" y="1463280"/>
            <a:chExt cx="1862027" cy="2216942"/>
          </a:xfrm>
        </p:grpSpPr>
        <p:grpSp>
          <p:nvGrpSpPr>
            <p:cNvPr id="17" name="组合 16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网络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46079" y="1962048"/>
              <a:ext cx="1568516" cy="140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网络十分重要，涉及到传输的问题就会用到，学得比较肤浅的话，遇到一些难点就会手足无措，值得深入了解与学习。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15997" y="1494380"/>
            <a:ext cx="1862027" cy="2216942"/>
            <a:chOff x="6815997" y="1463280"/>
            <a:chExt cx="1862027" cy="2216942"/>
          </a:xfrm>
        </p:grpSpPr>
        <p:grpSp>
          <p:nvGrpSpPr>
            <p:cNvPr id="23" name="组合 22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算法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62752" y="1953264"/>
              <a:ext cx="1568516" cy="162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算法也很重要，涉及到牌型的比较，尤其是各种游戏中，需要各种各样的优秀算法，能达到事半功倍的效果，如果不了解，就会觉得难如登天。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0460" y="277672"/>
            <a:ext cx="2211759" cy="414303"/>
            <a:chOff x="310460" y="277672"/>
            <a:chExt cx="2211759" cy="4143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76836" y="300157"/>
              <a:ext cx="204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</a:t>
              </a: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总结与收获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57639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6"/>
          <p:cNvSpPr/>
          <p:nvPr/>
        </p:nvSpPr>
        <p:spPr>
          <a:xfrm>
            <a:off x="3565458" y="489308"/>
            <a:ext cx="1374647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等腰三角形 36"/>
          <p:cNvSpPr/>
          <p:nvPr/>
        </p:nvSpPr>
        <p:spPr>
          <a:xfrm rot="7176392">
            <a:off x="4411498" y="1975146"/>
            <a:ext cx="1374647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等腰三角形 36"/>
          <p:cNvSpPr/>
          <p:nvPr/>
        </p:nvSpPr>
        <p:spPr>
          <a:xfrm rot="14423608" flipH="1">
            <a:off x="2669881" y="1992884"/>
            <a:ext cx="1374647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6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568" y="926085"/>
            <a:ext cx="2901712" cy="134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詹孝东：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主要负责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QML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界面部分，封装好各种需要调用的界面接口，多选出牌的滑动实现，音效的设置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994" y="845826"/>
            <a:ext cx="2813590" cy="167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解冯灯：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主要负责网络，游戏整体执行逻辑的交互与实现部分，游戏资源，特效的设置，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和视频的编写与录制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6529" y="3174095"/>
            <a:ext cx="3225727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郑才睿：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主要负责游戏逻辑部分，游戏中各种牌型设计，牌型判断，大小比较，各种卡牌库的架构与实现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91" y="1463377"/>
            <a:ext cx="848845" cy="114682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10460" y="277672"/>
            <a:ext cx="1901906" cy="414303"/>
            <a:chOff x="310460" y="277672"/>
            <a:chExt cx="1901906" cy="41430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02263" y="322643"/>
              <a:ext cx="171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小组分工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91819372-032E-45D6-AF63-50ECB2D85C29}"/>
              </a:ext>
            </a:extLst>
          </p:cNvPr>
          <p:cNvSpPr txBox="1"/>
          <p:nvPr/>
        </p:nvSpPr>
        <p:spPr>
          <a:xfrm>
            <a:off x="6109081" y="3276879"/>
            <a:ext cx="2901712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游戏最终效果的实现，是每个小组成员的共同努力，大家都付出了很多的时间与精力，真的很不容易。</a:t>
            </a:r>
          </a:p>
        </p:txBody>
      </p:sp>
    </p:spTree>
    <p:extLst>
      <p:ext uri="{BB962C8B-B14F-4D97-AF65-F5344CB8AC3E}">
        <p14:creationId xmlns:p14="http://schemas.microsoft.com/office/powerpoint/2010/main" val="29126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1012</Words>
  <Application>Microsoft Office PowerPoint</Application>
  <PresentationFormat>全屏显示(16:9)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楷体</vt:lpstr>
      <vt:lpstr>隶书</vt:lpstr>
      <vt:lpstr>微软雅黑 Light</vt:lpstr>
      <vt:lpstr>华文宋体</vt:lpstr>
      <vt:lpstr>华光书宋_CNKI</vt:lpstr>
      <vt:lpstr>Calibri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cp:keywords>user</cp:keywords>
  <cp:lastModifiedBy>解 冯灯</cp:lastModifiedBy>
  <cp:revision>98</cp:revision>
  <dcterms:created xsi:type="dcterms:W3CDTF">2015-03-31T05:49:04Z</dcterms:created>
  <dcterms:modified xsi:type="dcterms:W3CDTF">2021-07-16T07:27:43Z</dcterms:modified>
  <cp:category>锐旗设计；https://9ppt.taobao.com</cp:category>
</cp:coreProperties>
</file>