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layfair Display Bold" charset="1" panose="00000800000000000000"/>
      <p:regular r:id="rId23"/>
    </p:embeddedFont>
    <p:embeddedFont>
      <p:font typeface="Roboto" charset="1" panose="02000000000000000000"/>
      <p:regular r:id="rId24"/>
    </p:embeddedFont>
    <p:embeddedFont>
      <p:font typeface="Roboto Bold" charset="1" panose="02000000000000000000"/>
      <p:regular r:id="rId25"/>
    </p:embeddedFont>
    <p:embeddedFont>
      <p:font typeface="Norwester" charset="1" panose="00000506000000000000"/>
      <p:regular r:id="rId26"/>
    </p:embeddedFont>
    <p:embeddedFont>
      <p:font typeface="Playfair Display"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grpSp>
        <p:nvGrpSpPr>
          <p:cNvPr name="Group 3" id="3"/>
          <p:cNvGrpSpPr/>
          <p:nvPr/>
        </p:nvGrpSpPr>
        <p:grpSpPr>
          <a:xfrm rot="0">
            <a:off x="-4710705" y="-1744028"/>
            <a:ext cx="14849475" cy="148494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79650" y="2180897"/>
            <a:ext cx="632700" cy="0"/>
          </a:xfrm>
          <a:prstGeom prst="line">
            <a:avLst/>
          </a:prstGeom>
          <a:ln cap="flat" w="85725">
            <a:solidFill>
              <a:srgbClr val="E3D095"/>
            </a:solidFill>
            <a:prstDash val="solid"/>
            <a:headEnd type="none" len="sm" w="sm"/>
            <a:tailEnd type="none" len="sm" w="sm"/>
          </a:ln>
        </p:spPr>
      </p:sp>
      <p:sp>
        <p:nvSpPr>
          <p:cNvPr name="AutoShape 8" id="8"/>
          <p:cNvSpPr/>
          <p:nvPr/>
        </p:nvSpPr>
        <p:spPr>
          <a:xfrm>
            <a:off x="712350" y="2180897"/>
            <a:ext cx="632700" cy="0"/>
          </a:xfrm>
          <a:prstGeom prst="line">
            <a:avLst/>
          </a:prstGeom>
          <a:ln cap="flat" w="85725">
            <a:solidFill>
              <a:srgbClr val="E3D095"/>
            </a:solidFill>
            <a:prstDash val="solid"/>
            <a:headEnd type="none" len="sm" w="sm"/>
            <a:tailEnd type="none" len="sm" w="sm"/>
          </a:ln>
        </p:spPr>
      </p:sp>
      <p:sp>
        <p:nvSpPr>
          <p:cNvPr name="AutoShape 9" id="9"/>
          <p:cNvSpPr/>
          <p:nvPr/>
        </p:nvSpPr>
        <p:spPr>
          <a:xfrm>
            <a:off x="1345050" y="2180897"/>
            <a:ext cx="632700" cy="0"/>
          </a:xfrm>
          <a:prstGeom prst="line">
            <a:avLst/>
          </a:prstGeom>
          <a:ln cap="flat" w="85725">
            <a:solidFill>
              <a:srgbClr val="E3D095"/>
            </a:solidFill>
            <a:prstDash val="solid"/>
            <a:headEnd type="none" len="sm" w="sm"/>
            <a:tailEnd type="none" len="sm" w="sm"/>
          </a:ln>
        </p:spPr>
      </p:sp>
      <p:grpSp>
        <p:nvGrpSpPr>
          <p:cNvPr name="Group 10" id="10"/>
          <p:cNvGrpSpPr/>
          <p:nvPr/>
        </p:nvGrpSpPr>
        <p:grpSpPr>
          <a:xfrm rot="0">
            <a:off x="9144000" y="3857167"/>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E3D095"/>
            </a:solidFill>
          </p:spPr>
        </p:sp>
        <p:sp>
          <p:nvSpPr>
            <p:cNvPr name="TextBox 12" id="12"/>
            <p:cNvSpPr txBox="true"/>
            <p:nvPr/>
          </p:nvSpPr>
          <p:spPr>
            <a:xfrm>
              <a:off x="0" y="146050"/>
              <a:ext cx="711200" cy="463550"/>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280110" y="208786"/>
            <a:ext cx="9339079" cy="969529"/>
          </a:xfrm>
          <a:prstGeom prst="rect">
            <a:avLst/>
          </a:prstGeom>
        </p:spPr>
        <p:txBody>
          <a:bodyPr anchor="t" rtlCol="false" tIns="0" lIns="0" bIns="0" rIns="0">
            <a:spAutoFit/>
          </a:bodyPr>
          <a:lstStyle/>
          <a:p>
            <a:pPr algn="l">
              <a:lnSpc>
                <a:spcPts val="7986"/>
              </a:lnSpc>
              <a:spcBef>
                <a:spcPct val="0"/>
              </a:spcBef>
            </a:pPr>
            <a:r>
              <a:rPr lang="en-US" sz="5704" b="true">
                <a:solidFill>
                  <a:srgbClr val="7060DE"/>
                </a:solidFill>
                <a:latin typeface="Playfair Display Bold"/>
                <a:ea typeface="Playfair Display Bold"/>
                <a:cs typeface="Playfair Display Bold"/>
                <a:sym typeface="Playfair Display Bold"/>
              </a:rPr>
              <a:t>The chosen approach</a:t>
            </a:r>
          </a:p>
        </p:txBody>
      </p:sp>
      <p:sp>
        <p:nvSpPr>
          <p:cNvPr name="TextBox 14" id="14"/>
          <p:cNvSpPr txBox="true"/>
          <p:nvPr/>
        </p:nvSpPr>
        <p:spPr>
          <a:xfrm rot="0">
            <a:off x="280110" y="1295400"/>
            <a:ext cx="8454684" cy="8656320"/>
          </a:xfrm>
          <a:prstGeom prst="rect">
            <a:avLst/>
          </a:prstGeom>
        </p:spPr>
        <p:txBody>
          <a:bodyPr anchor="t" rtlCol="false" tIns="0" lIns="0" bIns="0" rIns="0">
            <a:spAutoFit/>
          </a:bodyPr>
          <a:lstStyle/>
          <a:p>
            <a:pPr algn="l">
              <a:lnSpc>
                <a:spcPts val="5700"/>
              </a:lnSpc>
            </a:pPr>
            <a:r>
              <a:rPr lang="en-US" sz="3800" spc="117">
                <a:solidFill>
                  <a:srgbClr val="7060DE"/>
                </a:solidFill>
                <a:latin typeface="Roboto"/>
                <a:ea typeface="Roboto"/>
                <a:cs typeface="Roboto"/>
                <a:sym typeface="Roboto"/>
              </a:rPr>
              <a:t>  Activity Guidelines (duration intervals for both the whole activity and it’s (potential) composing parts, available locations and temporal intervals)</a:t>
            </a:r>
          </a:p>
          <a:p>
            <a:pPr algn="l">
              <a:lnSpc>
                <a:spcPts val="5700"/>
              </a:lnSpc>
            </a:pPr>
            <a:r>
              <a:rPr lang="en-US" sz="3800" spc="117">
                <a:solidFill>
                  <a:srgbClr val="7060DE"/>
                </a:solidFill>
                <a:latin typeface="Roboto"/>
                <a:ea typeface="Roboto"/>
                <a:cs typeface="Roboto"/>
                <a:sym typeface="Roboto"/>
              </a:rPr>
              <a:t>  </a:t>
            </a:r>
            <a:r>
              <a:rPr lang="en-US" sz="3800" spc="117">
                <a:solidFill>
                  <a:srgbClr val="7060DE"/>
                </a:solidFill>
                <a:latin typeface="Roboto"/>
                <a:ea typeface="Roboto"/>
                <a:cs typeface="Roboto"/>
                <a:sym typeface="Roboto"/>
              </a:rPr>
              <a:t>User-defined constraints (proximity-based, ordering, duration-based)</a:t>
            </a:r>
          </a:p>
          <a:p>
            <a:pPr algn="l">
              <a:lnSpc>
                <a:spcPts val="5700"/>
              </a:lnSpc>
            </a:pPr>
            <a:r>
              <a:rPr lang="en-US" sz="3800" spc="117">
                <a:solidFill>
                  <a:srgbClr val="7060DE"/>
                </a:solidFill>
                <a:latin typeface="Roboto"/>
                <a:ea typeface="Roboto"/>
                <a:cs typeface="Roboto"/>
                <a:sym typeface="Roboto"/>
              </a:rPr>
              <a:t>  </a:t>
            </a:r>
            <a:r>
              <a:rPr lang="en-US" sz="3800" spc="117">
                <a:solidFill>
                  <a:srgbClr val="7060DE"/>
                </a:solidFill>
                <a:latin typeface="Roboto"/>
                <a:ea typeface="Roboto"/>
                <a:cs typeface="Roboto"/>
                <a:sym typeface="Roboto"/>
              </a:rPr>
              <a:t>User-defined preferences (proximity-based, duration-based, time interval placement-based, implication-based)</a:t>
            </a:r>
          </a:p>
        </p:txBody>
      </p:sp>
      <p:sp>
        <p:nvSpPr>
          <p:cNvPr name="TextBox 15" id="15"/>
          <p:cNvSpPr txBox="true"/>
          <p:nvPr/>
        </p:nvSpPr>
        <p:spPr>
          <a:xfrm rot="0">
            <a:off x="12639675" y="1295400"/>
            <a:ext cx="5843773" cy="7932420"/>
          </a:xfrm>
          <a:prstGeom prst="rect">
            <a:avLst/>
          </a:prstGeom>
        </p:spPr>
        <p:txBody>
          <a:bodyPr anchor="t" rtlCol="false" tIns="0" lIns="0" bIns="0" rIns="0">
            <a:spAutoFit/>
          </a:bodyPr>
          <a:lstStyle/>
          <a:p>
            <a:pPr algn="l">
              <a:lnSpc>
                <a:spcPts val="5700"/>
              </a:lnSpc>
            </a:pPr>
            <a:r>
              <a:rPr lang="en-US" sz="3800" spc="117">
                <a:solidFill>
                  <a:srgbClr val="FFFFFE"/>
                </a:solidFill>
                <a:latin typeface="Roboto"/>
                <a:ea typeface="Roboto"/>
                <a:cs typeface="Roboto"/>
                <a:sym typeface="Roboto"/>
              </a:rPr>
              <a:t>Resulting schedule:</a:t>
            </a:r>
          </a:p>
          <a:p>
            <a:pPr algn="l">
              <a:lnSpc>
                <a:spcPts val="5700"/>
              </a:lnSpc>
            </a:pPr>
          </a:p>
          <a:p>
            <a:pPr algn="l">
              <a:lnSpc>
                <a:spcPts val="5700"/>
              </a:lnSpc>
            </a:pPr>
            <a:r>
              <a:rPr lang="en-US" sz="3800" spc="117" b="true">
                <a:solidFill>
                  <a:srgbClr val="E3D095"/>
                </a:solidFill>
                <a:latin typeface="Roboto Bold"/>
                <a:ea typeface="Roboto Bold"/>
                <a:cs typeface="Roboto Bold"/>
                <a:sym typeface="Roboto Bold"/>
              </a:rPr>
              <a:t>Scheduled Activity 1</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start time: x1</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duration: y1</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location: l1</a:t>
            </a:r>
          </a:p>
          <a:p>
            <a:pPr algn="l">
              <a:lnSpc>
                <a:spcPts val="5700"/>
              </a:lnSpc>
            </a:pPr>
            <a:r>
              <a:rPr lang="en-US" sz="3800" spc="117" b="true">
                <a:solidFill>
                  <a:srgbClr val="E3D095"/>
                </a:solidFill>
                <a:latin typeface="Roboto Bold"/>
                <a:ea typeface="Roboto Bold"/>
                <a:cs typeface="Roboto Bold"/>
                <a:sym typeface="Roboto Bold"/>
              </a:rPr>
              <a:t>Scheduled Activity 2</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start time: x2</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duration: y2</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location: l3</a:t>
            </a:r>
          </a:p>
          <a:p>
            <a:pPr algn="l">
              <a:lnSpc>
                <a:spcPts val="5700"/>
              </a:lnSpc>
            </a:pPr>
            <a:r>
              <a:rPr lang="en-US" sz="3800" spc="117">
                <a:solidFill>
                  <a:srgbClr val="FFFFFE"/>
                </a:solidFill>
                <a:latin typeface="Roboto"/>
                <a:ea typeface="Roboto"/>
                <a:cs typeface="Roboto"/>
                <a:sym typeface="Roboto"/>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958575" y="2966195"/>
            <a:ext cx="5064877" cy="4567314"/>
            <a:chOff x="0" y="0"/>
            <a:chExt cx="6753169" cy="6089752"/>
          </a:xfrm>
        </p:grpSpPr>
        <p:pic>
          <p:nvPicPr>
            <p:cNvPr name="Picture 5" id="5"/>
            <p:cNvPicPr>
              <a:picLocks noChangeAspect="true"/>
            </p:cNvPicPr>
            <p:nvPr/>
          </p:nvPicPr>
          <p:blipFill>
            <a:blip r:embed="rId5"/>
            <a:srcRect l="0" t="4911" r="0" b="4911"/>
            <a:stretch>
              <a:fillRect/>
            </a:stretch>
          </p:blipFill>
          <p:spPr>
            <a:xfrm flipH="false" flipV="false">
              <a:off x="0" y="0"/>
              <a:ext cx="6753169" cy="6089752"/>
            </a:xfrm>
            <a:prstGeom prst="rect">
              <a:avLst/>
            </a:prstGeom>
          </p:spPr>
        </p:pic>
      </p:grpSp>
      <p:grpSp>
        <p:nvGrpSpPr>
          <p:cNvPr name="Group 6" id="6"/>
          <p:cNvGrpSpPr/>
          <p:nvPr/>
        </p:nvGrpSpPr>
        <p:grpSpPr>
          <a:xfrm rot="0">
            <a:off x="712350" y="7227131"/>
            <a:ext cx="5075355" cy="2905792"/>
            <a:chOff x="0" y="0"/>
            <a:chExt cx="1336719" cy="765312"/>
          </a:xfrm>
        </p:grpSpPr>
        <p:sp>
          <p:nvSpPr>
            <p:cNvPr name="Freeform 7" id="7"/>
            <p:cNvSpPr/>
            <p:nvPr/>
          </p:nvSpPr>
          <p:spPr>
            <a:xfrm flipH="false" flipV="false" rot="0">
              <a:off x="0" y="0"/>
              <a:ext cx="1336719" cy="765312"/>
            </a:xfrm>
            <a:custGeom>
              <a:avLst/>
              <a:gdLst/>
              <a:ahLst/>
              <a:cxnLst/>
              <a:rect r="r" b="b" t="t" l="l"/>
              <a:pathLst>
                <a:path h="765312" w="1336719">
                  <a:moveTo>
                    <a:pt x="0" y="0"/>
                  </a:moveTo>
                  <a:lnTo>
                    <a:pt x="1336719" y="0"/>
                  </a:lnTo>
                  <a:lnTo>
                    <a:pt x="1336719" y="765312"/>
                  </a:lnTo>
                  <a:lnTo>
                    <a:pt x="0" y="765312"/>
                  </a:lnTo>
                  <a:close/>
                </a:path>
              </a:pathLst>
            </a:custGeom>
            <a:solidFill>
              <a:srgbClr val="E3D095"/>
            </a:solidFill>
          </p:spPr>
        </p:sp>
        <p:sp>
          <p:nvSpPr>
            <p:cNvPr name="TextBox 8" id="8"/>
            <p:cNvSpPr txBox="true"/>
            <p:nvPr/>
          </p:nvSpPr>
          <p:spPr>
            <a:xfrm>
              <a:off x="0" y="-47625"/>
              <a:ext cx="1336719" cy="812937"/>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0">
            <a:off x="6734674" y="2966195"/>
            <a:ext cx="5064877" cy="4567314"/>
            <a:chOff x="0" y="0"/>
            <a:chExt cx="6753169" cy="6089752"/>
          </a:xfrm>
        </p:grpSpPr>
        <p:pic>
          <p:nvPicPr>
            <p:cNvPr name="Picture 10" id="10"/>
            <p:cNvPicPr>
              <a:picLocks noChangeAspect="true"/>
            </p:cNvPicPr>
            <p:nvPr/>
          </p:nvPicPr>
          <p:blipFill>
            <a:blip r:embed="rId6"/>
            <a:srcRect l="236" t="0" r="236" b="0"/>
            <a:stretch>
              <a:fillRect/>
            </a:stretch>
          </p:blipFill>
          <p:spPr>
            <a:xfrm flipH="false" flipV="false">
              <a:off x="0" y="0"/>
              <a:ext cx="6753169" cy="6089752"/>
            </a:xfrm>
            <a:prstGeom prst="rect">
              <a:avLst/>
            </a:prstGeom>
          </p:spPr>
        </p:pic>
      </p:grpSp>
      <p:grpSp>
        <p:nvGrpSpPr>
          <p:cNvPr name="Group 11" id="11"/>
          <p:cNvGrpSpPr/>
          <p:nvPr/>
        </p:nvGrpSpPr>
        <p:grpSpPr>
          <a:xfrm rot="0">
            <a:off x="6488449" y="7227131"/>
            <a:ext cx="5075355" cy="2905792"/>
            <a:chOff x="0" y="0"/>
            <a:chExt cx="1336719" cy="765312"/>
          </a:xfrm>
        </p:grpSpPr>
        <p:sp>
          <p:nvSpPr>
            <p:cNvPr name="Freeform 12" id="12"/>
            <p:cNvSpPr/>
            <p:nvPr/>
          </p:nvSpPr>
          <p:spPr>
            <a:xfrm flipH="false" flipV="false" rot="0">
              <a:off x="0" y="0"/>
              <a:ext cx="1336719" cy="765312"/>
            </a:xfrm>
            <a:custGeom>
              <a:avLst/>
              <a:gdLst/>
              <a:ahLst/>
              <a:cxnLst/>
              <a:rect r="r" b="b" t="t" l="l"/>
              <a:pathLst>
                <a:path h="765312" w="1336719">
                  <a:moveTo>
                    <a:pt x="0" y="0"/>
                  </a:moveTo>
                  <a:lnTo>
                    <a:pt x="1336719" y="0"/>
                  </a:lnTo>
                  <a:lnTo>
                    <a:pt x="1336719" y="765312"/>
                  </a:lnTo>
                  <a:lnTo>
                    <a:pt x="0" y="765312"/>
                  </a:lnTo>
                  <a:close/>
                </a:path>
              </a:pathLst>
            </a:custGeom>
            <a:solidFill>
              <a:srgbClr val="E3D095"/>
            </a:solidFill>
          </p:spPr>
        </p:sp>
        <p:sp>
          <p:nvSpPr>
            <p:cNvPr name="TextBox 13" id="13"/>
            <p:cNvSpPr txBox="true"/>
            <p:nvPr/>
          </p:nvSpPr>
          <p:spPr>
            <a:xfrm>
              <a:off x="0" y="-47625"/>
              <a:ext cx="1336719" cy="812937"/>
            </a:xfrm>
            <a:prstGeom prst="rect">
              <a:avLst/>
            </a:prstGeom>
          </p:spPr>
          <p:txBody>
            <a:bodyPr anchor="ctr" rtlCol="false" tIns="50800" lIns="50800" bIns="50800" rIns="50800"/>
            <a:lstStyle/>
            <a:p>
              <a:pPr algn="ctr">
                <a:lnSpc>
                  <a:spcPts val="2520"/>
                </a:lnSpc>
              </a:pPr>
            </a:p>
          </p:txBody>
        </p:sp>
      </p:grpSp>
      <p:grpSp>
        <p:nvGrpSpPr>
          <p:cNvPr name="Group 14" id="14"/>
          <p:cNvGrpSpPr/>
          <p:nvPr/>
        </p:nvGrpSpPr>
        <p:grpSpPr>
          <a:xfrm rot="0">
            <a:off x="12510774" y="2966195"/>
            <a:ext cx="5064877" cy="4567314"/>
            <a:chOff x="0" y="0"/>
            <a:chExt cx="6753169" cy="6089752"/>
          </a:xfrm>
        </p:grpSpPr>
        <p:pic>
          <p:nvPicPr>
            <p:cNvPr name="Picture 15" id="15"/>
            <p:cNvPicPr>
              <a:picLocks noChangeAspect="true"/>
            </p:cNvPicPr>
            <p:nvPr/>
          </p:nvPicPr>
          <p:blipFill>
            <a:blip r:embed="rId7"/>
            <a:srcRect l="9315" t="0" r="9315" b="0"/>
            <a:stretch>
              <a:fillRect/>
            </a:stretch>
          </p:blipFill>
          <p:spPr>
            <a:xfrm flipH="false" flipV="false">
              <a:off x="0" y="0"/>
              <a:ext cx="6753169" cy="6089752"/>
            </a:xfrm>
            <a:prstGeom prst="rect">
              <a:avLst/>
            </a:prstGeom>
          </p:spPr>
        </p:pic>
      </p:grpSp>
      <p:grpSp>
        <p:nvGrpSpPr>
          <p:cNvPr name="Group 16" id="16"/>
          <p:cNvGrpSpPr/>
          <p:nvPr/>
        </p:nvGrpSpPr>
        <p:grpSpPr>
          <a:xfrm rot="0">
            <a:off x="12264548" y="7227131"/>
            <a:ext cx="5075355" cy="2905792"/>
            <a:chOff x="0" y="0"/>
            <a:chExt cx="1336719" cy="765312"/>
          </a:xfrm>
        </p:grpSpPr>
        <p:sp>
          <p:nvSpPr>
            <p:cNvPr name="Freeform 17" id="17"/>
            <p:cNvSpPr/>
            <p:nvPr/>
          </p:nvSpPr>
          <p:spPr>
            <a:xfrm flipH="false" flipV="false" rot="0">
              <a:off x="0" y="0"/>
              <a:ext cx="1336719" cy="765312"/>
            </a:xfrm>
            <a:custGeom>
              <a:avLst/>
              <a:gdLst/>
              <a:ahLst/>
              <a:cxnLst/>
              <a:rect r="r" b="b" t="t" l="l"/>
              <a:pathLst>
                <a:path h="765312" w="1336719">
                  <a:moveTo>
                    <a:pt x="0" y="0"/>
                  </a:moveTo>
                  <a:lnTo>
                    <a:pt x="1336719" y="0"/>
                  </a:lnTo>
                  <a:lnTo>
                    <a:pt x="1336719" y="765312"/>
                  </a:lnTo>
                  <a:lnTo>
                    <a:pt x="0" y="765312"/>
                  </a:lnTo>
                  <a:close/>
                </a:path>
              </a:pathLst>
            </a:custGeom>
            <a:solidFill>
              <a:srgbClr val="E3D095"/>
            </a:solidFill>
          </p:spPr>
        </p:sp>
        <p:sp>
          <p:nvSpPr>
            <p:cNvPr name="TextBox 18" id="18"/>
            <p:cNvSpPr txBox="true"/>
            <p:nvPr/>
          </p:nvSpPr>
          <p:spPr>
            <a:xfrm>
              <a:off x="0" y="-47625"/>
              <a:ext cx="1336719" cy="812937"/>
            </a:xfrm>
            <a:prstGeom prst="rect">
              <a:avLst/>
            </a:prstGeom>
          </p:spPr>
          <p:txBody>
            <a:bodyPr anchor="ctr" rtlCol="false" tIns="50800" lIns="50800" bIns="50800" rIns="50800"/>
            <a:lstStyle/>
            <a:p>
              <a:pPr algn="ctr">
                <a:lnSpc>
                  <a:spcPts val="2520"/>
                </a:lnSpc>
              </a:pPr>
            </a:p>
          </p:txBody>
        </p:sp>
      </p:grpSp>
      <p:sp>
        <p:nvSpPr>
          <p:cNvPr name="AutoShape 19" id="19"/>
          <p:cNvSpPr/>
          <p:nvPr/>
        </p:nvSpPr>
        <p:spPr>
          <a:xfrm>
            <a:off x="958575" y="2200998"/>
            <a:ext cx="632700" cy="0"/>
          </a:xfrm>
          <a:prstGeom prst="line">
            <a:avLst/>
          </a:prstGeom>
          <a:ln cap="flat" w="85725">
            <a:solidFill>
              <a:srgbClr val="E3D095"/>
            </a:solidFill>
            <a:prstDash val="solid"/>
            <a:headEnd type="none" len="sm" w="sm"/>
            <a:tailEnd type="none" len="sm" w="sm"/>
          </a:ln>
        </p:spPr>
      </p:sp>
      <p:sp>
        <p:nvSpPr>
          <p:cNvPr name="AutoShape 20" id="20"/>
          <p:cNvSpPr/>
          <p:nvPr/>
        </p:nvSpPr>
        <p:spPr>
          <a:xfrm>
            <a:off x="1591276" y="2200998"/>
            <a:ext cx="632700" cy="0"/>
          </a:xfrm>
          <a:prstGeom prst="line">
            <a:avLst/>
          </a:prstGeom>
          <a:ln cap="flat" w="85725">
            <a:solidFill>
              <a:srgbClr val="E3D095"/>
            </a:solidFill>
            <a:prstDash val="solid"/>
            <a:headEnd type="none" len="sm" w="sm"/>
            <a:tailEnd type="none" len="sm" w="sm"/>
          </a:ln>
        </p:spPr>
      </p:sp>
      <p:sp>
        <p:nvSpPr>
          <p:cNvPr name="AutoShape 21" id="21"/>
          <p:cNvSpPr/>
          <p:nvPr/>
        </p:nvSpPr>
        <p:spPr>
          <a:xfrm>
            <a:off x="2223976" y="2200998"/>
            <a:ext cx="632700" cy="0"/>
          </a:xfrm>
          <a:prstGeom prst="line">
            <a:avLst/>
          </a:prstGeom>
          <a:ln cap="flat" w="85725">
            <a:solidFill>
              <a:srgbClr val="E3D095"/>
            </a:solidFill>
            <a:prstDash val="solid"/>
            <a:headEnd type="none" len="sm" w="sm"/>
            <a:tailEnd type="none" len="sm" w="sm"/>
          </a:ln>
        </p:spPr>
      </p:sp>
      <p:sp>
        <p:nvSpPr>
          <p:cNvPr name="TextBox 22" id="22"/>
          <p:cNvSpPr txBox="true"/>
          <p:nvPr/>
        </p:nvSpPr>
        <p:spPr>
          <a:xfrm rot="0">
            <a:off x="958575" y="923925"/>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Proposed architecture</a:t>
            </a:r>
          </a:p>
        </p:txBody>
      </p:sp>
      <p:sp>
        <p:nvSpPr>
          <p:cNvPr name="TextBox 23" id="23"/>
          <p:cNvSpPr txBox="true"/>
          <p:nvPr/>
        </p:nvSpPr>
        <p:spPr>
          <a:xfrm rot="0">
            <a:off x="958575" y="7466834"/>
            <a:ext cx="4586899" cy="604813"/>
          </a:xfrm>
          <a:prstGeom prst="rect">
            <a:avLst/>
          </a:prstGeom>
        </p:spPr>
        <p:txBody>
          <a:bodyPr anchor="t" rtlCol="false" tIns="0" lIns="0" bIns="0" rIns="0">
            <a:spAutoFit/>
          </a:bodyPr>
          <a:lstStyle/>
          <a:p>
            <a:pPr algn="l" marL="0" indent="0" lvl="0">
              <a:lnSpc>
                <a:spcPts val="4988"/>
              </a:lnSpc>
              <a:spcBef>
                <a:spcPct val="0"/>
              </a:spcBef>
            </a:pPr>
            <a:r>
              <a:rPr lang="en-US" sz="3563" spc="306">
                <a:solidFill>
                  <a:srgbClr val="FFFFFF"/>
                </a:solidFill>
                <a:latin typeface="Norwester"/>
                <a:ea typeface="Norwester"/>
                <a:cs typeface="Norwester"/>
                <a:sym typeface="Norwester"/>
              </a:rPr>
              <a:t>DATABASE</a:t>
            </a:r>
          </a:p>
        </p:txBody>
      </p:sp>
      <p:sp>
        <p:nvSpPr>
          <p:cNvPr name="TextBox 24" id="24"/>
          <p:cNvSpPr txBox="true"/>
          <p:nvPr/>
        </p:nvSpPr>
        <p:spPr>
          <a:xfrm rot="0">
            <a:off x="6543460" y="7466834"/>
            <a:ext cx="5201081" cy="604813"/>
          </a:xfrm>
          <a:prstGeom prst="rect">
            <a:avLst/>
          </a:prstGeom>
        </p:spPr>
        <p:txBody>
          <a:bodyPr anchor="t" rtlCol="false" tIns="0" lIns="0" bIns="0" rIns="0">
            <a:spAutoFit/>
          </a:bodyPr>
          <a:lstStyle/>
          <a:p>
            <a:pPr algn="l" marL="0" indent="0" lvl="0">
              <a:lnSpc>
                <a:spcPts val="4988"/>
              </a:lnSpc>
              <a:spcBef>
                <a:spcPct val="0"/>
              </a:spcBef>
            </a:pPr>
            <a:r>
              <a:rPr lang="en-US" sz="3563" spc="306">
                <a:solidFill>
                  <a:srgbClr val="FFFFFF"/>
                </a:solidFill>
                <a:latin typeface="Norwester"/>
                <a:ea typeface="Norwester"/>
                <a:cs typeface="Norwester"/>
                <a:sym typeface="Norwester"/>
              </a:rPr>
              <a:t>BACKEND (USING JAVA)</a:t>
            </a:r>
          </a:p>
        </p:txBody>
      </p:sp>
      <p:sp>
        <p:nvSpPr>
          <p:cNvPr name="TextBox 25" id="25"/>
          <p:cNvSpPr txBox="true"/>
          <p:nvPr/>
        </p:nvSpPr>
        <p:spPr>
          <a:xfrm rot="0">
            <a:off x="12510774" y="7466834"/>
            <a:ext cx="4586899" cy="604813"/>
          </a:xfrm>
          <a:prstGeom prst="rect">
            <a:avLst/>
          </a:prstGeom>
        </p:spPr>
        <p:txBody>
          <a:bodyPr anchor="t" rtlCol="false" tIns="0" lIns="0" bIns="0" rIns="0">
            <a:spAutoFit/>
          </a:bodyPr>
          <a:lstStyle/>
          <a:p>
            <a:pPr algn="l" marL="0" indent="0" lvl="0">
              <a:lnSpc>
                <a:spcPts val="4988"/>
              </a:lnSpc>
              <a:spcBef>
                <a:spcPct val="0"/>
              </a:spcBef>
            </a:pPr>
            <a:r>
              <a:rPr lang="en-US" sz="3563" spc="306">
                <a:solidFill>
                  <a:srgbClr val="FFFFFF"/>
                </a:solidFill>
                <a:latin typeface="Norwester"/>
                <a:ea typeface="Norwester"/>
                <a:cs typeface="Norwester"/>
                <a:sym typeface="Norwester"/>
              </a:rPr>
              <a:t>FRONTEND (USING JS)</a:t>
            </a:r>
          </a:p>
        </p:txBody>
      </p:sp>
      <p:sp>
        <p:nvSpPr>
          <p:cNvPr name="TextBox 26" id="26"/>
          <p:cNvSpPr txBox="true"/>
          <p:nvPr/>
        </p:nvSpPr>
        <p:spPr>
          <a:xfrm rot="0">
            <a:off x="712350" y="8024022"/>
            <a:ext cx="5071249" cy="1989455"/>
          </a:xfrm>
          <a:prstGeom prst="rect">
            <a:avLst/>
          </a:prstGeom>
        </p:spPr>
        <p:txBody>
          <a:bodyPr anchor="t" rtlCol="false" tIns="0" lIns="0" bIns="0" rIns="0">
            <a:spAutoFit/>
          </a:bodyPr>
          <a:lstStyle/>
          <a:p>
            <a:pPr algn="l" marL="496571" indent="-248285" lvl="1">
              <a:lnSpc>
                <a:spcPts val="3220"/>
              </a:lnSpc>
              <a:buFont typeface="Arial"/>
              <a:buChar char="•"/>
            </a:pPr>
            <a:r>
              <a:rPr lang="en-US" sz="2300" spc="197">
                <a:solidFill>
                  <a:srgbClr val="FFFFFF"/>
                </a:solidFill>
                <a:latin typeface="Norwester"/>
                <a:ea typeface="Norwester"/>
                <a:cs typeface="Norwester"/>
                <a:sym typeface="Norwester"/>
              </a:rPr>
              <a:t>Cloud Scalability </a:t>
            </a:r>
          </a:p>
          <a:p>
            <a:pPr algn="l" marL="496571" indent="-248285" lvl="1">
              <a:lnSpc>
                <a:spcPts val="3220"/>
              </a:lnSpc>
              <a:buFont typeface="Arial"/>
              <a:buChar char="•"/>
            </a:pPr>
            <a:r>
              <a:rPr lang="en-US" sz="2300" spc="197">
                <a:solidFill>
                  <a:srgbClr val="FFFFFF"/>
                </a:solidFill>
                <a:latin typeface="Norwester"/>
                <a:ea typeface="Norwester"/>
                <a:cs typeface="Norwester"/>
                <a:sym typeface="Norwester"/>
              </a:rPr>
              <a:t>Relational Structure for Complex Scheduling Logic</a:t>
            </a:r>
          </a:p>
          <a:p>
            <a:pPr algn="l" marL="496571" indent="-248285" lvl="1">
              <a:lnSpc>
                <a:spcPts val="3220"/>
              </a:lnSpc>
              <a:spcBef>
                <a:spcPct val="0"/>
              </a:spcBef>
              <a:buFont typeface="Arial"/>
              <a:buChar char="•"/>
            </a:pPr>
            <a:r>
              <a:rPr lang="en-US" sz="2300" spc="197">
                <a:solidFill>
                  <a:srgbClr val="FFFFFF"/>
                </a:solidFill>
                <a:latin typeface="Norwester"/>
                <a:ea typeface="Norwester"/>
                <a:cs typeface="Norwester"/>
                <a:sym typeface="Norwester"/>
              </a:rPr>
              <a:t>Secure and Managed Connectivity</a:t>
            </a:r>
          </a:p>
        </p:txBody>
      </p:sp>
      <p:sp>
        <p:nvSpPr>
          <p:cNvPr name="TextBox 27" id="27"/>
          <p:cNvSpPr txBox="true"/>
          <p:nvPr/>
        </p:nvSpPr>
        <p:spPr>
          <a:xfrm rot="0">
            <a:off x="6488449" y="8024022"/>
            <a:ext cx="5071249" cy="1989455"/>
          </a:xfrm>
          <a:prstGeom prst="rect">
            <a:avLst/>
          </a:prstGeom>
        </p:spPr>
        <p:txBody>
          <a:bodyPr anchor="t" rtlCol="false" tIns="0" lIns="0" bIns="0" rIns="0">
            <a:spAutoFit/>
          </a:bodyPr>
          <a:lstStyle/>
          <a:p>
            <a:pPr algn="l" marL="496571" indent="-248285" lvl="1">
              <a:lnSpc>
                <a:spcPts val="3220"/>
              </a:lnSpc>
              <a:buFont typeface="Arial"/>
              <a:buChar char="•"/>
            </a:pPr>
            <a:r>
              <a:rPr lang="en-US" sz="2300" spc="197">
                <a:solidFill>
                  <a:srgbClr val="FFFFFF"/>
                </a:solidFill>
                <a:latin typeface="Norwester"/>
                <a:ea typeface="Norwester"/>
                <a:cs typeface="Norwester"/>
                <a:sym typeface="Norwester"/>
              </a:rPr>
              <a:t>Robust Business Logic Encapsulation</a:t>
            </a:r>
          </a:p>
          <a:p>
            <a:pPr algn="l" marL="496571" indent="-248285" lvl="1">
              <a:lnSpc>
                <a:spcPts val="3220"/>
              </a:lnSpc>
              <a:buFont typeface="Arial"/>
              <a:buChar char="•"/>
            </a:pPr>
            <a:r>
              <a:rPr lang="en-US" sz="2300" spc="197">
                <a:solidFill>
                  <a:srgbClr val="FFFFFF"/>
                </a:solidFill>
                <a:latin typeface="Norwester"/>
                <a:ea typeface="Norwester"/>
                <a:cs typeface="Norwester"/>
                <a:sym typeface="Norwester"/>
              </a:rPr>
              <a:t>Efficient API Layer and Security</a:t>
            </a:r>
          </a:p>
          <a:p>
            <a:pPr algn="l" marL="496571" indent="-248285" lvl="1">
              <a:lnSpc>
                <a:spcPts val="3220"/>
              </a:lnSpc>
              <a:spcBef>
                <a:spcPct val="0"/>
              </a:spcBef>
              <a:buFont typeface="Arial"/>
              <a:buChar char="•"/>
            </a:pPr>
            <a:r>
              <a:rPr lang="en-US" sz="2300" spc="197">
                <a:solidFill>
                  <a:srgbClr val="FFFFFF"/>
                </a:solidFill>
                <a:latin typeface="Norwester"/>
                <a:ea typeface="Norwester"/>
                <a:cs typeface="Norwester"/>
                <a:sym typeface="Norwester"/>
              </a:rPr>
              <a:t>Maintainability</a:t>
            </a:r>
          </a:p>
        </p:txBody>
      </p:sp>
      <p:sp>
        <p:nvSpPr>
          <p:cNvPr name="TextBox 28" id="28"/>
          <p:cNvSpPr txBox="true"/>
          <p:nvPr/>
        </p:nvSpPr>
        <p:spPr>
          <a:xfrm rot="0">
            <a:off x="12268654" y="8224047"/>
            <a:ext cx="5071249" cy="1589405"/>
          </a:xfrm>
          <a:prstGeom prst="rect">
            <a:avLst/>
          </a:prstGeom>
        </p:spPr>
        <p:txBody>
          <a:bodyPr anchor="t" rtlCol="false" tIns="0" lIns="0" bIns="0" rIns="0">
            <a:spAutoFit/>
          </a:bodyPr>
          <a:lstStyle/>
          <a:p>
            <a:pPr algn="l" marL="496571" indent="-248285" lvl="1">
              <a:lnSpc>
                <a:spcPts val="3220"/>
              </a:lnSpc>
              <a:buFont typeface="Arial"/>
              <a:buChar char="•"/>
            </a:pPr>
            <a:r>
              <a:rPr lang="en-US" sz="2300" spc="197">
                <a:solidFill>
                  <a:srgbClr val="FFFFFF"/>
                </a:solidFill>
                <a:latin typeface="Norwester"/>
                <a:ea typeface="Norwester"/>
                <a:cs typeface="Norwester"/>
                <a:sym typeface="Norwester"/>
              </a:rPr>
              <a:t>Responsive, Interactive UI</a:t>
            </a:r>
          </a:p>
          <a:p>
            <a:pPr algn="l" marL="496571" indent="-248285" lvl="1">
              <a:lnSpc>
                <a:spcPts val="3220"/>
              </a:lnSpc>
              <a:buFont typeface="Arial"/>
              <a:buChar char="•"/>
            </a:pPr>
            <a:r>
              <a:rPr lang="en-US" sz="2300" spc="197">
                <a:solidFill>
                  <a:srgbClr val="FFFFFF"/>
                </a:solidFill>
                <a:latin typeface="Norwester"/>
                <a:ea typeface="Norwester"/>
                <a:cs typeface="Norwester"/>
                <a:sym typeface="Norwester"/>
              </a:rPr>
              <a:t>Modular Component Design</a:t>
            </a:r>
          </a:p>
          <a:p>
            <a:pPr algn="l" marL="496571" indent="-248285" lvl="1">
              <a:lnSpc>
                <a:spcPts val="3220"/>
              </a:lnSpc>
              <a:spcBef>
                <a:spcPct val="0"/>
              </a:spcBef>
              <a:buFont typeface="Arial"/>
              <a:buChar char="•"/>
            </a:pPr>
            <a:r>
              <a:rPr lang="en-US" sz="2300" spc="197">
                <a:solidFill>
                  <a:srgbClr val="FFFFFF"/>
                </a:solidFill>
                <a:latin typeface="Norwester"/>
                <a:ea typeface="Norwester"/>
                <a:cs typeface="Norwester"/>
                <a:sym typeface="Norwester"/>
              </a:rPr>
              <a:t>Secure, Authenticated Integration with Backend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grpSp>
        <p:nvGrpSpPr>
          <p:cNvPr name="Group 3" id="3"/>
          <p:cNvGrpSpPr/>
          <p:nvPr/>
        </p:nvGrpSpPr>
        <p:grpSpPr>
          <a:xfrm rot="0">
            <a:off x="-4631730" y="-2281237"/>
            <a:ext cx="14849475" cy="148494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36827" y="699245"/>
            <a:ext cx="9339079" cy="969529"/>
          </a:xfrm>
          <a:prstGeom prst="rect">
            <a:avLst/>
          </a:prstGeom>
        </p:spPr>
        <p:txBody>
          <a:bodyPr anchor="t" rtlCol="false" tIns="0" lIns="0" bIns="0" rIns="0">
            <a:spAutoFit/>
          </a:bodyPr>
          <a:lstStyle/>
          <a:p>
            <a:pPr algn="l">
              <a:lnSpc>
                <a:spcPts val="7986"/>
              </a:lnSpc>
              <a:spcBef>
                <a:spcPct val="0"/>
              </a:spcBef>
            </a:pPr>
            <a:r>
              <a:rPr lang="en-US" sz="5704" b="true">
                <a:solidFill>
                  <a:srgbClr val="7060DE"/>
                </a:solidFill>
                <a:latin typeface="Playfair Display Bold"/>
                <a:ea typeface="Playfair Display Bold"/>
                <a:cs typeface="Playfair Display Bold"/>
                <a:sym typeface="Playfair Display Bold"/>
              </a:rPr>
              <a:t>Experimental validation</a:t>
            </a:r>
          </a:p>
        </p:txBody>
      </p:sp>
      <p:sp>
        <p:nvSpPr>
          <p:cNvPr name="TextBox 8" id="8"/>
          <p:cNvSpPr txBox="true"/>
          <p:nvPr/>
        </p:nvSpPr>
        <p:spPr>
          <a:xfrm rot="0">
            <a:off x="1122080" y="4017643"/>
            <a:ext cx="6499825" cy="5444490"/>
          </a:xfrm>
          <a:prstGeom prst="rect">
            <a:avLst/>
          </a:prstGeom>
        </p:spPr>
        <p:txBody>
          <a:bodyPr anchor="t" rtlCol="false" tIns="0" lIns="0" bIns="0" rIns="0">
            <a:spAutoFit/>
          </a:bodyPr>
          <a:lstStyle/>
          <a:p>
            <a:pPr algn="l">
              <a:lnSpc>
                <a:spcPts val="3359"/>
              </a:lnSpc>
            </a:pPr>
            <a:r>
              <a:rPr lang="en-US" sz="2400" spc="280">
                <a:solidFill>
                  <a:srgbClr val="7060DE"/>
                </a:solidFill>
                <a:latin typeface="Roboto"/>
                <a:ea typeface="Roboto"/>
                <a:cs typeface="Roboto"/>
                <a:sym typeface="Roboto"/>
              </a:rPr>
              <a:t>General strategy: Take each remaining activity and based on it’s current temporal domains find an ideal placement of it such that the utility is maximized. Do that for every utility source (preference, constraint). Take the sum of it all and divide it by the difficulty to place the activities.</a:t>
            </a:r>
          </a:p>
          <a:p>
            <a:pPr algn="l">
              <a:lnSpc>
                <a:spcPts val="3359"/>
              </a:lnSpc>
            </a:pPr>
          </a:p>
          <a:p>
            <a:pPr algn="l">
              <a:lnSpc>
                <a:spcPts val="3359"/>
              </a:lnSpc>
              <a:spcBef>
                <a:spcPct val="0"/>
              </a:spcBef>
            </a:pPr>
            <a:r>
              <a:rPr lang="en-US" sz="2400" spc="280">
                <a:solidFill>
                  <a:srgbClr val="7060DE"/>
                </a:solidFill>
                <a:latin typeface="Roboto"/>
                <a:ea typeface="Roboto"/>
                <a:cs typeface="Roboto"/>
                <a:sym typeface="Roboto"/>
              </a:rPr>
              <a:t>ISSUE: no real algorithmic implementation, only emulating the perfect schedule through general guidelines and trial and error</a:t>
            </a:r>
          </a:p>
        </p:txBody>
      </p:sp>
      <p:sp>
        <p:nvSpPr>
          <p:cNvPr name="TextBox 9" id="9"/>
          <p:cNvSpPr txBox="true"/>
          <p:nvPr/>
        </p:nvSpPr>
        <p:spPr>
          <a:xfrm rot="0">
            <a:off x="1992851" y="2093201"/>
            <a:ext cx="5195562" cy="537845"/>
          </a:xfrm>
          <a:prstGeom prst="rect">
            <a:avLst/>
          </a:prstGeom>
        </p:spPr>
        <p:txBody>
          <a:bodyPr anchor="t" rtlCol="false" tIns="0" lIns="0" bIns="0" rIns="0">
            <a:spAutoFit/>
          </a:bodyPr>
          <a:lstStyle/>
          <a:p>
            <a:pPr algn="ctr">
              <a:lnSpc>
                <a:spcPts val="4480"/>
              </a:lnSpc>
              <a:spcBef>
                <a:spcPct val="0"/>
              </a:spcBef>
            </a:pPr>
            <a:r>
              <a:rPr lang="en-US" sz="3200" spc="480">
                <a:solidFill>
                  <a:srgbClr val="7060DE"/>
                </a:solidFill>
                <a:latin typeface="Norwester"/>
                <a:ea typeface="Norwester"/>
                <a:cs typeface="Norwester"/>
                <a:sym typeface="Norwester"/>
              </a:rPr>
              <a:t>ESTIMATED UTILITY</a:t>
            </a:r>
          </a:p>
        </p:txBody>
      </p:sp>
      <p:sp>
        <p:nvSpPr>
          <p:cNvPr name="TextBox 10" id="10"/>
          <p:cNvSpPr txBox="true"/>
          <p:nvPr/>
        </p:nvSpPr>
        <p:spPr>
          <a:xfrm rot="0">
            <a:off x="10634073" y="4017643"/>
            <a:ext cx="6499825" cy="5863590"/>
          </a:xfrm>
          <a:prstGeom prst="rect">
            <a:avLst/>
          </a:prstGeom>
        </p:spPr>
        <p:txBody>
          <a:bodyPr anchor="t" rtlCol="false" tIns="0" lIns="0" bIns="0" rIns="0">
            <a:spAutoFit/>
          </a:bodyPr>
          <a:lstStyle/>
          <a:p>
            <a:pPr algn="l">
              <a:lnSpc>
                <a:spcPts val="3359"/>
              </a:lnSpc>
            </a:pPr>
            <a:r>
              <a:rPr lang="en-US" sz="2400" spc="280">
                <a:solidFill>
                  <a:srgbClr val="FFFFFE"/>
                </a:solidFill>
                <a:latin typeface="Roboto"/>
                <a:ea typeface="Roboto"/>
                <a:cs typeface="Roboto"/>
                <a:sym typeface="Roboto"/>
              </a:rPr>
              <a:t>General strategy: For each of the already scheduled activity, alongside the partial solution we are currently on, calculate the utility using all of the existing sources (preference, constraint), take that sum and divide it by the difficulty to schedule the remaining activities in the priority queue.</a:t>
            </a:r>
          </a:p>
          <a:p>
            <a:pPr algn="l">
              <a:lnSpc>
                <a:spcPts val="3359"/>
              </a:lnSpc>
            </a:pPr>
          </a:p>
          <a:p>
            <a:pPr algn="l">
              <a:lnSpc>
                <a:spcPts val="3359"/>
              </a:lnSpc>
              <a:spcBef>
                <a:spcPct val="0"/>
              </a:spcBef>
            </a:pPr>
            <a:r>
              <a:rPr lang="en-US" sz="2400" spc="280">
                <a:solidFill>
                  <a:srgbClr val="FFFFFE"/>
                </a:solidFill>
                <a:latin typeface="Roboto"/>
                <a:ea typeface="Roboto"/>
                <a:cs typeface="Roboto"/>
                <a:sym typeface="Roboto"/>
              </a:rPr>
              <a:t>IMPORTANT: We only do this for schedules that do not produce a difficulty metric over 1 for any activity remaining</a:t>
            </a:r>
          </a:p>
        </p:txBody>
      </p:sp>
      <p:sp>
        <p:nvSpPr>
          <p:cNvPr name="AutoShape 11" id="11"/>
          <p:cNvSpPr/>
          <p:nvPr/>
        </p:nvSpPr>
        <p:spPr>
          <a:xfrm>
            <a:off x="1911668" y="2731058"/>
            <a:ext cx="5710238" cy="0"/>
          </a:xfrm>
          <a:prstGeom prst="line">
            <a:avLst/>
          </a:prstGeom>
          <a:ln cap="flat" w="85725">
            <a:solidFill>
              <a:srgbClr val="7060DE"/>
            </a:solidFill>
            <a:prstDash val="solid"/>
            <a:headEnd type="none" len="sm" w="sm"/>
            <a:tailEnd type="none" len="sm" w="sm"/>
          </a:ln>
        </p:spPr>
      </p:sp>
      <p:sp>
        <p:nvSpPr>
          <p:cNvPr name="TextBox 12" id="12"/>
          <p:cNvSpPr txBox="true"/>
          <p:nvPr/>
        </p:nvSpPr>
        <p:spPr>
          <a:xfrm rot="0">
            <a:off x="1028700" y="2774949"/>
            <a:ext cx="7123865" cy="1099820"/>
          </a:xfrm>
          <a:prstGeom prst="rect">
            <a:avLst/>
          </a:prstGeom>
        </p:spPr>
        <p:txBody>
          <a:bodyPr anchor="t" rtlCol="false" tIns="0" lIns="0" bIns="0" rIns="0">
            <a:spAutoFit/>
          </a:bodyPr>
          <a:lstStyle/>
          <a:p>
            <a:pPr algn="ctr">
              <a:lnSpc>
                <a:spcPts val="4480"/>
              </a:lnSpc>
              <a:spcBef>
                <a:spcPct val="0"/>
              </a:spcBef>
            </a:pPr>
            <a:r>
              <a:rPr lang="en-US" sz="3200" spc="480">
                <a:solidFill>
                  <a:srgbClr val="7060DE"/>
                </a:solidFill>
                <a:latin typeface="Norwester"/>
                <a:ea typeface="Norwester"/>
                <a:cs typeface="Norwester"/>
                <a:sym typeface="Norwester"/>
              </a:rPr>
              <a:t>DIFFICULTY OF ACTIVITIES IN PRIORITY QUEUE</a:t>
            </a:r>
          </a:p>
        </p:txBody>
      </p:sp>
      <p:sp>
        <p:nvSpPr>
          <p:cNvPr name="TextBox 13" id="13"/>
          <p:cNvSpPr txBox="true"/>
          <p:nvPr/>
        </p:nvSpPr>
        <p:spPr>
          <a:xfrm rot="0">
            <a:off x="10634073" y="2774949"/>
            <a:ext cx="7123865" cy="1099820"/>
          </a:xfrm>
          <a:prstGeom prst="rect">
            <a:avLst/>
          </a:prstGeom>
        </p:spPr>
        <p:txBody>
          <a:bodyPr anchor="t" rtlCol="false" tIns="0" lIns="0" bIns="0" rIns="0">
            <a:spAutoFit/>
          </a:bodyPr>
          <a:lstStyle/>
          <a:p>
            <a:pPr algn="ctr">
              <a:lnSpc>
                <a:spcPts val="4480"/>
              </a:lnSpc>
              <a:spcBef>
                <a:spcPct val="0"/>
              </a:spcBef>
            </a:pPr>
            <a:r>
              <a:rPr lang="en-US" sz="3200" spc="480">
                <a:solidFill>
                  <a:srgbClr val="FFFFFE"/>
                </a:solidFill>
                <a:latin typeface="Norwester"/>
                <a:ea typeface="Norwester"/>
                <a:cs typeface="Norwester"/>
                <a:sym typeface="Norwester"/>
              </a:rPr>
              <a:t>DIFFICULTY OF ACTIVITIES IN PRIORITY QUEUE</a:t>
            </a:r>
          </a:p>
        </p:txBody>
      </p:sp>
      <p:sp>
        <p:nvSpPr>
          <p:cNvPr name="AutoShape 14" id="14"/>
          <p:cNvSpPr/>
          <p:nvPr/>
        </p:nvSpPr>
        <p:spPr>
          <a:xfrm>
            <a:off x="11340887" y="2731058"/>
            <a:ext cx="5710238" cy="0"/>
          </a:xfrm>
          <a:prstGeom prst="line">
            <a:avLst/>
          </a:prstGeom>
          <a:ln cap="flat" w="85725">
            <a:solidFill>
              <a:srgbClr val="FFFFFE"/>
            </a:solidFill>
            <a:prstDash val="solid"/>
            <a:headEnd type="none" len="sm" w="sm"/>
            <a:tailEnd type="none" len="sm" w="sm"/>
          </a:ln>
        </p:spPr>
      </p:sp>
      <p:sp>
        <p:nvSpPr>
          <p:cNvPr name="TextBox 15" id="15"/>
          <p:cNvSpPr txBox="true"/>
          <p:nvPr/>
        </p:nvSpPr>
        <p:spPr>
          <a:xfrm rot="0">
            <a:off x="11598224" y="2093201"/>
            <a:ext cx="5195562" cy="537845"/>
          </a:xfrm>
          <a:prstGeom prst="rect">
            <a:avLst/>
          </a:prstGeom>
        </p:spPr>
        <p:txBody>
          <a:bodyPr anchor="t" rtlCol="false" tIns="0" lIns="0" bIns="0" rIns="0">
            <a:spAutoFit/>
          </a:bodyPr>
          <a:lstStyle/>
          <a:p>
            <a:pPr algn="ctr">
              <a:lnSpc>
                <a:spcPts val="4480"/>
              </a:lnSpc>
              <a:spcBef>
                <a:spcPct val="0"/>
              </a:spcBef>
            </a:pPr>
            <a:r>
              <a:rPr lang="en-US" sz="3200" spc="480">
                <a:solidFill>
                  <a:srgbClr val="FFFFFE"/>
                </a:solidFill>
                <a:latin typeface="Norwester"/>
                <a:ea typeface="Norwester"/>
                <a:cs typeface="Norwester"/>
                <a:sym typeface="Norwester"/>
              </a:rPr>
              <a:t>ACCUMULATED UTILITY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0" y="1465758"/>
            <a:ext cx="632700" cy="0"/>
          </a:xfrm>
          <a:prstGeom prst="line">
            <a:avLst/>
          </a:prstGeom>
          <a:ln cap="flat" w="85725">
            <a:solidFill>
              <a:srgbClr val="E3D095"/>
            </a:solidFill>
            <a:prstDash val="solid"/>
            <a:headEnd type="none" len="sm" w="sm"/>
            <a:tailEnd type="none" len="sm" w="sm"/>
          </a:ln>
        </p:spPr>
      </p:sp>
      <p:sp>
        <p:nvSpPr>
          <p:cNvPr name="AutoShape 5" id="5"/>
          <p:cNvSpPr/>
          <p:nvPr/>
        </p:nvSpPr>
        <p:spPr>
          <a:xfrm>
            <a:off x="632700" y="1465758"/>
            <a:ext cx="632700" cy="0"/>
          </a:xfrm>
          <a:prstGeom prst="line">
            <a:avLst/>
          </a:prstGeom>
          <a:ln cap="flat" w="85725">
            <a:solidFill>
              <a:srgbClr val="E3D095"/>
            </a:solidFill>
            <a:prstDash val="solid"/>
            <a:headEnd type="none" len="sm" w="sm"/>
            <a:tailEnd type="none" len="sm" w="sm"/>
          </a:ln>
        </p:spPr>
      </p:sp>
      <p:sp>
        <p:nvSpPr>
          <p:cNvPr name="AutoShape 6" id="6"/>
          <p:cNvSpPr/>
          <p:nvPr/>
        </p:nvSpPr>
        <p:spPr>
          <a:xfrm>
            <a:off x="1265401" y="1465758"/>
            <a:ext cx="632700" cy="0"/>
          </a:xfrm>
          <a:prstGeom prst="line">
            <a:avLst/>
          </a:prstGeom>
          <a:ln cap="flat" w="85725">
            <a:solidFill>
              <a:srgbClr val="E3D095"/>
            </a:solidFill>
            <a:prstDash val="solid"/>
            <a:headEnd type="none" len="sm" w="sm"/>
            <a:tailEnd type="none" len="sm" w="sm"/>
          </a:ln>
        </p:spPr>
      </p:sp>
      <p:sp>
        <p:nvSpPr>
          <p:cNvPr name="Freeform 7" id="7"/>
          <p:cNvSpPr/>
          <p:nvPr/>
        </p:nvSpPr>
        <p:spPr>
          <a:xfrm flipH="false" flipV="false" rot="0">
            <a:off x="1028700" y="6902005"/>
            <a:ext cx="15475497" cy="3252432"/>
          </a:xfrm>
          <a:custGeom>
            <a:avLst/>
            <a:gdLst/>
            <a:ahLst/>
            <a:cxnLst/>
            <a:rect r="r" b="b" t="t" l="l"/>
            <a:pathLst>
              <a:path h="3252432" w="15475497">
                <a:moveTo>
                  <a:pt x="0" y="0"/>
                </a:moveTo>
                <a:lnTo>
                  <a:pt x="15475497" y="0"/>
                </a:lnTo>
                <a:lnTo>
                  <a:pt x="15475497" y="3252432"/>
                </a:lnTo>
                <a:lnTo>
                  <a:pt x="0" y="3252432"/>
                </a:lnTo>
                <a:lnTo>
                  <a:pt x="0" y="0"/>
                </a:lnTo>
                <a:close/>
              </a:path>
            </a:pathLst>
          </a:custGeom>
          <a:blipFill>
            <a:blip r:embed="rId5"/>
            <a:stretch>
              <a:fillRect l="0" t="-3489" r="0" b="0"/>
            </a:stretch>
          </a:blipFill>
        </p:spPr>
      </p:sp>
      <p:sp>
        <p:nvSpPr>
          <p:cNvPr name="Freeform 8" id="8"/>
          <p:cNvSpPr/>
          <p:nvPr/>
        </p:nvSpPr>
        <p:spPr>
          <a:xfrm flipH="false" flipV="false" rot="0">
            <a:off x="217468" y="1756271"/>
            <a:ext cx="8113360" cy="4939008"/>
          </a:xfrm>
          <a:custGeom>
            <a:avLst/>
            <a:gdLst/>
            <a:ahLst/>
            <a:cxnLst/>
            <a:rect r="r" b="b" t="t" l="l"/>
            <a:pathLst>
              <a:path h="4939008" w="8113360">
                <a:moveTo>
                  <a:pt x="0" y="0"/>
                </a:moveTo>
                <a:lnTo>
                  <a:pt x="8113360" y="0"/>
                </a:lnTo>
                <a:lnTo>
                  <a:pt x="8113360" y="4939008"/>
                </a:lnTo>
                <a:lnTo>
                  <a:pt x="0" y="4939008"/>
                </a:lnTo>
                <a:lnTo>
                  <a:pt x="0" y="0"/>
                </a:lnTo>
                <a:close/>
              </a:path>
            </a:pathLst>
          </a:custGeom>
          <a:blipFill>
            <a:blip r:embed="rId6"/>
            <a:stretch>
              <a:fillRect l="0" t="0" r="0" b="0"/>
            </a:stretch>
          </a:blipFill>
        </p:spPr>
      </p:sp>
      <p:sp>
        <p:nvSpPr>
          <p:cNvPr name="Freeform 9" id="9"/>
          <p:cNvSpPr/>
          <p:nvPr/>
        </p:nvSpPr>
        <p:spPr>
          <a:xfrm flipH="false" flipV="false" rot="0">
            <a:off x="8884492" y="2387976"/>
            <a:ext cx="9071683" cy="2755524"/>
          </a:xfrm>
          <a:custGeom>
            <a:avLst/>
            <a:gdLst/>
            <a:ahLst/>
            <a:cxnLst/>
            <a:rect r="r" b="b" t="t" l="l"/>
            <a:pathLst>
              <a:path h="2755524" w="9071683">
                <a:moveTo>
                  <a:pt x="0" y="0"/>
                </a:moveTo>
                <a:lnTo>
                  <a:pt x="9071684" y="0"/>
                </a:lnTo>
                <a:lnTo>
                  <a:pt x="9071684" y="2755524"/>
                </a:lnTo>
                <a:lnTo>
                  <a:pt x="0" y="2755524"/>
                </a:lnTo>
                <a:lnTo>
                  <a:pt x="0" y="0"/>
                </a:lnTo>
                <a:close/>
              </a:path>
            </a:pathLst>
          </a:custGeom>
          <a:blipFill>
            <a:blip r:embed="rId7"/>
            <a:stretch>
              <a:fillRect l="0" t="0" r="0" b="0"/>
            </a:stretch>
          </a:blipFill>
        </p:spPr>
      </p:sp>
      <p:sp>
        <p:nvSpPr>
          <p:cNvPr name="TextBox 10" id="10"/>
          <p:cNvSpPr txBox="true"/>
          <p:nvPr/>
        </p:nvSpPr>
        <p:spPr>
          <a:xfrm rot="0">
            <a:off x="217468" y="208786"/>
            <a:ext cx="17738708"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Experimental validation: Results for the first set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0" y="1465758"/>
            <a:ext cx="632700" cy="0"/>
          </a:xfrm>
          <a:prstGeom prst="line">
            <a:avLst/>
          </a:prstGeom>
          <a:ln cap="flat" w="85725">
            <a:solidFill>
              <a:srgbClr val="E3D095"/>
            </a:solidFill>
            <a:prstDash val="solid"/>
            <a:headEnd type="none" len="sm" w="sm"/>
            <a:tailEnd type="none" len="sm" w="sm"/>
          </a:ln>
        </p:spPr>
      </p:sp>
      <p:sp>
        <p:nvSpPr>
          <p:cNvPr name="AutoShape 5" id="5"/>
          <p:cNvSpPr/>
          <p:nvPr/>
        </p:nvSpPr>
        <p:spPr>
          <a:xfrm>
            <a:off x="632700" y="1465758"/>
            <a:ext cx="632700" cy="0"/>
          </a:xfrm>
          <a:prstGeom prst="line">
            <a:avLst/>
          </a:prstGeom>
          <a:ln cap="flat" w="85725">
            <a:solidFill>
              <a:srgbClr val="E3D095"/>
            </a:solidFill>
            <a:prstDash val="solid"/>
            <a:headEnd type="none" len="sm" w="sm"/>
            <a:tailEnd type="none" len="sm" w="sm"/>
          </a:ln>
        </p:spPr>
      </p:sp>
      <p:sp>
        <p:nvSpPr>
          <p:cNvPr name="AutoShape 6" id="6"/>
          <p:cNvSpPr/>
          <p:nvPr/>
        </p:nvSpPr>
        <p:spPr>
          <a:xfrm>
            <a:off x="1265401" y="1465758"/>
            <a:ext cx="632700" cy="0"/>
          </a:xfrm>
          <a:prstGeom prst="line">
            <a:avLst/>
          </a:prstGeom>
          <a:ln cap="flat" w="85725">
            <a:solidFill>
              <a:srgbClr val="E3D095"/>
            </a:solidFill>
            <a:prstDash val="solid"/>
            <a:headEnd type="none" len="sm" w="sm"/>
            <a:tailEnd type="none" len="sm" w="sm"/>
          </a:ln>
        </p:spPr>
      </p:sp>
      <p:sp>
        <p:nvSpPr>
          <p:cNvPr name="TextBox 7" id="7"/>
          <p:cNvSpPr txBox="true"/>
          <p:nvPr/>
        </p:nvSpPr>
        <p:spPr>
          <a:xfrm rot="0">
            <a:off x="407871" y="2885005"/>
            <a:ext cx="3353939" cy="1047750"/>
          </a:xfrm>
          <a:prstGeom prst="rect">
            <a:avLst/>
          </a:prstGeom>
        </p:spPr>
        <p:txBody>
          <a:bodyPr anchor="t" rtlCol="false" tIns="0" lIns="0" bIns="0" rIns="0">
            <a:spAutoFit/>
          </a:bodyPr>
          <a:lstStyle/>
          <a:p>
            <a:pPr algn="ctr">
              <a:lnSpc>
                <a:spcPts val="4200"/>
              </a:lnSpc>
            </a:pPr>
            <a:r>
              <a:rPr lang="en-US" sz="3000">
                <a:solidFill>
                  <a:srgbClr val="FFFFFF"/>
                </a:solidFill>
                <a:latin typeface="Playfair Display"/>
                <a:ea typeface="Playfair Display"/>
                <a:cs typeface="Playfair Display"/>
                <a:sym typeface="Playfair Display"/>
              </a:rPr>
              <a:t>Accumulated utility</a:t>
            </a:r>
          </a:p>
          <a:p>
            <a:pPr algn="ctr">
              <a:lnSpc>
                <a:spcPts val="4200"/>
              </a:lnSpc>
              <a:spcBef>
                <a:spcPct val="0"/>
              </a:spcBef>
            </a:pPr>
            <a:r>
              <a:rPr lang="en-US" sz="3000">
                <a:solidFill>
                  <a:srgbClr val="FFFFFF"/>
                </a:solidFill>
                <a:latin typeface="Playfair Display"/>
                <a:ea typeface="Playfair Display"/>
                <a:cs typeface="Playfair Display"/>
                <a:sym typeface="Playfair Display"/>
              </a:rPr>
              <a:t>Difficulty</a:t>
            </a:r>
          </a:p>
        </p:txBody>
      </p:sp>
      <p:sp>
        <p:nvSpPr>
          <p:cNvPr name="AutoShape 8" id="8"/>
          <p:cNvSpPr/>
          <p:nvPr/>
        </p:nvSpPr>
        <p:spPr>
          <a:xfrm flipV="true">
            <a:off x="190500" y="3418405"/>
            <a:ext cx="3734745" cy="19050"/>
          </a:xfrm>
          <a:prstGeom prst="line">
            <a:avLst/>
          </a:prstGeom>
          <a:ln cap="flat" w="38100">
            <a:solidFill>
              <a:srgbClr val="E3D095"/>
            </a:solidFill>
            <a:prstDash val="solid"/>
            <a:headEnd type="none" len="sm" w="sm"/>
            <a:tailEnd type="none" len="sm" w="sm"/>
          </a:ln>
        </p:spPr>
      </p:sp>
      <p:sp>
        <p:nvSpPr>
          <p:cNvPr name="TextBox 9" id="9"/>
          <p:cNvSpPr txBox="true"/>
          <p:nvPr/>
        </p:nvSpPr>
        <p:spPr>
          <a:xfrm rot="0">
            <a:off x="434839" y="6887848"/>
            <a:ext cx="3353939" cy="1047750"/>
          </a:xfrm>
          <a:prstGeom prst="rect">
            <a:avLst/>
          </a:prstGeom>
        </p:spPr>
        <p:txBody>
          <a:bodyPr anchor="t" rtlCol="false" tIns="0" lIns="0" bIns="0" rIns="0">
            <a:spAutoFit/>
          </a:bodyPr>
          <a:lstStyle/>
          <a:p>
            <a:pPr algn="ctr">
              <a:lnSpc>
                <a:spcPts val="4200"/>
              </a:lnSpc>
            </a:pPr>
            <a:r>
              <a:rPr lang="en-US" sz="3000">
                <a:solidFill>
                  <a:srgbClr val="FFFFFF"/>
                </a:solidFill>
                <a:latin typeface="Playfair Display"/>
                <a:ea typeface="Playfair Display"/>
                <a:cs typeface="Playfair Display"/>
                <a:sym typeface="Playfair Display"/>
              </a:rPr>
              <a:t>Estimated utility</a:t>
            </a:r>
          </a:p>
          <a:p>
            <a:pPr algn="ctr">
              <a:lnSpc>
                <a:spcPts val="4200"/>
              </a:lnSpc>
              <a:spcBef>
                <a:spcPct val="0"/>
              </a:spcBef>
            </a:pPr>
            <a:r>
              <a:rPr lang="en-US" sz="3000">
                <a:solidFill>
                  <a:srgbClr val="FFFFFF"/>
                </a:solidFill>
                <a:latin typeface="Playfair Display"/>
                <a:ea typeface="Playfair Display"/>
                <a:cs typeface="Playfair Display"/>
                <a:sym typeface="Playfair Display"/>
              </a:rPr>
              <a:t>Difficulty</a:t>
            </a:r>
          </a:p>
        </p:txBody>
      </p:sp>
      <p:sp>
        <p:nvSpPr>
          <p:cNvPr name="AutoShape 10" id="10"/>
          <p:cNvSpPr/>
          <p:nvPr/>
        </p:nvSpPr>
        <p:spPr>
          <a:xfrm flipV="true">
            <a:off x="217468" y="7421248"/>
            <a:ext cx="3734745" cy="19050"/>
          </a:xfrm>
          <a:prstGeom prst="line">
            <a:avLst/>
          </a:prstGeom>
          <a:ln cap="flat" w="38100">
            <a:solidFill>
              <a:srgbClr val="E3D095"/>
            </a:solidFill>
            <a:prstDash val="solid"/>
            <a:headEnd type="none" len="sm" w="sm"/>
            <a:tailEnd type="none" len="sm" w="sm"/>
          </a:ln>
        </p:spPr>
      </p:sp>
      <p:sp>
        <p:nvSpPr>
          <p:cNvPr name="Freeform 11" id="11"/>
          <p:cNvSpPr/>
          <p:nvPr/>
        </p:nvSpPr>
        <p:spPr>
          <a:xfrm flipH="false" flipV="false" rot="0">
            <a:off x="5528766" y="1465758"/>
            <a:ext cx="11301259" cy="4068453"/>
          </a:xfrm>
          <a:custGeom>
            <a:avLst/>
            <a:gdLst/>
            <a:ahLst/>
            <a:cxnLst/>
            <a:rect r="r" b="b" t="t" l="l"/>
            <a:pathLst>
              <a:path h="4068453" w="11301259">
                <a:moveTo>
                  <a:pt x="0" y="0"/>
                </a:moveTo>
                <a:lnTo>
                  <a:pt x="11301259" y="0"/>
                </a:lnTo>
                <a:lnTo>
                  <a:pt x="11301259" y="4068453"/>
                </a:lnTo>
                <a:lnTo>
                  <a:pt x="0" y="4068453"/>
                </a:lnTo>
                <a:lnTo>
                  <a:pt x="0" y="0"/>
                </a:lnTo>
                <a:close/>
              </a:path>
            </a:pathLst>
          </a:custGeom>
          <a:blipFill>
            <a:blip r:embed="rId5"/>
            <a:stretch>
              <a:fillRect l="0" t="0" r="0" b="0"/>
            </a:stretch>
          </a:blipFill>
        </p:spPr>
      </p:sp>
      <p:sp>
        <p:nvSpPr>
          <p:cNvPr name="Freeform 12" id="12"/>
          <p:cNvSpPr/>
          <p:nvPr/>
        </p:nvSpPr>
        <p:spPr>
          <a:xfrm flipH="false" flipV="false" rot="0">
            <a:off x="5528766" y="5534211"/>
            <a:ext cx="11301259" cy="4011947"/>
          </a:xfrm>
          <a:custGeom>
            <a:avLst/>
            <a:gdLst/>
            <a:ahLst/>
            <a:cxnLst/>
            <a:rect r="r" b="b" t="t" l="l"/>
            <a:pathLst>
              <a:path h="4011947" w="11301259">
                <a:moveTo>
                  <a:pt x="0" y="0"/>
                </a:moveTo>
                <a:lnTo>
                  <a:pt x="11301259" y="0"/>
                </a:lnTo>
                <a:lnTo>
                  <a:pt x="11301259" y="4011947"/>
                </a:lnTo>
                <a:lnTo>
                  <a:pt x="0" y="4011947"/>
                </a:lnTo>
                <a:lnTo>
                  <a:pt x="0" y="0"/>
                </a:lnTo>
                <a:close/>
              </a:path>
            </a:pathLst>
          </a:custGeom>
          <a:blipFill>
            <a:blip r:embed="rId6"/>
            <a:stretch>
              <a:fillRect l="0" t="0" r="0" b="0"/>
            </a:stretch>
          </a:blipFill>
        </p:spPr>
      </p:sp>
      <p:sp>
        <p:nvSpPr>
          <p:cNvPr name="TextBox 13" id="13"/>
          <p:cNvSpPr txBox="true"/>
          <p:nvPr/>
        </p:nvSpPr>
        <p:spPr>
          <a:xfrm rot="0">
            <a:off x="217468" y="208786"/>
            <a:ext cx="17738708"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Experimental validation: Results for the second set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TextBox 3" id="3"/>
          <p:cNvSpPr txBox="true"/>
          <p:nvPr/>
        </p:nvSpPr>
        <p:spPr>
          <a:xfrm rot="0">
            <a:off x="949402" y="3831749"/>
            <a:ext cx="4513183" cy="37680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Manual end-to-end testing through the frontend to validate user workflows (e.g., registration, activity creation, schedule generation) and confirm integration between frontend, backend, and database</a:t>
            </a:r>
          </a:p>
        </p:txBody>
      </p:sp>
      <p:sp>
        <p:nvSpPr>
          <p:cNvPr name="TextBox 4" id="4"/>
          <p:cNvSpPr txBox="true"/>
          <p:nvPr/>
        </p:nvSpPr>
        <p:spPr>
          <a:xfrm rot="0">
            <a:off x="1178117" y="2630011"/>
            <a:ext cx="4055753" cy="1099820"/>
          </a:xfrm>
          <a:prstGeom prst="rect">
            <a:avLst/>
          </a:prstGeom>
        </p:spPr>
        <p:txBody>
          <a:bodyPr anchor="t" rtlCol="false" tIns="0" lIns="0" bIns="0" rIns="0">
            <a:spAutoFit/>
          </a:bodyPr>
          <a:lstStyle/>
          <a:p>
            <a:pPr algn="ctr" marL="0" indent="0" lvl="0">
              <a:lnSpc>
                <a:spcPts val="4480"/>
              </a:lnSpc>
              <a:spcBef>
                <a:spcPct val="0"/>
              </a:spcBef>
            </a:pPr>
            <a:r>
              <a:rPr lang="en-US" sz="3200" spc="480">
                <a:solidFill>
                  <a:srgbClr val="E3D095"/>
                </a:solidFill>
                <a:latin typeface="Norwester"/>
                <a:ea typeface="Norwester"/>
                <a:cs typeface="Norwester"/>
                <a:sym typeface="Norwester"/>
              </a:rPr>
              <a:t>APPLICATION FLOW TESTING</a:t>
            </a:r>
          </a:p>
        </p:txBody>
      </p:sp>
      <p:sp>
        <p:nvSpPr>
          <p:cNvPr name="TextBox 5" id="5"/>
          <p:cNvSpPr txBox="true"/>
          <p:nvPr/>
        </p:nvSpPr>
        <p:spPr>
          <a:xfrm rot="0">
            <a:off x="12746117" y="3831749"/>
            <a:ext cx="4513183" cy="33489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Custom test scenarios designed to evaluate the correctness and feasibility of the SWO algorithm's output under various constraint-heavy and utility-sensitive configurations</a:t>
            </a:r>
          </a:p>
        </p:txBody>
      </p:sp>
      <p:sp>
        <p:nvSpPr>
          <p:cNvPr name="TextBox 6" id="6"/>
          <p:cNvSpPr txBox="true"/>
          <p:nvPr/>
        </p:nvSpPr>
        <p:spPr>
          <a:xfrm rot="0">
            <a:off x="12974832" y="2630011"/>
            <a:ext cx="4055753" cy="1099820"/>
          </a:xfrm>
          <a:prstGeom prst="rect">
            <a:avLst/>
          </a:prstGeom>
        </p:spPr>
        <p:txBody>
          <a:bodyPr anchor="t" rtlCol="false" tIns="0" lIns="0" bIns="0" rIns="0">
            <a:spAutoFit/>
          </a:bodyPr>
          <a:lstStyle/>
          <a:p>
            <a:pPr algn="ctr" marL="0" indent="0" lvl="0">
              <a:lnSpc>
                <a:spcPts val="4480"/>
              </a:lnSpc>
              <a:spcBef>
                <a:spcPct val="0"/>
              </a:spcBef>
            </a:pPr>
            <a:r>
              <a:rPr lang="en-US" sz="3200" spc="480">
                <a:solidFill>
                  <a:srgbClr val="E3D095"/>
                </a:solidFill>
                <a:latin typeface="Norwester"/>
                <a:ea typeface="Norwester"/>
                <a:cs typeface="Norwester"/>
                <a:sym typeface="Norwester"/>
              </a:rPr>
              <a:t>HEURISTIC LOGIC VERIFICATION</a:t>
            </a:r>
          </a:p>
        </p:txBody>
      </p:sp>
      <p:sp>
        <p:nvSpPr>
          <p:cNvPr name="TextBox 7" id="7"/>
          <p:cNvSpPr txBox="true"/>
          <p:nvPr/>
        </p:nvSpPr>
        <p:spPr>
          <a:xfrm rot="0">
            <a:off x="6847760" y="3831749"/>
            <a:ext cx="4513183" cy="37680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Unit testing of backend service methods using mocked repositories (with Mockito) to verify correct CRUD operations, relationship enforcement, and exception handling for entities like users, activities, and constraints</a:t>
            </a:r>
          </a:p>
        </p:txBody>
      </p:sp>
      <p:sp>
        <p:nvSpPr>
          <p:cNvPr name="TextBox 8" id="8"/>
          <p:cNvSpPr txBox="true"/>
          <p:nvPr/>
        </p:nvSpPr>
        <p:spPr>
          <a:xfrm rot="0">
            <a:off x="7076474" y="2630011"/>
            <a:ext cx="4055753" cy="1099820"/>
          </a:xfrm>
          <a:prstGeom prst="rect">
            <a:avLst/>
          </a:prstGeom>
        </p:spPr>
        <p:txBody>
          <a:bodyPr anchor="t" rtlCol="false" tIns="0" lIns="0" bIns="0" rIns="0">
            <a:spAutoFit/>
          </a:bodyPr>
          <a:lstStyle/>
          <a:p>
            <a:pPr algn="ctr" marL="0" indent="0" lvl="0">
              <a:lnSpc>
                <a:spcPts val="4480"/>
              </a:lnSpc>
              <a:spcBef>
                <a:spcPct val="0"/>
              </a:spcBef>
            </a:pPr>
            <a:r>
              <a:rPr lang="en-US" sz="3200" spc="480">
                <a:solidFill>
                  <a:srgbClr val="E3D095"/>
                </a:solidFill>
                <a:latin typeface="Norwester"/>
                <a:ea typeface="Norwester"/>
                <a:cs typeface="Norwester"/>
                <a:sym typeface="Norwester"/>
              </a:rPr>
              <a:t>SERVICE LAYER TESTING</a:t>
            </a:r>
          </a:p>
        </p:txBody>
      </p:sp>
      <p:sp>
        <p:nvSpPr>
          <p:cNvPr name="Freeform 9" id="9"/>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793045" y="491548"/>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Testing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017955" y="-982545"/>
            <a:ext cx="12252089" cy="12252089"/>
          </a:xfrm>
          <a:custGeom>
            <a:avLst/>
            <a:gdLst/>
            <a:ahLst/>
            <a:cxnLst/>
            <a:rect r="r" b="b" t="t" l="l"/>
            <a:pathLst>
              <a:path h="12252089" w="12252089">
                <a:moveTo>
                  <a:pt x="0" y="0"/>
                </a:moveTo>
                <a:lnTo>
                  <a:pt x="12252090" y="0"/>
                </a:lnTo>
                <a:lnTo>
                  <a:pt x="12252090" y="12252090"/>
                </a:lnTo>
                <a:lnTo>
                  <a:pt x="0" y="12252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5">
              <a:alphaModFix amt="17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252593" y="3981450"/>
            <a:ext cx="13782814" cy="2076450"/>
          </a:xfrm>
          <a:prstGeom prst="rect">
            <a:avLst/>
          </a:prstGeom>
        </p:spPr>
        <p:txBody>
          <a:bodyPr anchor="t" rtlCol="false" tIns="0" lIns="0" bIns="0" rIns="0">
            <a:spAutoFit/>
          </a:bodyPr>
          <a:lstStyle/>
          <a:p>
            <a:pPr algn="ctr">
              <a:lnSpc>
                <a:spcPts val="16800"/>
              </a:lnSpc>
              <a:spcBef>
                <a:spcPct val="0"/>
              </a:spcBef>
            </a:pPr>
            <a:r>
              <a:rPr lang="en-US" sz="12000">
                <a:solidFill>
                  <a:srgbClr val="FFFFFF"/>
                </a:solidFill>
                <a:latin typeface="Norwester"/>
                <a:ea typeface="Norwester"/>
                <a:cs typeface="Norwester"/>
                <a:sym typeface="Norwester"/>
              </a:rPr>
              <a:t>LIVE DEMO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TextBox 3" id="3"/>
          <p:cNvSpPr txBox="true"/>
          <p:nvPr/>
        </p:nvSpPr>
        <p:spPr>
          <a:xfrm rot="0">
            <a:off x="958575" y="410492"/>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Future improvement</a:t>
            </a:r>
          </a:p>
        </p:txBody>
      </p:sp>
      <p:sp>
        <p:nvSpPr>
          <p:cNvPr name="TextBox 4" id="4"/>
          <p:cNvSpPr txBox="true"/>
          <p:nvPr/>
        </p:nvSpPr>
        <p:spPr>
          <a:xfrm rot="0">
            <a:off x="1416481" y="3936927"/>
            <a:ext cx="6011312" cy="1253490"/>
          </a:xfrm>
          <a:prstGeom prst="rect">
            <a:avLst/>
          </a:prstGeom>
        </p:spPr>
        <p:txBody>
          <a:bodyPr anchor="t" rtlCol="false" tIns="0" lIns="0" bIns="0" rIns="0">
            <a:spAutoFit/>
          </a:bodyPr>
          <a:lstStyle/>
          <a:p>
            <a:pPr algn="l">
              <a:lnSpc>
                <a:spcPts val="3359"/>
              </a:lnSpc>
              <a:spcBef>
                <a:spcPct val="0"/>
              </a:spcBef>
            </a:pPr>
            <a:r>
              <a:rPr lang="en-US" sz="2400" spc="280">
                <a:solidFill>
                  <a:srgbClr val="FFFFFF"/>
                </a:solidFill>
                <a:latin typeface="Roboto"/>
                <a:ea typeface="Roboto"/>
                <a:cs typeface="Roboto"/>
                <a:sym typeface="Roboto"/>
              </a:rPr>
              <a:t>This would allow smarter comparisons between multiple schedules</a:t>
            </a:r>
          </a:p>
        </p:txBody>
      </p:sp>
      <p:sp>
        <p:nvSpPr>
          <p:cNvPr name="TextBox 5" id="5"/>
          <p:cNvSpPr txBox="true"/>
          <p:nvPr/>
        </p:nvSpPr>
        <p:spPr>
          <a:xfrm rot="0">
            <a:off x="1393798" y="2627557"/>
            <a:ext cx="4442633" cy="1099820"/>
          </a:xfrm>
          <a:prstGeom prst="rect">
            <a:avLst/>
          </a:prstGeom>
        </p:spPr>
        <p:txBody>
          <a:bodyPr anchor="t" rtlCol="false" tIns="0" lIns="0" bIns="0" rIns="0">
            <a:spAutoFit/>
          </a:bodyPr>
          <a:lstStyle/>
          <a:p>
            <a:pPr algn="l" marL="0" indent="0" lvl="0">
              <a:lnSpc>
                <a:spcPts val="4480"/>
              </a:lnSpc>
              <a:spcBef>
                <a:spcPct val="0"/>
              </a:spcBef>
            </a:pPr>
            <a:r>
              <a:rPr lang="en-US" sz="3200" spc="480">
                <a:solidFill>
                  <a:srgbClr val="FFFFFF"/>
                </a:solidFill>
                <a:latin typeface="Norwester"/>
                <a:ea typeface="Norwester"/>
                <a:cs typeface="Norwester"/>
                <a:sym typeface="Norwester"/>
              </a:rPr>
              <a:t>ESTIMATED UTILITY MODELING</a:t>
            </a:r>
          </a:p>
        </p:txBody>
      </p:sp>
      <p:sp>
        <p:nvSpPr>
          <p:cNvPr name="TextBox 6" id="6"/>
          <p:cNvSpPr txBox="true"/>
          <p:nvPr/>
        </p:nvSpPr>
        <p:spPr>
          <a:xfrm rot="0">
            <a:off x="9463207" y="3936927"/>
            <a:ext cx="6011312" cy="1672590"/>
          </a:xfrm>
          <a:prstGeom prst="rect">
            <a:avLst/>
          </a:prstGeom>
        </p:spPr>
        <p:txBody>
          <a:bodyPr anchor="t" rtlCol="false" tIns="0" lIns="0" bIns="0" rIns="0">
            <a:spAutoFit/>
          </a:bodyPr>
          <a:lstStyle/>
          <a:p>
            <a:pPr algn="l">
              <a:lnSpc>
                <a:spcPts val="3359"/>
              </a:lnSpc>
              <a:spcBef>
                <a:spcPct val="0"/>
              </a:spcBef>
            </a:pPr>
            <a:r>
              <a:rPr lang="en-US" sz="2400" spc="280">
                <a:solidFill>
                  <a:srgbClr val="FFFFFF"/>
                </a:solidFill>
                <a:latin typeface="Roboto"/>
                <a:ea typeface="Roboto"/>
                <a:cs typeface="Roboto"/>
                <a:sym typeface="Roboto"/>
              </a:rPr>
              <a:t>A more scalable technique that better adapts to evolving task complexity across multiple scheduling runs</a:t>
            </a:r>
          </a:p>
        </p:txBody>
      </p:sp>
      <p:sp>
        <p:nvSpPr>
          <p:cNvPr name="TextBox 7" id="7"/>
          <p:cNvSpPr txBox="true"/>
          <p:nvPr/>
        </p:nvSpPr>
        <p:spPr>
          <a:xfrm rot="0">
            <a:off x="9463207" y="2346569"/>
            <a:ext cx="4442633" cy="1661795"/>
          </a:xfrm>
          <a:prstGeom prst="rect">
            <a:avLst/>
          </a:prstGeom>
        </p:spPr>
        <p:txBody>
          <a:bodyPr anchor="t" rtlCol="false" tIns="0" lIns="0" bIns="0" rIns="0">
            <a:spAutoFit/>
          </a:bodyPr>
          <a:lstStyle/>
          <a:p>
            <a:pPr algn="l" marL="0" indent="0" lvl="0">
              <a:lnSpc>
                <a:spcPts val="4480"/>
              </a:lnSpc>
              <a:spcBef>
                <a:spcPct val="0"/>
              </a:spcBef>
            </a:pPr>
            <a:r>
              <a:rPr lang="en-US" sz="3200" spc="480">
                <a:solidFill>
                  <a:srgbClr val="FFFFFF"/>
                </a:solidFill>
                <a:latin typeface="Norwester"/>
                <a:ea typeface="Norwester"/>
                <a:cs typeface="Norwester"/>
                <a:sym typeface="Norwester"/>
              </a:rPr>
              <a:t>OPTIMIZED TASK PRIORITIZATION STRATEGY</a:t>
            </a:r>
          </a:p>
        </p:txBody>
      </p:sp>
      <p:sp>
        <p:nvSpPr>
          <p:cNvPr name="TextBox 8" id="8"/>
          <p:cNvSpPr txBox="true"/>
          <p:nvPr/>
        </p:nvSpPr>
        <p:spPr>
          <a:xfrm rot="0">
            <a:off x="3201262" y="8266396"/>
            <a:ext cx="6011312" cy="1672590"/>
          </a:xfrm>
          <a:prstGeom prst="rect">
            <a:avLst/>
          </a:prstGeom>
        </p:spPr>
        <p:txBody>
          <a:bodyPr anchor="t" rtlCol="false" tIns="0" lIns="0" bIns="0" rIns="0">
            <a:spAutoFit/>
          </a:bodyPr>
          <a:lstStyle/>
          <a:p>
            <a:pPr algn="l">
              <a:lnSpc>
                <a:spcPts val="3359"/>
              </a:lnSpc>
              <a:spcBef>
                <a:spcPct val="0"/>
              </a:spcBef>
            </a:pPr>
            <a:r>
              <a:rPr lang="en-US" sz="2400" spc="280">
                <a:solidFill>
                  <a:srgbClr val="FFFFFF"/>
                </a:solidFill>
                <a:latin typeface="Roboto"/>
                <a:ea typeface="Roboto"/>
                <a:cs typeface="Roboto"/>
                <a:sym typeface="Roboto"/>
              </a:rPr>
              <a:t>Enable users to export schedules directly to Google Calendar and define real-world activity locations using Google Maps</a:t>
            </a:r>
          </a:p>
        </p:txBody>
      </p:sp>
      <p:sp>
        <p:nvSpPr>
          <p:cNvPr name="TextBox 9" id="9"/>
          <p:cNvSpPr txBox="true"/>
          <p:nvPr/>
        </p:nvSpPr>
        <p:spPr>
          <a:xfrm rot="0">
            <a:off x="3201262" y="7132208"/>
            <a:ext cx="4442633" cy="1099820"/>
          </a:xfrm>
          <a:prstGeom prst="rect">
            <a:avLst/>
          </a:prstGeom>
        </p:spPr>
        <p:txBody>
          <a:bodyPr anchor="t" rtlCol="false" tIns="0" lIns="0" bIns="0" rIns="0">
            <a:spAutoFit/>
          </a:bodyPr>
          <a:lstStyle/>
          <a:p>
            <a:pPr algn="l" marL="0" indent="0" lvl="0">
              <a:lnSpc>
                <a:spcPts val="4480"/>
              </a:lnSpc>
              <a:spcBef>
                <a:spcPct val="0"/>
              </a:spcBef>
            </a:pPr>
            <a:r>
              <a:rPr lang="en-US" sz="3200" spc="480">
                <a:solidFill>
                  <a:srgbClr val="FFFFFF"/>
                </a:solidFill>
                <a:latin typeface="Norwester"/>
                <a:ea typeface="Norwester"/>
                <a:cs typeface="Norwester"/>
                <a:sym typeface="Norwester"/>
              </a:rPr>
              <a:t>3RD PARTY INTEGRATION</a:t>
            </a:r>
          </a:p>
        </p:txBody>
      </p:sp>
      <p:sp>
        <p:nvSpPr>
          <p:cNvPr name="TextBox 10" id="10"/>
          <p:cNvSpPr txBox="true"/>
          <p:nvPr/>
        </p:nvSpPr>
        <p:spPr>
          <a:xfrm rot="0">
            <a:off x="11247988" y="8266396"/>
            <a:ext cx="6011312" cy="834390"/>
          </a:xfrm>
          <a:prstGeom prst="rect">
            <a:avLst/>
          </a:prstGeom>
        </p:spPr>
        <p:txBody>
          <a:bodyPr anchor="t" rtlCol="false" tIns="0" lIns="0" bIns="0" rIns="0">
            <a:spAutoFit/>
          </a:bodyPr>
          <a:lstStyle/>
          <a:p>
            <a:pPr algn="l">
              <a:lnSpc>
                <a:spcPts val="3359"/>
              </a:lnSpc>
              <a:spcBef>
                <a:spcPct val="0"/>
              </a:spcBef>
            </a:pPr>
            <a:r>
              <a:rPr lang="en-US" sz="2400" spc="280">
                <a:solidFill>
                  <a:srgbClr val="FFFFFF"/>
                </a:solidFill>
                <a:latin typeface="Roboto"/>
                <a:ea typeface="Roboto"/>
                <a:cs typeface="Roboto"/>
                <a:sym typeface="Roboto"/>
              </a:rPr>
              <a:t>Allow users to fine-tune their generated schedules manually</a:t>
            </a:r>
          </a:p>
        </p:txBody>
      </p:sp>
      <p:sp>
        <p:nvSpPr>
          <p:cNvPr name="TextBox 11" id="11"/>
          <p:cNvSpPr txBox="true"/>
          <p:nvPr/>
        </p:nvSpPr>
        <p:spPr>
          <a:xfrm rot="0">
            <a:off x="11247988" y="6902268"/>
            <a:ext cx="4442633" cy="1099820"/>
          </a:xfrm>
          <a:prstGeom prst="rect">
            <a:avLst/>
          </a:prstGeom>
        </p:spPr>
        <p:txBody>
          <a:bodyPr anchor="t" rtlCol="false" tIns="0" lIns="0" bIns="0" rIns="0">
            <a:spAutoFit/>
          </a:bodyPr>
          <a:lstStyle/>
          <a:p>
            <a:pPr algn="l" marL="0" indent="0" lvl="0">
              <a:lnSpc>
                <a:spcPts val="4480"/>
              </a:lnSpc>
              <a:spcBef>
                <a:spcPct val="0"/>
              </a:spcBef>
            </a:pPr>
            <a:r>
              <a:rPr lang="en-US" sz="3200" spc="480">
                <a:solidFill>
                  <a:srgbClr val="FFFFFF"/>
                </a:solidFill>
                <a:latin typeface="Norwester"/>
                <a:ea typeface="Norwester"/>
                <a:cs typeface="Norwester"/>
                <a:sym typeface="Norwester"/>
              </a:rPr>
              <a:t>MANUAL SCHEDULE EDITING </a:t>
            </a:r>
          </a:p>
        </p:txBody>
      </p:sp>
      <p:sp>
        <p:nvSpPr>
          <p:cNvPr name="AutoShape 12" id="12"/>
          <p:cNvSpPr/>
          <p:nvPr/>
        </p:nvSpPr>
        <p:spPr>
          <a:xfrm>
            <a:off x="922583" y="1579068"/>
            <a:ext cx="632700" cy="0"/>
          </a:xfrm>
          <a:prstGeom prst="line">
            <a:avLst/>
          </a:prstGeom>
          <a:ln cap="flat" w="85725">
            <a:solidFill>
              <a:srgbClr val="E3D095"/>
            </a:solidFill>
            <a:prstDash val="solid"/>
            <a:headEnd type="none" len="sm" w="sm"/>
            <a:tailEnd type="none" len="sm" w="sm"/>
          </a:ln>
        </p:spPr>
      </p:sp>
      <p:sp>
        <p:nvSpPr>
          <p:cNvPr name="AutoShape 13" id="13"/>
          <p:cNvSpPr/>
          <p:nvPr/>
        </p:nvSpPr>
        <p:spPr>
          <a:xfrm>
            <a:off x="1555283" y="1579068"/>
            <a:ext cx="632700" cy="0"/>
          </a:xfrm>
          <a:prstGeom prst="line">
            <a:avLst/>
          </a:prstGeom>
          <a:ln cap="flat" w="85725">
            <a:solidFill>
              <a:srgbClr val="E3D095"/>
            </a:solidFill>
            <a:prstDash val="solid"/>
            <a:headEnd type="none" len="sm" w="sm"/>
            <a:tailEnd type="none" len="sm" w="sm"/>
          </a:ln>
        </p:spPr>
      </p:sp>
      <p:sp>
        <p:nvSpPr>
          <p:cNvPr name="AutoShape 14" id="14"/>
          <p:cNvSpPr/>
          <p:nvPr/>
        </p:nvSpPr>
        <p:spPr>
          <a:xfrm>
            <a:off x="2187983" y="1579068"/>
            <a:ext cx="632700" cy="0"/>
          </a:xfrm>
          <a:prstGeom prst="line">
            <a:avLst/>
          </a:prstGeom>
          <a:ln cap="flat" w="85725">
            <a:solidFill>
              <a:srgbClr val="E3D095"/>
            </a:solidFill>
            <a:prstDash val="solid"/>
            <a:headEnd type="none" len="sm" w="sm"/>
            <a:tailEnd type="none" len="sm" w="sm"/>
          </a:ln>
        </p:spPr>
      </p:sp>
      <p:sp>
        <p:nvSpPr>
          <p:cNvPr name="TextBox 15" id="15"/>
          <p:cNvSpPr txBox="true"/>
          <p:nvPr/>
        </p:nvSpPr>
        <p:spPr>
          <a:xfrm rot="0">
            <a:off x="753039" y="1669556"/>
            <a:ext cx="9339079" cy="969529"/>
          </a:xfrm>
          <a:prstGeom prst="rect">
            <a:avLst/>
          </a:prstGeom>
        </p:spPr>
        <p:txBody>
          <a:bodyPr anchor="t" rtlCol="false" tIns="0" lIns="0" bIns="0" rIns="0">
            <a:spAutoFit/>
          </a:bodyPr>
          <a:lstStyle/>
          <a:p>
            <a:pPr algn="l">
              <a:lnSpc>
                <a:spcPts val="7986"/>
              </a:lnSpc>
              <a:spcBef>
                <a:spcPct val="0"/>
              </a:spcBef>
            </a:pPr>
            <a:r>
              <a:rPr lang="en-US" sz="5704" b="true">
                <a:solidFill>
                  <a:srgbClr val="E3D095"/>
                </a:solidFill>
                <a:latin typeface="Playfair Display Bold"/>
                <a:ea typeface="Playfair Display Bold"/>
                <a:cs typeface="Playfair Display Bold"/>
                <a:sym typeface="Playfair Display Bold"/>
              </a:rPr>
              <a:t>Algorithm-Wise</a:t>
            </a:r>
          </a:p>
        </p:txBody>
      </p:sp>
      <p:sp>
        <p:nvSpPr>
          <p:cNvPr name="TextBox 16" id="16"/>
          <p:cNvSpPr txBox="true"/>
          <p:nvPr/>
        </p:nvSpPr>
        <p:spPr>
          <a:xfrm rot="0">
            <a:off x="2500750" y="6219829"/>
            <a:ext cx="9339079" cy="969529"/>
          </a:xfrm>
          <a:prstGeom prst="rect">
            <a:avLst/>
          </a:prstGeom>
        </p:spPr>
        <p:txBody>
          <a:bodyPr anchor="t" rtlCol="false" tIns="0" lIns="0" bIns="0" rIns="0">
            <a:spAutoFit/>
          </a:bodyPr>
          <a:lstStyle/>
          <a:p>
            <a:pPr algn="l">
              <a:lnSpc>
                <a:spcPts val="7986"/>
              </a:lnSpc>
              <a:spcBef>
                <a:spcPct val="0"/>
              </a:spcBef>
            </a:pPr>
            <a:r>
              <a:rPr lang="en-US" sz="5704" b="true">
                <a:solidFill>
                  <a:srgbClr val="E3D095"/>
                </a:solidFill>
                <a:latin typeface="Playfair Display Bold"/>
                <a:ea typeface="Playfair Display Bold"/>
                <a:cs typeface="Playfair Display Bold"/>
                <a:sym typeface="Playfair Display Bold"/>
              </a:rPr>
              <a:t>Application-Wise</a:t>
            </a:r>
          </a:p>
        </p:txBody>
      </p:sp>
      <p:sp>
        <p:nvSpPr>
          <p:cNvPr name="Freeform 17" id="17"/>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017955" y="-982545"/>
            <a:ext cx="12252089" cy="12252089"/>
          </a:xfrm>
          <a:custGeom>
            <a:avLst/>
            <a:gdLst/>
            <a:ahLst/>
            <a:cxnLst/>
            <a:rect r="r" b="b" t="t" l="l"/>
            <a:pathLst>
              <a:path h="12252089" w="12252089">
                <a:moveTo>
                  <a:pt x="0" y="0"/>
                </a:moveTo>
                <a:lnTo>
                  <a:pt x="12252090" y="0"/>
                </a:lnTo>
                <a:lnTo>
                  <a:pt x="12252090" y="12252090"/>
                </a:lnTo>
                <a:lnTo>
                  <a:pt x="0" y="12252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5">
              <a:alphaModFix amt="17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252593" y="3981450"/>
            <a:ext cx="13782814" cy="2076450"/>
          </a:xfrm>
          <a:prstGeom prst="rect">
            <a:avLst/>
          </a:prstGeom>
        </p:spPr>
        <p:txBody>
          <a:bodyPr anchor="t" rtlCol="false" tIns="0" lIns="0" bIns="0" rIns="0">
            <a:spAutoFit/>
          </a:bodyPr>
          <a:lstStyle/>
          <a:p>
            <a:pPr algn="ctr">
              <a:lnSpc>
                <a:spcPts val="16800"/>
              </a:lnSpc>
              <a:spcBef>
                <a:spcPct val="0"/>
              </a:spcBef>
            </a:pPr>
            <a:r>
              <a:rPr lang="en-US" sz="12000">
                <a:solidFill>
                  <a:srgbClr val="FFFFFF"/>
                </a:solidFill>
                <a:latin typeface="Norwester"/>
                <a:ea typeface="Norwester"/>
                <a:cs typeface="Norwester"/>
                <a:sym typeface="Norwester"/>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017955" y="-982545"/>
            <a:ext cx="12252089" cy="12252089"/>
          </a:xfrm>
          <a:custGeom>
            <a:avLst/>
            <a:gdLst/>
            <a:ahLst/>
            <a:cxnLst/>
            <a:rect r="r" b="b" t="t" l="l"/>
            <a:pathLst>
              <a:path h="12252089" w="12252089">
                <a:moveTo>
                  <a:pt x="0" y="0"/>
                </a:moveTo>
                <a:lnTo>
                  <a:pt x="12252090" y="0"/>
                </a:lnTo>
                <a:lnTo>
                  <a:pt x="12252090" y="12252090"/>
                </a:lnTo>
                <a:lnTo>
                  <a:pt x="0" y="12252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5">
              <a:alphaModFix amt="17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9495668" y="9820660"/>
            <a:ext cx="13782814" cy="316230"/>
          </a:xfrm>
          <a:prstGeom prst="rect">
            <a:avLst/>
          </a:prstGeom>
        </p:spPr>
        <p:txBody>
          <a:bodyPr anchor="t" rtlCol="false" tIns="0" lIns="0" bIns="0" rIns="0">
            <a:spAutoFit/>
          </a:bodyPr>
          <a:lstStyle/>
          <a:p>
            <a:pPr algn="ctr">
              <a:lnSpc>
                <a:spcPts val="2520"/>
              </a:lnSpc>
              <a:spcBef>
                <a:spcPct val="0"/>
              </a:spcBef>
            </a:pPr>
            <a:r>
              <a:rPr lang="en-US" sz="1800" spc="768">
                <a:solidFill>
                  <a:srgbClr val="FFFFFF"/>
                </a:solidFill>
                <a:latin typeface="Roboto"/>
                <a:ea typeface="Roboto"/>
                <a:cs typeface="Roboto"/>
                <a:sym typeface="Roboto"/>
              </a:rPr>
              <a:t>Gheorghe Octavian</a:t>
            </a:r>
          </a:p>
        </p:txBody>
      </p:sp>
      <p:sp>
        <p:nvSpPr>
          <p:cNvPr name="TextBox 6" id="6"/>
          <p:cNvSpPr txBox="true"/>
          <p:nvPr/>
        </p:nvSpPr>
        <p:spPr>
          <a:xfrm rot="0">
            <a:off x="2252593" y="3250746"/>
            <a:ext cx="13782814" cy="2076450"/>
          </a:xfrm>
          <a:prstGeom prst="rect">
            <a:avLst/>
          </a:prstGeom>
        </p:spPr>
        <p:txBody>
          <a:bodyPr anchor="t" rtlCol="false" tIns="0" lIns="0" bIns="0" rIns="0">
            <a:spAutoFit/>
          </a:bodyPr>
          <a:lstStyle/>
          <a:p>
            <a:pPr algn="ctr">
              <a:lnSpc>
                <a:spcPts val="16800"/>
              </a:lnSpc>
              <a:spcBef>
                <a:spcPct val="0"/>
              </a:spcBef>
            </a:pPr>
            <a:r>
              <a:rPr lang="en-US" sz="12000">
                <a:solidFill>
                  <a:srgbClr val="FFFFFF"/>
                </a:solidFill>
                <a:latin typeface="Norwester"/>
                <a:ea typeface="Norwester"/>
                <a:cs typeface="Norwester"/>
                <a:sym typeface="Norwester"/>
              </a:rPr>
              <a:t>FLEXITIME</a:t>
            </a:r>
          </a:p>
        </p:txBody>
      </p:sp>
      <p:sp>
        <p:nvSpPr>
          <p:cNvPr name="TextBox 7" id="7"/>
          <p:cNvSpPr txBox="true"/>
          <p:nvPr/>
        </p:nvSpPr>
        <p:spPr>
          <a:xfrm rot="0">
            <a:off x="2252593" y="5260521"/>
            <a:ext cx="13782814" cy="2784475"/>
          </a:xfrm>
          <a:prstGeom prst="rect">
            <a:avLst/>
          </a:prstGeom>
        </p:spPr>
        <p:txBody>
          <a:bodyPr anchor="t" rtlCol="false" tIns="0" lIns="0" bIns="0" rIns="0">
            <a:spAutoFit/>
          </a:bodyPr>
          <a:lstStyle/>
          <a:p>
            <a:pPr algn="ctr">
              <a:lnSpc>
                <a:spcPts val="5599"/>
              </a:lnSpc>
            </a:pPr>
            <a:r>
              <a:rPr lang="en-US" sz="3999">
                <a:solidFill>
                  <a:srgbClr val="E3D095"/>
                </a:solidFill>
                <a:latin typeface="Playfair Display"/>
                <a:ea typeface="Playfair Display"/>
                <a:cs typeface="Playfair Display"/>
                <a:sym typeface="Playfair Display"/>
              </a:rPr>
              <a:t>A deep dive into the</a:t>
            </a:r>
          </a:p>
          <a:p>
            <a:pPr algn="ctr">
              <a:lnSpc>
                <a:spcPts val="5599"/>
              </a:lnSpc>
            </a:pPr>
            <a:r>
              <a:rPr lang="en-US" sz="3999">
                <a:solidFill>
                  <a:srgbClr val="E3D095"/>
                </a:solidFill>
                <a:latin typeface="Playfair Display"/>
                <a:ea typeface="Playfair Display"/>
                <a:cs typeface="Playfair Display"/>
                <a:sym typeface="Playfair Display"/>
              </a:rPr>
              <a:t>developement of an</a:t>
            </a:r>
          </a:p>
          <a:p>
            <a:pPr algn="ctr">
              <a:lnSpc>
                <a:spcPts val="5599"/>
              </a:lnSpc>
            </a:pPr>
            <a:r>
              <a:rPr lang="en-US" sz="3999">
                <a:solidFill>
                  <a:srgbClr val="E3D095"/>
                </a:solidFill>
                <a:latin typeface="Playfair Display"/>
                <a:ea typeface="Playfair Display"/>
                <a:cs typeface="Playfair Display"/>
                <a:sym typeface="Playfair Display"/>
              </a:rPr>
              <a:t>automatic schedule</a:t>
            </a:r>
          </a:p>
          <a:p>
            <a:pPr algn="ctr">
              <a:lnSpc>
                <a:spcPts val="5599"/>
              </a:lnSpc>
              <a:spcBef>
                <a:spcPct val="0"/>
              </a:spcBef>
            </a:pPr>
            <a:r>
              <a:rPr lang="en-US" sz="3999">
                <a:solidFill>
                  <a:srgbClr val="E3D095"/>
                </a:solidFill>
                <a:latin typeface="Playfair Display"/>
                <a:ea typeface="Playfair Display"/>
                <a:cs typeface="Playfair Display"/>
                <a:sym typeface="Playfair Display"/>
              </a:rPr>
              <a:t>generator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90848" y="3022937"/>
            <a:ext cx="14762577" cy="5291797"/>
          </a:xfrm>
          <a:prstGeom prst="rect">
            <a:avLst/>
          </a:prstGeom>
        </p:spPr>
        <p:txBody>
          <a:bodyPr anchor="t" rtlCol="false" tIns="0" lIns="0" bIns="0" rIns="0">
            <a:spAutoFit/>
          </a:bodyPr>
          <a:lstStyle/>
          <a:p>
            <a:pPr algn="l">
              <a:lnSpc>
                <a:spcPts val="8411"/>
              </a:lnSpc>
            </a:pPr>
            <a:r>
              <a:rPr lang="en-US" sz="5607" spc="173">
                <a:solidFill>
                  <a:srgbClr val="FFFFFF"/>
                </a:solidFill>
                <a:latin typeface="Roboto"/>
                <a:ea typeface="Roboto"/>
                <a:cs typeface="Roboto"/>
                <a:sym typeface="Roboto"/>
              </a:rPr>
              <a:t>Manual scheduling is time-consuming</a:t>
            </a:r>
          </a:p>
          <a:p>
            <a:pPr algn="l">
              <a:lnSpc>
                <a:spcPts val="8411"/>
              </a:lnSpc>
            </a:pPr>
            <a:r>
              <a:rPr lang="en-US" sz="5607" spc="173">
                <a:solidFill>
                  <a:srgbClr val="FFFFFF"/>
                </a:solidFill>
                <a:latin typeface="Roboto"/>
                <a:ea typeface="Roboto"/>
                <a:cs typeface="Roboto"/>
                <a:sym typeface="Roboto"/>
              </a:rPr>
              <a:t>Growing demand for adaptive scheduling</a:t>
            </a:r>
          </a:p>
          <a:p>
            <a:pPr algn="l">
              <a:lnSpc>
                <a:spcPts val="8411"/>
              </a:lnSpc>
            </a:pPr>
            <a:r>
              <a:rPr lang="en-US" sz="5607" spc="173">
                <a:solidFill>
                  <a:srgbClr val="FFFFFF"/>
                </a:solidFill>
                <a:latin typeface="Roboto"/>
                <a:ea typeface="Roboto"/>
                <a:cs typeface="Roboto"/>
                <a:sym typeface="Roboto"/>
              </a:rPr>
              <a:t>Real-world practicality</a:t>
            </a:r>
          </a:p>
          <a:p>
            <a:pPr algn="l">
              <a:lnSpc>
                <a:spcPts val="8411"/>
              </a:lnSpc>
            </a:pPr>
            <a:r>
              <a:rPr lang="en-US" sz="5607" spc="173">
                <a:solidFill>
                  <a:srgbClr val="FFFFFF"/>
                </a:solidFill>
                <a:latin typeface="Roboto"/>
                <a:ea typeface="Roboto"/>
                <a:cs typeface="Roboto"/>
                <a:sym typeface="Roboto"/>
              </a:rPr>
              <a:t>Potential for increased user satisfaction</a:t>
            </a:r>
          </a:p>
          <a:p>
            <a:pPr algn="l">
              <a:lnSpc>
                <a:spcPts val="8411"/>
              </a:lnSpc>
            </a:pPr>
            <a:r>
              <a:rPr lang="en-US" sz="5607" spc="173">
                <a:solidFill>
                  <a:srgbClr val="FFFFFF"/>
                </a:solidFill>
                <a:latin typeface="Roboto"/>
                <a:ea typeface="Roboto"/>
                <a:cs typeface="Roboto"/>
                <a:sym typeface="Roboto"/>
              </a:rPr>
              <a:t>Lack of intelligent support in existing tools</a:t>
            </a:r>
          </a:p>
        </p:txBody>
      </p:sp>
      <p:sp>
        <p:nvSpPr>
          <p:cNvPr name="Freeform 5" id="5"/>
          <p:cNvSpPr/>
          <p:nvPr/>
        </p:nvSpPr>
        <p:spPr>
          <a:xfrm flipH="false" flipV="false" rot="5400000">
            <a:off x="16455219" y="8454219"/>
            <a:ext cx="796413" cy="811750"/>
          </a:xfrm>
          <a:custGeom>
            <a:avLst/>
            <a:gdLst/>
            <a:ahLst/>
            <a:cxnLst/>
            <a:rect r="r" b="b" t="t" l="l"/>
            <a:pathLst>
              <a:path h="811750" w="796413">
                <a:moveTo>
                  <a:pt x="0" y="0"/>
                </a:moveTo>
                <a:lnTo>
                  <a:pt x="796413" y="0"/>
                </a:lnTo>
                <a:lnTo>
                  <a:pt x="796413" y="811749"/>
                </a:lnTo>
                <a:lnTo>
                  <a:pt x="0" y="8117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289256" y="3075496"/>
            <a:ext cx="2139159" cy="4939030"/>
          </a:xfrm>
          <a:prstGeom prst="rect">
            <a:avLst/>
          </a:prstGeom>
        </p:spPr>
        <p:txBody>
          <a:bodyPr anchor="t" rtlCol="false" tIns="0" lIns="0" bIns="0" rIns="0">
            <a:spAutoFit/>
          </a:bodyPr>
          <a:lstStyle/>
          <a:p>
            <a:pPr algn="ctr">
              <a:lnSpc>
                <a:spcPts val="8000"/>
              </a:lnSpc>
            </a:pPr>
            <a:r>
              <a:rPr lang="en-US" sz="3200" spc="323">
                <a:solidFill>
                  <a:srgbClr val="E3D095"/>
                </a:solidFill>
                <a:latin typeface="Roboto"/>
                <a:ea typeface="Roboto"/>
                <a:cs typeface="Roboto"/>
                <a:sym typeface="Roboto"/>
              </a:rPr>
              <a:t>01.</a:t>
            </a:r>
          </a:p>
          <a:p>
            <a:pPr algn="ctr">
              <a:lnSpc>
                <a:spcPts val="8000"/>
              </a:lnSpc>
            </a:pPr>
            <a:r>
              <a:rPr lang="en-US" sz="3200" spc="323">
                <a:solidFill>
                  <a:srgbClr val="E3D095"/>
                </a:solidFill>
                <a:latin typeface="Roboto"/>
                <a:ea typeface="Roboto"/>
                <a:cs typeface="Roboto"/>
                <a:sym typeface="Roboto"/>
              </a:rPr>
              <a:t>02.</a:t>
            </a:r>
          </a:p>
          <a:p>
            <a:pPr algn="ctr">
              <a:lnSpc>
                <a:spcPts val="8000"/>
              </a:lnSpc>
            </a:pPr>
            <a:r>
              <a:rPr lang="en-US" sz="3200" spc="323">
                <a:solidFill>
                  <a:srgbClr val="E3D095"/>
                </a:solidFill>
                <a:latin typeface="Roboto"/>
                <a:ea typeface="Roboto"/>
                <a:cs typeface="Roboto"/>
                <a:sym typeface="Roboto"/>
              </a:rPr>
              <a:t>03.</a:t>
            </a:r>
          </a:p>
          <a:p>
            <a:pPr algn="ctr">
              <a:lnSpc>
                <a:spcPts val="8000"/>
              </a:lnSpc>
            </a:pPr>
            <a:r>
              <a:rPr lang="en-US" sz="3200" spc="323">
                <a:solidFill>
                  <a:srgbClr val="E3D095"/>
                </a:solidFill>
                <a:latin typeface="Roboto"/>
                <a:ea typeface="Roboto"/>
                <a:cs typeface="Roboto"/>
                <a:sym typeface="Roboto"/>
              </a:rPr>
              <a:t>04.</a:t>
            </a:r>
          </a:p>
          <a:p>
            <a:pPr algn="ctr">
              <a:lnSpc>
                <a:spcPts val="8000"/>
              </a:lnSpc>
            </a:pPr>
            <a:r>
              <a:rPr lang="en-US" sz="3200" spc="323">
                <a:solidFill>
                  <a:srgbClr val="E3D095"/>
                </a:solidFill>
                <a:latin typeface="Roboto"/>
                <a:ea typeface="Roboto"/>
                <a:cs typeface="Roboto"/>
                <a:sym typeface="Roboto"/>
              </a:rPr>
              <a:t>05.</a:t>
            </a:r>
          </a:p>
        </p:txBody>
      </p:sp>
      <p:sp>
        <p:nvSpPr>
          <p:cNvPr name="TextBox 7" id="7"/>
          <p:cNvSpPr txBox="true"/>
          <p:nvPr/>
        </p:nvSpPr>
        <p:spPr>
          <a:xfrm rot="0">
            <a:off x="1028700" y="923925"/>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Why choose this?</a:t>
            </a:r>
          </a:p>
        </p:txBody>
      </p:sp>
      <p:sp>
        <p:nvSpPr>
          <p:cNvPr name="AutoShape 8" id="8"/>
          <p:cNvSpPr/>
          <p:nvPr/>
        </p:nvSpPr>
        <p:spPr>
          <a:xfrm>
            <a:off x="93435" y="2312914"/>
            <a:ext cx="632700" cy="0"/>
          </a:xfrm>
          <a:prstGeom prst="line">
            <a:avLst/>
          </a:prstGeom>
          <a:ln cap="flat" w="85725">
            <a:solidFill>
              <a:srgbClr val="E3D095"/>
            </a:solidFill>
            <a:prstDash val="solid"/>
            <a:headEnd type="none" len="sm" w="sm"/>
            <a:tailEnd type="none" len="sm" w="sm"/>
          </a:ln>
        </p:spPr>
      </p:sp>
      <p:sp>
        <p:nvSpPr>
          <p:cNvPr name="AutoShape 9" id="9"/>
          <p:cNvSpPr/>
          <p:nvPr/>
        </p:nvSpPr>
        <p:spPr>
          <a:xfrm>
            <a:off x="726135" y="2312914"/>
            <a:ext cx="632700" cy="0"/>
          </a:xfrm>
          <a:prstGeom prst="line">
            <a:avLst/>
          </a:prstGeom>
          <a:ln cap="flat" w="85725">
            <a:solidFill>
              <a:srgbClr val="E3D095"/>
            </a:solidFill>
            <a:prstDash val="solid"/>
            <a:headEnd type="none" len="sm" w="sm"/>
            <a:tailEnd type="none" len="sm" w="sm"/>
          </a:ln>
        </p:spPr>
      </p:sp>
      <p:sp>
        <p:nvSpPr>
          <p:cNvPr name="AutoShape 10" id="10"/>
          <p:cNvSpPr/>
          <p:nvPr/>
        </p:nvSpPr>
        <p:spPr>
          <a:xfrm>
            <a:off x="1358835" y="2312914"/>
            <a:ext cx="632700" cy="0"/>
          </a:xfrm>
          <a:prstGeom prst="line">
            <a:avLst/>
          </a:prstGeom>
          <a:ln cap="flat" w="85725">
            <a:solidFill>
              <a:srgbClr val="E3D095"/>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128669"/>
            <a:ext cx="11057771" cy="11057771"/>
          </a:xfrm>
          <a:custGeom>
            <a:avLst/>
            <a:gdLst/>
            <a:ahLst/>
            <a:cxnLst/>
            <a:rect r="r" b="b" t="t" l="l"/>
            <a:pathLst>
              <a:path h="11057771" w="11057771">
                <a:moveTo>
                  <a:pt x="0" y="0"/>
                </a:moveTo>
                <a:lnTo>
                  <a:pt x="11057770" y="0"/>
                </a:lnTo>
                <a:lnTo>
                  <a:pt x="11057770" y="11057771"/>
                </a:lnTo>
                <a:lnTo>
                  <a:pt x="0" y="11057771"/>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08088" y="1895730"/>
            <a:ext cx="4513183" cy="8343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The chosen approach and it’s elements</a:t>
            </a:r>
          </a:p>
        </p:txBody>
      </p:sp>
      <p:sp>
        <p:nvSpPr>
          <p:cNvPr name="Freeform 5" id="5"/>
          <p:cNvSpPr/>
          <p:nvPr/>
        </p:nvSpPr>
        <p:spPr>
          <a:xfrm flipH="false" flipV="false" rot="0">
            <a:off x="2591209" y="472413"/>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2377399" y="722326"/>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01</a:t>
            </a:r>
          </a:p>
        </p:txBody>
      </p:sp>
      <p:sp>
        <p:nvSpPr>
          <p:cNvPr name="TextBox 7" id="7"/>
          <p:cNvSpPr txBox="true"/>
          <p:nvPr/>
        </p:nvSpPr>
        <p:spPr>
          <a:xfrm rot="0">
            <a:off x="6678571" y="1895730"/>
            <a:ext cx="4513183" cy="1253490"/>
          </a:xfrm>
          <a:prstGeom prst="rect">
            <a:avLst/>
          </a:prstGeom>
        </p:spPr>
        <p:txBody>
          <a:bodyPr anchor="t" rtlCol="false" tIns="0" lIns="0" bIns="0" rIns="0">
            <a:spAutoFit/>
          </a:bodyPr>
          <a:lstStyle/>
          <a:p>
            <a:pPr algn="ctr">
              <a:lnSpc>
                <a:spcPts val="3359"/>
              </a:lnSpc>
            </a:pPr>
            <a:r>
              <a:rPr lang="en-US" sz="2400" spc="280">
                <a:solidFill>
                  <a:srgbClr val="FFFFFF"/>
                </a:solidFill>
                <a:latin typeface="Roboto"/>
                <a:ea typeface="Roboto"/>
                <a:cs typeface="Roboto"/>
                <a:sym typeface="Roboto"/>
              </a:rPr>
              <a:t>State of the art</a:t>
            </a:r>
          </a:p>
          <a:p>
            <a:pPr algn="ctr">
              <a:lnSpc>
                <a:spcPts val="3359"/>
              </a:lnSpc>
              <a:spcBef>
                <a:spcPct val="0"/>
              </a:spcBef>
            </a:pPr>
            <a:r>
              <a:rPr lang="en-US" sz="2400" spc="280">
                <a:solidFill>
                  <a:srgbClr val="FFFFFF"/>
                </a:solidFill>
                <a:latin typeface="Roboto"/>
                <a:ea typeface="Roboto"/>
                <a:cs typeface="Roboto"/>
                <a:sym typeface="Roboto"/>
              </a:rPr>
              <a:t>Heuristic vs Machine Learning</a:t>
            </a:r>
          </a:p>
        </p:txBody>
      </p:sp>
      <p:sp>
        <p:nvSpPr>
          <p:cNvPr name="Freeform 8" id="8"/>
          <p:cNvSpPr/>
          <p:nvPr/>
        </p:nvSpPr>
        <p:spPr>
          <a:xfrm flipH="false" flipV="false" rot="0">
            <a:off x="8363685" y="472413"/>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8149875" y="722326"/>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02</a:t>
            </a:r>
          </a:p>
        </p:txBody>
      </p:sp>
      <p:sp>
        <p:nvSpPr>
          <p:cNvPr name="TextBox 10" id="10"/>
          <p:cNvSpPr txBox="true"/>
          <p:nvPr/>
        </p:nvSpPr>
        <p:spPr>
          <a:xfrm rot="0">
            <a:off x="12449054" y="1895730"/>
            <a:ext cx="4513183" cy="8343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Squeaky Wheel Optimization Algorithm</a:t>
            </a:r>
          </a:p>
        </p:txBody>
      </p:sp>
      <p:sp>
        <p:nvSpPr>
          <p:cNvPr name="Freeform 11" id="11"/>
          <p:cNvSpPr/>
          <p:nvPr/>
        </p:nvSpPr>
        <p:spPr>
          <a:xfrm flipH="false" flipV="false" rot="0">
            <a:off x="14136162" y="472413"/>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3922352" y="722326"/>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03</a:t>
            </a:r>
          </a:p>
        </p:txBody>
      </p:sp>
      <p:sp>
        <p:nvSpPr>
          <p:cNvPr name="AutoShape 13" id="13"/>
          <p:cNvSpPr/>
          <p:nvPr/>
        </p:nvSpPr>
        <p:spPr>
          <a:xfrm>
            <a:off x="4241512" y="1086752"/>
            <a:ext cx="632700" cy="0"/>
          </a:xfrm>
          <a:prstGeom prst="line">
            <a:avLst/>
          </a:prstGeom>
          <a:ln cap="flat" w="85725">
            <a:solidFill>
              <a:srgbClr val="E3D095"/>
            </a:solidFill>
            <a:prstDash val="solid"/>
            <a:headEnd type="none" len="sm" w="sm"/>
            <a:tailEnd type="none" len="sm" w="sm"/>
          </a:ln>
        </p:spPr>
      </p:sp>
      <p:sp>
        <p:nvSpPr>
          <p:cNvPr name="AutoShape 14" id="14"/>
          <p:cNvSpPr/>
          <p:nvPr/>
        </p:nvSpPr>
        <p:spPr>
          <a:xfrm>
            <a:off x="4874212" y="1086752"/>
            <a:ext cx="632700" cy="0"/>
          </a:xfrm>
          <a:prstGeom prst="line">
            <a:avLst/>
          </a:prstGeom>
          <a:ln cap="flat" w="85725">
            <a:solidFill>
              <a:srgbClr val="E3D095"/>
            </a:solidFill>
            <a:prstDash val="solid"/>
            <a:headEnd type="none" len="sm" w="sm"/>
            <a:tailEnd type="none" len="sm" w="sm"/>
          </a:ln>
        </p:spPr>
      </p:sp>
      <p:sp>
        <p:nvSpPr>
          <p:cNvPr name="AutoShape 15" id="15"/>
          <p:cNvSpPr/>
          <p:nvPr/>
        </p:nvSpPr>
        <p:spPr>
          <a:xfrm>
            <a:off x="5506913" y="1086752"/>
            <a:ext cx="632700" cy="0"/>
          </a:xfrm>
          <a:prstGeom prst="line">
            <a:avLst/>
          </a:prstGeom>
          <a:ln cap="flat" w="85725">
            <a:solidFill>
              <a:srgbClr val="E3D095"/>
            </a:solidFill>
            <a:prstDash val="solid"/>
            <a:headEnd type="none" len="sm" w="sm"/>
            <a:tailEnd type="none" len="sm" w="sm"/>
          </a:ln>
        </p:spPr>
      </p:sp>
      <p:sp>
        <p:nvSpPr>
          <p:cNvPr name="AutoShape 16" id="16"/>
          <p:cNvSpPr/>
          <p:nvPr/>
        </p:nvSpPr>
        <p:spPr>
          <a:xfrm>
            <a:off x="6139613" y="1086752"/>
            <a:ext cx="632700" cy="0"/>
          </a:xfrm>
          <a:prstGeom prst="line">
            <a:avLst/>
          </a:prstGeom>
          <a:ln cap="flat" w="85725">
            <a:solidFill>
              <a:srgbClr val="E3D095"/>
            </a:solidFill>
            <a:prstDash val="solid"/>
            <a:headEnd type="none" len="sm" w="sm"/>
            <a:tailEnd type="none" len="sm" w="sm"/>
          </a:ln>
        </p:spPr>
      </p:sp>
      <p:sp>
        <p:nvSpPr>
          <p:cNvPr name="AutoShape 17" id="17"/>
          <p:cNvSpPr/>
          <p:nvPr/>
        </p:nvSpPr>
        <p:spPr>
          <a:xfrm>
            <a:off x="6768263" y="1086752"/>
            <a:ext cx="632700" cy="0"/>
          </a:xfrm>
          <a:prstGeom prst="line">
            <a:avLst/>
          </a:prstGeom>
          <a:ln cap="flat" w="85725">
            <a:solidFill>
              <a:srgbClr val="E3D095"/>
            </a:solidFill>
            <a:prstDash val="solid"/>
            <a:headEnd type="none" len="sm" w="sm"/>
            <a:tailEnd type="none" len="sm" w="sm"/>
          </a:ln>
        </p:spPr>
      </p:sp>
      <p:sp>
        <p:nvSpPr>
          <p:cNvPr name="AutoShape 18" id="18"/>
          <p:cNvSpPr/>
          <p:nvPr/>
        </p:nvSpPr>
        <p:spPr>
          <a:xfrm>
            <a:off x="-569164" y="4277373"/>
            <a:ext cx="632700" cy="0"/>
          </a:xfrm>
          <a:prstGeom prst="line">
            <a:avLst/>
          </a:prstGeom>
          <a:ln cap="flat" w="85725">
            <a:solidFill>
              <a:srgbClr val="F9A727"/>
            </a:solidFill>
            <a:prstDash val="solid"/>
            <a:headEnd type="none" len="sm" w="sm"/>
            <a:tailEnd type="none" len="sm" w="sm"/>
          </a:ln>
        </p:spPr>
      </p:sp>
      <p:sp>
        <p:nvSpPr>
          <p:cNvPr name="AutoShape 19" id="19"/>
          <p:cNvSpPr/>
          <p:nvPr/>
        </p:nvSpPr>
        <p:spPr>
          <a:xfrm>
            <a:off x="10134770" y="1001027"/>
            <a:ext cx="632700" cy="0"/>
          </a:xfrm>
          <a:prstGeom prst="line">
            <a:avLst/>
          </a:prstGeom>
          <a:ln cap="flat" w="85725">
            <a:solidFill>
              <a:srgbClr val="E3D095"/>
            </a:solidFill>
            <a:prstDash val="solid"/>
            <a:headEnd type="none" len="sm" w="sm"/>
            <a:tailEnd type="none" len="sm" w="sm"/>
          </a:ln>
        </p:spPr>
      </p:sp>
      <p:sp>
        <p:nvSpPr>
          <p:cNvPr name="AutoShape 20" id="20"/>
          <p:cNvSpPr/>
          <p:nvPr/>
        </p:nvSpPr>
        <p:spPr>
          <a:xfrm>
            <a:off x="10767470" y="1001027"/>
            <a:ext cx="632700" cy="0"/>
          </a:xfrm>
          <a:prstGeom prst="line">
            <a:avLst/>
          </a:prstGeom>
          <a:ln cap="flat" w="85725">
            <a:solidFill>
              <a:srgbClr val="E3D095"/>
            </a:solidFill>
            <a:prstDash val="solid"/>
            <a:headEnd type="none" len="sm" w="sm"/>
            <a:tailEnd type="none" len="sm" w="sm"/>
          </a:ln>
        </p:spPr>
      </p:sp>
      <p:sp>
        <p:nvSpPr>
          <p:cNvPr name="AutoShape 21" id="21"/>
          <p:cNvSpPr/>
          <p:nvPr/>
        </p:nvSpPr>
        <p:spPr>
          <a:xfrm>
            <a:off x="11400170" y="1001027"/>
            <a:ext cx="632700" cy="0"/>
          </a:xfrm>
          <a:prstGeom prst="line">
            <a:avLst/>
          </a:prstGeom>
          <a:ln cap="flat" w="85725">
            <a:solidFill>
              <a:srgbClr val="E3D095"/>
            </a:solidFill>
            <a:prstDash val="solid"/>
            <a:headEnd type="none" len="sm" w="sm"/>
            <a:tailEnd type="none" len="sm" w="sm"/>
          </a:ln>
        </p:spPr>
      </p:sp>
      <p:sp>
        <p:nvSpPr>
          <p:cNvPr name="AutoShape 22" id="22"/>
          <p:cNvSpPr/>
          <p:nvPr/>
        </p:nvSpPr>
        <p:spPr>
          <a:xfrm>
            <a:off x="12032871" y="1001027"/>
            <a:ext cx="632700" cy="0"/>
          </a:xfrm>
          <a:prstGeom prst="line">
            <a:avLst/>
          </a:prstGeom>
          <a:ln cap="flat" w="85725">
            <a:solidFill>
              <a:srgbClr val="E3D095"/>
            </a:solidFill>
            <a:prstDash val="solid"/>
            <a:headEnd type="none" len="sm" w="sm"/>
            <a:tailEnd type="none" len="sm" w="sm"/>
          </a:ln>
        </p:spPr>
      </p:sp>
      <p:sp>
        <p:nvSpPr>
          <p:cNvPr name="AutoShape 23" id="23"/>
          <p:cNvSpPr/>
          <p:nvPr/>
        </p:nvSpPr>
        <p:spPr>
          <a:xfrm>
            <a:off x="12661521" y="1001027"/>
            <a:ext cx="632700" cy="0"/>
          </a:xfrm>
          <a:prstGeom prst="line">
            <a:avLst/>
          </a:prstGeom>
          <a:ln cap="flat" w="85725">
            <a:solidFill>
              <a:srgbClr val="E3D095"/>
            </a:solidFill>
            <a:prstDash val="solid"/>
            <a:headEnd type="none" len="sm" w="sm"/>
            <a:tailEnd type="none" len="sm" w="sm"/>
          </a:ln>
        </p:spPr>
      </p:sp>
      <p:sp>
        <p:nvSpPr>
          <p:cNvPr name="TextBox 24" id="24"/>
          <p:cNvSpPr txBox="true"/>
          <p:nvPr/>
        </p:nvSpPr>
        <p:spPr>
          <a:xfrm rot="0">
            <a:off x="908088" y="5325011"/>
            <a:ext cx="4513183" cy="834390"/>
          </a:xfrm>
          <a:prstGeom prst="rect">
            <a:avLst/>
          </a:prstGeom>
        </p:spPr>
        <p:txBody>
          <a:bodyPr anchor="t" rtlCol="false" tIns="0" lIns="0" bIns="0" rIns="0">
            <a:spAutoFit/>
          </a:bodyPr>
          <a:lstStyle/>
          <a:p>
            <a:pPr algn="ctr">
              <a:lnSpc>
                <a:spcPts val="3359"/>
              </a:lnSpc>
            </a:pPr>
            <a:r>
              <a:rPr lang="en-US" sz="2400" spc="280">
                <a:solidFill>
                  <a:srgbClr val="FFFFFF"/>
                </a:solidFill>
                <a:latin typeface="Roboto"/>
                <a:ea typeface="Roboto"/>
                <a:cs typeface="Roboto"/>
                <a:sym typeface="Roboto"/>
              </a:rPr>
              <a:t>Testing Methodology</a:t>
            </a:r>
          </a:p>
          <a:p>
            <a:pPr algn="ctr">
              <a:lnSpc>
                <a:spcPts val="3359"/>
              </a:lnSpc>
              <a:spcBef>
                <a:spcPct val="0"/>
              </a:spcBef>
            </a:pPr>
            <a:r>
              <a:rPr lang="en-US" sz="2400" spc="280">
                <a:solidFill>
                  <a:srgbClr val="FFFFFF"/>
                </a:solidFill>
                <a:latin typeface="Roboto"/>
                <a:ea typeface="Roboto"/>
                <a:cs typeface="Roboto"/>
                <a:sym typeface="Roboto"/>
              </a:rPr>
              <a:t>Validation</a:t>
            </a:r>
          </a:p>
        </p:txBody>
      </p:sp>
      <p:sp>
        <p:nvSpPr>
          <p:cNvPr name="Freeform 25" id="25"/>
          <p:cNvSpPr/>
          <p:nvPr/>
        </p:nvSpPr>
        <p:spPr>
          <a:xfrm flipH="false" flipV="false" rot="0">
            <a:off x="2591209" y="3901695"/>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2377399" y="4151608"/>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06</a:t>
            </a:r>
          </a:p>
        </p:txBody>
      </p:sp>
      <p:sp>
        <p:nvSpPr>
          <p:cNvPr name="TextBox 27" id="27"/>
          <p:cNvSpPr txBox="true"/>
          <p:nvPr/>
        </p:nvSpPr>
        <p:spPr>
          <a:xfrm rot="0">
            <a:off x="6678571" y="5325011"/>
            <a:ext cx="4513183" cy="1253490"/>
          </a:xfrm>
          <a:prstGeom prst="rect">
            <a:avLst/>
          </a:prstGeom>
        </p:spPr>
        <p:txBody>
          <a:bodyPr anchor="t" rtlCol="false" tIns="0" lIns="0" bIns="0" rIns="0">
            <a:spAutoFit/>
          </a:bodyPr>
          <a:lstStyle/>
          <a:p>
            <a:pPr algn="ctr">
              <a:lnSpc>
                <a:spcPts val="3359"/>
              </a:lnSpc>
            </a:pPr>
            <a:r>
              <a:rPr lang="en-US" sz="2400" spc="280">
                <a:solidFill>
                  <a:srgbClr val="FFFFFF"/>
                </a:solidFill>
                <a:latin typeface="Roboto"/>
                <a:ea typeface="Roboto"/>
                <a:cs typeface="Roboto"/>
                <a:sym typeface="Roboto"/>
              </a:rPr>
              <a:t>Experimental validation</a:t>
            </a:r>
          </a:p>
          <a:p>
            <a:pPr algn="ctr">
              <a:lnSpc>
                <a:spcPts val="3359"/>
              </a:lnSpc>
              <a:spcBef>
                <a:spcPct val="0"/>
              </a:spcBef>
            </a:pPr>
            <a:r>
              <a:rPr lang="en-US" sz="2400" spc="280">
                <a:solidFill>
                  <a:srgbClr val="FFFFFF"/>
                </a:solidFill>
                <a:latin typeface="Roboto"/>
                <a:ea typeface="Roboto"/>
                <a:cs typeface="Roboto"/>
                <a:sym typeface="Roboto"/>
              </a:rPr>
              <a:t>Estimated utility vs Accumulated Utility</a:t>
            </a:r>
          </a:p>
        </p:txBody>
      </p:sp>
      <p:sp>
        <p:nvSpPr>
          <p:cNvPr name="Freeform 28" id="28"/>
          <p:cNvSpPr/>
          <p:nvPr/>
        </p:nvSpPr>
        <p:spPr>
          <a:xfrm flipH="false" flipV="false" rot="0">
            <a:off x="8363685" y="3901695"/>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9" id="29"/>
          <p:cNvSpPr txBox="true"/>
          <p:nvPr/>
        </p:nvSpPr>
        <p:spPr>
          <a:xfrm rot="0">
            <a:off x="8149875" y="4151608"/>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05</a:t>
            </a:r>
          </a:p>
        </p:txBody>
      </p:sp>
      <p:sp>
        <p:nvSpPr>
          <p:cNvPr name="TextBox 30" id="30"/>
          <p:cNvSpPr txBox="true"/>
          <p:nvPr/>
        </p:nvSpPr>
        <p:spPr>
          <a:xfrm rot="0">
            <a:off x="12449054" y="5325011"/>
            <a:ext cx="4513183" cy="8343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The proposed Architecture of the Application</a:t>
            </a:r>
          </a:p>
        </p:txBody>
      </p:sp>
      <p:sp>
        <p:nvSpPr>
          <p:cNvPr name="Freeform 31" id="31"/>
          <p:cNvSpPr/>
          <p:nvPr/>
        </p:nvSpPr>
        <p:spPr>
          <a:xfrm flipH="false" flipV="false" rot="0">
            <a:off x="14136162" y="3901695"/>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2" id="32"/>
          <p:cNvSpPr txBox="true"/>
          <p:nvPr/>
        </p:nvSpPr>
        <p:spPr>
          <a:xfrm rot="0">
            <a:off x="13922352" y="4151608"/>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04</a:t>
            </a:r>
          </a:p>
        </p:txBody>
      </p:sp>
      <p:sp>
        <p:nvSpPr>
          <p:cNvPr name="AutoShape 33" id="33"/>
          <p:cNvSpPr/>
          <p:nvPr/>
        </p:nvSpPr>
        <p:spPr>
          <a:xfrm>
            <a:off x="4241512" y="4516034"/>
            <a:ext cx="632700" cy="0"/>
          </a:xfrm>
          <a:prstGeom prst="line">
            <a:avLst/>
          </a:prstGeom>
          <a:ln cap="flat" w="85725">
            <a:solidFill>
              <a:srgbClr val="E3D095"/>
            </a:solidFill>
            <a:prstDash val="solid"/>
            <a:headEnd type="none" len="sm" w="sm"/>
            <a:tailEnd type="none" len="sm" w="sm"/>
          </a:ln>
        </p:spPr>
      </p:sp>
      <p:sp>
        <p:nvSpPr>
          <p:cNvPr name="AutoShape 34" id="34"/>
          <p:cNvSpPr/>
          <p:nvPr/>
        </p:nvSpPr>
        <p:spPr>
          <a:xfrm>
            <a:off x="4874212" y="4516034"/>
            <a:ext cx="632700" cy="0"/>
          </a:xfrm>
          <a:prstGeom prst="line">
            <a:avLst/>
          </a:prstGeom>
          <a:ln cap="flat" w="85725">
            <a:solidFill>
              <a:srgbClr val="E3D095"/>
            </a:solidFill>
            <a:prstDash val="solid"/>
            <a:headEnd type="none" len="sm" w="sm"/>
            <a:tailEnd type="none" len="sm" w="sm"/>
          </a:ln>
        </p:spPr>
      </p:sp>
      <p:sp>
        <p:nvSpPr>
          <p:cNvPr name="AutoShape 35" id="35"/>
          <p:cNvSpPr/>
          <p:nvPr/>
        </p:nvSpPr>
        <p:spPr>
          <a:xfrm>
            <a:off x="5506913" y="4516034"/>
            <a:ext cx="632700" cy="0"/>
          </a:xfrm>
          <a:prstGeom prst="line">
            <a:avLst/>
          </a:prstGeom>
          <a:ln cap="flat" w="85725">
            <a:solidFill>
              <a:srgbClr val="E3D095"/>
            </a:solidFill>
            <a:prstDash val="solid"/>
            <a:headEnd type="none" len="sm" w="sm"/>
            <a:tailEnd type="none" len="sm" w="sm"/>
          </a:ln>
        </p:spPr>
      </p:sp>
      <p:sp>
        <p:nvSpPr>
          <p:cNvPr name="AutoShape 36" id="36"/>
          <p:cNvSpPr/>
          <p:nvPr/>
        </p:nvSpPr>
        <p:spPr>
          <a:xfrm>
            <a:off x="6139613" y="4516034"/>
            <a:ext cx="632700" cy="0"/>
          </a:xfrm>
          <a:prstGeom prst="line">
            <a:avLst/>
          </a:prstGeom>
          <a:ln cap="flat" w="85725">
            <a:solidFill>
              <a:srgbClr val="E3D095"/>
            </a:solidFill>
            <a:prstDash val="solid"/>
            <a:headEnd type="none" len="sm" w="sm"/>
            <a:tailEnd type="none" len="sm" w="sm"/>
          </a:ln>
        </p:spPr>
      </p:sp>
      <p:sp>
        <p:nvSpPr>
          <p:cNvPr name="AutoShape 37" id="37"/>
          <p:cNvSpPr/>
          <p:nvPr/>
        </p:nvSpPr>
        <p:spPr>
          <a:xfrm>
            <a:off x="6768263" y="4516034"/>
            <a:ext cx="632700" cy="0"/>
          </a:xfrm>
          <a:prstGeom prst="line">
            <a:avLst/>
          </a:prstGeom>
          <a:ln cap="flat" w="85725">
            <a:solidFill>
              <a:srgbClr val="E3D095"/>
            </a:solidFill>
            <a:prstDash val="solid"/>
            <a:headEnd type="none" len="sm" w="sm"/>
            <a:tailEnd type="none" len="sm" w="sm"/>
          </a:ln>
        </p:spPr>
      </p:sp>
      <p:sp>
        <p:nvSpPr>
          <p:cNvPr name="AutoShape 38" id="38"/>
          <p:cNvSpPr/>
          <p:nvPr/>
        </p:nvSpPr>
        <p:spPr>
          <a:xfrm>
            <a:off x="10134770" y="4430309"/>
            <a:ext cx="632700" cy="0"/>
          </a:xfrm>
          <a:prstGeom prst="line">
            <a:avLst/>
          </a:prstGeom>
          <a:ln cap="flat" w="85725">
            <a:solidFill>
              <a:srgbClr val="E3D095"/>
            </a:solidFill>
            <a:prstDash val="solid"/>
            <a:headEnd type="none" len="sm" w="sm"/>
            <a:tailEnd type="none" len="sm" w="sm"/>
          </a:ln>
        </p:spPr>
      </p:sp>
      <p:sp>
        <p:nvSpPr>
          <p:cNvPr name="AutoShape 39" id="39"/>
          <p:cNvSpPr/>
          <p:nvPr/>
        </p:nvSpPr>
        <p:spPr>
          <a:xfrm>
            <a:off x="10767470" y="4430309"/>
            <a:ext cx="632700" cy="0"/>
          </a:xfrm>
          <a:prstGeom prst="line">
            <a:avLst/>
          </a:prstGeom>
          <a:ln cap="flat" w="85725">
            <a:solidFill>
              <a:srgbClr val="E3D095"/>
            </a:solidFill>
            <a:prstDash val="solid"/>
            <a:headEnd type="none" len="sm" w="sm"/>
            <a:tailEnd type="none" len="sm" w="sm"/>
          </a:ln>
        </p:spPr>
      </p:sp>
      <p:sp>
        <p:nvSpPr>
          <p:cNvPr name="AutoShape 40" id="40"/>
          <p:cNvSpPr/>
          <p:nvPr/>
        </p:nvSpPr>
        <p:spPr>
          <a:xfrm>
            <a:off x="11400170" y="4430309"/>
            <a:ext cx="632700" cy="0"/>
          </a:xfrm>
          <a:prstGeom prst="line">
            <a:avLst/>
          </a:prstGeom>
          <a:ln cap="flat" w="85725">
            <a:solidFill>
              <a:srgbClr val="E3D095"/>
            </a:solidFill>
            <a:prstDash val="solid"/>
            <a:headEnd type="none" len="sm" w="sm"/>
            <a:tailEnd type="none" len="sm" w="sm"/>
          </a:ln>
        </p:spPr>
      </p:sp>
      <p:sp>
        <p:nvSpPr>
          <p:cNvPr name="AutoShape 41" id="41"/>
          <p:cNvSpPr/>
          <p:nvPr/>
        </p:nvSpPr>
        <p:spPr>
          <a:xfrm>
            <a:off x="12032871" y="4430309"/>
            <a:ext cx="632700" cy="0"/>
          </a:xfrm>
          <a:prstGeom prst="line">
            <a:avLst/>
          </a:prstGeom>
          <a:ln cap="flat" w="85725">
            <a:solidFill>
              <a:srgbClr val="E3D095"/>
            </a:solidFill>
            <a:prstDash val="solid"/>
            <a:headEnd type="none" len="sm" w="sm"/>
            <a:tailEnd type="none" len="sm" w="sm"/>
          </a:ln>
        </p:spPr>
      </p:sp>
      <p:sp>
        <p:nvSpPr>
          <p:cNvPr name="AutoShape 42" id="42"/>
          <p:cNvSpPr/>
          <p:nvPr/>
        </p:nvSpPr>
        <p:spPr>
          <a:xfrm>
            <a:off x="12661521" y="4430309"/>
            <a:ext cx="632700" cy="0"/>
          </a:xfrm>
          <a:prstGeom prst="line">
            <a:avLst/>
          </a:prstGeom>
          <a:ln cap="flat" w="85725">
            <a:solidFill>
              <a:srgbClr val="E3D095"/>
            </a:solidFill>
            <a:prstDash val="solid"/>
            <a:headEnd type="none" len="sm" w="sm"/>
            <a:tailEnd type="none" len="sm" w="sm"/>
          </a:ln>
        </p:spPr>
      </p:sp>
      <p:sp>
        <p:nvSpPr>
          <p:cNvPr name="TextBox 43" id="43"/>
          <p:cNvSpPr txBox="true"/>
          <p:nvPr/>
        </p:nvSpPr>
        <p:spPr>
          <a:xfrm rot="0">
            <a:off x="908088" y="8754293"/>
            <a:ext cx="4513183" cy="4152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Live Demo</a:t>
            </a:r>
          </a:p>
        </p:txBody>
      </p:sp>
      <p:sp>
        <p:nvSpPr>
          <p:cNvPr name="Freeform 44" id="44"/>
          <p:cNvSpPr/>
          <p:nvPr/>
        </p:nvSpPr>
        <p:spPr>
          <a:xfrm flipH="false" flipV="false" rot="0">
            <a:off x="2591209" y="7330976"/>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5" id="45"/>
          <p:cNvSpPr txBox="true"/>
          <p:nvPr/>
        </p:nvSpPr>
        <p:spPr>
          <a:xfrm rot="0">
            <a:off x="2377399" y="7580889"/>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07</a:t>
            </a:r>
          </a:p>
        </p:txBody>
      </p:sp>
      <p:sp>
        <p:nvSpPr>
          <p:cNvPr name="TextBox 46" id="46"/>
          <p:cNvSpPr txBox="true"/>
          <p:nvPr/>
        </p:nvSpPr>
        <p:spPr>
          <a:xfrm rot="0">
            <a:off x="6678571" y="8754293"/>
            <a:ext cx="4513183" cy="415290"/>
          </a:xfrm>
          <a:prstGeom prst="rect">
            <a:avLst/>
          </a:prstGeom>
        </p:spPr>
        <p:txBody>
          <a:bodyPr anchor="t" rtlCol="false" tIns="0" lIns="0" bIns="0" rIns="0">
            <a:spAutoFit/>
          </a:bodyPr>
          <a:lstStyle/>
          <a:p>
            <a:pPr algn="ctr">
              <a:lnSpc>
                <a:spcPts val="3359"/>
              </a:lnSpc>
              <a:spcBef>
                <a:spcPct val="0"/>
              </a:spcBef>
            </a:pPr>
            <a:r>
              <a:rPr lang="en-US" sz="2400" spc="280">
                <a:solidFill>
                  <a:srgbClr val="FFFFFF"/>
                </a:solidFill>
                <a:latin typeface="Roboto"/>
                <a:ea typeface="Roboto"/>
                <a:cs typeface="Roboto"/>
                <a:sym typeface="Roboto"/>
              </a:rPr>
              <a:t>Future Work</a:t>
            </a:r>
          </a:p>
        </p:txBody>
      </p:sp>
      <p:sp>
        <p:nvSpPr>
          <p:cNvPr name="Freeform 47" id="47"/>
          <p:cNvSpPr/>
          <p:nvPr/>
        </p:nvSpPr>
        <p:spPr>
          <a:xfrm flipH="false" flipV="false" rot="0">
            <a:off x="8363685" y="7330976"/>
            <a:ext cx="1142954" cy="1142954"/>
          </a:xfrm>
          <a:custGeom>
            <a:avLst/>
            <a:gdLst/>
            <a:ahLst/>
            <a:cxnLst/>
            <a:rect r="r" b="b" t="t" l="l"/>
            <a:pathLst>
              <a:path h="1142954" w="1142954">
                <a:moveTo>
                  <a:pt x="0" y="0"/>
                </a:moveTo>
                <a:lnTo>
                  <a:pt x="1142954" y="0"/>
                </a:lnTo>
                <a:lnTo>
                  <a:pt x="1142954" y="1142954"/>
                </a:lnTo>
                <a:lnTo>
                  <a:pt x="0" y="11429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8" id="48"/>
          <p:cNvSpPr txBox="true"/>
          <p:nvPr/>
        </p:nvSpPr>
        <p:spPr>
          <a:xfrm rot="0">
            <a:off x="8149875" y="7580889"/>
            <a:ext cx="1570574" cy="671703"/>
          </a:xfrm>
          <a:prstGeom prst="rect">
            <a:avLst/>
          </a:prstGeom>
        </p:spPr>
        <p:txBody>
          <a:bodyPr anchor="t" rtlCol="false" tIns="0" lIns="0" bIns="0" rIns="0">
            <a:spAutoFit/>
          </a:bodyPr>
          <a:lstStyle/>
          <a:p>
            <a:pPr algn="ctr">
              <a:lnSpc>
                <a:spcPts val="5106"/>
              </a:lnSpc>
            </a:pPr>
            <a:r>
              <a:rPr lang="en-US" sz="4600" spc="-41">
                <a:solidFill>
                  <a:srgbClr val="E3D095"/>
                </a:solidFill>
                <a:latin typeface="Playfair Display"/>
                <a:ea typeface="Playfair Display"/>
                <a:cs typeface="Playfair Display"/>
                <a:sym typeface="Playfair Display"/>
              </a:rPr>
              <a:t>08</a:t>
            </a:r>
          </a:p>
        </p:txBody>
      </p:sp>
      <p:sp>
        <p:nvSpPr>
          <p:cNvPr name="AutoShape 49" id="49"/>
          <p:cNvSpPr/>
          <p:nvPr/>
        </p:nvSpPr>
        <p:spPr>
          <a:xfrm>
            <a:off x="4241512" y="7945316"/>
            <a:ext cx="632700" cy="0"/>
          </a:xfrm>
          <a:prstGeom prst="line">
            <a:avLst/>
          </a:prstGeom>
          <a:ln cap="flat" w="85725">
            <a:solidFill>
              <a:srgbClr val="E3D095"/>
            </a:solidFill>
            <a:prstDash val="solid"/>
            <a:headEnd type="none" len="sm" w="sm"/>
            <a:tailEnd type="none" len="sm" w="sm"/>
          </a:ln>
        </p:spPr>
      </p:sp>
      <p:sp>
        <p:nvSpPr>
          <p:cNvPr name="AutoShape 50" id="50"/>
          <p:cNvSpPr/>
          <p:nvPr/>
        </p:nvSpPr>
        <p:spPr>
          <a:xfrm>
            <a:off x="4874212" y="7945316"/>
            <a:ext cx="632700" cy="0"/>
          </a:xfrm>
          <a:prstGeom prst="line">
            <a:avLst/>
          </a:prstGeom>
          <a:ln cap="flat" w="85725">
            <a:solidFill>
              <a:srgbClr val="E3D095"/>
            </a:solidFill>
            <a:prstDash val="solid"/>
            <a:headEnd type="none" len="sm" w="sm"/>
            <a:tailEnd type="none" len="sm" w="sm"/>
          </a:ln>
        </p:spPr>
      </p:sp>
      <p:sp>
        <p:nvSpPr>
          <p:cNvPr name="AutoShape 51" id="51"/>
          <p:cNvSpPr/>
          <p:nvPr/>
        </p:nvSpPr>
        <p:spPr>
          <a:xfrm>
            <a:off x="5506913" y="7945316"/>
            <a:ext cx="632700" cy="0"/>
          </a:xfrm>
          <a:prstGeom prst="line">
            <a:avLst/>
          </a:prstGeom>
          <a:ln cap="flat" w="85725">
            <a:solidFill>
              <a:srgbClr val="E3D095"/>
            </a:solidFill>
            <a:prstDash val="solid"/>
            <a:headEnd type="none" len="sm" w="sm"/>
            <a:tailEnd type="none" len="sm" w="sm"/>
          </a:ln>
        </p:spPr>
      </p:sp>
      <p:sp>
        <p:nvSpPr>
          <p:cNvPr name="AutoShape 52" id="52"/>
          <p:cNvSpPr/>
          <p:nvPr/>
        </p:nvSpPr>
        <p:spPr>
          <a:xfrm>
            <a:off x="6139613" y="7945316"/>
            <a:ext cx="632700" cy="0"/>
          </a:xfrm>
          <a:prstGeom prst="line">
            <a:avLst/>
          </a:prstGeom>
          <a:ln cap="flat" w="85725">
            <a:solidFill>
              <a:srgbClr val="E3D095"/>
            </a:solidFill>
            <a:prstDash val="solid"/>
            <a:headEnd type="none" len="sm" w="sm"/>
            <a:tailEnd type="none" len="sm" w="sm"/>
          </a:ln>
        </p:spPr>
      </p:sp>
      <p:sp>
        <p:nvSpPr>
          <p:cNvPr name="AutoShape 53" id="53"/>
          <p:cNvSpPr/>
          <p:nvPr/>
        </p:nvSpPr>
        <p:spPr>
          <a:xfrm>
            <a:off x="6768263" y="7945316"/>
            <a:ext cx="632700" cy="0"/>
          </a:xfrm>
          <a:prstGeom prst="line">
            <a:avLst/>
          </a:prstGeom>
          <a:ln cap="flat" w="85725">
            <a:solidFill>
              <a:srgbClr val="E3D095"/>
            </a:solidFill>
            <a:prstDash val="solid"/>
            <a:headEnd type="none" len="sm" w="sm"/>
            <a:tailEnd type="none" len="sm" w="sm"/>
          </a:ln>
        </p:spPr>
      </p:sp>
      <p:sp>
        <p:nvSpPr>
          <p:cNvPr name="AutoShape 54" id="54"/>
          <p:cNvSpPr/>
          <p:nvPr/>
        </p:nvSpPr>
        <p:spPr>
          <a:xfrm>
            <a:off x="14662782" y="2935619"/>
            <a:ext cx="0" cy="632700"/>
          </a:xfrm>
          <a:prstGeom prst="line">
            <a:avLst/>
          </a:prstGeom>
          <a:ln cap="flat" w="85725">
            <a:solidFill>
              <a:srgbClr val="E3D095"/>
            </a:solidFill>
            <a:prstDash val="solid"/>
            <a:headEnd type="none" len="sm" w="sm"/>
            <a:tailEnd type="none" len="sm" w="sm"/>
          </a:ln>
        </p:spPr>
      </p:sp>
      <p:sp>
        <p:nvSpPr>
          <p:cNvPr name="AutoShape 55" id="55"/>
          <p:cNvSpPr/>
          <p:nvPr/>
        </p:nvSpPr>
        <p:spPr>
          <a:xfrm>
            <a:off x="3162686" y="6364901"/>
            <a:ext cx="0" cy="632700"/>
          </a:xfrm>
          <a:prstGeom prst="line">
            <a:avLst/>
          </a:prstGeom>
          <a:ln cap="flat" w="85725">
            <a:solidFill>
              <a:srgbClr val="E3D095"/>
            </a:solidFill>
            <a:prstDash val="solid"/>
            <a:headEnd type="none" len="sm" w="sm"/>
            <a:tailEnd type="none" len="sm" w="sm"/>
          </a:ln>
        </p:spPr>
      </p:sp>
      <p:sp>
        <p:nvSpPr>
          <p:cNvPr name="TextBox 56" id="56"/>
          <p:cNvSpPr txBox="true"/>
          <p:nvPr/>
        </p:nvSpPr>
        <p:spPr>
          <a:xfrm rot="0">
            <a:off x="12758924" y="7504401"/>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Timeline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grpSp>
        <p:nvGrpSpPr>
          <p:cNvPr name="Group 3" id="3"/>
          <p:cNvGrpSpPr/>
          <p:nvPr/>
        </p:nvGrpSpPr>
        <p:grpSpPr>
          <a:xfrm rot="0">
            <a:off x="-4710705" y="-1744028"/>
            <a:ext cx="14849475" cy="148494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79650" y="2180897"/>
            <a:ext cx="632700" cy="0"/>
          </a:xfrm>
          <a:prstGeom prst="line">
            <a:avLst/>
          </a:prstGeom>
          <a:ln cap="flat" w="85725">
            <a:solidFill>
              <a:srgbClr val="E3D095"/>
            </a:solidFill>
            <a:prstDash val="solid"/>
            <a:headEnd type="none" len="sm" w="sm"/>
            <a:tailEnd type="none" len="sm" w="sm"/>
          </a:ln>
        </p:spPr>
      </p:sp>
      <p:sp>
        <p:nvSpPr>
          <p:cNvPr name="AutoShape 8" id="8"/>
          <p:cNvSpPr/>
          <p:nvPr/>
        </p:nvSpPr>
        <p:spPr>
          <a:xfrm>
            <a:off x="712350" y="2180897"/>
            <a:ext cx="632700" cy="0"/>
          </a:xfrm>
          <a:prstGeom prst="line">
            <a:avLst/>
          </a:prstGeom>
          <a:ln cap="flat" w="85725">
            <a:solidFill>
              <a:srgbClr val="E3D095"/>
            </a:solidFill>
            <a:prstDash val="solid"/>
            <a:headEnd type="none" len="sm" w="sm"/>
            <a:tailEnd type="none" len="sm" w="sm"/>
          </a:ln>
        </p:spPr>
      </p:sp>
      <p:sp>
        <p:nvSpPr>
          <p:cNvPr name="AutoShape 9" id="9"/>
          <p:cNvSpPr/>
          <p:nvPr/>
        </p:nvSpPr>
        <p:spPr>
          <a:xfrm>
            <a:off x="1345050" y="2180897"/>
            <a:ext cx="632700" cy="0"/>
          </a:xfrm>
          <a:prstGeom prst="line">
            <a:avLst/>
          </a:prstGeom>
          <a:ln cap="flat" w="85725">
            <a:solidFill>
              <a:srgbClr val="E3D095"/>
            </a:solidFill>
            <a:prstDash val="solid"/>
            <a:headEnd type="none" len="sm" w="sm"/>
            <a:tailEnd type="none" len="sm" w="sm"/>
          </a:ln>
        </p:spPr>
      </p:sp>
      <p:grpSp>
        <p:nvGrpSpPr>
          <p:cNvPr name="Group 10" id="10"/>
          <p:cNvGrpSpPr/>
          <p:nvPr/>
        </p:nvGrpSpPr>
        <p:grpSpPr>
          <a:xfrm rot="0">
            <a:off x="9144000" y="3857167"/>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E3D095"/>
            </a:solidFill>
          </p:spPr>
        </p:sp>
        <p:sp>
          <p:nvSpPr>
            <p:cNvPr name="TextBox 12" id="12"/>
            <p:cNvSpPr txBox="true"/>
            <p:nvPr/>
          </p:nvSpPr>
          <p:spPr>
            <a:xfrm>
              <a:off x="0" y="146050"/>
              <a:ext cx="711200" cy="46355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280110" y="1409700"/>
            <a:ext cx="3773734" cy="377373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Activity 1</a:t>
              </a:r>
            </a:p>
            <a:p>
              <a:pPr algn="ctr">
                <a:lnSpc>
                  <a:spcPts val="3359"/>
                </a:lnSpc>
              </a:pPr>
              <a:r>
                <a:rPr lang="en-US" sz="2400" spc="280">
                  <a:solidFill>
                    <a:srgbClr val="FFFFFF"/>
                  </a:solidFill>
                  <a:latin typeface="Roboto"/>
                  <a:ea typeface="Roboto"/>
                  <a:cs typeface="Roboto"/>
                  <a:sym typeface="Roboto"/>
                </a:rPr>
                <a:t>mindur: d1, maxdur: d2</a:t>
              </a:r>
            </a:p>
            <a:p>
              <a:pPr algn="ctr">
                <a:lnSpc>
                  <a:spcPts val="3359"/>
                </a:lnSpc>
              </a:pPr>
              <a:r>
                <a:rPr lang="en-US" sz="2400" spc="280">
                  <a:solidFill>
                    <a:srgbClr val="FFFFFF"/>
                  </a:solidFill>
                  <a:latin typeface="Roboto"/>
                  <a:ea typeface="Roboto"/>
                  <a:cs typeface="Roboto"/>
                  <a:sym typeface="Roboto"/>
                </a:rPr>
                <a:t>locations: l1, l2</a:t>
              </a:r>
            </a:p>
            <a:p>
              <a:pPr algn="ctr">
                <a:lnSpc>
                  <a:spcPts val="3359"/>
                </a:lnSpc>
              </a:pPr>
              <a:r>
                <a:rPr lang="en-US" sz="2400" spc="280">
                  <a:solidFill>
                    <a:srgbClr val="FFFFFF"/>
                  </a:solidFill>
                  <a:latin typeface="Roboto"/>
                  <a:ea typeface="Roboto"/>
                  <a:cs typeface="Roboto"/>
                  <a:sym typeface="Roboto"/>
                </a:rPr>
                <a:t>time intervals: [a1, b1], [a2, b2]</a:t>
              </a:r>
            </a:p>
            <a:p>
              <a:pPr algn="ctr">
                <a:lnSpc>
                  <a:spcPts val="3359"/>
                </a:lnSpc>
              </a:pPr>
            </a:p>
          </p:txBody>
        </p:sp>
      </p:grpSp>
      <p:grpSp>
        <p:nvGrpSpPr>
          <p:cNvPr name="Group 16" id="16"/>
          <p:cNvGrpSpPr/>
          <p:nvPr/>
        </p:nvGrpSpPr>
        <p:grpSpPr>
          <a:xfrm rot="0">
            <a:off x="4301596" y="2180897"/>
            <a:ext cx="3828744" cy="382874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Activity 3</a:t>
              </a:r>
            </a:p>
            <a:p>
              <a:pPr algn="ctr">
                <a:lnSpc>
                  <a:spcPts val="3359"/>
                </a:lnSpc>
              </a:pPr>
              <a:r>
                <a:rPr lang="en-US" sz="2400" spc="280">
                  <a:solidFill>
                    <a:srgbClr val="FFFFFF"/>
                  </a:solidFill>
                  <a:latin typeface="Roboto"/>
                  <a:ea typeface="Roboto"/>
                  <a:cs typeface="Roboto"/>
                  <a:sym typeface="Roboto"/>
                </a:rPr>
                <a:t>mindur: d5, maxdur: d6</a:t>
              </a:r>
            </a:p>
            <a:p>
              <a:pPr algn="ctr">
                <a:lnSpc>
                  <a:spcPts val="3359"/>
                </a:lnSpc>
              </a:pPr>
              <a:r>
                <a:rPr lang="en-US" sz="2400" spc="280">
                  <a:solidFill>
                    <a:srgbClr val="FFFFFF"/>
                  </a:solidFill>
                  <a:latin typeface="Roboto"/>
                  <a:ea typeface="Roboto"/>
                  <a:cs typeface="Roboto"/>
                  <a:sym typeface="Roboto"/>
                </a:rPr>
                <a:t>locations: l2, l3</a:t>
              </a:r>
            </a:p>
            <a:p>
              <a:pPr algn="ctr">
                <a:lnSpc>
                  <a:spcPts val="3359"/>
                </a:lnSpc>
              </a:pPr>
              <a:r>
                <a:rPr lang="en-US" sz="2400" spc="280">
                  <a:solidFill>
                    <a:srgbClr val="FFFFFF"/>
                  </a:solidFill>
                  <a:latin typeface="Roboto"/>
                  <a:ea typeface="Roboto"/>
                  <a:cs typeface="Roboto"/>
                  <a:sym typeface="Roboto"/>
                </a:rPr>
                <a:t>time intervals: [a2, b2], [a4, b4]</a:t>
              </a:r>
            </a:p>
            <a:p>
              <a:pPr algn="ctr">
                <a:lnSpc>
                  <a:spcPts val="3359"/>
                </a:lnSpc>
              </a:pPr>
            </a:p>
          </p:txBody>
        </p:sp>
      </p:grpSp>
      <p:grpSp>
        <p:nvGrpSpPr>
          <p:cNvPr name="Group 19" id="19"/>
          <p:cNvGrpSpPr/>
          <p:nvPr/>
        </p:nvGrpSpPr>
        <p:grpSpPr>
          <a:xfrm rot="0">
            <a:off x="1345050" y="5183434"/>
            <a:ext cx="3828744" cy="382874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Activity 2</a:t>
              </a:r>
            </a:p>
            <a:p>
              <a:pPr algn="ctr">
                <a:lnSpc>
                  <a:spcPts val="3359"/>
                </a:lnSpc>
              </a:pPr>
              <a:r>
                <a:rPr lang="en-US" sz="2400" spc="280">
                  <a:solidFill>
                    <a:srgbClr val="FFFFFF"/>
                  </a:solidFill>
                  <a:latin typeface="Roboto"/>
                  <a:ea typeface="Roboto"/>
                  <a:cs typeface="Roboto"/>
                  <a:sym typeface="Roboto"/>
                </a:rPr>
                <a:t>mindur: d3, maxdur: d4</a:t>
              </a:r>
            </a:p>
            <a:p>
              <a:pPr algn="ctr">
                <a:lnSpc>
                  <a:spcPts val="3359"/>
                </a:lnSpc>
              </a:pPr>
              <a:r>
                <a:rPr lang="en-US" sz="2400" spc="280">
                  <a:solidFill>
                    <a:srgbClr val="FFFFFF"/>
                  </a:solidFill>
                  <a:latin typeface="Roboto"/>
                  <a:ea typeface="Roboto"/>
                  <a:cs typeface="Roboto"/>
                  <a:sym typeface="Roboto"/>
                </a:rPr>
                <a:t>locations: l2</a:t>
              </a:r>
            </a:p>
            <a:p>
              <a:pPr algn="ctr">
                <a:lnSpc>
                  <a:spcPts val="3359"/>
                </a:lnSpc>
              </a:pPr>
              <a:r>
                <a:rPr lang="en-US" sz="2400" spc="280">
                  <a:solidFill>
                    <a:srgbClr val="FFFFFF"/>
                  </a:solidFill>
                  <a:latin typeface="Roboto"/>
                  <a:ea typeface="Roboto"/>
                  <a:cs typeface="Roboto"/>
                  <a:sym typeface="Roboto"/>
                </a:rPr>
                <a:t>time intervals: [a3, b3]</a:t>
              </a:r>
            </a:p>
            <a:p>
              <a:pPr algn="ctr">
                <a:lnSpc>
                  <a:spcPts val="3359"/>
                </a:lnSpc>
              </a:pPr>
            </a:p>
          </p:txBody>
        </p:sp>
      </p:grpSp>
      <p:grpSp>
        <p:nvGrpSpPr>
          <p:cNvPr name="Group 22" id="22"/>
          <p:cNvGrpSpPr/>
          <p:nvPr/>
        </p:nvGrpSpPr>
        <p:grpSpPr>
          <a:xfrm rot="0">
            <a:off x="5315256" y="6009642"/>
            <a:ext cx="3828744" cy="382874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Activity 4</a:t>
              </a:r>
            </a:p>
            <a:p>
              <a:pPr algn="ctr">
                <a:lnSpc>
                  <a:spcPts val="3359"/>
                </a:lnSpc>
              </a:pPr>
              <a:r>
                <a:rPr lang="en-US" sz="2400" spc="280">
                  <a:solidFill>
                    <a:srgbClr val="FFFFFF"/>
                  </a:solidFill>
                  <a:latin typeface="Roboto"/>
                  <a:ea typeface="Roboto"/>
                  <a:cs typeface="Roboto"/>
                  <a:sym typeface="Roboto"/>
                </a:rPr>
                <a:t>mindur: d7, maxdur: d8</a:t>
              </a:r>
            </a:p>
            <a:p>
              <a:pPr algn="ctr">
                <a:lnSpc>
                  <a:spcPts val="3359"/>
                </a:lnSpc>
              </a:pPr>
              <a:r>
                <a:rPr lang="en-US" sz="2400" spc="280">
                  <a:solidFill>
                    <a:srgbClr val="FFFFFF"/>
                  </a:solidFill>
                  <a:latin typeface="Roboto"/>
                  <a:ea typeface="Roboto"/>
                  <a:cs typeface="Roboto"/>
                  <a:sym typeface="Roboto"/>
                </a:rPr>
                <a:t>locations: l1</a:t>
              </a:r>
            </a:p>
            <a:p>
              <a:pPr algn="ctr">
                <a:lnSpc>
                  <a:spcPts val="3359"/>
                </a:lnSpc>
              </a:pPr>
              <a:r>
                <a:rPr lang="en-US" sz="2400" spc="280">
                  <a:solidFill>
                    <a:srgbClr val="FFFFFF"/>
                  </a:solidFill>
                  <a:latin typeface="Roboto"/>
                  <a:ea typeface="Roboto"/>
                  <a:cs typeface="Roboto"/>
                  <a:sym typeface="Roboto"/>
                </a:rPr>
                <a:t>time intervals: [a1, b1]</a:t>
              </a:r>
            </a:p>
            <a:p>
              <a:pPr algn="ctr">
                <a:lnSpc>
                  <a:spcPts val="3359"/>
                </a:lnSpc>
              </a:pPr>
            </a:p>
          </p:txBody>
        </p:sp>
      </p:grpSp>
      <p:grpSp>
        <p:nvGrpSpPr>
          <p:cNvPr name="Group 25" id="25"/>
          <p:cNvGrpSpPr/>
          <p:nvPr/>
        </p:nvGrpSpPr>
        <p:grpSpPr>
          <a:xfrm rot="0">
            <a:off x="434700" y="8295336"/>
            <a:ext cx="1543050" cy="154305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1 &lt;&lt; 2</a:t>
              </a:r>
            </a:p>
          </p:txBody>
        </p:sp>
      </p:grpSp>
      <p:sp>
        <p:nvSpPr>
          <p:cNvPr name="TextBox 28" id="28"/>
          <p:cNvSpPr txBox="true"/>
          <p:nvPr/>
        </p:nvSpPr>
        <p:spPr>
          <a:xfrm rot="0">
            <a:off x="280110" y="208786"/>
            <a:ext cx="9339079" cy="969529"/>
          </a:xfrm>
          <a:prstGeom prst="rect">
            <a:avLst/>
          </a:prstGeom>
        </p:spPr>
        <p:txBody>
          <a:bodyPr anchor="t" rtlCol="false" tIns="0" lIns="0" bIns="0" rIns="0">
            <a:spAutoFit/>
          </a:bodyPr>
          <a:lstStyle/>
          <a:p>
            <a:pPr algn="l">
              <a:lnSpc>
                <a:spcPts val="7986"/>
              </a:lnSpc>
              <a:spcBef>
                <a:spcPct val="0"/>
              </a:spcBef>
            </a:pPr>
            <a:r>
              <a:rPr lang="en-US" sz="5704" b="true">
                <a:solidFill>
                  <a:srgbClr val="7060DE"/>
                </a:solidFill>
                <a:latin typeface="Playfair Display Bold"/>
                <a:ea typeface="Playfair Display Bold"/>
                <a:cs typeface="Playfair Display Bold"/>
                <a:sym typeface="Playfair Display Bold"/>
              </a:rPr>
              <a:t>The chosen approach</a:t>
            </a:r>
          </a:p>
        </p:txBody>
      </p:sp>
      <p:sp>
        <p:nvSpPr>
          <p:cNvPr name="TextBox 29" id="29"/>
          <p:cNvSpPr txBox="true"/>
          <p:nvPr/>
        </p:nvSpPr>
        <p:spPr>
          <a:xfrm rot="0">
            <a:off x="12639675" y="1295400"/>
            <a:ext cx="5843773" cy="7932420"/>
          </a:xfrm>
          <a:prstGeom prst="rect">
            <a:avLst/>
          </a:prstGeom>
        </p:spPr>
        <p:txBody>
          <a:bodyPr anchor="t" rtlCol="false" tIns="0" lIns="0" bIns="0" rIns="0">
            <a:spAutoFit/>
          </a:bodyPr>
          <a:lstStyle/>
          <a:p>
            <a:pPr algn="l">
              <a:lnSpc>
                <a:spcPts val="5700"/>
              </a:lnSpc>
            </a:pPr>
            <a:r>
              <a:rPr lang="en-US" sz="3800" spc="117">
                <a:solidFill>
                  <a:srgbClr val="FFFFFE"/>
                </a:solidFill>
                <a:latin typeface="Roboto"/>
                <a:ea typeface="Roboto"/>
                <a:cs typeface="Roboto"/>
                <a:sym typeface="Roboto"/>
              </a:rPr>
              <a:t>Resulting schedule:</a:t>
            </a:r>
          </a:p>
          <a:p>
            <a:pPr algn="l">
              <a:lnSpc>
                <a:spcPts val="5700"/>
              </a:lnSpc>
            </a:pPr>
          </a:p>
          <a:p>
            <a:pPr algn="l">
              <a:lnSpc>
                <a:spcPts val="5700"/>
              </a:lnSpc>
            </a:pPr>
            <a:r>
              <a:rPr lang="en-US" sz="3800" spc="117" b="true">
                <a:solidFill>
                  <a:srgbClr val="E3D095"/>
                </a:solidFill>
                <a:latin typeface="Roboto Bold"/>
                <a:ea typeface="Roboto Bold"/>
                <a:cs typeface="Roboto Bold"/>
                <a:sym typeface="Roboto Bold"/>
              </a:rPr>
              <a:t>Scheduled Activity 1</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start time: x1</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duration: y1</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location: l1</a:t>
            </a:r>
          </a:p>
          <a:p>
            <a:pPr algn="l">
              <a:lnSpc>
                <a:spcPts val="5700"/>
              </a:lnSpc>
            </a:pPr>
            <a:r>
              <a:rPr lang="en-US" sz="3800" spc="117" b="true">
                <a:solidFill>
                  <a:srgbClr val="E3D095"/>
                </a:solidFill>
                <a:latin typeface="Roboto Bold"/>
                <a:ea typeface="Roboto Bold"/>
                <a:cs typeface="Roboto Bold"/>
                <a:sym typeface="Roboto Bold"/>
              </a:rPr>
              <a:t>Scheduled Activity 2</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start time: x2</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duration: y2</a:t>
            </a:r>
          </a:p>
          <a:p>
            <a:pPr algn="l" marL="820421" indent="-410210" lvl="1">
              <a:lnSpc>
                <a:spcPts val="5700"/>
              </a:lnSpc>
              <a:buFont typeface="Arial"/>
              <a:buChar char="•"/>
            </a:pPr>
            <a:r>
              <a:rPr lang="en-US" sz="3800" spc="117">
                <a:solidFill>
                  <a:srgbClr val="FFFFFE"/>
                </a:solidFill>
                <a:latin typeface="Roboto"/>
                <a:ea typeface="Roboto"/>
                <a:cs typeface="Roboto"/>
                <a:sym typeface="Roboto"/>
              </a:rPr>
              <a:t>location: l3</a:t>
            </a:r>
          </a:p>
          <a:p>
            <a:pPr algn="l">
              <a:lnSpc>
                <a:spcPts val="5700"/>
              </a:lnSpc>
            </a:pPr>
            <a:r>
              <a:rPr lang="en-US" sz="3800" spc="117">
                <a:solidFill>
                  <a:srgbClr val="FFFFFE"/>
                </a:solidFill>
                <a:latin typeface="Roboto"/>
                <a:ea typeface="Roboto"/>
                <a:cs typeface="Roboto"/>
                <a:sym typeface="Roboto"/>
              </a:rPr>
              <a:t>  ...</a:t>
            </a:r>
          </a:p>
        </p:txBody>
      </p:sp>
      <p:grpSp>
        <p:nvGrpSpPr>
          <p:cNvPr name="Group 30" id="30"/>
          <p:cNvGrpSpPr/>
          <p:nvPr/>
        </p:nvGrpSpPr>
        <p:grpSpPr>
          <a:xfrm rot="0">
            <a:off x="79650" y="4909185"/>
            <a:ext cx="1543050" cy="154305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1, 2</a:t>
              </a:r>
            </a:p>
            <a:p>
              <a:pPr algn="ctr">
                <a:lnSpc>
                  <a:spcPts val="3359"/>
                </a:lnSpc>
              </a:pPr>
              <a:r>
                <a:rPr lang="en-US" sz="2400" spc="280">
                  <a:solidFill>
                    <a:srgbClr val="FFFFFF"/>
                  </a:solidFill>
                  <a:latin typeface="Roboto"/>
                  <a:ea typeface="Roboto"/>
                  <a:cs typeface="Roboto"/>
                  <a:sym typeface="Roboto"/>
                </a:rPr>
                <a:t>d1</a:t>
              </a:r>
            </a:p>
          </p:txBody>
        </p:sp>
      </p:grpSp>
      <p:grpSp>
        <p:nvGrpSpPr>
          <p:cNvPr name="Group 33" id="33"/>
          <p:cNvGrpSpPr/>
          <p:nvPr/>
        </p:nvGrpSpPr>
        <p:grpSpPr>
          <a:xfrm rot="0">
            <a:off x="3772206" y="1178315"/>
            <a:ext cx="1543050" cy="154305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a:ln w="66675" cap="sq">
              <a:solidFill>
                <a:srgbClr val="7060DE"/>
              </a:solidFill>
              <a:prstDash val="solid"/>
              <a:miter/>
            </a:ln>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3, 4</a:t>
              </a:r>
            </a:p>
            <a:p>
              <a:pPr algn="ctr">
                <a:lnSpc>
                  <a:spcPts val="3359"/>
                </a:lnSpc>
              </a:pPr>
              <a:r>
                <a:rPr lang="en-US" sz="2400" spc="280">
                  <a:solidFill>
                    <a:srgbClr val="FFFFFF"/>
                  </a:solidFill>
                  <a:latin typeface="Roboto"/>
                  <a:ea typeface="Roboto"/>
                  <a:cs typeface="Roboto"/>
                  <a:sym typeface="Roboto"/>
                </a:rPr>
                <a:t>d3</a:t>
              </a:r>
            </a:p>
          </p:txBody>
        </p:sp>
      </p:grpSp>
      <p:grpSp>
        <p:nvGrpSpPr>
          <p:cNvPr name="Group 36" id="36"/>
          <p:cNvGrpSpPr/>
          <p:nvPr/>
        </p:nvGrpSpPr>
        <p:grpSpPr>
          <a:xfrm rot="0">
            <a:off x="7105956" y="1028700"/>
            <a:ext cx="1543050" cy="1543050"/>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a:ln w="66675" cap="sq">
              <a:solidFill>
                <a:srgbClr val="7060DE"/>
              </a:solidFill>
              <a:prstDash val="solid"/>
              <a:miter/>
            </a:ln>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4 &lt;&lt; 3</a:t>
              </a:r>
            </a:p>
          </p:txBody>
        </p:sp>
      </p:grpSp>
      <p:grpSp>
        <p:nvGrpSpPr>
          <p:cNvPr name="Group 39" id="39"/>
          <p:cNvGrpSpPr/>
          <p:nvPr/>
        </p:nvGrpSpPr>
        <p:grpSpPr>
          <a:xfrm rot="0">
            <a:off x="8135210" y="4137660"/>
            <a:ext cx="1543050" cy="1543050"/>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0DE"/>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2, 4</a:t>
              </a:r>
            </a:p>
            <a:p>
              <a:pPr algn="ctr">
                <a:lnSpc>
                  <a:spcPts val="3359"/>
                </a:lnSpc>
              </a:pPr>
              <a:r>
                <a:rPr lang="en-US" sz="2400" spc="280">
                  <a:solidFill>
                    <a:srgbClr val="FFFFFF"/>
                  </a:solidFill>
                  <a:latin typeface="Roboto"/>
                  <a:ea typeface="Roboto"/>
                  <a:cs typeface="Roboto"/>
                  <a:sym typeface="Roboto"/>
                </a:rPr>
                <a:t>d5</a:t>
              </a:r>
            </a:p>
          </p:txBody>
        </p:sp>
      </p:grpSp>
      <p:grpSp>
        <p:nvGrpSpPr>
          <p:cNvPr name="Group 42" id="42"/>
          <p:cNvGrpSpPr/>
          <p:nvPr/>
        </p:nvGrpSpPr>
        <p:grpSpPr>
          <a:xfrm rot="0">
            <a:off x="3902703" y="8625881"/>
            <a:ext cx="1543050" cy="154305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a:ln w="66675" cap="sq">
              <a:solidFill>
                <a:srgbClr val="7060DE"/>
              </a:solidFill>
              <a:prstDash val="solid"/>
              <a:miter/>
            </a:ln>
          </p:spPr>
        </p:sp>
        <p:sp>
          <p:nvSpPr>
            <p:cNvPr name="TextBox 44" id="44"/>
            <p:cNvSpPr txBox="true"/>
            <p:nvPr/>
          </p:nvSpPr>
          <p:spPr>
            <a:xfrm>
              <a:off x="76200" y="19050"/>
              <a:ext cx="660400" cy="717550"/>
            </a:xfrm>
            <a:prstGeom prst="rect">
              <a:avLst/>
            </a:prstGeom>
          </p:spPr>
          <p:txBody>
            <a:bodyPr anchor="ctr" rtlCol="false" tIns="50800" lIns="50800" bIns="50800" rIns="50800"/>
            <a:lstStyle/>
            <a:p>
              <a:pPr algn="ctr">
                <a:lnSpc>
                  <a:spcPts val="3359"/>
                </a:lnSpc>
              </a:pPr>
              <a:r>
                <a:rPr lang="en-US" sz="2400" spc="280">
                  <a:solidFill>
                    <a:srgbClr val="FFFFFF"/>
                  </a:solidFill>
                  <a:latin typeface="Roboto"/>
                  <a:ea typeface="Roboto"/>
                  <a:cs typeface="Roboto"/>
                  <a:sym typeface="Roboto"/>
                </a:rPr>
                <a:t>2 → 1</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958575" y="923925"/>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Problem Definition</a:t>
            </a:r>
          </a:p>
        </p:txBody>
      </p:sp>
      <p:sp>
        <p:nvSpPr>
          <p:cNvPr name="AutoShape 5" id="5"/>
          <p:cNvSpPr/>
          <p:nvPr/>
        </p:nvSpPr>
        <p:spPr>
          <a:xfrm>
            <a:off x="79650" y="2180897"/>
            <a:ext cx="632700" cy="0"/>
          </a:xfrm>
          <a:prstGeom prst="line">
            <a:avLst/>
          </a:prstGeom>
          <a:ln cap="flat" w="85725">
            <a:solidFill>
              <a:srgbClr val="E3D095"/>
            </a:solidFill>
            <a:prstDash val="solid"/>
            <a:headEnd type="none" len="sm" w="sm"/>
            <a:tailEnd type="none" len="sm" w="sm"/>
          </a:ln>
        </p:spPr>
      </p:sp>
      <p:sp>
        <p:nvSpPr>
          <p:cNvPr name="AutoShape 6" id="6"/>
          <p:cNvSpPr/>
          <p:nvPr/>
        </p:nvSpPr>
        <p:spPr>
          <a:xfrm>
            <a:off x="712350" y="2180897"/>
            <a:ext cx="632700" cy="0"/>
          </a:xfrm>
          <a:prstGeom prst="line">
            <a:avLst/>
          </a:prstGeom>
          <a:ln cap="flat" w="85725">
            <a:solidFill>
              <a:srgbClr val="E3D095"/>
            </a:solidFill>
            <a:prstDash val="solid"/>
            <a:headEnd type="none" len="sm" w="sm"/>
            <a:tailEnd type="none" len="sm" w="sm"/>
          </a:ln>
        </p:spPr>
      </p:sp>
      <p:sp>
        <p:nvSpPr>
          <p:cNvPr name="AutoShape 7" id="7"/>
          <p:cNvSpPr/>
          <p:nvPr/>
        </p:nvSpPr>
        <p:spPr>
          <a:xfrm>
            <a:off x="1345050" y="2180897"/>
            <a:ext cx="632700" cy="0"/>
          </a:xfrm>
          <a:prstGeom prst="line">
            <a:avLst/>
          </a:prstGeom>
          <a:ln cap="flat" w="85725">
            <a:solidFill>
              <a:srgbClr val="E3D095"/>
            </a:solidFill>
            <a:prstDash val="solid"/>
            <a:headEnd type="none" len="sm" w="sm"/>
            <a:tailEnd type="none" len="sm" w="sm"/>
          </a:ln>
        </p:spPr>
      </p:sp>
      <p:sp>
        <p:nvSpPr>
          <p:cNvPr name="TextBox 8" id="8"/>
          <p:cNvSpPr txBox="true"/>
          <p:nvPr/>
        </p:nvSpPr>
        <p:spPr>
          <a:xfrm rot="0">
            <a:off x="442455" y="3722139"/>
            <a:ext cx="17403091" cy="3362326"/>
          </a:xfrm>
          <a:prstGeom prst="rect">
            <a:avLst/>
          </a:prstGeom>
        </p:spPr>
        <p:txBody>
          <a:bodyPr anchor="t" rtlCol="false" tIns="0" lIns="0" bIns="0" rIns="0">
            <a:spAutoFit/>
          </a:bodyPr>
          <a:lstStyle/>
          <a:p>
            <a:pPr algn="ctr">
              <a:lnSpc>
                <a:spcPts val="6749"/>
              </a:lnSpc>
            </a:pPr>
            <a:r>
              <a:rPr lang="en-US" sz="4499" spc="139">
                <a:solidFill>
                  <a:srgbClr val="FFFFFF"/>
                </a:solidFill>
                <a:latin typeface="Roboto"/>
                <a:ea typeface="Roboto"/>
                <a:cs typeface="Roboto"/>
                <a:sym typeface="Roboto"/>
              </a:rPr>
              <a:t> Given a set of user defined activities, constraints and preferences, alongside the locations of th</a:t>
            </a:r>
            <a:r>
              <a:rPr lang="en-US" sz="4499" spc="139">
                <a:solidFill>
                  <a:srgbClr val="FFFFFF"/>
                </a:solidFill>
                <a:latin typeface="Roboto"/>
                <a:ea typeface="Roboto"/>
                <a:cs typeface="Roboto"/>
                <a:sym typeface="Roboto"/>
              </a:rPr>
              <a:t>e activities, generate</a:t>
            </a:r>
            <a:r>
              <a:rPr lang="en-US" sz="4499" spc="139">
                <a:solidFill>
                  <a:srgbClr val="FFFFFF"/>
                </a:solidFill>
                <a:latin typeface="Roboto"/>
                <a:ea typeface="Roboto"/>
                <a:cs typeface="Roboto"/>
                <a:sym typeface="Roboto"/>
              </a:rPr>
              <a:t> a feasible schedule that satisfies a</a:t>
            </a:r>
            <a:r>
              <a:rPr lang="en-US" sz="4499" spc="139">
                <a:solidFill>
                  <a:srgbClr val="FFFFFF"/>
                </a:solidFill>
                <a:latin typeface="Roboto"/>
                <a:ea typeface="Roboto"/>
                <a:cs typeface="Roboto"/>
                <a:sym typeface="Roboto"/>
              </a:rPr>
              <a:t>ll of the hard constraints and aims to align with the user’s soft preferences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8473526" y="-2281238"/>
            <a:ext cx="14849475" cy="1484947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095"/>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1960"/>
                </a:lnSpc>
              </a:pPr>
            </a:p>
          </p:txBody>
        </p:sp>
      </p:grpSp>
      <p:sp>
        <p:nvSpPr>
          <p:cNvPr name="TextBox 7" id="7"/>
          <p:cNvSpPr txBox="true"/>
          <p:nvPr/>
        </p:nvSpPr>
        <p:spPr>
          <a:xfrm rot="0">
            <a:off x="958575" y="923925"/>
            <a:ext cx="9339079"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State of the art</a:t>
            </a:r>
          </a:p>
        </p:txBody>
      </p:sp>
      <p:sp>
        <p:nvSpPr>
          <p:cNvPr name="TextBox 8" id="8"/>
          <p:cNvSpPr txBox="true"/>
          <p:nvPr/>
        </p:nvSpPr>
        <p:spPr>
          <a:xfrm rot="0">
            <a:off x="1129913" y="3856747"/>
            <a:ext cx="6499825" cy="4462780"/>
          </a:xfrm>
          <a:prstGeom prst="rect">
            <a:avLst/>
          </a:prstGeom>
        </p:spPr>
        <p:txBody>
          <a:bodyPr anchor="t" rtlCol="false" tIns="0" lIns="0" bIns="0" rIns="0">
            <a:spAutoFit/>
          </a:bodyPr>
          <a:lstStyle/>
          <a:p>
            <a:pPr algn="ctr">
              <a:lnSpc>
                <a:spcPts val="3919"/>
              </a:lnSpc>
            </a:pPr>
            <a:r>
              <a:rPr lang="en-US" sz="2799" spc="327">
                <a:solidFill>
                  <a:srgbClr val="FFFFFF"/>
                </a:solidFill>
                <a:latin typeface="Roboto"/>
                <a:ea typeface="Roboto"/>
                <a:cs typeface="Roboto"/>
                <a:sym typeface="Roboto"/>
              </a:rPr>
              <a:t>General approaches</a:t>
            </a:r>
          </a:p>
          <a:p>
            <a:pPr algn="l" marL="604518" indent="-302259" lvl="1">
              <a:lnSpc>
                <a:spcPts val="3919"/>
              </a:lnSpc>
              <a:buFont typeface="Arial"/>
              <a:buChar char="•"/>
            </a:pPr>
            <a:r>
              <a:rPr lang="en-US" sz="2799" spc="327">
                <a:solidFill>
                  <a:srgbClr val="FFFFFF"/>
                </a:solidFill>
                <a:latin typeface="Roboto"/>
                <a:ea typeface="Roboto"/>
                <a:cs typeface="Roboto"/>
                <a:sym typeface="Roboto"/>
              </a:rPr>
              <a:t>Rule or logic-based methods.</a:t>
            </a:r>
          </a:p>
          <a:p>
            <a:pPr algn="l" marL="604518" indent="-302259" lvl="1">
              <a:lnSpc>
                <a:spcPts val="3919"/>
              </a:lnSpc>
              <a:buFont typeface="Arial"/>
              <a:buChar char="•"/>
            </a:pPr>
            <a:r>
              <a:rPr lang="en-US" sz="2799" spc="327">
                <a:solidFill>
                  <a:srgbClr val="FFFFFF"/>
                </a:solidFill>
                <a:latin typeface="Roboto"/>
                <a:ea typeface="Roboto"/>
                <a:cs typeface="Roboto"/>
                <a:sym typeface="Roboto"/>
              </a:rPr>
              <a:t>iterative search strategies.</a:t>
            </a:r>
          </a:p>
          <a:p>
            <a:pPr algn="l" marL="604518" indent="-302259" lvl="1">
              <a:lnSpc>
                <a:spcPts val="3919"/>
              </a:lnSpc>
              <a:buFont typeface="Arial"/>
              <a:buChar char="•"/>
            </a:pPr>
            <a:r>
              <a:rPr lang="en-US" sz="2799" spc="327">
                <a:solidFill>
                  <a:srgbClr val="FFFFFF"/>
                </a:solidFill>
                <a:latin typeface="Roboto"/>
                <a:ea typeface="Roboto"/>
                <a:cs typeface="Roboto"/>
                <a:sym typeface="Roboto"/>
              </a:rPr>
              <a:t>Interpretable.</a:t>
            </a:r>
          </a:p>
          <a:p>
            <a:pPr algn="ctr">
              <a:lnSpc>
                <a:spcPts val="3919"/>
              </a:lnSpc>
            </a:pPr>
          </a:p>
          <a:p>
            <a:pPr algn="ctr">
              <a:lnSpc>
                <a:spcPts val="3919"/>
              </a:lnSpc>
            </a:pPr>
            <a:r>
              <a:rPr lang="en-US" sz="2799" spc="327">
                <a:solidFill>
                  <a:srgbClr val="FFFFFF"/>
                </a:solidFill>
                <a:latin typeface="Roboto"/>
                <a:ea typeface="Roboto"/>
                <a:cs typeface="Roboto"/>
                <a:sym typeface="Roboto"/>
              </a:rPr>
              <a:t>Pros</a:t>
            </a:r>
          </a:p>
          <a:p>
            <a:pPr algn="l" marL="604518" indent="-302259" lvl="1">
              <a:lnSpc>
                <a:spcPts val="3919"/>
              </a:lnSpc>
              <a:buFont typeface="Arial"/>
              <a:buChar char="•"/>
            </a:pPr>
            <a:r>
              <a:rPr lang="en-US" sz="2799" spc="327">
                <a:solidFill>
                  <a:srgbClr val="FFFFFF"/>
                </a:solidFill>
                <a:latin typeface="Roboto"/>
                <a:ea typeface="Roboto"/>
                <a:cs typeface="Roboto"/>
                <a:sym typeface="Roboto"/>
              </a:rPr>
              <a:t>Transparent Behavior.</a:t>
            </a:r>
          </a:p>
          <a:p>
            <a:pPr algn="l" marL="604518" indent="-302259" lvl="1">
              <a:lnSpc>
                <a:spcPts val="3919"/>
              </a:lnSpc>
              <a:buFont typeface="Arial"/>
              <a:buChar char="•"/>
            </a:pPr>
            <a:r>
              <a:rPr lang="en-US" sz="2799" spc="327">
                <a:solidFill>
                  <a:srgbClr val="FFFFFF"/>
                </a:solidFill>
                <a:latin typeface="Roboto"/>
                <a:ea typeface="Roboto"/>
                <a:cs typeface="Roboto"/>
                <a:sym typeface="Roboto"/>
              </a:rPr>
              <a:t>User-Friendly.</a:t>
            </a:r>
          </a:p>
          <a:p>
            <a:pPr algn="l" marL="604518" indent="-302259" lvl="1">
              <a:lnSpc>
                <a:spcPts val="3919"/>
              </a:lnSpc>
              <a:spcBef>
                <a:spcPct val="0"/>
              </a:spcBef>
              <a:buFont typeface="Arial"/>
              <a:buChar char="•"/>
            </a:pPr>
            <a:r>
              <a:rPr lang="en-US" sz="2799" spc="327">
                <a:solidFill>
                  <a:srgbClr val="FFFFFF"/>
                </a:solidFill>
                <a:latin typeface="Roboto"/>
                <a:ea typeface="Roboto"/>
                <a:cs typeface="Roboto"/>
                <a:sym typeface="Roboto"/>
              </a:rPr>
              <a:t>Interactive.</a:t>
            </a:r>
          </a:p>
        </p:txBody>
      </p:sp>
      <p:sp>
        <p:nvSpPr>
          <p:cNvPr name="TextBox 9" id="9"/>
          <p:cNvSpPr txBox="true"/>
          <p:nvPr/>
        </p:nvSpPr>
        <p:spPr>
          <a:xfrm rot="0">
            <a:off x="2468214" y="2671685"/>
            <a:ext cx="3823224" cy="537845"/>
          </a:xfrm>
          <a:prstGeom prst="rect">
            <a:avLst/>
          </a:prstGeom>
        </p:spPr>
        <p:txBody>
          <a:bodyPr anchor="t" rtlCol="false" tIns="0" lIns="0" bIns="0" rIns="0">
            <a:spAutoFit/>
          </a:bodyPr>
          <a:lstStyle/>
          <a:p>
            <a:pPr algn="ctr">
              <a:lnSpc>
                <a:spcPts val="4480"/>
              </a:lnSpc>
              <a:spcBef>
                <a:spcPct val="0"/>
              </a:spcBef>
            </a:pPr>
            <a:r>
              <a:rPr lang="en-US" sz="3200" spc="480">
                <a:solidFill>
                  <a:srgbClr val="FFFFFF"/>
                </a:solidFill>
                <a:latin typeface="Norwester"/>
                <a:ea typeface="Norwester"/>
                <a:cs typeface="Norwester"/>
                <a:sym typeface="Norwester"/>
              </a:rPr>
              <a:t>HEURISTIC-BASED</a:t>
            </a:r>
          </a:p>
        </p:txBody>
      </p:sp>
      <p:sp>
        <p:nvSpPr>
          <p:cNvPr name="TextBox 10" id="10"/>
          <p:cNvSpPr txBox="true"/>
          <p:nvPr/>
        </p:nvSpPr>
        <p:spPr>
          <a:xfrm rot="0">
            <a:off x="10995869" y="2631045"/>
            <a:ext cx="4542671" cy="1099820"/>
          </a:xfrm>
          <a:prstGeom prst="rect">
            <a:avLst/>
          </a:prstGeom>
        </p:spPr>
        <p:txBody>
          <a:bodyPr anchor="t" rtlCol="false" tIns="0" lIns="0" bIns="0" rIns="0">
            <a:spAutoFit/>
          </a:bodyPr>
          <a:lstStyle/>
          <a:p>
            <a:pPr algn="ctr">
              <a:lnSpc>
                <a:spcPts val="4480"/>
              </a:lnSpc>
              <a:spcBef>
                <a:spcPct val="0"/>
              </a:spcBef>
            </a:pPr>
            <a:r>
              <a:rPr lang="en-US" sz="3200" spc="480">
                <a:solidFill>
                  <a:srgbClr val="7060DE"/>
                </a:solidFill>
                <a:latin typeface="Norwester"/>
                <a:ea typeface="Norwester"/>
                <a:cs typeface="Norwester"/>
                <a:sym typeface="Norwester"/>
              </a:rPr>
              <a:t>MACHINE LEARNING-BASED</a:t>
            </a:r>
          </a:p>
        </p:txBody>
      </p:sp>
      <p:sp>
        <p:nvSpPr>
          <p:cNvPr name="TextBox 11" id="11"/>
          <p:cNvSpPr txBox="true"/>
          <p:nvPr/>
        </p:nvSpPr>
        <p:spPr>
          <a:xfrm rot="0">
            <a:off x="10017291" y="3856747"/>
            <a:ext cx="6499825" cy="4958080"/>
          </a:xfrm>
          <a:prstGeom prst="rect">
            <a:avLst/>
          </a:prstGeom>
        </p:spPr>
        <p:txBody>
          <a:bodyPr anchor="t" rtlCol="false" tIns="0" lIns="0" bIns="0" rIns="0">
            <a:spAutoFit/>
          </a:bodyPr>
          <a:lstStyle/>
          <a:p>
            <a:pPr algn="ctr">
              <a:lnSpc>
                <a:spcPts val="3919"/>
              </a:lnSpc>
            </a:pPr>
            <a:r>
              <a:rPr lang="en-US" sz="2799" spc="327">
                <a:solidFill>
                  <a:srgbClr val="7060DE"/>
                </a:solidFill>
                <a:latin typeface="Roboto"/>
                <a:ea typeface="Roboto"/>
                <a:cs typeface="Roboto"/>
                <a:sym typeface="Roboto"/>
              </a:rPr>
              <a:t>General approaches</a:t>
            </a:r>
          </a:p>
          <a:p>
            <a:pPr algn="l" marL="604518" indent="-302259" lvl="1">
              <a:lnSpc>
                <a:spcPts val="3919"/>
              </a:lnSpc>
              <a:buFont typeface="Arial"/>
              <a:buChar char="•"/>
            </a:pPr>
            <a:r>
              <a:rPr lang="en-US" sz="2799" spc="327">
                <a:solidFill>
                  <a:srgbClr val="7060DE"/>
                </a:solidFill>
                <a:latin typeface="Roboto"/>
                <a:ea typeface="Roboto"/>
                <a:cs typeface="Roboto"/>
                <a:sym typeface="Roboto"/>
              </a:rPr>
              <a:t>Data-driven, adaptive systems.</a:t>
            </a:r>
          </a:p>
          <a:p>
            <a:pPr algn="l" marL="604518" indent="-302259" lvl="1">
              <a:lnSpc>
                <a:spcPts val="3919"/>
              </a:lnSpc>
              <a:buFont typeface="Arial"/>
              <a:buChar char="•"/>
            </a:pPr>
            <a:r>
              <a:rPr lang="en-US" sz="2799" spc="327">
                <a:solidFill>
                  <a:srgbClr val="7060DE"/>
                </a:solidFill>
                <a:latin typeface="Roboto"/>
                <a:ea typeface="Roboto"/>
                <a:cs typeface="Roboto"/>
                <a:sym typeface="Roboto"/>
              </a:rPr>
              <a:t>Best at discovering implicit patterns and generalizing.</a:t>
            </a:r>
          </a:p>
          <a:p>
            <a:pPr algn="l">
              <a:lnSpc>
                <a:spcPts val="3919"/>
              </a:lnSpc>
            </a:pPr>
          </a:p>
          <a:p>
            <a:pPr algn="ctr">
              <a:lnSpc>
                <a:spcPts val="3919"/>
              </a:lnSpc>
            </a:pPr>
            <a:r>
              <a:rPr lang="en-US" sz="2799" spc="327">
                <a:solidFill>
                  <a:srgbClr val="7060DE"/>
                </a:solidFill>
                <a:latin typeface="Roboto"/>
                <a:ea typeface="Roboto"/>
                <a:cs typeface="Roboto"/>
                <a:sym typeface="Roboto"/>
              </a:rPr>
              <a:t>Pros</a:t>
            </a:r>
          </a:p>
          <a:p>
            <a:pPr algn="l" marL="604518" indent="-302259" lvl="1">
              <a:lnSpc>
                <a:spcPts val="3919"/>
              </a:lnSpc>
              <a:buFont typeface="Arial"/>
              <a:buChar char="•"/>
            </a:pPr>
            <a:r>
              <a:rPr lang="en-US" sz="2799" spc="327">
                <a:solidFill>
                  <a:srgbClr val="7060DE"/>
                </a:solidFill>
                <a:latin typeface="Roboto"/>
                <a:ea typeface="Roboto"/>
                <a:cs typeface="Roboto"/>
                <a:sym typeface="Roboto"/>
              </a:rPr>
              <a:t>Generalization</a:t>
            </a:r>
          </a:p>
          <a:p>
            <a:pPr algn="l" marL="604518" indent="-302259" lvl="1">
              <a:lnSpc>
                <a:spcPts val="3919"/>
              </a:lnSpc>
              <a:buFont typeface="Arial"/>
              <a:buChar char="•"/>
            </a:pPr>
            <a:r>
              <a:rPr lang="en-US" sz="2799" spc="327">
                <a:solidFill>
                  <a:srgbClr val="7060DE"/>
                </a:solidFill>
                <a:latin typeface="Roboto"/>
                <a:ea typeface="Roboto"/>
                <a:cs typeface="Roboto"/>
                <a:sym typeface="Roboto"/>
              </a:rPr>
              <a:t>Autonomous Adaptation</a:t>
            </a:r>
          </a:p>
          <a:p>
            <a:pPr algn="l" marL="604518" indent="-302259" lvl="1">
              <a:lnSpc>
                <a:spcPts val="3919"/>
              </a:lnSpc>
              <a:spcBef>
                <a:spcPct val="0"/>
              </a:spcBef>
              <a:buFont typeface="Arial"/>
              <a:buChar char="•"/>
            </a:pPr>
            <a:r>
              <a:rPr lang="en-US" sz="2799" spc="327">
                <a:solidFill>
                  <a:srgbClr val="7060DE"/>
                </a:solidFill>
                <a:latin typeface="Roboto"/>
                <a:ea typeface="Roboto"/>
                <a:cs typeface="Roboto"/>
                <a:sym typeface="Roboto"/>
              </a:rPr>
              <a:t>Supports Complex Models</a:t>
            </a:r>
          </a:p>
        </p:txBody>
      </p:sp>
      <p:sp>
        <p:nvSpPr>
          <p:cNvPr name="AutoShape 12" id="12"/>
          <p:cNvSpPr/>
          <p:nvPr/>
        </p:nvSpPr>
        <p:spPr>
          <a:xfrm>
            <a:off x="79650" y="2197411"/>
            <a:ext cx="632700" cy="0"/>
          </a:xfrm>
          <a:prstGeom prst="line">
            <a:avLst/>
          </a:prstGeom>
          <a:ln cap="flat" w="85725">
            <a:solidFill>
              <a:srgbClr val="E3D095"/>
            </a:solidFill>
            <a:prstDash val="solid"/>
            <a:headEnd type="none" len="sm" w="sm"/>
            <a:tailEnd type="none" len="sm" w="sm"/>
          </a:ln>
        </p:spPr>
      </p:sp>
      <p:sp>
        <p:nvSpPr>
          <p:cNvPr name="AutoShape 13" id="13"/>
          <p:cNvSpPr/>
          <p:nvPr/>
        </p:nvSpPr>
        <p:spPr>
          <a:xfrm>
            <a:off x="712350" y="2197411"/>
            <a:ext cx="632700" cy="0"/>
          </a:xfrm>
          <a:prstGeom prst="line">
            <a:avLst/>
          </a:prstGeom>
          <a:ln cap="flat" w="85725">
            <a:solidFill>
              <a:srgbClr val="E3D095"/>
            </a:solidFill>
            <a:prstDash val="solid"/>
            <a:headEnd type="none" len="sm" w="sm"/>
            <a:tailEnd type="none" len="sm" w="sm"/>
          </a:ln>
        </p:spPr>
      </p:sp>
      <p:sp>
        <p:nvSpPr>
          <p:cNvPr name="AutoShape 14" id="14"/>
          <p:cNvSpPr/>
          <p:nvPr/>
        </p:nvSpPr>
        <p:spPr>
          <a:xfrm>
            <a:off x="1345050" y="2197411"/>
            <a:ext cx="632700" cy="0"/>
          </a:xfrm>
          <a:prstGeom prst="line">
            <a:avLst/>
          </a:prstGeom>
          <a:ln cap="flat" w="85725">
            <a:solidFill>
              <a:srgbClr val="E3D095"/>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923925"/>
            <a:ext cx="16362111"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Why choose the heuristic-based approach?</a:t>
            </a:r>
          </a:p>
        </p:txBody>
      </p:sp>
      <p:sp>
        <p:nvSpPr>
          <p:cNvPr name="TextBox 5" id="5"/>
          <p:cNvSpPr txBox="true"/>
          <p:nvPr/>
        </p:nvSpPr>
        <p:spPr>
          <a:xfrm rot="0">
            <a:off x="576234" y="2546039"/>
            <a:ext cx="16683066" cy="4338320"/>
          </a:xfrm>
          <a:prstGeom prst="rect">
            <a:avLst/>
          </a:prstGeom>
        </p:spPr>
        <p:txBody>
          <a:bodyPr anchor="t" rtlCol="false" tIns="0" lIns="0" bIns="0" rIns="0">
            <a:spAutoFit/>
          </a:bodyPr>
          <a:lstStyle/>
          <a:p>
            <a:pPr algn="l" marL="1338581" indent="-669290" lvl="1">
              <a:lnSpc>
                <a:spcPts val="8680"/>
              </a:lnSpc>
              <a:buFont typeface="Arial"/>
              <a:buChar char="•"/>
            </a:pPr>
            <a:r>
              <a:rPr lang="en-US" sz="6200">
                <a:solidFill>
                  <a:srgbClr val="FFFFFF"/>
                </a:solidFill>
                <a:latin typeface="Playfair Display"/>
                <a:ea typeface="Playfair Display"/>
                <a:cs typeface="Playfair Display"/>
                <a:sym typeface="Playfair Display"/>
              </a:rPr>
              <a:t>Better User Control and Customization</a:t>
            </a:r>
          </a:p>
          <a:p>
            <a:pPr algn="l" marL="1338581" indent="-669290" lvl="1">
              <a:lnSpc>
                <a:spcPts val="8680"/>
              </a:lnSpc>
              <a:buFont typeface="Arial"/>
              <a:buChar char="•"/>
            </a:pPr>
            <a:r>
              <a:rPr lang="en-US" sz="6200">
                <a:solidFill>
                  <a:srgbClr val="FFFFFF"/>
                </a:solidFill>
                <a:latin typeface="Playfair Display"/>
                <a:ea typeface="Playfair Display"/>
                <a:cs typeface="Playfair Display"/>
                <a:sym typeface="Playfair Display"/>
              </a:rPr>
              <a:t>Supports Interactive Feedback and Iteration</a:t>
            </a:r>
          </a:p>
          <a:p>
            <a:pPr algn="l" marL="1338581" indent="-669290" lvl="1">
              <a:lnSpc>
                <a:spcPts val="8680"/>
              </a:lnSpc>
              <a:spcBef>
                <a:spcPct val="0"/>
              </a:spcBef>
              <a:buFont typeface="Arial"/>
              <a:buChar char="•"/>
            </a:pPr>
            <a:r>
              <a:rPr lang="en-US" sz="6200">
                <a:solidFill>
                  <a:srgbClr val="FFFFFF"/>
                </a:solidFill>
                <a:latin typeface="Playfair Display"/>
                <a:ea typeface="Playfair Display"/>
                <a:cs typeface="Playfair Display"/>
                <a:sym typeface="Playfair Display"/>
              </a:rPr>
              <a:t>Strong Constraint Handling</a:t>
            </a:r>
          </a:p>
        </p:txBody>
      </p:sp>
      <p:sp>
        <p:nvSpPr>
          <p:cNvPr name="AutoShape 6" id="6"/>
          <p:cNvSpPr/>
          <p:nvPr/>
        </p:nvSpPr>
        <p:spPr>
          <a:xfrm>
            <a:off x="712350" y="2274577"/>
            <a:ext cx="632700" cy="0"/>
          </a:xfrm>
          <a:prstGeom prst="line">
            <a:avLst/>
          </a:prstGeom>
          <a:ln cap="flat" w="85725">
            <a:solidFill>
              <a:srgbClr val="E3D095"/>
            </a:solidFill>
            <a:prstDash val="solid"/>
            <a:headEnd type="none" len="sm" w="sm"/>
            <a:tailEnd type="none" len="sm" w="sm"/>
          </a:ln>
        </p:spPr>
      </p:sp>
      <p:sp>
        <p:nvSpPr>
          <p:cNvPr name="AutoShape 7" id="7"/>
          <p:cNvSpPr/>
          <p:nvPr/>
        </p:nvSpPr>
        <p:spPr>
          <a:xfrm>
            <a:off x="1345050" y="2274577"/>
            <a:ext cx="632700" cy="0"/>
          </a:xfrm>
          <a:prstGeom prst="line">
            <a:avLst/>
          </a:prstGeom>
          <a:ln cap="flat" w="85725">
            <a:solidFill>
              <a:srgbClr val="E3D095"/>
            </a:solidFill>
            <a:prstDash val="solid"/>
            <a:headEnd type="none" len="sm" w="sm"/>
            <a:tailEnd type="none" len="sm" w="sm"/>
          </a:ln>
        </p:spPr>
      </p:sp>
      <p:sp>
        <p:nvSpPr>
          <p:cNvPr name="AutoShape 8" id="8"/>
          <p:cNvSpPr/>
          <p:nvPr/>
        </p:nvSpPr>
        <p:spPr>
          <a:xfrm>
            <a:off x="1977750" y="2274577"/>
            <a:ext cx="632700" cy="0"/>
          </a:xfrm>
          <a:prstGeom prst="line">
            <a:avLst/>
          </a:prstGeom>
          <a:ln cap="flat" w="85725">
            <a:solidFill>
              <a:srgbClr val="E3D095"/>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false" flipV="false" rot="0">
            <a:off x="3615115" y="-385385"/>
            <a:ext cx="11057771" cy="11057771"/>
          </a:xfrm>
          <a:custGeom>
            <a:avLst/>
            <a:gdLst/>
            <a:ahLst/>
            <a:cxnLst/>
            <a:rect r="r" b="b" t="t" l="l"/>
            <a:pathLst>
              <a:path h="11057771" w="11057771">
                <a:moveTo>
                  <a:pt x="0" y="0"/>
                </a:moveTo>
                <a:lnTo>
                  <a:pt x="11057770" y="0"/>
                </a:lnTo>
                <a:lnTo>
                  <a:pt x="11057770" y="11057770"/>
                </a:lnTo>
                <a:lnTo>
                  <a:pt x="0" y="11057770"/>
                </a:lnTo>
                <a:lnTo>
                  <a:pt x="0" y="0"/>
                </a:lnTo>
                <a:close/>
              </a:path>
            </a:pathLst>
          </a:custGeom>
          <a:blipFill>
            <a:blip r:embed="rId3">
              <a:alphaModFix amt="6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1140775" y="2123239"/>
            <a:ext cx="5737225" cy="2593975"/>
            <a:chOff x="0" y="0"/>
            <a:chExt cx="1511039" cy="683187"/>
          </a:xfrm>
        </p:grpSpPr>
        <p:sp>
          <p:nvSpPr>
            <p:cNvPr name="Freeform 5" id="5"/>
            <p:cNvSpPr/>
            <p:nvPr/>
          </p:nvSpPr>
          <p:spPr>
            <a:xfrm flipH="false" flipV="false" rot="0">
              <a:off x="0" y="0"/>
              <a:ext cx="1511039" cy="683187"/>
            </a:xfrm>
            <a:custGeom>
              <a:avLst/>
              <a:gdLst/>
              <a:ahLst/>
              <a:cxnLst/>
              <a:rect r="r" b="b" t="t" l="l"/>
              <a:pathLst>
                <a:path h="683187" w="1511039">
                  <a:moveTo>
                    <a:pt x="0" y="0"/>
                  </a:moveTo>
                  <a:lnTo>
                    <a:pt x="1511039" y="0"/>
                  </a:lnTo>
                  <a:lnTo>
                    <a:pt x="1511039" y="683187"/>
                  </a:lnTo>
                  <a:lnTo>
                    <a:pt x="0" y="683187"/>
                  </a:lnTo>
                  <a:close/>
                </a:path>
              </a:pathLst>
            </a:custGeom>
            <a:solidFill>
              <a:srgbClr val="E3D095"/>
            </a:solidFill>
          </p:spPr>
        </p:sp>
        <p:sp>
          <p:nvSpPr>
            <p:cNvPr name="TextBox 6" id="6"/>
            <p:cNvSpPr txBox="true"/>
            <p:nvPr/>
          </p:nvSpPr>
          <p:spPr>
            <a:xfrm>
              <a:off x="0" y="-47625"/>
              <a:ext cx="1511039" cy="730812"/>
            </a:xfrm>
            <a:prstGeom prst="rect">
              <a:avLst/>
            </a:prstGeom>
          </p:spPr>
          <p:txBody>
            <a:bodyPr anchor="ctr" rtlCol="false" tIns="50800" lIns="50800" bIns="50800" rIns="50800"/>
            <a:lstStyle/>
            <a:p>
              <a:pPr algn="ctr">
                <a:lnSpc>
                  <a:spcPts val="2520"/>
                </a:lnSpc>
              </a:pPr>
            </a:p>
          </p:txBody>
        </p:sp>
      </p:grpSp>
      <p:sp>
        <p:nvSpPr>
          <p:cNvPr name="AutoShape 7" id="7"/>
          <p:cNvSpPr/>
          <p:nvPr/>
        </p:nvSpPr>
        <p:spPr>
          <a:xfrm>
            <a:off x="79650" y="2123239"/>
            <a:ext cx="632700" cy="0"/>
          </a:xfrm>
          <a:prstGeom prst="line">
            <a:avLst/>
          </a:prstGeom>
          <a:ln cap="flat" w="85725">
            <a:solidFill>
              <a:srgbClr val="E3D095"/>
            </a:solidFill>
            <a:prstDash val="solid"/>
            <a:headEnd type="none" len="sm" w="sm"/>
            <a:tailEnd type="none" len="sm" w="sm"/>
          </a:ln>
        </p:spPr>
      </p:sp>
      <p:sp>
        <p:nvSpPr>
          <p:cNvPr name="AutoShape 8" id="8"/>
          <p:cNvSpPr/>
          <p:nvPr/>
        </p:nvSpPr>
        <p:spPr>
          <a:xfrm>
            <a:off x="712350" y="2123239"/>
            <a:ext cx="632700" cy="0"/>
          </a:xfrm>
          <a:prstGeom prst="line">
            <a:avLst/>
          </a:prstGeom>
          <a:ln cap="flat" w="85725">
            <a:solidFill>
              <a:srgbClr val="E3D095"/>
            </a:solidFill>
            <a:prstDash val="solid"/>
            <a:headEnd type="none" len="sm" w="sm"/>
            <a:tailEnd type="none" len="sm" w="sm"/>
          </a:ln>
        </p:spPr>
      </p:sp>
      <p:sp>
        <p:nvSpPr>
          <p:cNvPr name="AutoShape 9" id="9"/>
          <p:cNvSpPr/>
          <p:nvPr/>
        </p:nvSpPr>
        <p:spPr>
          <a:xfrm>
            <a:off x="1345050" y="2123239"/>
            <a:ext cx="632700" cy="0"/>
          </a:xfrm>
          <a:prstGeom prst="line">
            <a:avLst/>
          </a:prstGeom>
          <a:ln cap="flat" w="85725">
            <a:solidFill>
              <a:srgbClr val="E3D095"/>
            </a:solidFill>
            <a:prstDash val="solid"/>
            <a:headEnd type="none" len="sm" w="sm"/>
            <a:tailEnd type="none" len="sm" w="sm"/>
          </a:ln>
        </p:spPr>
      </p:sp>
      <p:sp>
        <p:nvSpPr>
          <p:cNvPr name="Freeform 10" id="10"/>
          <p:cNvSpPr/>
          <p:nvPr/>
        </p:nvSpPr>
        <p:spPr>
          <a:xfrm flipH="false" flipV="false" rot="0">
            <a:off x="559467" y="3548585"/>
            <a:ext cx="11301259" cy="4350985"/>
          </a:xfrm>
          <a:custGeom>
            <a:avLst/>
            <a:gdLst/>
            <a:ahLst/>
            <a:cxnLst/>
            <a:rect r="r" b="b" t="t" l="l"/>
            <a:pathLst>
              <a:path h="4350985" w="11301259">
                <a:moveTo>
                  <a:pt x="0" y="0"/>
                </a:moveTo>
                <a:lnTo>
                  <a:pt x="11301259" y="0"/>
                </a:lnTo>
                <a:lnTo>
                  <a:pt x="11301259" y="4350984"/>
                </a:lnTo>
                <a:lnTo>
                  <a:pt x="0" y="4350984"/>
                </a:lnTo>
                <a:lnTo>
                  <a:pt x="0" y="0"/>
                </a:lnTo>
                <a:close/>
              </a:path>
            </a:pathLst>
          </a:custGeom>
          <a:blipFill>
            <a:blip r:embed="rId5"/>
            <a:stretch>
              <a:fillRect l="0" t="0" r="0" b="0"/>
            </a:stretch>
          </a:blipFill>
        </p:spPr>
      </p:sp>
      <p:sp>
        <p:nvSpPr>
          <p:cNvPr name="TextBox 11" id="11"/>
          <p:cNvSpPr txBox="true"/>
          <p:nvPr/>
        </p:nvSpPr>
        <p:spPr>
          <a:xfrm rot="0">
            <a:off x="958575" y="923925"/>
            <a:ext cx="11209442" cy="969529"/>
          </a:xfrm>
          <a:prstGeom prst="rect">
            <a:avLst/>
          </a:prstGeom>
        </p:spPr>
        <p:txBody>
          <a:bodyPr anchor="t" rtlCol="false" tIns="0" lIns="0" bIns="0" rIns="0">
            <a:spAutoFit/>
          </a:bodyPr>
          <a:lstStyle/>
          <a:p>
            <a:pPr algn="l">
              <a:lnSpc>
                <a:spcPts val="7986"/>
              </a:lnSpc>
              <a:spcBef>
                <a:spcPct val="0"/>
              </a:spcBef>
            </a:pPr>
            <a:r>
              <a:rPr lang="en-US" sz="5704">
                <a:solidFill>
                  <a:srgbClr val="FFFFFF"/>
                </a:solidFill>
                <a:latin typeface="Playfair Display"/>
                <a:ea typeface="Playfair Display"/>
                <a:cs typeface="Playfair Display"/>
                <a:sym typeface="Playfair Display"/>
              </a:rPr>
              <a:t>Squeaky-Wheel Optimization</a:t>
            </a:r>
          </a:p>
        </p:txBody>
      </p:sp>
      <p:sp>
        <p:nvSpPr>
          <p:cNvPr name="TextBox 12" id="12"/>
          <p:cNvSpPr txBox="true"/>
          <p:nvPr/>
        </p:nvSpPr>
        <p:spPr>
          <a:xfrm rot="0">
            <a:off x="12168018" y="5086350"/>
            <a:ext cx="6119982" cy="4187190"/>
          </a:xfrm>
          <a:prstGeom prst="rect">
            <a:avLst/>
          </a:prstGeom>
        </p:spPr>
        <p:txBody>
          <a:bodyPr anchor="t" rtlCol="false" tIns="0" lIns="0" bIns="0" rIns="0">
            <a:spAutoFit/>
          </a:bodyPr>
          <a:lstStyle/>
          <a:p>
            <a:pPr algn="l">
              <a:lnSpc>
                <a:spcPts val="3359"/>
              </a:lnSpc>
            </a:pPr>
            <a:r>
              <a:rPr lang="en-US" sz="2400" spc="280">
                <a:solidFill>
                  <a:srgbClr val="FFFFFF"/>
                </a:solidFill>
                <a:latin typeface="Roboto"/>
                <a:ea typeface="Roboto"/>
                <a:cs typeface="Roboto"/>
                <a:sym typeface="Roboto"/>
              </a:rPr>
              <a:t>Construct: Build a complete solution based on current activity priorities</a:t>
            </a:r>
          </a:p>
          <a:p>
            <a:pPr algn="l">
              <a:lnSpc>
                <a:spcPts val="3359"/>
              </a:lnSpc>
            </a:pPr>
            <a:r>
              <a:rPr lang="en-US" sz="2400" spc="280">
                <a:solidFill>
                  <a:srgbClr val="FFFFFF"/>
                </a:solidFill>
                <a:latin typeface="Roboto"/>
                <a:ea typeface="Roboto"/>
                <a:cs typeface="Roboto"/>
                <a:sym typeface="Roboto"/>
              </a:rPr>
              <a:t>Analyze: Identify which parts of the solution are unsatisfactory or conflict prone.</a:t>
            </a:r>
          </a:p>
          <a:p>
            <a:pPr algn="l">
              <a:lnSpc>
                <a:spcPts val="3359"/>
              </a:lnSpc>
              <a:spcBef>
                <a:spcPct val="0"/>
              </a:spcBef>
            </a:pPr>
            <a:r>
              <a:rPr lang="en-US" sz="2400" spc="280">
                <a:solidFill>
                  <a:srgbClr val="FFFFFF"/>
                </a:solidFill>
                <a:latin typeface="Roboto"/>
                <a:ea typeface="Roboto"/>
                <a:cs typeface="Roboto"/>
                <a:sym typeface="Roboto"/>
              </a:rPr>
              <a:t>Prioritize: Reorder the priority queue to address the most problematicele ments earlier in the next construction cycle.</a:t>
            </a:r>
          </a:p>
        </p:txBody>
      </p:sp>
      <p:sp>
        <p:nvSpPr>
          <p:cNvPr name="TextBox 13" id="13"/>
          <p:cNvSpPr txBox="true"/>
          <p:nvPr/>
        </p:nvSpPr>
        <p:spPr>
          <a:xfrm rot="0">
            <a:off x="11359088" y="2331207"/>
            <a:ext cx="5300598" cy="2151888"/>
          </a:xfrm>
          <a:prstGeom prst="rect">
            <a:avLst/>
          </a:prstGeom>
        </p:spPr>
        <p:txBody>
          <a:bodyPr anchor="t" rtlCol="false" tIns="0" lIns="0" bIns="0" rIns="0">
            <a:spAutoFit/>
          </a:bodyPr>
          <a:lstStyle/>
          <a:p>
            <a:pPr algn="ctr" marL="0" indent="0" lvl="0">
              <a:lnSpc>
                <a:spcPts val="8496"/>
              </a:lnSpc>
            </a:pPr>
            <a:r>
              <a:rPr lang="en-US" sz="7200">
                <a:solidFill>
                  <a:srgbClr val="FFFFFF"/>
                </a:solidFill>
                <a:latin typeface="Norwester"/>
                <a:ea typeface="Norwester"/>
                <a:cs typeface="Norwester"/>
                <a:sym typeface="Norwester"/>
              </a:rPr>
              <a:t>GENERAL STRUCTURE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DAGsBjl9QXw</dc:identifier>
  <dcterms:modified xsi:type="dcterms:W3CDTF">2011-08-01T06:04:30Z</dcterms:modified>
  <cp:revision>1</cp:revision>
  <dc:title>Blue And Yellow Gradient Business Presentation</dc:title>
</cp:coreProperties>
</file>