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Roboto Medium"/>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138214-FF7B-457B-AA09-CB00E1A5CBDD}">
  <a:tblStyle styleId="{C5138214-FF7B-457B-AA09-CB00E1A5CBD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Montserrat-regular.fntdata"/><Relationship Id="rId27" Type="http://schemas.openxmlformats.org/officeDocument/2006/relationships/font" Target="fonts/Roboto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3865c71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b3865c71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b32025e1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b32025e1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e91e536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e91e536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b3ce943ac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b3ce943ac3_2_75:notes"/>
          <p:cNvSpPr/>
          <p:nvPr>
            <p:ph idx="2" type="sldImg"/>
          </p:nvPr>
        </p:nvSpPr>
        <p:spPr>
          <a:xfrm>
            <a:off x="555731" y="685800"/>
            <a:ext cx="57471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1b7f3f98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1b7f3f98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1be66e496_2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1be66e496_2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d607af24f_0_1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d607af24f_0_1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dd593f9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dd593f9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dd593f99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dd593f99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dd593f99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dd593f99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b2dd2829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b2dd2829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32025e1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32025e1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techopedia.com/definition/19509/functional-testing" TargetMode="External"/><Relationship Id="rId4" Type="http://schemas.openxmlformats.org/officeDocument/2006/relationships/image" Target="../media/image11.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Proiect Final</a:t>
            </a:r>
            <a:endParaRPr/>
          </a:p>
          <a:p>
            <a:pPr indent="0" lvl="0" marL="0" rtl="0" algn="l">
              <a:spcBef>
                <a:spcPts val="0"/>
              </a:spcBef>
              <a:spcAft>
                <a:spcPts val="0"/>
              </a:spcAft>
              <a:buNone/>
            </a:pPr>
            <a:r>
              <a:rPr lang="ro"/>
              <a:t>Testare Manuala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ro" sz="1400"/>
              <a:t>Griga Octavian</a:t>
            </a:r>
            <a:endParaRPr sz="1400"/>
          </a:p>
          <a:p>
            <a:pPr indent="0" lvl="0" marL="0" rtl="0" algn="l">
              <a:lnSpc>
                <a:spcPct val="80000"/>
              </a:lnSpc>
              <a:spcBef>
                <a:spcPts val="0"/>
              </a:spcBef>
              <a:spcAft>
                <a:spcPts val="0"/>
              </a:spcAft>
              <a:buNone/>
            </a:pPr>
            <a:r>
              <a:rPr lang="ro" sz="1400"/>
              <a:t>25.04.2024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2"/>
          <p:cNvSpPr txBox="1"/>
          <p:nvPr/>
        </p:nvSpPr>
        <p:spPr>
          <a:xfrm>
            <a:off x="-75" y="114625"/>
            <a:ext cx="91440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2000">
                <a:solidFill>
                  <a:schemeClr val="lt1"/>
                </a:solidFill>
                <a:latin typeface="Times New Roman"/>
                <a:ea typeface="Times New Roman"/>
                <a:cs typeface="Times New Roman"/>
                <a:sym typeface="Times New Roman"/>
              </a:rPr>
              <a:t>MATRICEA DE TRASABILITATE</a:t>
            </a:r>
            <a:endParaRPr b="1" sz="2000">
              <a:solidFill>
                <a:schemeClr val="lt1"/>
              </a:solidFill>
              <a:latin typeface="Times New Roman"/>
              <a:ea typeface="Times New Roman"/>
              <a:cs typeface="Times New Roman"/>
              <a:sym typeface="Times New Roman"/>
            </a:endParaRPr>
          </a:p>
        </p:txBody>
      </p:sp>
      <p:sp>
        <p:nvSpPr>
          <p:cNvPr id="304" name="Google Shape;304;p22"/>
          <p:cNvSpPr txBox="1"/>
          <p:nvPr/>
        </p:nvSpPr>
        <p:spPr>
          <a:xfrm>
            <a:off x="200575" y="616075"/>
            <a:ext cx="8754000" cy="22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În aceasta Matrice de Trasabilitate este reprezentată  sub forma de tabel relația dintre cerințele utilizatorului și cazurile de testare.</a:t>
            </a:r>
            <a:r>
              <a:rPr lang="ro" sz="1200">
                <a:solidFill>
                  <a:schemeClr val="lt1"/>
                </a:solidFill>
                <a:latin typeface="Times New Roman"/>
                <a:ea typeface="Times New Roman"/>
                <a:cs typeface="Times New Roman"/>
                <a:sym typeface="Times New Roman"/>
              </a:rPr>
              <a:t> Aceasta Matrice are ca scopul controlului calității și pentru a ne asigurarea că fiecare cerință este testată corespunzător. Au fost testate </a:t>
            </a:r>
            <a:r>
              <a:rPr lang="ro" sz="1200">
                <a:solidFill>
                  <a:schemeClr val="lt1"/>
                </a:solidFill>
                <a:latin typeface="Times New Roman"/>
                <a:ea typeface="Times New Roman"/>
                <a:cs typeface="Times New Roman"/>
                <a:sym typeface="Times New Roman"/>
              </a:rPr>
              <a:t>două</a:t>
            </a:r>
            <a:r>
              <a:rPr lang="ro" sz="1200">
                <a:solidFill>
                  <a:schemeClr val="lt1"/>
                </a:solidFill>
                <a:latin typeface="Times New Roman"/>
                <a:ea typeface="Times New Roman"/>
                <a:cs typeface="Times New Roman"/>
                <a:sym typeface="Times New Roman"/>
              </a:rPr>
              <a:t> story-uri ale </a:t>
            </a:r>
            <a:r>
              <a:rPr lang="ro" sz="1200">
                <a:solidFill>
                  <a:schemeClr val="lt1"/>
                </a:solidFill>
                <a:latin typeface="Times New Roman"/>
                <a:ea typeface="Times New Roman"/>
                <a:cs typeface="Times New Roman"/>
                <a:sym typeface="Times New Roman"/>
              </a:rPr>
              <a:t>site-ului</a:t>
            </a:r>
            <a:r>
              <a:rPr lang="ro" sz="1200">
                <a:solidFill>
                  <a:schemeClr val="lt1"/>
                </a:solidFill>
                <a:latin typeface="Times New Roman"/>
                <a:ea typeface="Times New Roman"/>
                <a:cs typeface="Times New Roman"/>
                <a:sym typeface="Times New Roman"/>
              </a:rPr>
              <a:t> </a:t>
            </a:r>
            <a:r>
              <a:rPr lang="ro" sz="1300">
                <a:solidFill>
                  <a:schemeClr val="lt1"/>
                </a:solidFill>
                <a:latin typeface="Times New Roman"/>
                <a:ea typeface="Times New Roman"/>
                <a:cs typeface="Times New Roman"/>
                <a:sym typeface="Times New Roman"/>
              </a:rPr>
              <a:t>OpenSky.com</a:t>
            </a:r>
            <a:r>
              <a:rPr lang="ro" sz="1200">
                <a:solidFill>
                  <a:schemeClr val="lt1"/>
                </a:solidFill>
                <a:latin typeface="Times New Roman"/>
                <a:ea typeface="Times New Roman"/>
                <a:cs typeface="Times New Roman"/>
                <a:sym typeface="Times New Roman"/>
              </a:rPr>
              <a:t> care au fost facute </a:t>
            </a:r>
            <a:r>
              <a:rPr lang="ro" sz="1200">
                <a:solidFill>
                  <a:schemeClr val="lt1"/>
                </a:solidFill>
                <a:latin typeface="Times New Roman"/>
                <a:ea typeface="Times New Roman"/>
                <a:cs typeface="Times New Roman"/>
                <a:sym typeface="Times New Roman"/>
              </a:rPr>
              <a:t>în</a:t>
            </a:r>
            <a:r>
              <a:rPr lang="ro" sz="1200">
                <a:solidFill>
                  <a:schemeClr val="lt1"/>
                </a:solidFill>
                <a:latin typeface="Times New Roman"/>
                <a:ea typeface="Times New Roman"/>
                <a:cs typeface="Times New Roman"/>
                <a:sym typeface="Times New Roman"/>
              </a:rPr>
              <a:t> conformitate cu </a:t>
            </a:r>
            <a:r>
              <a:rPr lang="ro" sz="1200">
                <a:solidFill>
                  <a:schemeClr val="lt1"/>
                </a:solidFill>
                <a:latin typeface="Times New Roman"/>
                <a:ea typeface="Times New Roman"/>
                <a:cs typeface="Times New Roman"/>
                <a:sym typeface="Times New Roman"/>
              </a:rPr>
              <a:t>cerințele</a:t>
            </a:r>
            <a:r>
              <a:rPr lang="ro" sz="1200">
                <a:solidFill>
                  <a:schemeClr val="lt1"/>
                </a:solidFill>
                <a:latin typeface="Times New Roman"/>
                <a:ea typeface="Times New Roman"/>
                <a:cs typeface="Times New Roman"/>
                <a:sym typeface="Times New Roman"/>
              </a:rPr>
              <a:t> de business ale clientului </a:t>
            </a:r>
            <a:r>
              <a:rPr lang="ro" sz="1200">
                <a:solidFill>
                  <a:schemeClr val="lt1"/>
                </a:solidFill>
                <a:latin typeface="Times New Roman"/>
                <a:ea typeface="Times New Roman"/>
                <a:cs typeface="Times New Roman"/>
                <a:sym typeface="Times New Roman"/>
              </a:rPr>
              <a:t>și</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documentația</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aferentă.</a:t>
            </a:r>
            <a:r>
              <a:rPr lang="ro"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Primul  STORY cuprinde 5 teste dintre care:</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lang="ro" sz="1200">
                <a:solidFill>
                  <a:schemeClr val="lt1"/>
                </a:solidFill>
                <a:latin typeface="Times New Roman"/>
                <a:ea typeface="Times New Roman"/>
                <a:cs typeface="Times New Roman"/>
                <a:sym typeface="Times New Roman"/>
              </a:rPr>
              <a:t> </a:t>
            </a:r>
            <a:r>
              <a:rPr lang="ro" sz="1200">
                <a:solidFill>
                  <a:srgbClr val="28C882"/>
                </a:solidFill>
                <a:latin typeface="Times New Roman"/>
                <a:ea typeface="Times New Roman"/>
                <a:cs typeface="Times New Roman"/>
                <a:sym typeface="Times New Roman"/>
              </a:rPr>
              <a:t>4</a:t>
            </a:r>
            <a:r>
              <a:rPr lang="ro" sz="1200">
                <a:solidFill>
                  <a:schemeClr val="lt1"/>
                </a:solidFill>
                <a:latin typeface="Times New Roman"/>
                <a:ea typeface="Times New Roman"/>
                <a:cs typeface="Times New Roman"/>
                <a:sym typeface="Times New Roman"/>
              </a:rPr>
              <a:t> se găsesc în status-ul </a:t>
            </a:r>
            <a:r>
              <a:rPr lang="ro" sz="1300">
                <a:solidFill>
                  <a:srgbClr val="78DCB4"/>
                </a:solidFill>
                <a:latin typeface="Times New Roman"/>
                <a:ea typeface="Times New Roman"/>
                <a:cs typeface="Times New Roman"/>
                <a:sym typeface="Times New Roman"/>
              </a:rPr>
              <a:t> </a:t>
            </a:r>
            <a:r>
              <a:rPr lang="ro" sz="1300">
                <a:solidFill>
                  <a:srgbClr val="28C882"/>
                </a:solidFill>
                <a:latin typeface="Times New Roman"/>
                <a:ea typeface="Times New Roman"/>
                <a:cs typeface="Times New Roman"/>
                <a:sym typeface="Times New Roman"/>
              </a:rPr>
              <a:t>PASS </a:t>
            </a:r>
            <a:r>
              <a:rPr lang="ro" sz="1200">
                <a:solidFill>
                  <a:schemeClr val="lt1"/>
                </a:solidFill>
                <a:latin typeface="Times New Roman"/>
                <a:ea typeface="Times New Roman"/>
                <a:cs typeface="Times New Roman"/>
                <a:sym typeface="Times New Roman"/>
              </a:rPr>
              <a:t>și </a:t>
            </a:r>
            <a:r>
              <a:rPr lang="ro" sz="1300">
                <a:solidFill>
                  <a:srgbClr val="FF0A5A"/>
                </a:solidFill>
                <a:latin typeface="Times New Roman"/>
                <a:ea typeface="Times New Roman"/>
                <a:cs typeface="Times New Roman"/>
                <a:sym typeface="Times New Roman"/>
              </a:rPr>
              <a:t>1</a:t>
            </a:r>
            <a:r>
              <a:rPr lang="ro" sz="1200">
                <a:solidFill>
                  <a:schemeClr val="lt1"/>
                </a:solidFill>
                <a:latin typeface="Times New Roman"/>
                <a:ea typeface="Times New Roman"/>
                <a:cs typeface="Times New Roman"/>
                <a:sym typeface="Times New Roman"/>
              </a:rPr>
              <a:t> test în status-ul  </a:t>
            </a:r>
            <a:r>
              <a:rPr lang="ro" sz="1300">
                <a:solidFill>
                  <a:srgbClr val="FF0A5A"/>
                </a:solidFill>
                <a:latin typeface="Times New Roman"/>
                <a:ea typeface="Times New Roman"/>
                <a:cs typeface="Times New Roman"/>
                <a:sym typeface="Times New Roman"/>
              </a:rPr>
              <a:t>FAIL</a:t>
            </a:r>
            <a:r>
              <a:rPr lang="ro" sz="1200">
                <a:solidFill>
                  <a:schemeClr val="lt1"/>
                </a:solidFill>
                <a:latin typeface="Times New Roman"/>
                <a:ea typeface="Times New Roman"/>
                <a:cs typeface="Times New Roman"/>
                <a:sym typeface="Times New Roman"/>
              </a:rPr>
              <a:t> la care au fost găsite probleme la unul dintre pașii de reproducere în care User-ul nu se poate loga cu o alta alternativa de social networking și care ar avea efect asupra viitorilor useri care vor sa cumpere de pe aceasta platforma.</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Al doilea STORY cuprinde 5 teste dintre care:</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lang="ro" sz="1200">
                <a:solidFill>
                  <a:srgbClr val="28C882"/>
                </a:solidFill>
                <a:latin typeface="Times New Roman"/>
                <a:ea typeface="Times New Roman"/>
                <a:cs typeface="Times New Roman"/>
                <a:sym typeface="Times New Roman"/>
              </a:rPr>
              <a:t>3</a:t>
            </a:r>
            <a:r>
              <a:rPr lang="ro" sz="1200">
                <a:solidFill>
                  <a:schemeClr val="lt1"/>
                </a:solidFill>
                <a:latin typeface="Times New Roman"/>
                <a:ea typeface="Times New Roman"/>
                <a:cs typeface="Times New Roman"/>
                <a:sym typeface="Times New Roman"/>
              </a:rPr>
              <a:t> se găsesc în status-ul  </a:t>
            </a:r>
            <a:r>
              <a:rPr lang="ro" sz="1300">
                <a:solidFill>
                  <a:srgbClr val="28C882"/>
                </a:solidFill>
                <a:latin typeface="Times New Roman"/>
                <a:ea typeface="Times New Roman"/>
                <a:cs typeface="Times New Roman"/>
                <a:sym typeface="Times New Roman"/>
              </a:rPr>
              <a:t>PASS </a:t>
            </a:r>
            <a:r>
              <a:rPr lang="ro" sz="1200">
                <a:solidFill>
                  <a:schemeClr val="lt1"/>
                </a:solidFill>
                <a:latin typeface="Times New Roman"/>
                <a:ea typeface="Times New Roman"/>
                <a:cs typeface="Times New Roman"/>
                <a:sym typeface="Times New Roman"/>
              </a:rPr>
              <a:t>și </a:t>
            </a:r>
            <a:r>
              <a:rPr lang="ro" sz="1300">
                <a:solidFill>
                  <a:srgbClr val="FF0A5A"/>
                </a:solidFill>
                <a:latin typeface="Times New Roman"/>
                <a:ea typeface="Times New Roman"/>
                <a:cs typeface="Times New Roman"/>
                <a:sym typeface="Times New Roman"/>
              </a:rPr>
              <a:t>2 </a:t>
            </a:r>
            <a:r>
              <a:rPr lang="ro" sz="1200">
                <a:solidFill>
                  <a:schemeClr val="lt1"/>
                </a:solidFill>
                <a:latin typeface="Times New Roman"/>
                <a:ea typeface="Times New Roman"/>
                <a:cs typeface="Times New Roman"/>
                <a:sym typeface="Times New Roman"/>
              </a:rPr>
              <a:t>teste în status-ul  </a:t>
            </a:r>
            <a:r>
              <a:rPr lang="ro" sz="1300">
                <a:solidFill>
                  <a:srgbClr val="FF0A5A"/>
                </a:solidFill>
                <a:latin typeface="Times New Roman"/>
                <a:ea typeface="Times New Roman"/>
                <a:cs typeface="Times New Roman"/>
                <a:sym typeface="Times New Roman"/>
              </a:rPr>
              <a:t>FAIL </a:t>
            </a:r>
            <a:r>
              <a:rPr lang="ro" sz="1200">
                <a:solidFill>
                  <a:schemeClr val="lt1"/>
                </a:solidFill>
                <a:latin typeface="Times New Roman"/>
                <a:ea typeface="Times New Roman"/>
                <a:cs typeface="Times New Roman"/>
                <a:sym typeface="Times New Roman"/>
              </a:rPr>
              <a:t>la care au fost găsite probleme de a filtra corespunzător articolele  sau chiar lipsa filtrelor la unele categorii, care ar putea avea impact de a reduce numărul de clienți care potrivit criteriilor de sortare pot găsi ce căuta într-un mod cat mai rapid și de a achizitiona produsele.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p:txBody>
      </p:sp>
      <p:pic>
        <p:nvPicPr>
          <p:cNvPr id="305" name="Google Shape;305;p22"/>
          <p:cNvPicPr preferRelativeResize="0"/>
          <p:nvPr/>
        </p:nvPicPr>
        <p:blipFill>
          <a:blip r:embed="rId3">
            <a:alphaModFix/>
          </a:blip>
          <a:stretch>
            <a:fillRect/>
          </a:stretch>
        </p:blipFill>
        <p:spPr>
          <a:xfrm>
            <a:off x="152400" y="3010675"/>
            <a:ext cx="8839201" cy="1519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txBox="1"/>
          <p:nvPr/>
        </p:nvSpPr>
        <p:spPr>
          <a:xfrm>
            <a:off x="28650" y="28650"/>
            <a:ext cx="91155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2000">
                <a:solidFill>
                  <a:schemeClr val="lt1"/>
                </a:solidFill>
                <a:latin typeface="Lato"/>
                <a:ea typeface="Lato"/>
                <a:cs typeface="Lato"/>
                <a:sym typeface="Lato"/>
              </a:rPr>
              <a:t>RAPORTUL GENERAT DIN APLICAȚIA JIRA DIN </a:t>
            </a:r>
            <a:r>
              <a:rPr lang="ro" sz="2000">
                <a:solidFill>
                  <a:schemeClr val="lt1"/>
                </a:solidFill>
                <a:latin typeface="Lato"/>
                <a:ea typeface="Lato"/>
                <a:cs typeface="Lato"/>
                <a:sym typeface="Lato"/>
              </a:rPr>
              <a:t>SECȚIUNEA</a:t>
            </a:r>
            <a:r>
              <a:rPr lang="ro" sz="2000">
                <a:solidFill>
                  <a:schemeClr val="lt1"/>
                </a:solidFill>
                <a:latin typeface="Lato"/>
                <a:ea typeface="Lato"/>
                <a:cs typeface="Lato"/>
                <a:sym typeface="Lato"/>
              </a:rPr>
              <a:t> DASHBOARDS</a:t>
            </a:r>
            <a:endParaRPr sz="2000">
              <a:solidFill>
                <a:schemeClr val="lt1"/>
              </a:solidFill>
              <a:latin typeface="Lato"/>
              <a:ea typeface="Lato"/>
              <a:cs typeface="Lato"/>
              <a:sym typeface="Lato"/>
            </a:endParaRPr>
          </a:p>
        </p:txBody>
      </p:sp>
      <p:sp>
        <p:nvSpPr>
          <p:cNvPr id="311" name="Google Shape;311;p23"/>
          <p:cNvSpPr txBox="1"/>
          <p:nvPr/>
        </p:nvSpPr>
        <p:spPr>
          <a:xfrm>
            <a:off x="272225" y="494300"/>
            <a:ext cx="86322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chemeClr val="lt1"/>
                </a:solidFill>
                <a:latin typeface="Lato"/>
                <a:ea typeface="Lato"/>
                <a:cs typeface="Lato"/>
                <a:sym typeface="Lato"/>
              </a:rPr>
              <a:t>Acest raport de </a:t>
            </a:r>
            <a:r>
              <a:rPr lang="ro" sz="1200">
                <a:solidFill>
                  <a:schemeClr val="lt1"/>
                </a:solidFill>
                <a:latin typeface="Lato"/>
                <a:ea typeface="Lato"/>
                <a:cs typeface="Lato"/>
                <a:sym typeface="Lato"/>
              </a:rPr>
              <a:t>execuție</a:t>
            </a:r>
            <a:r>
              <a:rPr lang="ro" sz="1200">
                <a:solidFill>
                  <a:schemeClr val="lt1"/>
                </a:solidFill>
                <a:latin typeface="Lato"/>
                <a:ea typeface="Lato"/>
                <a:cs typeface="Lato"/>
                <a:sym typeface="Lato"/>
              </a:rPr>
              <a:t> a fost generat pe baza testelor efectuate </a:t>
            </a:r>
            <a:r>
              <a:rPr lang="ro" sz="1200">
                <a:solidFill>
                  <a:schemeClr val="lt1"/>
                </a:solidFill>
                <a:latin typeface="Lato"/>
                <a:ea typeface="Lato"/>
                <a:cs typeface="Lato"/>
                <a:sym typeface="Lato"/>
              </a:rPr>
              <a:t>în</a:t>
            </a:r>
            <a:r>
              <a:rPr lang="ro" sz="1200">
                <a:solidFill>
                  <a:schemeClr val="lt1"/>
                </a:solidFill>
                <a:latin typeface="Lato"/>
                <a:ea typeface="Lato"/>
                <a:cs typeface="Lato"/>
                <a:sym typeface="Lato"/>
              </a:rPr>
              <a:t> JIRA  asupra site-ului OpenSky.com unde se poate </a:t>
            </a:r>
            <a:r>
              <a:rPr lang="ro" sz="1200">
                <a:solidFill>
                  <a:schemeClr val="lt1"/>
                </a:solidFill>
                <a:latin typeface="Lato"/>
                <a:ea typeface="Lato"/>
                <a:cs typeface="Lato"/>
                <a:sym typeface="Lato"/>
              </a:rPr>
              <a:t>vedea</a:t>
            </a:r>
            <a:r>
              <a:rPr lang="ro" sz="1200">
                <a:solidFill>
                  <a:schemeClr val="lt1"/>
                </a:solidFill>
                <a:latin typeface="Lato"/>
                <a:ea typeface="Lato"/>
                <a:cs typeface="Lato"/>
                <a:sym typeface="Lato"/>
              </a:rPr>
              <a:t> mai exact </a:t>
            </a:r>
            <a:r>
              <a:rPr lang="ro" sz="1200">
                <a:solidFill>
                  <a:schemeClr val="lt1"/>
                </a:solidFill>
                <a:latin typeface="Lato"/>
                <a:ea typeface="Lato"/>
                <a:cs typeface="Lato"/>
                <a:sym typeface="Lato"/>
              </a:rPr>
              <a:t>numărul</a:t>
            </a:r>
            <a:r>
              <a:rPr lang="ro" sz="1200">
                <a:solidFill>
                  <a:schemeClr val="lt1"/>
                </a:solidFill>
                <a:latin typeface="Lato"/>
                <a:ea typeface="Lato"/>
                <a:cs typeface="Lato"/>
                <a:sym typeface="Lato"/>
              </a:rPr>
              <a:t> testelor  efectuate pentru acest proiect </a:t>
            </a:r>
            <a:r>
              <a:rPr lang="ro" sz="1200">
                <a:solidFill>
                  <a:schemeClr val="lt1"/>
                </a:solidFill>
                <a:latin typeface="Lato"/>
                <a:ea typeface="Lato"/>
                <a:cs typeface="Lato"/>
                <a:sym typeface="Lato"/>
              </a:rPr>
              <a:t>cât</a:t>
            </a:r>
            <a:r>
              <a:rPr lang="ro" sz="1200">
                <a:solidFill>
                  <a:schemeClr val="lt1"/>
                </a:solidFill>
                <a:latin typeface="Lato"/>
                <a:ea typeface="Lato"/>
                <a:cs typeface="Lato"/>
                <a:sym typeface="Lato"/>
              </a:rPr>
              <a:t> </a:t>
            </a:r>
            <a:r>
              <a:rPr lang="ro" sz="1200">
                <a:solidFill>
                  <a:schemeClr val="lt1"/>
                </a:solidFill>
                <a:latin typeface="Lato"/>
                <a:ea typeface="Lato"/>
                <a:cs typeface="Lato"/>
                <a:sym typeface="Lato"/>
              </a:rPr>
              <a:t>și</a:t>
            </a:r>
            <a:r>
              <a:rPr lang="ro" sz="1200">
                <a:solidFill>
                  <a:schemeClr val="lt1"/>
                </a:solidFill>
                <a:latin typeface="Lato"/>
                <a:ea typeface="Lato"/>
                <a:cs typeface="Lato"/>
                <a:sym typeface="Lato"/>
              </a:rPr>
              <a:t> procentajul testelor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ro" sz="1200">
                <a:solidFill>
                  <a:schemeClr val="lt1"/>
                </a:solidFill>
                <a:latin typeface="Lato"/>
                <a:ea typeface="Lato"/>
                <a:cs typeface="Lato"/>
                <a:sym typeface="Lato"/>
              </a:rPr>
              <a:t>7 tests   </a:t>
            </a:r>
            <a:r>
              <a:rPr lang="ro" sz="1300">
                <a:solidFill>
                  <a:srgbClr val="28C882"/>
                </a:solidFill>
                <a:latin typeface="Lato"/>
                <a:ea typeface="Lato"/>
                <a:cs typeface="Lato"/>
                <a:sym typeface="Lato"/>
              </a:rPr>
              <a:t> PASS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ro" sz="1200">
                <a:solidFill>
                  <a:schemeClr val="lt1"/>
                </a:solidFill>
                <a:latin typeface="Lato"/>
                <a:ea typeface="Lato"/>
                <a:cs typeface="Lato"/>
                <a:sym typeface="Lato"/>
              </a:rPr>
              <a:t>3 tests   </a:t>
            </a:r>
            <a:r>
              <a:rPr lang="ro" sz="1200">
                <a:solidFill>
                  <a:srgbClr val="FF0A5A"/>
                </a:solidFill>
                <a:latin typeface="Lato"/>
                <a:ea typeface="Lato"/>
                <a:cs typeface="Lato"/>
                <a:sym typeface="Lato"/>
              </a:rPr>
              <a:t> FAILS</a:t>
            </a:r>
            <a:endParaRPr sz="1200">
              <a:solidFill>
                <a:srgbClr val="FF0A5A"/>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pic>
        <p:nvPicPr>
          <p:cNvPr id="312" name="Google Shape;312;p23"/>
          <p:cNvPicPr preferRelativeResize="0"/>
          <p:nvPr/>
        </p:nvPicPr>
        <p:blipFill>
          <a:blip r:embed="rId3">
            <a:alphaModFix/>
          </a:blip>
          <a:stretch>
            <a:fillRect/>
          </a:stretch>
        </p:blipFill>
        <p:spPr>
          <a:xfrm>
            <a:off x="472800" y="1418400"/>
            <a:ext cx="7795276" cy="345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4"/>
          <p:cNvPicPr preferRelativeResize="0"/>
          <p:nvPr/>
        </p:nvPicPr>
        <p:blipFill>
          <a:blip r:embed="rId3">
            <a:alphaModFix/>
          </a:blip>
          <a:stretch>
            <a:fillRect/>
          </a:stretch>
        </p:blipFill>
        <p:spPr>
          <a:xfrm>
            <a:off x="371950" y="988575"/>
            <a:ext cx="3510750" cy="3293476"/>
          </a:xfrm>
          <a:prstGeom prst="rect">
            <a:avLst/>
          </a:prstGeom>
          <a:noFill/>
          <a:ln>
            <a:noFill/>
          </a:ln>
        </p:spPr>
      </p:pic>
      <p:pic>
        <p:nvPicPr>
          <p:cNvPr id="318" name="Google Shape;318;p24"/>
          <p:cNvPicPr preferRelativeResize="0"/>
          <p:nvPr/>
        </p:nvPicPr>
        <p:blipFill>
          <a:blip r:embed="rId4">
            <a:alphaModFix/>
          </a:blip>
          <a:stretch>
            <a:fillRect/>
          </a:stretch>
        </p:blipFill>
        <p:spPr>
          <a:xfrm>
            <a:off x="371950" y="4190725"/>
            <a:ext cx="3510749" cy="759451"/>
          </a:xfrm>
          <a:prstGeom prst="rect">
            <a:avLst/>
          </a:prstGeom>
          <a:noFill/>
          <a:ln>
            <a:noFill/>
          </a:ln>
        </p:spPr>
      </p:pic>
      <p:pic>
        <p:nvPicPr>
          <p:cNvPr id="319" name="Google Shape;319;p24"/>
          <p:cNvPicPr preferRelativeResize="0"/>
          <p:nvPr/>
        </p:nvPicPr>
        <p:blipFill>
          <a:blip r:embed="rId5">
            <a:alphaModFix/>
          </a:blip>
          <a:stretch>
            <a:fillRect/>
          </a:stretch>
        </p:blipFill>
        <p:spPr>
          <a:xfrm>
            <a:off x="4534850" y="4140600"/>
            <a:ext cx="4018550" cy="845401"/>
          </a:xfrm>
          <a:prstGeom prst="rect">
            <a:avLst/>
          </a:prstGeom>
          <a:noFill/>
          <a:ln>
            <a:noFill/>
          </a:ln>
        </p:spPr>
      </p:pic>
      <p:pic>
        <p:nvPicPr>
          <p:cNvPr id="320" name="Google Shape;320;p24"/>
          <p:cNvPicPr preferRelativeResize="0"/>
          <p:nvPr/>
        </p:nvPicPr>
        <p:blipFill>
          <a:blip r:embed="rId6">
            <a:alphaModFix/>
          </a:blip>
          <a:stretch>
            <a:fillRect/>
          </a:stretch>
        </p:blipFill>
        <p:spPr>
          <a:xfrm>
            <a:off x="4534850" y="1017250"/>
            <a:ext cx="4018549" cy="3123351"/>
          </a:xfrm>
          <a:prstGeom prst="rect">
            <a:avLst/>
          </a:prstGeom>
          <a:noFill/>
          <a:ln>
            <a:noFill/>
          </a:ln>
        </p:spPr>
      </p:pic>
      <p:sp>
        <p:nvSpPr>
          <p:cNvPr id="321" name="Google Shape;321;p24"/>
          <p:cNvSpPr txBox="1"/>
          <p:nvPr/>
        </p:nvSpPr>
        <p:spPr>
          <a:xfrm>
            <a:off x="125" y="78800"/>
            <a:ext cx="9144000" cy="4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2000">
                <a:solidFill>
                  <a:schemeClr val="lt1"/>
                </a:solidFill>
                <a:latin typeface="Times New Roman"/>
                <a:ea typeface="Times New Roman"/>
                <a:cs typeface="Times New Roman"/>
                <a:sym typeface="Times New Roman"/>
              </a:rPr>
              <a:t>BUG TICKET</a:t>
            </a:r>
            <a:endParaRPr sz="2000">
              <a:solidFill>
                <a:schemeClr val="lt1"/>
              </a:solidFill>
              <a:latin typeface="Times New Roman"/>
              <a:ea typeface="Times New Roman"/>
              <a:cs typeface="Times New Roman"/>
              <a:sym typeface="Times New Roman"/>
            </a:endParaRPr>
          </a:p>
        </p:txBody>
      </p:sp>
      <p:sp>
        <p:nvSpPr>
          <p:cNvPr id="322" name="Google Shape;322;p24"/>
          <p:cNvSpPr txBox="1"/>
          <p:nvPr/>
        </p:nvSpPr>
        <p:spPr>
          <a:xfrm>
            <a:off x="75525" y="487150"/>
            <a:ext cx="8727900" cy="41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ro" sz="1200">
                <a:solidFill>
                  <a:schemeClr val="lt1"/>
                </a:solidFill>
                <a:latin typeface="Times New Roman"/>
                <a:ea typeface="Times New Roman"/>
                <a:cs typeface="Times New Roman"/>
                <a:sym typeface="Times New Roman"/>
              </a:rPr>
              <a:t>Aceste rapoarte de defect au fost create </a:t>
            </a:r>
            <a:r>
              <a:rPr lang="ro" sz="1200">
                <a:solidFill>
                  <a:schemeClr val="lt1"/>
                </a:solidFill>
                <a:latin typeface="Times New Roman"/>
                <a:ea typeface="Times New Roman"/>
                <a:cs typeface="Times New Roman"/>
                <a:sym typeface="Times New Roman"/>
              </a:rPr>
              <a:t>și</a:t>
            </a:r>
            <a:r>
              <a:rPr lang="ro" sz="1200">
                <a:solidFill>
                  <a:schemeClr val="lt1"/>
                </a:solidFill>
                <a:latin typeface="Times New Roman"/>
                <a:ea typeface="Times New Roman"/>
                <a:cs typeface="Times New Roman"/>
                <a:sym typeface="Times New Roman"/>
              </a:rPr>
              <a:t> generate din JIRA pe baza </a:t>
            </a:r>
            <a:r>
              <a:rPr lang="ro" sz="1200">
                <a:solidFill>
                  <a:schemeClr val="lt1"/>
                </a:solidFill>
                <a:latin typeface="Times New Roman"/>
                <a:ea typeface="Times New Roman"/>
                <a:cs typeface="Times New Roman"/>
                <a:sym typeface="Times New Roman"/>
              </a:rPr>
              <a:t>erorilor</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găsite. Aceste bug-uri </a:t>
            </a:r>
            <a:r>
              <a:rPr lang="ro" sz="1200">
                <a:solidFill>
                  <a:schemeClr val="lt1"/>
                </a:solidFill>
                <a:latin typeface="Times New Roman"/>
                <a:ea typeface="Times New Roman"/>
                <a:cs typeface="Times New Roman"/>
                <a:sym typeface="Times New Roman"/>
              </a:rPr>
              <a:t> au o severitate medie spre </a:t>
            </a:r>
            <a:r>
              <a:rPr lang="ro" sz="1200">
                <a:solidFill>
                  <a:schemeClr val="lt1"/>
                </a:solidFill>
                <a:latin typeface="Times New Roman"/>
                <a:ea typeface="Times New Roman"/>
                <a:cs typeface="Times New Roman"/>
                <a:sym typeface="Times New Roman"/>
              </a:rPr>
              <a:t>majoră</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și</a:t>
            </a:r>
            <a:r>
              <a:rPr lang="ro" sz="1200">
                <a:solidFill>
                  <a:schemeClr val="lt1"/>
                </a:solidFill>
                <a:latin typeface="Times New Roman"/>
                <a:ea typeface="Times New Roman"/>
                <a:cs typeface="Times New Roman"/>
                <a:sym typeface="Times New Roman"/>
              </a:rPr>
              <a:t> fixarea acestora este o sarcină importantă care trebuie efectuata eficient și rapid pentru a menține integritatea companiei și pentru a oferi satisfacția clienților.</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aphicFrame>
        <p:nvGraphicFramePr>
          <p:cNvPr id="327" name="Google Shape;327;p25"/>
          <p:cNvGraphicFramePr/>
          <p:nvPr/>
        </p:nvGraphicFramePr>
        <p:xfrm>
          <a:off x="160808" y="628765"/>
          <a:ext cx="3000000" cy="3000000"/>
        </p:xfrm>
        <a:graphic>
          <a:graphicData uri="http://schemas.openxmlformats.org/drawingml/2006/table">
            <a:tbl>
              <a:tblPr>
                <a:noFill/>
                <a:tableStyleId>{C5138214-FF7B-457B-AA09-CB00E1A5CBDD}</a:tableStyleId>
              </a:tblPr>
              <a:tblGrid>
                <a:gridCol w="715900"/>
                <a:gridCol w="715900"/>
                <a:gridCol w="773225"/>
                <a:gridCol w="658575"/>
                <a:gridCol w="715900"/>
                <a:gridCol w="715900"/>
                <a:gridCol w="715900"/>
              </a:tblGrid>
              <a:tr h="344050">
                <a:tc>
                  <a:txBody>
                    <a:bodyPr/>
                    <a:lstStyle/>
                    <a:p>
                      <a:pPr indent="0" lvl="0" marL="0" marR="0" rtl="0" algn="ctr">
                        <a:spcBef>
                          <a:spcPts val="0"/>
                        </a:spcBef>
                        <a:spcAft>
                          <a:spcPts val="0"/>
                        </a:spcAft>
                        <a:buNone/>
                      </a:pPr>
                      <a:r>
                        <a:rPr i="0" lang="ro" sz="700" u="none" cap="none" strike="noStrike">
                          <a:solidFill>
                            <a:srgbClr val="404040"/>
                          </a:solidFill>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4700" marB="0" marR="5925" marL="5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i="0" lang="ro" sz="700" u="none" cap="none" strike="noStrike">
                          <a:solidFill>
                            <a:srgbClr val="404040"/>
                          </a:solidFill>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4700" marB="0" marR="5925" marL="5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5">
                  <a:txBody>
                    <a:bodyPr/>
                    <a:lstStyle/>
                    <a:p>
                      <a:pPr indent="0" lvl="0" marL="0" marR="0" rtl="0" algn="ctr">
                        <a:spcBef>
                          <a:spcPts val="0"/>
                        </a:spcBef>
                        <a:spcAft>
                          <a:spcPts val="0"/>
                        </a:spcAft>
                        <a:buNone/>
                      </a:pPr>
                      <a:r>
                        <a:rPr b="1" i="0" lang="ro" sz="1300" u="none" cap="none" strike="noStrike">
                          <a:solidFill>
                            <a:schemeClr val="dk1"/>
                          </a:solidFill>
                          <a:latin typeface="Times New Roman"/>
                          <a:ea typeface="Times New Roman"/>
                          <a:cs typeface="Times New Roman"/>
                          <a:sym typeface="Times New Roman"/>
                        </a:rPr>
                        <a:t>IMPACT</a:t>
                      </a:r>
                      <a:endParaRPr b="1" i="0" sz="13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c hMerge="1"/>
              </a:tr>
              <a:tr h="344050">
                <a:tc>
                  <a:txBody>
                    <a:bodyPr/>
                    <a:lstStyle/>
                    <a:p>
                      <a:pPr indent="0" lvl="0" marL="0" marR="0" rtl="0" algn="ctr">
                        <a:spcBef>
                          <a:spcPts val="0"/>
                        </a:spcBef>
                        <a:spcAft>
                          <a:spcPts val="0"/>
                        </a:spcAft>
                        <a:buNone/>
                      </a:pPr>
                      <a:r>
                        <a:rPr i="0" lang="ro" sz="700" u="none" cap="none" strike="noStrike">
                          <a:solidFill>
                            <a:srgbClr val="404040"/>
                          </a:solidFill>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4700" marB="0" marR="5925" marL="5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i="0" lang="ro" sz="700" u="none" cap="none" strike="noStrike">
                          <a:solidFill>
                            <a:srgbClr val="404040"/>
                          </a:solidFill>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4700" marB="0" marR="5925" marL="5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INSIGNIFICANT</a:t>
                      </a:r>
                      <a:endParaRPr b="1" i="0" sz="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ro" sz="700">
                          <a:solidFill>
                            <a:schemeClr val="dk1"/>
                          </a:solidFill>
                          <a:latin typeface="Times New Roman"/>
                          <a:ea typeface="Times New Roman"/>
                          <a:cs typeface="Times New Roman"/>
                          <a:sym typeface="Times New Roman"/>
                        </a:rPr>
                        <a:t>1</a:t>
                      </a:r>
                      <a:endParaRPr b="1" sz="700">
                        <a:solidFill>
                          <a:schemeClr val="dk1"/>
                        </a:solidFill>
                        <a:latin typeface="Times New Roman"/>
                        <a:ea typeface="Times New Roman"/>
                        <a:cs typeface="Times New Roman"/>
                        <a:sym typeface="Times New Roman"/>
                      </a:endParaRPr>
                    </a:p>
                  </a:txBody>
                  <a:tcPr marT="4700" marB="0" marR="5925" marL="5925" anchor="ctr">
                    <a:lnL cap="flat" cmpd="sng" w="9525">
                      <a:solidFill>
                        <a:srgbClr val="000000">
                          <a:alpha val="0"/>
                        </a:srgbClr>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MINOR</a:t>
                      </a:r>
                      <a:endParaRPr b="1" i="0" sz="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ro" sz="700">
                          <a:solidFill>
                            <a:schemeClr val="dk1"/>
                          </a:solidFill>
                          <a:latin typeface="Times New Roman"/>
                          <a:ea typeface="Times New Roman"/>
                          <a:cs typeface="Times New Roman"/>
                          <a:sym typeface="Times New Roman"/>
                        </a:rPr>
                        <a:t>2</a:t>
                      </a:r>
                      <a:endParaRPr b="1" sz="7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MEDIUM</a:t>
                      </a:r>
                      <a:endParaRPr b="1" i="0" sz="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ro" sz="700">
                          <a:solidFill>
                            <a:schemeClr val="dk1"/>
                          </a:solidFill>
                          <a:latin typeface="Times New Roman"/>
                          <a:ea typeface="Times New Roman"/>
                          <a:cs typeface="Times New Roman"/>
                          <a:sym typeface="Times New Roman"/>
                        </a:rPr>
                        <a:t>3</a:t>
                      </a:r>
                      <a:endParaRPr b="1" sz="7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MAJOR</a:t>
                      </a:r>
                      <a:endParaRPr b="1" i="0" sz="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ro" sz="700">
                          <a:solidFill>
                            <a:schemeClr val="dk1"/>
                          </a:solidFill>
                          <a:latin typeface="Times New Roman"/>
                          <a:ea typeface="Times New Roman"/>
                          <a:cs typeface="Times New Roman"/>
                          <a:sym typeface="Times New Roman"/>
                        </a:rPr>
                        <a:t>4</a:t>
                      </a:r>
                      <a:endParaRPr b="1" sz="7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SEVERE</a:t>
                      </a:r>
                      <a:endParaRPr b="1" i="0" sz="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ro" sz="700">
                          <a:solidFill>
                            <a:schemeClr val="dk1"/>
                          </a:solidFill>
                          <a:latin typeface="Times New Roman"/>
                          <a:ea typeface="Times New Roman"/>
                          <a:cs typeface="Times New Roman"/>
                          <a:sym typeface="Times New Roman"/>
                        </a:rPr>
                        <a:t>5</a:t>
                      </a:r>
                      <a:endParaRPr b="1" sz="7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r h="344050">
                <a:tc rowSpan="5">
                  <a:txBody>
                    <a:bodyPr/>
                    <a:lstStyle/>
                    <a:p>
                      <a:pPr indent="0" lvl="0" marL="0" marR="0" rtl="0" algn="ctr">
                        <a:spcBef>
                          <a:spcPts val="0"/>
                        </a:spcBef>
                        <a:spcAft>
                          <a:spcPts val="0"/>
                        </a:spcAft>
                        <a:buNone/>
                      </a:pPr>
                      <a:r>
                        <a:rPr b="1" i="0" lang="ro" sz="1300" u="none" cap="none" strike="noStrike">
                          <a:solidFill>
                            <a:schemeClr val="dk1"/>
                          </a:solidFill>
                          <a:latin typeface="Times New Roman"/>
                          <a:ea typeface="Times New Roman"/>
                          <a:cs typeface="Times New Roman"/>
                          <a:sym typeface="Times New Roman"/>
                        </a:rPr>
                        <a:t>PROBABILITY</a:t>
                      </a:r>
                      <a:endParaRPr sz="400">
                        <a:solidFill>
                          <a:schemeClr val="dk1"/>
                        </a:solidFill>
                        <a:latin typeface="Times New Roman"/>
                        <a:ea typeface="Times New Roman"/>
                        <a:cs typeface="Times New Roman"/>
                        <a:sym typeface="Times New Roman"/>
                      </a:endParaRPr>
                    </a:p>
                  </a:txBody>
                  <a:tcPr marT="4700" marB="0" marR="5925" marL="5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i="0" lang="ro" sz="800" u="none" cap="none" strike="noStrike">
                          <a:solidFill>
                            <a:schemeClr val="dk1"/>
                          </a:solidFill>
                          <a:latin typeface="Times New Roman"/>
                          <a:ea typeface="Times New Roman"/>
                          <a:cs typeface="Times New Roman"/>
                          <a:sym typeface="Times New Roman"/>
                        </a:rPr>
                        <a:t>ALMOST CERTAIN</a:t>
                      </a:r>
                      <a:endParaRPr b="1" i="0" sz="800" u="none" cap="none" strike="noStrike">
                        <a:solidFill>
                          <a:schemeClr val="dk1"/>
                        </a:solidFill>
                        <a:latin typeface="Times New Roman"/>
                        <a:ea typeface="Times New Roman"/>
                        <a:cs typeface="Times New Roman"/>
                        <a:sym typeface="Times New Roman"/>
                      </a:endParaRPr>
                    </a:p>
                  </a:txBody>
                  <a:tcPr marT="4700" marB="0" marR="5925" marL="71050" anchor="ctr">
                    <a:lnL cap="flat" cmpd="sng" w="9525">
                      <a:solidFill>
                        <a:srgbClr val="000000">
                          <a:alpha val="0"/>
                        </a:srgbClr>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Clr>
                          <a:schemeClr val="dk1"/>
                        </a:buClr>
                        <a:buSzPts val="700"/>
                        <a:buFont typeface="Arial"/>
                        <a:buNone/>
                      </a:pPr>
                      <a:r>
                        <a:rPr b="1" lang="ro" sz="700">
                          <a:solidFill>
                            <a:schemeClr val="dk1"/>
                          </a:solidFill>
                          <a:latin typeface="Times New Roman"/>
                          <a:ea typeface="Times New Roman"/>
                          <a:cs typeface="Times New Roman"/>
                          <a:sym typeface="Times New Roman"/>
                        </a:rPr>
                        <a:t>MEDIUM</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lnSpc>
                          <a:spcPct val="100000"/>
                        </a:lnSpc>
                        <a:spcBef>
                          <a:spcPts val="0"/>
                        </a:spcBef>
                        <a:spcAft>
                          <a:spcPts val="0"/>
                        </a:spcAft>
                        <a:buClr>
                          <a:srgbClr val="FFFFFF"/>
                        </a:buClr>
                        <a:buSzPts val="700"/>
                        <a:buFont typeface="Arial"/>
                        <a:buNone/>
                      </a:pPr>
                      <a:r>
                        <a:rPr b="1" i="0" lang="ro" sz="700" u="none" cap="none" strike="noStrike">
                          <a:solidFill>
                            <a:schemeClr val="dk1"/>
                          </a:solidFill>
                          <a:latin typeface="Times New Roman"/>
                          <a:ea typeface="Times New Roman"/>
                          <a:cs typeface="Times New Roman"/>
                          <a:sym typeface="Times New Roman"/>
                        </a:rPr>
                        <a:t>MEDIUM</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HIGH</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7373"/>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CRITICAL</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0A5A"/>
                    </a:solidFill>
                  </a:tcPr>
                </a:tc>
                <a:tc>
                  <a:txBody>
                    <a:bodyPr/>
                    <a:lstStyle/>
                    <a:p>
                      <a:pPr indent="0" lvl="0" marL="0" marR="0" rtl="0" algn="ctr">
                        <a:spcBef>
                          <a:spcPts val="0"/>
                        </a:spcBef>
                        <a:spcAft>
                          <a:spcPts val="0"/>
                        </a:spcAft>
                        <a:buNone/>
                      </a:pPr>
                      <a:r>
                        <a:rPr b="1" i="0" lang="ro" sz="700" u="none" cap="none" strike="noStrike">
                          <a:solidFill>
                            <a:schemeClr val="dk1"/>
                          </a:solidFill>
                          <a:latin typeface="Times New Roman"/>
                          <a:ea typeface="Times New Roman"/>
                          <a:cs typeface="Times New Roman"/>
                          <a:sym typeface="Times New Roman"/>
                        </a:rPr>
                        <a:t>CRITICAL</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0A5A"/>
                    </a:solidFill>
                  </a:tcPr>
                </a:tc>
              </a:tr>
              <a:tr h="344050">
                <a:tc vMerge="1"/>
                <a:tc>
                  <a:txBody>
                    <a:bodyPr/>
                    <a:lstStyle/>
                    <a:p>
                      <a:pPr indent="0" lvl="0" marL="0" marR="0" rtl="0" algn="l">
                        <a:spcBef>
                          <a:spcPts val="0"/>
                        </a:spcBef>
                        <a:spcAft>
                          <a:spcPts val="0"/>
                        </a:spcAft>
                        <a:buNone/>
                      </a:pPr>
                      <a:r>
                        <a:rPr b="1" i="0" lang="ro" sz="800" u="none" cap="none" strike="noStrike">
                          <a:solidFill>
                            <a:schemeClr val="dk1"/>
                          </a:solidFill>
                          <a:latin typeface="Times New Roman"/>
                          <a:ea typeface="Times New Roman"/>
                          <a:cs typeface="Times New Roman"/>
                          <a:sym typeface="Times New Roman"/>
                        </a:rPr>
                        <a:t>LIKELY</a:t>
                      </a:r>
                      <a:endParaRPr b="1" sz="1000">
                        <a:solidFill>
                          <a:schemeClr val="dk1"/>
                        </a:solidFill>
                        <a:latin typeface="Times New Roman"/>
                        <a:ea typeface="Times New Roman"/>
                        <a:cs typeface="Times New Roman"/>
                        <a:sym typeface="Times New Roman"/>
                      </a:endParaRPr>
                    </a:p>
                  </a:txBody>
                  <a:tcPr marT="4700" marB="0" marR="5925" marL="71050" anchor="ctr">
                    <a:lnL cap="flat" cmpd="sng" w="9525">
                      <a:solidFill>
                        <a:srgbClr val="000000">
                          <a:alpha val="0"/>
                        </a:srgbClr>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78DCB4"/>
                    </a:solidFill>
                  </a:tcPr>
                </a:tc>
                <a:tc>
                  <a:txBody>
                    <a:bodyPr/>
                    <a:lstStyle/>
                    <a:p>
                      <a:pPr indent="0" lvl="0" marL="0" marR="0" rtl="0" algn="ctr">
                        <a:lnSpc>
                          <a:spcPct val="100000"/>
                        </a:lnSpc>
                        <a:spcBef>
                          <a:spcPts val="0"/>
                        </a:spcBef>
                        <a:spcAft>
                          <a:spcPts val="0"/>
                        </a:spcAft>
                        <a:buClr>
                          <a:srgbClr val="FFFFFF"/>
                        </a:buClr>
                        <a:buSzPts val="700"/>
                        <a:buFont typeface="Arial"/>
                        <a:buNone/>
                      </a:pPr>
                      <a:r>
                        <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lnSpc>
                          <a:spcPct val="100000"/>
                        </a:lnSpc>
                        <a:spcBef>
                          <a:spcPts val="0"/>
                        </a:spcBef>
                        <a:spcAft>
                          <a:spcPts val="0"/>
                        </a:spcAft>
                        <a:buClr>
                          <a:srgbClr val="FFFFFF"/>
                        </a:buClr>
                        <a:buSzPts val="700"/>
                        <a:buFont typeface="Arial"/>
                        <a:buNone/>
                      </a:pPr>
                      <a:r>
                        <a:rPr b="1" lang="ro" sz="1000">
                          <a:solidFill>
                            <a:schemeClr val="dk1"/>
                          </a:solidFill>
                          <a:latin typeface="Times New Roman"/>
                          <a:ea typeface="Times New Roman"/>
                          <a:cs typeface="Times New Roman"/>
                          <a:sym typeface="Times New Roman"/>
                        </a:rPr>
                        <a:t>RP1,RP2,RP10</a:t>
                      </a:r>
                      <a:endParaRPr b="1" i="0" sz="11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spcBef>
                          <a:spcPts val="0"/>
                        </a:spcBef>
                        <a:spcAft>
                          <a:spcPts val="0"/>
                        </a:spcAft>
                        <a:buNone/>
                      </a:pPr>
                      <a:r>
                        <a:rPr b="1" lang="ro" sz="1000">
                          <a:solidFill>
                            <a:schemeClr val="dk1"/>
                          </a:solidFill>
                          <a:latin typeface="Times New Roman"/>
                          <a:ea typeface="Times New Roman"/>
                          <a:cs typeface="Times New Roman"/>
                          <a:sym typeface="Times New Roman"/>
                        </a:rPr>
                        <a:t>RP6,RP4,RP7</a:t>
                      </a:r>
                      <a:endParaRPr sz="13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7373"/>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0A5A"/>
                    </a:solidFill>
                  </a:tcPr>
                </a:tc>
              </a:tr>
              <a:tr h="344050">
                <a:tc vMerge="1"/>
                <a:tc>
                  <a:txBody>
                    <a:bodyPr/>
                    <a:lstStyle/>
                    <a:p>
                      <a:pPr indent="0" lvl="0" marL="0" marR="0" rtl="0" algn="l">
                        <a:spcBef>
                          <a:spcPts val="0"/>
                        </a:spcBef>
                        <a:spcAft>
                          <a:spcPts val="0"/>
                        </a:spcAft>
                        <a:buNone/>
                      </a:pPr>
                      <a:r>
                        <a:rPr b="1" i="0" lang="ro" sz="800" u="none" cap="none" strike="noStrike">
                          <a:solidFill>
                            <a:schemeClr val="dk1"/>
                          </a:solidFill>
                          <a:latin typeface="Times New Roman"/>
                          <a:ea typeface="Times New Roman"/>
                          <a:cs typeface="Times New Roman"/>
                          <a:sym typeface="Times New Roman"/>
                        </a:rPr>
                        <a:t>MODERATE</a:t>
                      </a:r>
                      <a:endParaRPr b="1" i="0" sz="800" u="none" cap="none" strike="noStrike">
                        <a:solidFill>
                          <a:schemeClr val="dk1"/>
                        </a:solidFill>
                        <a:latin typeface="Times New Roman"/>
                        <a:ea typeface="Times New Roman"/>
                        <a:cs typeface="Times New Roman"/>
                        <a:sym typeface="Times New Roman"/>
                      </a:endParaRPr>
                    </a:p>
                  </a:txBody>
                  <a:tcPr marT="4700" marB="0" marR="5925" marL="71050" anchor="ctr">
                    <a:lnL cap="flat" cmpd="sng" w="9525">
                      <a:solidFill>
                        <a:srgbClr val="000000">
                          <a:alpha val="0"/>
                        </a:srgbClr>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78DCB4"/>
                    </a:solidFill>
                  </a:tcPr>
                </a:tc>
                <a:tc>
                  <a:txBody>
                    <a:bodyPr/>
                    <a:lstStyle/>
                    <a:p>
                      <a:pPr indent="0" lvl="0" marL="0" marR="0" rtl="0" algn="ctr">
                        <a:lnSpc>
                          <a:spcPct val="100000"/>
                        </a:lnSpc>
                        <a:spcBef>
                          <a:spcPts val="0"/>
                        </a:spcBef>
                        <a:spcAft>
                          <a:spcPts val="0"/>
                        </a:spcAft>
                        <a:buClr>
                          <a:srgbClr val="FFFFFF"/>
                        </a:buClr>
                        <a:buSzPts val="700"/>
                        <a:buFont typeface="Arial"/>
                        <a:buNone/>
                      </a:pPr>
                      <a:r>
                        <a:rPr b="1" lang="ro" sz="1000">
                          <a:solidFill>
                            <a:schemeClr val="dk1"/>
                          </a:solidFill>
                          <a:latin typeface="Times New Roman"/>
                          <a:ea typeface="Times New Roman"/>
                          <a:cs typeface="Times New Roman"/>
                          <a:sym typeface="Times New Roman"/>
                        </a:rPr>
                        <a:t>RP9</a:t>
                      </a:r>
                      <a:endParaRPr b="1" i="0" sz="10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lnSpc>
                          <a:spcPct val="100000"/>
                        </a:lnSpc>
                        <a:spcBef>
                          <a:spcPts val="0"/>
                        </a:spcBef>
                        <a:spcAft>
                          <a:spcPts val="0"/>
                        </a:spcAft>
                        <a:buClr>
                          <a:srgbClr val="FFFFFF"/>
                        </a:buClr>
                        <a:buSzPts val="700"/>
                        <a:buFont typeface="Arial"/>
                        <a:buNone/>
                      </a:pPr>
                      <a:r>
                        <a:rPr b="1" lang="ro" sz="1000">
                          <a:solidFill>
                            <a:schemeClr val="dk1"/>
                          </a:solidFill>
                          <a:latin typeface="Times New Roman"/>
                          <a:ea typeface="Times New Roman"/>
                          <a:cs typeface="Times New Roman"/>
                          <a:sym typeface="Times New Roman"/>
                        </a:rPr>
                        <a:t>RP3,RP5,RP6</a:t>
                      </a:r>
                      <a:endParaRPr b="1" i="0" sz="10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lnSpc>
                          <a:spcPct val="100000"/>
                        </a:lnSpc>
                        <a:spcBef>
                          <a:spcPts val="0"/>
                        </a:spcBef>
                        <a:spcAft>
                          <a:spcPts val="0"/>
                        </a:spcAft>
                        <a:buClr>
                          <a:srgbClr val="FFFFFF"/>
                        </a:buClr>
                        <a:buSzPts val="700"/>
                        <a:buFont typeface="Arial"/>
                        <a:buNone/>
                      </a:pPr>
                      <a:r>
                        <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7373"/>
                    </a:solidFill>
                  </a:tcPr>
                </a:tc>
              </a:tr>
              <a:tr h="344050">
                <a:tc vMerge="1"/>
                <a:tc>
                  <a:txBody>
                    <a:bodyPr/>
                    <a:lstStyle/>
                    <a:p>
                      <a:pPr indent="0" lvl="0" marL="0" marR="0" rtl="0" algn="l">
                        <a:spcBef>
                          <a:spcPts val="0"/>
                        </a:spcBef>
                        <a:spcAft>
                          <a:spcPts val="0"/>
                        </a:spcAft>
                        <a:buNone/>
                      </a:pPr>
                      <a:r>
                        <a:rPr b="1" i="0" lang="ro" sz="800" u="none" cap="none" strike="noStrike">
                          <a:solidFill>
                            <a:schemeClr val="dk1"/>
                          </a:solidFill>
                          <a:latin typeface="Times New Roman"/>
                          <a:ea typeface="Times New Roman"/>
                          <a:cs typeface="Times New Roman"/>
                          <a:sym typeface="Times New Roman"/>
                        </a:rPr>
                        <a:t>UNLIKELY</a:t>
                      </a:r>
                      <a:endParaRPr b="1" sz="1000">
                        <a:solidFill>
                          <a:schemeClr val="dk1"/>
                        </a:solidFill>
                        <a:latin typeface="Times New Roman"/>
                        <a:ea typeface="Times New Roman"/>
                        <a:cs typeface="Times New Roman"/>
                        <a:sym typeface="Times New Roman"/>
                      </a:endParaRPr>
                    </a:p>
                  </a:txBody>
                  <a:tcPr marT="4700" marB="0" marR="5925" marL="71050" anchor="ctr">
                    <a:lnL cap="flat" cmpd="sng" w="9525">
                      <a:solidFill>
                        <a:srgbClr val="000000">
                          <a:alpha val="0"/>
                        </a:srgbClr>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28C882"/>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78DCB4"/>
                    </a:solidFill>
                  </a:tcPr>
                </a:tc>
                <a:tc>
                  <a:txBody>
                    <a:bodyPr/>
                    <a:lstStyle/>
                    <a:p>
                      <a:pPr indent="0" lvl="0" marL="0" marR="0" rtl="0" algn="ctr">
                        <a:lnSpc>
                          <a:spcPct val="100000"/>
                        </a:lnSpc>
                        <a:spcBef>
                          <a:spcPts val="0"/>
                        </a:spcBef>
                        <a:spcAft>
                          <a:spcPts val="0"/>
                        </a:spcAft>
                        <a:buClr>
                          <a:srgbClr val="FFFFFF"/>
                        </a:buClr>
                        <a:buSzPts val="700"/>
                        <a:buFont typeface="Arial"/>
                        <a:buNone/>
                      </a:pPr>
                      <a:r>
                        <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lnSpc>
                          <a:spcPct val="100000"/>
                        </a:lnSpc>
                        <a:spcBef>
                          <a:spcPts val="0"/>
                        </a:spcBef>
                        <a:spcAft>
                          <a:spcPts val="0"/>
                        </a:spcAft>
                        <a:buClr>
                          <a:srgbClr val="FFFFFF"/>
                        </a:buClr>
                        <a:buSzPts val="700"/>
                        <a:buFont typeface="Arial"/>
                        <a:buNone/>
                      </a:pPr>
                      <a:r>
                        <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c>
                  <a:txBody>
                    <a:bodyPr/>
                    <a:lstStyle/>
                    <a:p>
                      <a:pPr indent="0" lvl="0" marL="0" marR="0" rtl="0" algn="ctr">
                        <a:lnSpc>
                          <a:spcPct val="100000"/>
                        </a:lnSpc>
                        <a:spcBef>
                          <a:spcPts val="0"/>
                        </a:spcBef>
                        <a:spcAft>
                          <a:spcPts val="0"/>
                        </a:spcAft>
                        <a:buClr>
                          <a:srgbClr val="FFFFFF"/>
                        </a:buClr>
                        <a:buSzPts val="700"/>
                        <a:buFont typeface="Arial"/>
                        <a:buNone/>
                      </a:pPr>
                      <a:r>
                        <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0D20A"/>
                    </a:solidFill>
                  </a:tcPr>
                </a:tc>
              </a:tr>
              <a:tr h="344050">
                <a:tc vMerge="1"/>
                <a:tc>
                  <a:txBody>
                    <a:bodyPr/>
                    <a:lstStyle/>
                    <a:p>
                      <a:pPr indent="0" lvl="0" marL="0" marR="0" rtl="0" algn="l">
                        <a:spcBef>
                          <a:spcPts val="0"/>
                        </a:spcBef>
                        <a:spcAft>
                          <a:spcPts val="0"/>
                        </a:spcAft>
                        <a:buNone/>
                      </a:pPr>
                      <a:r>
                        <a:rPr b="1" i="0" lang="ro" sz="800" u="none" cap="none" strike="noStrike">
                          <a:solidFill>
                            <a:schemeClr val="dk1"/>
                          </a:solidFill>
                          <a:latin typeface="Times New Roman"/>
                          <a:ea typeface="Times New Roman"/>
                          <a:cs typeface="Times New Roman"/>
                          <a:sym typeface="Times New Roman"/>
                        </a:rPr>
                        <a:t>RARE</a:t>
                      </a:r>
                      <a:endParaRPr b="1" sz="1000">
                        <a:solidFill>
                          <a:schemeClr val="dk1"/>
                        </a:solidFill>
                        <a:latin typeface="Times New Roman"/>
                        <a:ea typeface="Times New Roman"/>
                        <a:cs typeface="Times New Roman"/>
                        <a:sym typeface="Times New Roman"/>
                      </a:endParaRPr>
                    </a:p>
                  </a:txBody>
                  <a:tcPr marT="4700" marB="0" marR="5925" marL="71050" anchor="ctr">
                    <a:lnL cap="flat" cmpd="sng" w="9525">
                      <a:solidFill>
                        <a:srgbClr val="000000">
                          <a:alpha val="0"/>
                        </a:srgbClr>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8C882"/>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8C882"/>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8DCB4"/>
                    </a:solidFill>
                  </a:tcPr>
                </a:tc>
                <a:tc>
                  <a:txBody>
                    <a:bodyPr/>
                    <a:lstStyle/>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8DCB4"/>
                    </a:solidFill>
                  </a:tcPr>
                </a:tc>
                <a:tc>
                  <a:txBody>
                    <a:bodyPr/>
                    <a:lstStyle/>
                    <a:p>
                      <a:pPr indent="0" lvl="0" marL="0" marR="0" rtl="0" algn="ctr">
                        <a:lnSpc>
                          <a:spcPct val="100000"/>
                        </a:lnSpc>
                        <a:spcBef>
                          <a:spcPts val="0"/>
                        </a:spcBef>
                        <a:spcAft>
                          <a:spcPts val="0"/>
                        </a:spcAft>
                        <a:buClr>
                          <a:srgbClr val="FFFFFF"/>
                        </a:buClr>
                        <a:buSzPts val="700"/>
                        <a:buFont typeface="Arial"/>
                        <a:buNone/>
                      </a:pPr>
                      <a:r>
                        <a:t/>
                      </a:r>
                      <a:endParaRPr b="1" i="0" sz="700" u="none" cap="none" strike="noStrike">
                        <a:solidFill>
                          <a:schemeClr val="dk1"/>
                        </a:solidFill>
                        <a:latin typeface="Times New Roman"/>
                        <a:ea typeface="Times New Roman"/>
                        <a:cs typeface="Times New Roman"/>
                        <a:sym typeface="Times New Roman"/>
                      </a:endParaRPr>
                    </a:p>
                  </a:txBody>
                  <a:tcPr marT="4700" marB="0" marR="5925" marL="5925" anchor="ctr">
                    <a:lnL cap="flat" cmpd="sng" w="127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0D20A"/>
                    </a:solidFill>
                  </a:tcPr>
                </a:tc>
              </a:tr>
            </a:tbl>
          </a:graphicData>
        </a:graphic>
      </p:graphicFrame>
      <p:sp>
        <p:nvSpPr>
          <p:cNvPr id="328" name="Google Shape;328;p25"/>
          <p:cNvSpPr txBox="1"/>
          <p:nvPr/>
        </p:nvSpPr>
        <p:spPr>
          <a:xfrm>
            <a:off x="218100" y="121775"/>
            <a:ext cx="85353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2000">
                <a:solidFill>
                  <a:schemeClr val="lt1"/>
                </a:solidFill>
                <a:latin typeface="Times New Roman"/>
                <a:ea typeface="Times New Roman"/>
                <a:cs typeface="Times New Roman"/>
                <a:sym typeface="Times New Roman"/>
              </a:rPr>
              <a:t>ANALIZA DE RISC - MATRICE</a:t>
            </a:r>
            <a:endParaRPr sz="2000">
              <a:solidFill>
                <a:schemeClr val="lt1"/>
              </a:solidFill>
              <a:latin typeface="Times New Roman"/>
              <a:ea typeface="Times New Roman"/>
              <a:cs typeface="Times New Roman"/>
              <a:sym typeface="Times New Roman"/>
            </a:endParaRPr>
          </a:p>
        </p:txBody>
      </p:sp>
      <p:sp>
        <p:nvSpPr>
          <p:cNvPr id="329" name="Google Shape;329;p25"/>
          <p:cNvSpPr txBox="1"/>
          <p:nvPr/>
        </p:nvSpPr>
        <p:spPr>
          <a:xfrm>
            <a:off x="5229475" y="628775"/>
            <a:ext cx="3818100" cy="4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RP1 </a:t>
            </a:r>
            <a:r>
              <a:rPr lang="ro" sz="900">
                <a:solidFill>
                  <a:schemeClr val="lt1"/>
                </a:solidFill>
                <a:latin typeface="Times New Roman"/>
                <a:ea typeface="Times New Roman"/>
                <a:cs typeface="Times New Roman"/>
                <a:sym typeface="Times New Roman"/>
              </a:rPr>
              <a:t>-Lipsa de comunicare și colaborare </a:t>
            </a:r>
            <a:r>
              <a:rPr lang="ro" sz="900">
                <a:solidFill>
                  <a:schemeClr val="lt1"/>
                </a:solidFill>
                <a:latin typeface="Times New Roman"/>
                <a:ea typeface="Times New Roman"/>
                <a:cs typeface="Times New Roman"/>
                <a:sym typeface="Times New Roman"/>
              </a:rPr>
              <a:t>între</a:t>
            </a:r>
            <a:r>
              <a:rPr lang="ro" sz="900">
                <a:solidFill>
                  <a:schemeClr val="lt1"/>
                </a:solidFill>
                <a:latin typeface="Times New Roman"/>
                <a:ea typeface="Times New Roman"/>
                <a:cs typeface="Times New Roman"/>
                <a:sym typeface="Times New Roman"/>
              </a:rPr>
              <a:t> angajați poate duce la </a:t>
            </a:r>
            <a:r>
              <a:rPr lang="ro" sz="900">
                <a:solidFill>
                  <a:schemeClr val="lt1"/>
                </a:solidFill>
                <a:latin typeface="Times New Roman"/>
                <a:ea typeface="Times New Roman"/>
                <a:cs typeface="Times New Roman"/>
                <a:sym typeface="Times New Roman"/>
              </a:rPr>
              <a:t>intarzieri</a:t>
            </a:r>
            <a:r>
              <a:rPr lang="ro" sz="900">
                <a:solidFill>
                  <a:schemeClr val="lt1"/>
                </a:solidFill>
                <a:latin typeface="Times New Roman"/>
                <a:ea typeface="Times New Roman"/>
                <a:cs typeface="Times New Roman"/>
                <a:sym typeface="Times New Roman"/>
              </a:rPr>
              <a:t> de livrare a produsului și </a:t>
            </a:r>
            <a:r>
              <a:rPr lang="ro" sz="900">
                <a:solidFill>
                  <a:schemeClr val="lt1"/>
                </a:solidFill>
                <a:latin typeface="Times New Roman"/>
                <a:ea typeface="Times New Roman"/>
                <a:cs typeface="Times New Roman"/>
                <a:sym typeface="Times New Roman"/>
              </a:rPr>
              <a:t>creșterea</a:t>
            </a:r>
            <a:r>
              <a:rPr lang="ro" sz="900">
                <a:solidFill>
                  <a:schemeClr val="lt1"/>
                </a:solidFill>
                <a:latin typeface="Times New Roman"/>
                <a:ea typeface="Times New Roman"/>
                <a:cs typeface="Times New Roman"/>
                <a:sym typeface="Times New Roman"/>
              </a:rPr>
              <a:t> costului de  livrare.</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RP2 </a:t>
            </a:r>
            <a:r>
              <a:rPr b="1" lang="ro" sz="900">
                <a:solidFill>
                  <a:schemeClr val="lt1"/>
                </a:solidFill>
                <a:latin typeface="Times New Roman"/>
                <a:ea typeface="Times New Roman"/>
                <a:cs typeface="Times New Roman"/>
                <a:sym typeface="Times New Roman"/>
              </a:rPr>
              <a:t>-</a:t>
            </a:r>
            <a:r>
              <a:rPr lang="ro" sz="900">
                <a:solidFill>
                  <a:schemeClr val="lt1"/>
                </a:solidFill>
                <a:latin typeface="Times New Roman"/>
                <a:ea typeface="Times New Roman"/>
                <a:cs typeface="Times New Roman"/>
                <a:sym typeface="Times New Roman"/>
              </a:rPr>
              <a:t>Fondurile</a:t>
            </a:r>
            <a:r>
              <a:rPr lang="ro" sz="900">
                <a:solidFill>
                  <a:schemeClr val="lt1"/>
                </a:solidFill>
                <a:latin typeface="Times New Roman"/>
                <a:ea typeface="Times New Roman"/>
                <a:cs typeface="Times New Roman"/>
                <a:sym typeface="Times New Roman"/>
              </a:rPr>
              <a:t> și resursele proiectului pot fi alocate altor proiecte cu prioritate ridicată din organizație sau reducerea costurilor la nivelul unei organizații, ceea ce ar putea duce la fonduri și resurse reduse pentru proiect care va afecta și resursele de testare. </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RP3 </a:t>
            </a:r>
            <a:r>
              <a:rPr lang="ro" sz="900">
                <a:solidFill>
                  <a:schemeClr val="lt1"/>
                </a:solidFill>
                <a:latin typeface="Times New Roman"/>
                <a:ea typeface="Times New Roman"/>
                <a:cs typeface="Times New Roman"/>
                <a:sym typeface="Times New Roman"/>
              </a:rPr>
              <a:t>-Definirea slabă a cerințelor sau calitatea scăzută a codului duce la </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RP4</a:t>
            </a:r>
            <a:r>
              <a:rPr lang="ro" sz="900">
                <a:solidFill>
                  <a:schemeClr val="lt1"/>
                </a:solidFill>
                <a:latin typeface="Times New Roman"/>
                <a:ea typeface="Times New Roman"/>
                <a:cs typeface="Times New Roman"/>
                <a:sym typeface="Times New Roman"/>
              </a:rPr>
              <a:t>- </a:t>
            </a:r>
            <a:r>
              <a:rPr lang="ro" sz="900">
                <a:solidFill>
                  <a:schemeClr val="lt1"/>
                </a:solidFill>
                <a:latin typeface="Times New Roman"/>
                <a:ea typeface="Times New Roman"/>
                <a:cs typeface="Times New Roman"/>
                <a:sym typeface="Times New Roman"/>
              </a:rPr>
              <a:t>Definirea slabă a cerințelor de business sau schimbarea lor frecventa duce la interpretări diferite de către clienți și echipele de dezvoltare/testare și mai apoi la defecte suplimentare și probleme de calitate.</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RP5</a:t>
            </a:r>
            <a:r>
              <a:rPr lang="ro" sz="900">
                <a:solidFill>
                  <a:schemeClr val="lt1"/>
                </a:solidFill>
                <a:latin typeface="Times New Roman"/>
                <a:ea typeface="Times New Roman"/>
                <a:cs typeface="Times New Roman"/>
                <a:sym typeface="Times New Roman"/>
              </a:rPr>
              <a:t>-</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RP6</a:t>
            </a:r>
            <a:r>
              <a:rPr b="1" lang="ro" sz="900">
                <a:solidFill>
                  <a:schemeClr val="lt1"/>
                </a:solidFill>
                <a:latin typeface="Times New Roman"/>
                <a:ea typeface="Times New Roman"/>
                <a:cs typeface="Times New Roman"/>
                <a:sym typeface="Times New Roman"/>
              </a:rPr>
              <a:t>-</a:t>
            </a:r>
            <a:endParaRPr b="1"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RP7</a:t>
            </a:r>
            <a:r>
              <a:rPr b="1" lang="ro" sz="900">
                <a:solidFill>
                  <a:schemeClr val="lt1"/>
                </a:solidFill>
                <a:latin typeface="Times New Roman"/>
                <a:ea typeface="Times New Roman"/>
                <a:cs typeface="Times New Roman"/>
                <a:sym typeface="Times New Roman"/>
              </a:rPr>
              <a:t>-</a:t>
            </a:r>
            <a:endParaRPr b="1"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RP8</a:t>
            </a:r>
            <a:r>
              <a:rPr b="1" lang="ro" sz="900">
                <a:solidFill>
                  <a:schemeClr val="lt1"/>
                </a:solidFill>
                <a:latin typeface="Times New Roman"/>
                <a:ea typeface="Times New Roman"/>
                <a:cs typeface="Times New Roman"/>
                <a:sym typeface="Times New Roman"/>
              </a:rPr>
              <a:t>-</a:t>
            </a:r>
            <a:endParaRPr b="1" sz="9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RP9</a:t>
            </a:r>
            <a:r>
              <a:rPr b="1" lang="ro" sz="900">
                <a:solidFill>
                  <a:schemeClr val="lt1"/>
                </a:solidFill>
                <a:latin typeface="Times New Roman"/>
                <a:ea typeface="Times New Roman"/>
                <a:cs typeface="Times New Roman"/>
                <a:sym typeface="Times New Roman"/>
              </a:rPr>
              <a:t>-</a:t>
            </a:r>
            <a:endParaRPr b="1" sz="9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ro" sz="900">
                <a:solidFill>
                  <a:srgbClr val="FF0000"/>
                </a:solidFill>
                <a:latin typeface="Times New Roman"/>
                <a:ea typeface="Times New Roman"/>
                <a:cs typeface="Times New Roman"/>
                <a:sym typeface="Times New Roman"/>
              </a:rPr>
              <a:t>RP10</a:t>
            </a:r>
            <a:r>
              <a:rPr b="1" lang="ro" sz="900">
                <a:solidFill>
                  <a:schemeClr val="lt1"/>
                </a:solidFill>
                <a:latin typeface="Times New Roman"/>
                <a:ea typeface="Times New Roman"/>
                <a:cs typeface="Times New Roman"/>
                <a:sym typeface="Times New Roman"/>
              </a:rPr>
              <a:t>-</a:t>
            </a:r>
            <a:endParaRPr b="1" sz="900">
              <a:solidFill>
                <a:srgbClr val="FF0000"/>
              </a:solidFill>
              <a:latin typeface="Times New Roman"/>
              <a:ea typeface="Times New Roman"/>
              <a:cs typeface="Times New Roman"/>
              <a:sym typeface="Times New Roman"/>
            </a:endParaRPr>
          </a:p>
        </p:txBody>
      </p:sp>
      <p:pic>
        <p:nvPicPr>
          <p:cNvPr id="330" name="Google Shape;330;p25"/>
          <p:cNvPicPr preferRelativeResize="0"/>
          <p:nvPr/>
        </p:nvPicPr>
        <p:blipFill>
          <a:blip r:embed="rId3">
            <a:alphaModFix/>
          </a:blip>
          <a:stretch>
            <a:fillRect/>
          </a:stretch>
        </p:blipFill>
        <p:spPr>
          <a:xfrm>
            <a:off x="160800" y="3037150"/>
            <a:ext cx="5011426" cy="180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245550" y="1475725"/>
            <a:ext cx="2929800" cy="3453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ro" sz="1400">
                <a:latin typeface="Times New Roman"/>
                <a:ea typeface="Times New Roman"/>
                <a:cs typeface="Times New Roman"/>
                <a:sym typeface="Times New Roman"/>
              </a:rPr>
              <a:t>Test conditions &amp; Test case</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o" sz="1200">
                <a:highlight>
                  <a:schemeClr val="dk1"/>
                </a:highlight>
                <a:latin typeface="Times New Roman"/>
                <a:ea typeface="Times New Roman"/>
                <a:cs typeface="Times New Roman"/>
                <a:sym typeface="Times New Roman"/>
              </a:rPr>
              <a:t>Test condition este o condiție sau scenariu care trebuie </a:t>
            </a:r>
            <a:r>
              <a:rPr lang="ro" sz="1200">
                <a:highlight>
                  <a:schemeClr val="dk1"/>
                </a:highlight>
                <a:latin typeface="Times New Roman"/>
                <a:ea typeface="Times New Roman"/>
                <a:cs typeface="Times New Roman"/>
                <a:sym typeface="Times New Roman"/>
              </a:rPr>
              <a:t>respectată pentru ca acel test sa fie passed</a:t>
            </a:r>
            <a:r>
              <a:rPr lang="ro" sz="1200">
                <a:highlight>
                  <a:schemeClr val="dk1"/>
                </a:highlight>
                <a:latin typeface="Times New Roman"/>
                <a:ea typeface="Times New Roman"/>
                <a:cs typeface="Times New Roman"/>
                <a:sym typeface="Times New Roman"/>
              </a:rPr>
              <a:t>, iar test case este modul în care testăm această condiție sau scenariu. </a:t>
            </a:r>
            <a:endParaRPr sz="1200">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ro" sz="1200">
                <a:highlight>
                  <a:schemeClr val="dk1"/>
                </a:highlight>
                <a:latin typeface="Times New Roman"/>
                <a:ea typeface="Times New Roman"/>
                <a:cs typeface="Times New Roman"/>
                <a:sym typeface="Times New Roman"/>
              </a:rPr>
              <a:t>Test condition poate fi o funcționalitate sau orice altceva pe care dorim să o verificăm. Test case este o abordare pas cu pas pentru a testa funcționalitatea software-ului.</a:t>
            </a:r>
            <a:endParaRPr>
              <a:latin typeface="Times New Roman"/>
              <a:ea typeface="Times New Roman"/>
              <a:cs typeface="Times New Roman"/>
              <a:sym typeface="Times New Roman"/>
            </a:endParaRPr>
          </a:p>
        </p:txBody>
      </p:sp>
      <p:sp>
        <p:nvSpPr>
          <p:cNvPr id="141" name="Google Shape;141;p14"/>
          <p:cNvSpPr txBox="1"/>
          <p:nvPr>
            <p:ph idx="1" type="body"/>
          </p:nvPr>
        </p:nvSpPr>
        <p:spPr>
          <a:xfrm>
            <a:off x="244450" y="1475725"/>
            <a:ext cx="2929800" cy="3453000"/>
          </a:xfrm>
          <a:prstGeom prst="rect">
            <a:avLst/>
          </a:prstGeom>
        </p:spPr>
        <p:txBody>
          <a:bodyPr anchorCtr="0" anchor="t" bIns="91425" lIns="91425" spcFirstLastPara="1" rIns="91425" wrap="square" tIns="91425">
            <a:noAutofit/>
          </a:bodyPr>
          <a:lstStyle/>
          <a:p>
            <a:pPr indent="0" lvl="0" marL="114300" marR="114300" rtl="0" algn="l">
              <a:lnSpc>
                <a:spcPct val="95000"/>
              </a:lnSpc>
              <a:spcBef>
                <a:spcPts val="0"/>
              </a:spcBef>
              <a:spcAft>
                <a:spcPts val="0"/>
              </a:spcAft>
              <a:buSzPts val="770"/>
              <a:buNone/>
            </a:pPr>
            <a:r>
              <a:rPr lang="ro" sz="1060">
                <a:solidFill>
                  <a:schemeClr val="accent1"/>
                </a:solidFill>
                <a:latin typeface="Times New Roman"/>
                <a:ea typeface="Times New Roman"/>
                <a:cs typeface="Times New Roman"/>
                <a:sym typeface="Times New Roman"/>
              </a:rPr>
              <a:t> </a:t>
            </a:r>
            <a:r>
              <a:rPr lang="ro" sz="1400">
                <a:latin typeface="Times New Roman"/>
                <a:ea typeface="Times New Roman"/>
                <a:cs typeface="Times New Roman"/>
                <a:sym typeface="Times New Roman"/>
              </a:rPr>
              <a:t>Cerințele</a:t>
            </a:r>
            <a:r>
              <a:rPr lang="ro" sz="1400">
                <a:latin typeface="Times New Roman"/>
                <a:ea typeface="Times New Roman"/>
                <a:cs typeface="Times New Roman"/>
                <a:sym typeface="Times New Roman"/>
              </a:rPr>
              <a:t> de business</a:t>
            </a:r>
            <a:endParaRPr sz="1400">
              <a:latin typeface="Times New Roman"/>
              <a:ea typeface="Times New Roman"/>
              <a:cs typeface="Times New Roman"/>
              <a:sym typeface="Times New Roman"/>
            </a:endParaRPr>
          </a:p>
          <a:p>
            <a:pPr indent="0" lvl="0" marL="190500" marR="190500" rtl="0" algn="l">
              <a:lnSpc>
                <a:spcPct val="95000"/>
              </a:lnSpc>
              <a:spcBef>
                <a:spcPts val="1800"/>
              </a:spcBef>
              <a:spcAft>
                <a:spcPts val="0"/>
              </a:spcAft>
              <a:buSzPts val="770"/>
              <a:buNone/>
            </a:pPr>
            <a:r>
              <a:rPr lang="ro" sz="1210">
                <a:highlight>
                  <a:schemeClr val="dk1"/>
                </a:highlight>
                <a:latin typeface="Times New Roman"/>
                <a:ea typeface="Times New Roman"/>
                <a:cs typeface="Times New Roman"/>
                <a:sym typeface="Times New Roman"/>
              </a:rPr>
              <a:t>Cerințele de business sunt o listă de cerințe și specificații care descriu ceea ce trebuie să facă un produs sau serviciu pentru a satisface nevoile clienților și ale companiei.</a:t>
            </a:r>
            <a:endParaRPr sz="1210">
              <a:highlight>
                <a:schemeClr val="dk1"/>
              </a:highlight>
              <a:latin typeface="Times New Roman"/>
              <a:ea typeface="Times New Roman"/>
              <a:cs typeface="Times New Roman"/>
              <a:sym typeface="Times New Roman"/>
            </a:endParaRPr>
          </a:p>
          <a:p>
            <a:pPr indent="0" lvl="0" marL="190500" marR="190500" rtl="0" algn="l">
              <a:lnSpc>
                <a:spcPct val="95000"/>
              </a:lnSpc>
              <a:spcBef>
                <a:spcPts val="1800"/>
              </a:spcBef>
              <a:spcAft>
                <a:spcPts val="0"/>
              </a:spcAft>
              <a:buSzPts val="770"/>
              <a:buNone/>
            </a:pPr>
            <a:r>
              <a:rPr lang="ro" sz="1210">
                <a:highlight>
                  <a:schemeClr val="dk1"/>
                </a:highlight>
                <a:latin typeface="Times New Roman"/>
                <a:ea typeface="Times New Roman"/>
                <a:cs typeface="Times New Roman"/>
                <a:sym typeface="Times New Roman"/>
              </a:rPr>
              <a:t>Ele sunt utilizate pentru a defini obiectivele și scopul unui proiect și pentru a asigura că toate părțile sunt de acord cu acestea.</a:t>
            </a:r>
            <a:endParaRPr sz="1210">
              <a:highlight>
                <a:schemeClr val="dk1"/>
              </a:highlight>
              <a:latin typeface="Times New Roman"/>
              <a:ea typeface="Times New Roman"/>
              <a:cs typeface="Times New Roman"/>
              <a:sym typeface="Times New Roman"/>
            </a:endParaRPr>
          </a:p>
          <a:p>
            <a:pPr indent="0" lvl="0" marL="190500" marR="190500" rtl="0" algn="l">
              <a:lnSpc>
                <a:spcPct val="95000"/>
              </a:lnSpc>
              <a:spcBef>
                <a:spcPts val="1800"/>
              </a:spcBef>
              <a:spcAft>
                <a:spcPts val="0"/>
              </a:spcAft>
              <a:buSzPts val="770"/>
              <a:buNone/>
            </a:pPr>
            <a:r>
              <a:rPr lang="ro" sz="1210">
                <a:highlight>
                  <a:schemeClr val="dk1"/>
                </a:highlight>
                <a:latin typeface="Times New Roman"/>
                <a:ea typeface="Times New Roman"/>
                <a:cs typeface="Times New Roman"/>
                <a:sym typeface="Times New Roman"/>
              </a:rPr>
              <a:t>Acestea sunt create de o varietate de persoane, inclusiv  managerii de produs și dezvoltatori de software. </a:t>
            </a:r>
            <a:endParaRPr sz="1210">
              <a:highlight>
                <a:schemeClr val="dk1"/>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910"/>
          </a:p>
        </p:txBody>
      </p:sp>
      <p:sp>
        <p:nvSpPr>
          <p:cNvPr id="142" name="Google Shape;142;p14"/>
          <p:cNvSpPr txBox="1"/>
          <p:nvPr/>
        </p:nvSpPr>
        <p:spPr>
          <a:xfrm>
            <a:off x="6405350" y="1275250"/>
            <a:ext cx="2599500" cy="3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chemeClr val="lt1"/>
                </a:solidFill>
                <a:latin typeface="Times New Roman"/>
                <a:ea typeface="Times New Roman"/>
                <a:cs typeface="Times New Roman"/>
                <a:sym typeface="Times New Roman"/>
              </a:rPr>
              <a:t>Retesting &amp; Regression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ro">
                <a:solidFill>
                  <a:schemeClr val="lt1"/>
                </a:solidFill>
                <a:latin typeface="Times New Roman"/>
                <a:ea typeface="Times New Roman"/>
                <a:cs typeface="Times New Roman"/>
                <a:sym typeface="Times New Roman"/>
              </a:rPr>
              <a:t>            Testing</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lt1"/>
                </a:solidFill>
                <a:highlight>
                  <a:schemeClr val="dk1"/>
                </a:highlight>
                <a:latin typeface="Times New Roman"/>
                <a:ea typeface="Times New Roman"/>
                <a:cs typeface="Times New Roman"/>
                <a:sym typeface="Times New Roman"/>
              </a:rPr>
              <a:t>Retestarea se referă la testarea unei funcționalități sau a unui sistem după ce un defect a fost reparat sau modificat. Scopul acesteia este de a verifica dacă problema a fost rezolvată și dacă funcționalitatea sau sistemul funcționează așa cum ar trebui.</a:t>
            </a:r>
            <a:endParaRPr sz="1200">
              <a:solidFill>
                <a:schemeClr val="lt1"/>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lt1"/>
                </a:solidFill>
                <a:highlight>
                  <a:schemeClr val="dk1"/>
                </a:highlight>
                <a:latin typeface="Times New Roman"/>
                <a:ea typeface="Times New Roman"/>
                <a:cs typeface="Times New Roman"/>
                <a:sym typeface="Times New Roman"/>
              </a:rPr>
              <a:t>Testarea de regresie este o combinație de taste care ajută la asigurarea faptului că noile modificări aduse codului unei aplicații nu au ca rezultat alte probleme  sau afectarea funcționalității deja validate ca fiind corecte.</a:t>
            </a:r>
            <a:endParaRPr>
              <a:solidFill>
                <a:schemeClr val="lt1"/>
              </a:solidFill>
              <a:latin typeface="Times New Roman"/>
              <a:ea typeface="Times New Roman"/>
              <a:cs typeface="Times New Roman"/>
              <a:sym typeface="Times New Roman"/>
            </a:endParaRPr>
          </a:p>
        </p:txBody>
      </p:sp>
      <p:sp>
        <p:nvSpPr>
          <p:cNvPr id="143" name="Google Shape;143;p14"/>
          <p:cNvSpPr txBox="1"/>
          <p:nvPr/>
        </p:nvSpPr>
        <p:spPr>
          <a:xfrm>
            <a:off x="1533025" y="659050"/>
            <a:ext cx="74718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2000">
                <a:solidFill>
                  <a:schemeClr val="lt1"/>
                </a:solidFill>
                <a:latin typeface="Times New Roman"/>
                <a:ea typeface="Times New Roman"/>
                <a:cs typeface="Times New Roman"/>
                <a:sym typeface="Times New Roman"/>
              </a:rPr>
              <a:t>1. NOȚIUNI</a:t>
            </a:r>
            <a:r>
              <a:rPr b="1" lang="ro" sz="2000">
                <a:solidFill>
                  <a:schemeClr val="lt1"/>
                </a:solidFill>
                <a:latin typeface="Times New Roman"/>
                <a:ea typeface="Times New Roman"/>
                <a:cs typeface="Times New Roman"/>
                <a:sym typeface="Times New Roman"/>
              </a:rPr>
              <a:t> INTRODUCTIVE</a:t>
            </a:r>
            <a:endParaRPr b="1" sz="1300">
              <a:solidFill>
                <a:schemeClr val="lt1"/>
              </a:solidFill>
              <a:latin typeface="Lato"/>
              <a:ea typeface="Lato"/>
              <a:cs typeface="Lato"/>
              <a:sym typeface="Lato"/>
            </a:endParaRPr>
          </a:p>
        </p:txBody>
      </p:sp>
      <p:pic>
        <p:nvPicPr>
          <p:cNvPr id="144" name="Google Shape;144;p14"/>
          <p:cNvPicPr preferRelativeResize="0"/>
          <p:nvPr/>
        </p:nvPicPr>
        <p:blipFill>
          <a:blip r:embed="rId3">
            <a:alphaModFix/>
          </a:blip>
          <a:stretch>
            <a:fillRect/>
          </a:stretch>
        </p:blipFill>
        <p:spPr>
          <a:xfrm>
            <a:off x="2184950" y="1136275"/>
            <a:ext cx="780050" cy="780050"/>
          </a:xfrm>
          <a:prstGeom prst="rect">
            <a:avLst/>
          </a:prstGeom>
          <a:noFill/>
          <a:ln>
            <a:noFill/>
          </a:ln>
        </p:spPr>
      </p:pic>
      <p:pic>
        <p:nvPicPr>
          <p:cNvPr id="145" name="Google Shape;145;p14"/>
          <p:cNvPicPr preferRelativeResize="0"/>
          <p:nvPr/>
        </p:nvPicPr>
        <p:blipFill>
          <a:blip r:embed="rId4">
            <a:alphaModFix/>
          </a:blip>
          <a:stretch>
            <a:fillRect/>
          </a:stretch>
        </p:blipFill>
        <p:spPr>
          <a:xfrm>
            <a:off x="5316100" y="1105013"/>
            <a:ext cx="780050" cy="780050"/>
          </a:xfrm>
          <a:prstGeom prst="rect">
            <a:avLst/>
          </a:prstGeom>
          <a:noFill/>
          <a:ln>
            <a:noFill/>
          </a:ln>
        </p:spPr>
      </p:pic>
      <p:pic>
        <p:nvPicPr>
          <p:cNvPr id="146" name="Google Shape;146;p14"/>
          <p:cNvPicPr preferRelativeResize="0"/>
          <p:nvPr/>
        </p:nvPicPr>
        <p:blipFill>
          <a:blip r:embed="rId5">
            <a:alphaModFix/>
          </a:blip>
          <a:stretch>
            <a:fillRect/>
          </a:stretch>
        </p:blipFill>
        <p:spPr>
          <a:xfrm>
            <a:off x="8170750" y="1105025"/>
            <a:ext cx="780050" cy="780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15"/>
          <p:cNvGrpSpPr/>
          <p:nvPr/>
        </p:nvGrpSpPr>
        <p:grpSpPr>
          <a:xfrm>
            <a:off x="7527987" y="492148"/>
            <a:ext cx="1599743" cy="3371773"/>
            <a:chOff x="3048000" y="2296712"/>
            <a:chExt cx="1524001" cy="2846820"/>
          </a:xfrm>
        </p:grpSpPr>
        <p:grpSp>
          <p:nvGrpSpPr>
            <p:cNvPr id="152" name="Google Shape;152;p15"/>
            <p:cNvGrpSpPr/>
            <p:nvPr/>
          </p:nvGrpSpPr>
          <p:grpSpPr>
            <a:xfrm>
              <a:off x="3048000" y="2296712"/>
              <a:ext cx="1524000" cy="2846820"/>
              <a:chOff x="0" y="2296705"/>
              <a:chExt cx="1524000" cy="2836325"/>
            </a:xfrm>
          </p:grpSpPr>
          <p:sp>
            <p:nvSpPr>
              <p:cNvPr id="153" name="Google Shape;153;p15"/>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0" y="229670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5"/>
            <p:cNvSpPr txBox="1"/>
            <p:nvPr/>
          </p:nvSpPr>
          <p:spPr>
            <a:xfrm>
              <a:off x="3048001" y="2825766"/>
              <a:ext cx="1524000" cy="2317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ro" sz="1100">
                  <a:solidFill>
                    <a:schemeClr val="dk1"/>
                  </a:solidFill>
                  <a:latin typeface="Times New Roman"/>
                  <a:ea typeface="Times New Roman"/>
                  <a:cs typeface="Times New Roman"/>
                  <a:sym typeface="Times New Roman"/>
                </a:rPr>
                <a:t>-</a:t>
              </a:r>
              <a:r>
                <a:rPr b="1" lang="ro" sz="1100">
                  <a:solidFill>
                    <a:schemeClr val="dk1"/>
                  </a:solidFill>
                  <a:latin typeface="Times New Roman"/>
                  <a:ea typeface="Times New Roman"/>
                  <a:cs typeface="Times New Roman"/>
                  <a:sym typeface="Times New Roman"/>
                </a:rPr>
                <a:t>În</a:t>
              </a:r>
              <a:r>
                <a:rPr b="1" lang="ro" sz="1100">
                  <a:solidFill>
                    <a:schemeClr val="dk1"/>
                  </a:solidFill>
                  <a:latin typeface="Times New Roman"/>
                  <a:ea typeface="Times New Roman"/>
                  <a:cs typeface="Times New Roman"/>
                  <a:sym typeface="Times New Roman"/>
                </a:rPr>
                <a:t> aceasta ultima </a:t>
              </a:r>
              <a:r>
                <a:rPr b="1" lang="ro" sz="1100">
                  <a:solidFill>
                    <a:schemeClr val="dk1"/>
                  </a:solidFill>
                  <a:latin typeface="Times New Roman"/>
                  <a:ea typeface="Times New Roman"/>
                  <a:cs typeface="Times New Roman"/>
                  <a:sym typeface="Times New Roman"/>
                </a:rPr>
                <a:t>etapă</a:t>
              </a:r>
              <a:r>
                <a:rPr b="1" lang="ro" sz="1100">
                  <a:solidFill>
                    <a:schemeClr val="dk1"/>
                  </a:solidFill>
                  <a:latin typeface="Times New Roman"/>
                  <a:ea typeface="Times New Roman"/>
                  <a:cs typeface="Times New Roman"/>
                  <a:sym typeface="Times New Roman"/>
                </a:rPr>
                <a:t> se </a:t>
              </a:r>
              <a:r>
                <a:rPr b="1" lang="ro" sz="1100">
                  <a:solidFill>
                    <a:schemeClr val="dk1"/>
                  </a:solidFill>
                  <a:latin typeface="Times New Roman"/>
                  <a:ea typeface="Times New Roman"/>
                  <a:cs typeface="Times New Roman"/>
                  <a:sym typeface="Times New Roman"/>
                </a:rPr>
                <a:t>evaluează</a:t>
              </a:r>
              <a:r>
                <a:rPr b="1" lang="ro" sz="1100">
                  <a:solidFill>
                    <a:schemeClr val="dk1"/>
                  </a:solidFill>
                  <a:latin typeface="Times New Roman"/>
                  <a:ea typeface="Times New Roman"/>
                  <a:cs typeface="Times New Roman"/>
                  <a:sym typeface="Times New Roman"/>
                </a:rPr>
                <a:t> criteriile de </a:t>
              </a:r>
              <a:r>
                <a:rPr b="1" lang="ro" sz="1100">
                  <a:solidFill>
                    <a:schemeClr val="dk1"/>
                  </a:solidFill>
                  <a:latin typeface="Times New Roman"/>
                  <a:ea typeface="Times New Roman"/>
                  <a:cs typeface="Times New Roman"/>
                  <a:sym typeface="Times New Roman"/>
                </a:rPr>
                <a:t>ieșire se finalizează toate activitățile de testare și se documenteaza rezultatele printr-un raport de inchidere a testării.</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ro" sz="1100">
                  <a:solidFill>
                    <a:schemeClr val="dk1"/>
                  </a:solidFill>
                  <a:latin typeface="Times New Roman"/>
                  <a:ea typeface="Times New Roman"/>
                  <a:cs typeface="Times New Roman"/>
                  <a:sym typeface="Times New Roman"/>
                </a:rPr>
                <a:t>-Scopul principal este de a ne asigura ca produsul este gata de a fi lansat în producție.</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5E5E5E"/>
                </a:solidFill>
                <a:latin typeface="Roboto"/>
                <a:ea typeface="Roboto"/>
                <a:cs typeface="Roboto"/>
                <a:sym typeface="Roboto"/>
              </a:endParaRPr>
            </a:p>
          </p:txBody>
        </p:sp>
        <p:sp>
          <p:nvSpPr>
            <p:cNvPr id="156" name="Google Shape;156;p15"/>
            <p:cNvSpPr txBox="1"/>
            <p:nvPr/>
          </p:nvSpPr>
          <p:spPr>
            <a:xfrm>
              <a:off x="3224547" y="2441093"/>
              <a:ext cx="1287300" cy="29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852"/>
                <a:buNone/>
              </a:pPr>
              <a:r>
                <a:rPr b="1" lang="ro" sz="1230">
                  <a:solidFill>
                    <a:schemeClr val="lt1"/>
                  </a:solidFill>
                  <a:latin typeface="Roboto"/>
                  <a:ea typeface="Roboto"/>
                  <a:cs typeface="Roboto"/>
                  <a:sym typeface="Roboto"/>
                </a:rPr>
                <a:t>TEST COMPLETION</a:t>
              </a:r>
              <a:endParaRPr b="1" sz="1230">
                <a:solidFill>
                  <a:schemeClr val="lt1"/>
                </a:solidFill>
                <a:latin typeface="Roboto"/>
                <a:ea typeface="Roboto"/>
                <a:cs typeface="Roboto"/>
                <a:sym typeface="Roboto"/>
              </a:endParaRPr>
            </a:p>
          </p:txBody>
        </p:sp>
      </p:grpSp>
      <p:grpSp>
        <p:nvGrpSpPr>
          <p:cNvPr id="157" name="Google Shape;157;p15"/>
          <p:cNvGrpSpPr/>
          <p:nvPr/>
        </p:nvGrpSpPr>
        <p:grpSpPr>
          <a:xfrm>
            <a:off x="5994386" y="494471"/>
            <a:ext cx="1599730" cy="3371695"/>
            <a:chOff x="3033343" y="2295575"/>
            <a:chExt cx="1558128" cy="2847956"/>
          </a:xfrm>
        </p:grpSpPr>
        <p:grpSp>
          <p:nvGrpSpPr>
            <p:cNvPr id="158" name="Google Shape;158;p15"/>
            <p:cNvGrpSpPr/>
            <p:nvPr/>
          </p:nvGrpSpPr>
          <p:grpSpPr>
            <a:xfrm>
              <a:off x="3048000" y="2295578"/>
              <a:ext cx="1524000" cy="2847953"/>
              <a:chOff x="0" y="2295575"/>
              <a:chExt cx="1524000" cy="2837455"/>
            </a:xfrm>
          </p:grpSpPr>
          <p:sp>
            <p:nvSpPr>
              <p:cNvPr id="159" name="Google Shape;159;p15"/>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 name="Google Shape;161;p15"/>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162" name="Google Shape;162;p15"/>
            <p:cNvSpPr txBox="1"/>
            <p:nvPr/>
          </p:nvSpPr>
          <p:spPr>
            <a:xfrm>
              <a:off x="3067471" y="2825902"/>
              <a:ext cx="1524000" cy="23070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SzPts val="1018"/>
                <a:buNone/>
              </a:pPr>
              <a:r>
                <a:rPr b="1" lang="ro" sz="1110">
                  <a:solidFill>
                    <a:schemeClr val="dk1"/>
                  </a:solidFill>
                  <a:latin typeface="Times New Roman"/>
                  <a:ea typeface="Times New Roman"/>
                  <a:cs typeface="Times New Roman"/>
                  <a:sym typeface="Times New Roman"/>
                </a:rPr>
                <a:t>- În aceasta etapa se executa cazurile de testare pentru a verifica dacă codul funcțiile sau modulul corespunde cerințelor de business sau cerințelor clientului.</a:t>
              </a:r>
              <a:endParaRPr b="1" sz="1110">
                <a:solidFill>
                  <a:schemeClr val="dk1"/>
                </a:solidFill>
                <a:latin typeface="Times New Roman"/>
                <a:ea typeface="Times New Roman"/>
                <a:cs typeface="Times New Roman"/>
                <a:sym typeface="Times New Roman"/>
              </a:endParaRPr>
            </a:p>
            <a:p>
              <a:pPr indent="0" lvl="0" marL="0" rtl="0" algn="l">
                <a:lnSpc>
                  <a:spcPct val="60000"/>
                </a:lnSpc>
                <a:spcBef>
                  <a:spcPts val="0"/>
                </a:spcBef>
                <a:spcAft>
                  <a:spcPts val="0"/>
                </a:spcAft>
                <a:buSzPts val="1018"/>
                <a:buNone/>
              </a:pPr>
              <a:r>
                <a:rPr b="1" lang="ro" sz="1110">
                  <a:solidFill>
                    <a:schemeClr val="dk1"/>
                  </a:solidFill>
                  <a:latin typeface="Times New Roman"/>
                  <a:ea typeface="Times New Roman"/>
                  <a:cs typeface="Times New Roman"/>
                  <a:sym typeface="Times New Roman"/>
                </a:rPr>
                <a:t>-Rezultatele sunt raportate în programele de testare si bug-urile raportate cand rezultatele actuale nu corespund cu rezultatele așteptate.</a:t>
              </a:r>
              <a:endParaRPr b="1" sz="1110">
                <a:solidFill>
                  <a:schemeClr val="dk1"/>
                </a:solidFill>
                <a:latin typeface="Times New Roman"/>
                <a:ea typeface="Times New Roman"/>
                <a:cs typeface="Times New Roman"/>
                <a:sym typeface="Times New Roman"/>
              </a:endParaRPr>
            </a:p>
            <a:p>
              <a:pPr indent="0" lvl="0" marL="0" rtl="0" algn="l">
                <a:lnSpc>
                  <a:spcPct val="60000"/>
                </a:lnSpc>
                <a:spcBef>
                  <a:spcPts val="0"/>
                </a:spcBef>
                <a:spcAft>
                  <a:spcPts val="0"/>
                </a:spcAft>
                <a:buSzPts val="1018"/>
                <a:buNone/>
              </a:pPr>
              <a:r>
                <a:rPr b="1" lang="ro" sz="1110">
                  <a:solidFill>
                    <a:schemeClr val="dk1"/>
                  </a:solidFill>
                  <a:latin typeface="Times New Roman"/>
                  <a:ea typeface="Times New Roman"/>
                  <a:cs typeface="Times New Roman"/>
                  <a:sym typeface="Times New Roman"/>
                </a:rPr>
                <a:t>-Dacă exista modificări asupra codului se face testarea de regresie pentru a verifica ca schimbările să nu afecteze functionalitatile existente.</a:t>
              </a:r>
              <a:endParaRPr b="1" sz="1110">
                <a:solidFill>
                  <a:schemeClr val="dk1"/>
                </a:solidFill>
                <a:latin typeface="Times New Roman"/>
                <a:ea typeface="Times New Roman"/>
                <a:cs typeface="Times New Roman"/>
                <a:sym typeface="Times New Roman"/>
              </a:endParaRPr>
            </a:p>
          </p:txBody>
        </p:sp>
        <p:sp>
          <p:nvSpPr>
            <p:cNvPr id="163" name="Google Shape;163;p15"/>
            <p:cNvSpPr txBox="1"/>
            <p:nvPr/>
          </p:nvSpPr>
          <p:spPr>
            <a:xfrm>
              <a:off x="3033343" y="2359574"/>
              <a:ext cx="1418400" cy="396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935"/>
                <a:buNone/>
              </a:pPr>
              <a:r>
                <a:rPr b="1" lang="ro" sz="1220">
                  <a:solidFill>
                    <a:schemeClr val="lt1"/>
                  </a:solidFill>
                  <a:latin typeface="Roboto"/>
                  <a:ea typeface="Roboto"/>
                  <a:cs typeface="Roboto"/>
                  <a:sym typeface="Roboto"/>
                </a:rPr>
                <a:t>TEST EXECUTION</a:t>
              </a:r>
              <a:endParaRPr b="1" sz="1220">
                <a:solidFill>
                  <a:schemeClr val="lt1"/>
                </a:solidFill>
                <a:latin typeface="Roboto"/>
                <a:ea typeface="Roboto"/>
                <a:cs typeface="Roboto"/>
                <a:sym typeface="Roboto"/>
              </a:endParaRPr>
            </a:p>
          </p:txBody>
        </p:sp>
      </p:grpSp>
      <p:grpSp>
        <p:nvGrpSpPr>
          <p:cNvPr id="164" name="Google Shape;164;p15"/>
          <p:cNvGrpSpPr/>
          <p:nvPr/>
        </p:nvGrpSpPr>
        <p:grpSpPr>
          <a:xfrm>
            <a:off x="4499464" y="494646"/>
            <a:ext cx="1599655" cy="3409545"/>
            <a:chOff x="2989829" y="2295575"/>
            <a:chExt cx="1664400" cy="2876525"/>
          </a:xfrm>
        </p:grpSpPr>
        <p:grpSp>
          <p:nvGrpSpPr>
            <p:cNvPr id="165" name="Google Shape;165;p15"/>
            <p:cNvGrpSpPr/>
            <p:nvPr/>
          </p:nvGrpSpPr>
          <p:grpSpPr>
            <a:xfrm>
              <a:off x="3048000" y="2295578"/>
              <a:ext cx="1524000" cy="2847953"/>
              <a:chOff x="0" y="2295575"/>
              <a:chExt cx="1524000" cy="2837455"/>
            </a:xfrm>
          </p:grpSpPr>
          <p:sp>
            <p:nvSpPr>
              <p:cNvPr id="166" name="Google Shape;166;p15"/>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8" name="Google Shape;168;p15"/>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169" name="Google Shape;169;p15"/>
            <p:cNvSpPr txBox="1"/>
            <p:nvPr/>
          </p:nvSpPr>
          <p:spPr>
            <a:xfrm>
              <a:off x="2989842" y="2823400"/>
              <a:ext cx="1559700" cy="2348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ro" sz="1100">
                  <a:solidFill>
                    <a:schemeClr val="dk1"/>
                  </a:solidFill>
                  <a:latin typeface="Times New Roman"/>
                  <a:ea typeface="Times New Roman"/>
                  <a:cs typeface="Times New Roman"/>
                  <a:sym typeface="Times New Roman"/>
                </a:rPr>
                <a:t>-</a:t>
              </a:r>
              <a:r>
                <a:rPr b="1" lang="ro" sz="1100">
                  <a:solidFill>
                    <a:schemeClr val="dk1"/>
                  </a:solidFill>
                  <a:latin typeface="Times New Roman"/>
                  <a:ea typeface="Times New Roman"/>
                  <a:cs typeface="Times New Roman"/>
                  <a:sym typeface="Times New Roman"/>
                </a:rPr>
                <a:t>În</a:t>
              </a:r>
              <a:r>
                <a:rPr b="1" lang="ro" sz="1100">
                  <a:solidFill>
                    <a:schemeClr val="dk1"/>
                  </a:solidFill>
                  <a:latin typeface="Times New Roman"/>
                  <a:ea typeface="Times New Roman"/>
                  <a:cs typeface="Times New Roman"/>
                  <a:sym typeface="Times New Roman"/>
                </a:rPr>
                <a:t> aceasta etap</a:t>
              </a:r>
              <a:r>
                <a:rPr b="1" lang="ro" sz="1100">
                  <a:solidFill>
                    <a:schemeClr val="dk1"/>
                  </a:solidFill>
                  <a:latin typeface="Times New Roman"/>
                  <a:ea typeface="Times New Roman"/>
                  <a:cs typeface="Times New Roman"/>
                  <a:sym typeface="Times New Roman"/>
                </a:rPr>
                <a:t>ă </a:t>
              </a:r>
              <a:r>
                <a:rPr b="1" lang="ro" sz="1100">
                  <a:solidFill>
                    <a:schemeClr val="dk1"/>
                  </a:solidFill>
                  <a:latin typeface="Times New Roman"/>
                  <a:ea typeface="Times New Roman"/>
                  <a:cs typeface="Times New Roman"/>
                  <a:sym typeface="Times New Roman"/>
                </a:rPr>
                <a:t> se valideaz</a:t>
              </a:r>
              <a:r>
                <a:rPr b="1" lang="ro" sz="1100">
                  <a:solidFill>
                    <a:schemeClr val="dk1"/>
                  </a:solidFill>
                  <a:latin typeface="Times New Roman"/>
                  <a:ea typeface="Times New Roman"/>
                  <a:cs typeface="Times New Roman"/>
                  <a:sym typeface="Times New Roman"/>
                </a:rPr>
                <a:t>ă </a:t>
              </a:r>
              <a:r>
                <a:rPr b="1" lang="ro" sz="1100">
                  <a:solidFill>
                    <a:schemeClr val="dk1"/>
                  </a:solidFill>
                  <a:latin typeface="Times New Roman"/>
                  <a:ea typeface="Times New Roman"/>
                  <a:cs typeface="Times New Roman"/>
                  <a:sym typeface="Times New Roman"/>
                </a:rPr>
                <a:t> datele de testare </a:t>
              </a:r>
              <a:r>
                <a:rPr b="1" lang="ro" sz="1100">
                  <a:solidFill>
                    <a:schemeClr val="dk1"/>
                  </a:solidFill>
                  <a:latin typeface="Times New Roman"/>
                  <a:ea typeface="Times New Roman"/>
                  <a:cs typeface="Times New Roman"/>
                  <a:sym typeface="Times New Roman"/>
                </a:rPr>
                <a:t>și</a:t>
              </a:r>
              <a:r>
                <a:rPr b="1" lang="ro" sz="1100">
                  <a:solidFill>
                    <a:schemeClr val="dk1"/>
                  </a:solidFill>
                  <a:latin typeface="Times New Roman"/>
                  <a:ea typeface="Times New Roman"/>
                  <a:cs typeface="Times New Roman"/>
                  <a:sym typeface="Times New Roman"/>
                </a:rPr>
                <a:t> mediul de test. De asemenea se prioritizeaza testele </a:t>
              </a:r>
              <a:r>
                <a:rPr b="1" lang="ro" sz="1100">
                  <a:solidFill>
                    <a:schemeClr val="dk1"/>
                  </a:solidFill>
                  <a:latin typeface="Times New Roman"/>
                  <a:ea typeface="Times New Roman"/>
                  <a:cs typeface="Times New Roman"/>
                  <a:sym typeface="Times New Roman"/>
                </a:rPr>
                <a:t>în</a:t>
              </a:r>
              <a:r>
                <a:rPr b="1" lang="ro" sz="1100">
                  <a:solidFill>
                    <a:schemeClr val="dk1"/>
                  </a:solidFill>
                  <a:latin typeface="Times New Roman"/>
                  <a:ea typeface="Times New Roman"/>
                  <a:cs typeface="Times New Roman"/>
                  <a:sym typeface="Times New Roman"/>
                </a:rPr>
                <a:t> </a:t>
              </a:r>
              <a:r>
                <a:rPr b="1" lang="ro" sz="1100">
                  <a:solidFill>
                    <a:schemeClr val="dk1"/>
                  </a:solidFill>
                  <a:latin typeface="Times New Roman"/>
                  <a:ea typeface="Times New Roman"/>
                  <a:cs typeface="Times New Roman"/>
                  <a:sym typeface="Times New Roman"/>
                </a:rPr>
                <a:t>funcție</a:t>
              </a:r>
              <a:r>
                <a:rPr b="1" lang="ro" sz="1100">
                  <a:solidFill>
                    <a:schemeClr val="dk1"/>
                  </a:solidFill>
                  <a:latin typeface="Times New Roman"/>
                  <a:ea typeface="Times New Roman"/>
                  <a:cs typeface="Times New Roman"/>
                  <a:sym typeface="Times New Roman"/>
                </a:rPr>
                <a:t> de </a:t>
              </a:r>
              <a:r>
                <a:rPr b="1" lang="ro" sz="1100">
                  <a:solidFill>
                    <a:schemeClr val="dk1"/>
                  </a:solidFill>
                  <a:latin typeface="Times New Roman"/>
                  <a:ea typeface="Times New Roman"/>
                  <a:cs typeface="Times New Roman"/>
                  <a:sym typeface="Times New Roman"/>
                </a:rPr>
                <a:t>importanța</a:t>
              </a:r>
              <a:r>
                <a:rPr b="1" lang="ro" sz="1100">
                  <a:solidFill>
                    <a:schemeClr val="dk1"/>
                  </a:solidFill>
                  <a:latin typeface="Times New Roman"/>
                  <a:ea typeface="Times New Roman"/>
                  <a:cs typeface="Times New Roman"/>
                  <a:sym typeface="Times New Roman"/>
                </a:rPr>
                <a:t> </a:t>
              </a:r>
              <a:r>
                <a:rPr b="1" lang="ro" sz="1100">
                  <a:solidFill>
                    <a:schemeClr val="dk1"/>
                  </a:solidFill>
                  <a:latin typeface="Times New Roman"/>
                  <a:ea typeface="Times New Roman"/>
                  <a:cs typeface="Times New Roman"/>
                  <a:sym typeface="Times New Roman"/>
                </a:rPr>
                <a:t>și</a:t>
              </a:r>
              <a:r>
                <a:rPr b="1" lang="ro" sz="1100">
                  <a:solidFill>
                    <a:schemeClr val="dk1"/>
                  </a:solidFill>
                  <a:latin typeface="Times New Roman"/>
                  <a:ea typeface="Times New Roman"/>
                  <a:cs typeface="Times New Roman"/>
                  <a:sym typeface="Times New Roman"/>
                </a:rPr>
                <a:t> risc </a:t>
              </a:r>
              <a:r>
                <a:rPr b="1" lang="ro" sz="1100">
                  <a:solidFill>
                    <a:schemeClr val="dk1"/>
                  </a:solidFill>
                  <a:latin typeface="Times New Roman"/>
                  <a:ea typeface="Times New Roman"/>
                  <a:cs typeface="Times New Roman"/>
                  <a:sym typeface="Times New Roman"/>
                </a:rPr>
                <a:t>și</a:t>
              </a:r>
              <a:r>
                <a:rPr b="1" lang="ro" sz="1100">
                  <a:solidFill>
                    <a:schemeClr val="dk1"/>
                  </a:solidFill>
                  <a:latin typeface="Times New Roman"/>
                  <a:ea typeface="Times New Roman"/>
                  <a:cs typeface="Times New Roman"/>
                  <a:sym typeface="Times New Roman"/>
                </a:rPr>
                <a:t> se </a:t>
              </a:r>
              <a:r>
                <a:rPr b="1" lang="ro" sz="1100">
                  <a:solidFill>
                    <a:schemeClr val="dk1"/>
                  </a:solidFill>
                  <a:latin typeface="Times New Roman"/>
                  <a:ea typeface="Times New Roman"/>
                  <a:cs typeface="Times New Roman"/>
                  <a:sym typeface="Times New Roman"/>
                </a:rPr>
                <a:t>grupează</a:t>
              </a:r>
              <a:r>
                <a:rPr b="1" lang="ro" sz="1100">
                  <a:solidFill>
                    <a:schemeClr val="dk1"/>
                  </a:solidFill>
                  <a:latin typeface="Times New Roman"/>
                  <a:ea typeface="Times New Roman"/>
                  <a:cs typeface="Times New Roman"/>
                  <a:sym typeface="Times New Roman"/>
                </a:rPr>
                <a:t> pe baza obiectivelor lor.</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o" sz="1100">
                  <a:solidFill>
                    <a:schemeClr val="dk1"/>
                  </a:solidFill>
                  <a:latin typeface="Times New Roman"/>
                  <a:ea typeface="Times New Roman"/>
                  <a:cs typeface="Times New Roman"/>
                  <a:sym typeface="Times New Roman"/>
                </a:rPr>
                <a:t>-Tot </a:t>
              </a:r>
              <a:r>
                <a:rPr b="1" lang="ro" sz="1100">
                  <a:solidFill>
                    <a:schemeClr val="dk1"/>
                  </a:solidFill>
                  <a:latin typeface="Times New Roman"/>
                  <a:ea typeface="Times New Roman"/>
                  <a:cs typeface="Times New Roman"/>
                  <a:sym typeface="Times New Roman"/>
                </a:rPr>
                <a:t>în</a:t>
              </a:r>
              <a:r>
                <a:rPr b="1" lang="ro" sz="1100">
                  <a:solidFill>
                    <a:schemeClr val="dk1"/>
                  </a:solidFill>
                  <a:latin typeface="Times New Roman"/>
                  <a:ea typeface="Times New Roman"/>
                  <a:cs typeface="Times New Roman"/>
                  <a:sym typeface="Times New Roman"/>
                </a:rPr>
                <a:t> aceasta etapa ne </a:t>
              </a:r>
              <a:r>
                <a:rPr b="1" lang="ro" sz="1100">
                  <a:solidFill>
                    <a:schemeClr val="dk1"/>
                  </a:solidFill>
                  <a:latin typeface="Times New Roman"/>
                  <a:ea typeface="Times New Roman"/>
                  <a:cs typeface="Times New Roman"/>
                  <a:sym typeface="Times New Roman"/>
                </a:rPr>
                <a:t>asigurăm</a:t>
              </a:r>
              <a:r>
                <a:rPr b="1" lang="ro" sz="1100">
                  <a:solidFill>
                    <a:schemeClr val="dk1"/>
                  </a:solidFill>
                  <a:latin typeface="Times New Roman"/>
                  <a:ea typeface="Times New Roman"/>
                  <a:cs typeface="Times New Roman"/>
                  <a:sym typeface="Times New Roman"/>
                </a:rPr>
                <a:t> ca avem tot ce ne trebuie ca sa putem </a:t>
              </a:r>
              <a:r>
                <a:rPr b="1" lang="ro" sz="1100">
                  <a:solidFill>
                    <a:schemeClr val="dk1"/>
                  </a:solidFill>
                  <a:latin typeface="Times New Roman"/>
                  <a:ea typeface="Times New Roman"/>
                  <a:cs typeface="Times New Roman"/>
                  <a:sym typeface="Times New Roman"/>
                </a:rPr>
                <a:t>începe</a:t>
              </a:r>
              <a:r>
                <a:rPr b="1" lang="ro" sz="1100">
                  <a:solidFill>
                    <a:schemeClr val="dk1"/>
                  </a:solidFill>
                  <a:latin typeface="Times New Roman"/>
                  <a:ea typeface="Times New Roman"/>
                  <a:cs typeface="Times New Roman"/>
                  <a:sym typeface="Times New Roman"/>
                </a:rPr>
                <a:t> testarea.</a:t>
              </a:r>
              <a:endParaRPr b="1" sz="1100">
                <a:solidFill>
                  <a:schemeClr val="dk1"/>
                </a:solidFill>
                <a:latin typeface="Times New Roman"/>
                <a:ea typeface="Times New Roman"/>
                <a:cs typeface="Times New Roman"/>
                <a:sym typeface="Times New Roman"/>
              </a:endParaRPr>
            </a:p>
          </p:txBody>
        </p:sp>
        <p:sp>
          <p:nvSpPr>
            <p:cNvPr id="170" name="Google Shape;170;p15"/>
            <p:cNvSpPr txBox="1"/>
            <p:nvPr/>
          </p:nvSpPr>
          <p:spPr>
            <a:xfrm>
              <a:off x="2989829" y="2349470"/>
              <a:ext cx="1664400" cy="4740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1600"/>
                </a:spcAft>
                <a:buSzPts val="795"/>
                <a:buNone/>
              </a:pPr>
              <a:r>
                <a:rPr b="1" lang="ro" sz="1237">
                  <a:solidFill>
                    <a:schemeClr val="lt1"/>
                  </a:solidFill>
                  <a:latin typeface="Roboto"/>
                  <a:ea typeface="Roboto"/>
                  <a:cs typeface="Roboto"/>
                  <a:sym typeface="Roboto"/>
                </a:rPr>
                <a:t>TEST  IMPLEMENTATION</a:t>
              </a:r>
              <a:endParaRPr b="1" sz="1237">
                <a:solidFill>
                  <a:schemeClr val="lt1"/>
                </a:solidFill>
                <a:latin typeface="Roboto"/>
                <a:ea typeface="Roboto"/>
                <a:cs typeface="Roboto"/>
                <a:sym typeface="Roboto"/>
              </a:endParaRPr>
            </a:p>
          </p:txBody>
        </p:sp>
      </p:grpSp>
      <p:grpSp>
        <p:nvGrpSpPr>
          <p:cNvPr id="171" name="Google Shape;171;p15"/>
          <p:cNvGrpSpPr/>
          <p:nvPr/>
        </p:nvGrpSpPr>
        <p:grpSpPr>
          <a:xfrm>
            <a:off x="1525537" y="498187"/>
            <a:ext cx="1490437" cy="3364283"/>
            <a:chOff x="1515975" y="2295580"/>
            <a:chExt cx="1525524" cy="2847950"/>
          </a:xfrm>
        </p:grpSpPr>
        <p:sp>
          <p:nvSpPr>
            <p:cNvPr id="172" name="Google Shape;172;p15"/>
            <p:cNvSpPr/>
            <p:nvPr/>
          </p:nvSpPr>
          <p:spPr>
            <a:xfrm>
              <a:off x="1515975" y="2823930"/>
              <a:ext cx="15255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515975" y="2295580"/>
              <a:ext cx="1525500" cy="537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txBox="1"/>
            <p:nvPr/>
          </p:nvSpPr>
          <p:spPr>
            <a:xfrm>
              <a:off x="1558747" y="2823929"/>
              <a:ext cx="1482600" cy="2319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ro" sz="4400">
                  <a:solidFill>
                    <a:srgbClr val="FFFFFF"/>
                  </a:solidFill>
                  <a:latin typeface="Times New Roman"/>
                  <a:ea typeface="Times New Roman"/>
                  <a:cs typeface="Times New Roman"/>
                  <a:sym typeface="Times New Roman"/>
                </a:rPr>
                <a:t>-Teste Analysis este un proces de verificare </a:t>
              </a:r>
              <a:r>
                <a:rPr lang="ro" sz="4400">
                  <a:solidFill>
                    <a:srgbClr val="FFFFFF"/>
                  </a:solidFill>
                  <a:latin typeface="Times New Roman"/>
                  <a:ea typeface="Times New Roman"/>
                  <a:cs typeface="Times New Roman"/>
                  <a:sym typeface="Times New Roman"/>
                </a:rPr>
                <a:t>și</a:t>
              </a:r>
              <a:r>
                <a:rPr lang="ro" sz="4400">
                  <a:solidFill>
                    <a:srgbClr val="FFFFFF"/>
                  </a:solidFill>
                  <a:latin typeface="Times New Roman"/>
                  <a:ea typeface="Times New Roman"/>
                  <a:cs typeface="Times New Roman"/>
                  <a:sym typeface="Times New Roman"/>
                </a:rPr>
                <a:t> analiza a </a:t>
              </a:r>
              <a:r>
                <a:rPr lang="ro" sz="4400">
                  <a:solidFill>
                    <a:srgbClr val="FFFFFF"/>
                  </a:solidFill>
                  <a:latin typeface="Times New Roman"/>
                  <a:ea typeface="Times New Roman"/>
                  <a:cs typeface="Times New Roman"/>
                  <a:sym typeface="Times New Roman"/>
                </a:rPr>
                <a:t>documentației</a:t>
              </a:r>
              <a:r>
                <a:rPr lang="ro" sz="4400">
                  <a:solidFill>
                    <a:srgbClr val="FFFFFF"/>
                  </a:solidFill>
                  <a:latin typeface="Times New Roman"/>
                  <a:ea typeface="Times New Roman"/>
                  <a:cs typeface="Times New Roman"/>
                  <a:sym typeface="Times New Roman"/>
                </a:rPr>
                <a:t> de la client pentru a </a:t>
              </a:r>
              <a:r>
                <a:rPr lang="ro" sz="4400">
                  <a:solidFill>
                    <a:srgbClr val="FFFFFF"/>
                  </a:solidFill>
                  <a:latin typeface="Times New Roman"/>
                  <a:ea typeface="Times New Roman"/>
                  <a:cs typeface="Times New Roman"/>
                  <a:sym typeface="Times New Roman"/>
                </a:rPr>
                <a:t>stabili</a:t>
              </a:r>
              <a:r>
                <a:rPr lang="ro" sz="4400">
                  <a:solidFill>
                    <a:srgbClr val="FFFFFF"/>
                  </a:solidFill>
                  <a:latin typeface="Times New Roman"/>
                  <a:ea typeface="Times New Roman"/>
                  <a:cs typeface="Times New Roman"/>
                  <a:sym typeface="Times New Roman"/>
                </a:rPr>
                <a:t> </a:t>
              </a:r>
              <a:r>
                <a:rPr lang="ro" sz="4400">
                  <a:solidFill>
                    <a:srgbClr val="FFFFFF"/>
                  </a:solidFill>
                  <a:latin typeface="Times New Roman"/>
                  <a:ea typeface="Times New Roman"/>
                  <a:cs typeface="Times New Roman"/>
                  <a:sym typeface="Times New Roman"/>
                </a:rPr>
                <a:t>condițiile</a:t>
              </a:r>
              <a:r>
                <a:rPr lang="ro" sz="4400">
                  <a:solidFill>
                    <a:srgbClr val="FFFFFF"/>
                  </a:solidFill>
                  <a:latin typeface="Times New Roman"/>
                  <a:ea typeface="Times New Roman"/>
                  <a:cs typeface="Times New Roman"/>
                  <a:sym typeface="Times New Roman"/>
                </a:rPr>
                <a:t> de testare.</a:t>
              </a:r>
              <a:r>
                <a:rPr lang="ro" sz="4400">
                  <a:solidFill>
                    <a:srgbClr val="FFFFFF"/>
                  </a:solidFill>
                  <a:latin typeface="Times New Roman"/>
                  <a:ea typeface="Times New Roman"/>
                  <a:cs typeface="Times New Roman"/>
                  <a:sym typeface="Times New Roman"/>
                </a:rPr>
                <a:t> -</a:t>
              </a:r>
              <a:r>
                <a:rPr lang="ro" sz="4400">
                  <a:solidFill>
                    <a:srgbClr val="FFFFFF"/>
                  </a:solidFill>
                  <a:latin typeface="Times New Roman"/>
                  <a:ea typeface="Times New Roman"/>
                  <a:cs typeface="Times New Roman"/>
                  <a:sym typeface="Times New Roman"/>
                </a:rPr>
                <a:t>O abordare </a:t>
              </a:r>
              <a:r>
                <a:rPr lang="ro" sz="4400">
                  <a:solidFill>
                    <a:srgbClr val="FFFFFF"/>
                  </a:solidFill>
                  <a:latin typeface="Times New Roman"/>
                  <a:ea typeface="Times New Roman"/>
                  <a:cs typeface="Times New Roman"/>
                  <a:sym typeface="Times New Roman"/>
                </a:rPr>
                <a:t>proactiva ar consta în sugestii de îmbunătățire asupra cerințelor iar  defectele găsite </a:t>
              </a:r>
              <a:r>
                <a:rPr lang="ro" sz="4400">
                  <a:solidFill>
                    <a:srgbClr val="FFFFFF"/>
                  </a:solidFill>
                  <a:latin typeface="Times New Roman"/>
                  <a:ea typeface="Times New Roman"/>
                  <a:cs typeface="Times New Roman"/>
                  <a:sym typeface="Times New Roman"/>
                </a:rPr>
                <a:t> </a:t>
              </a:r>
              <a:r>
                <a:rPr lang="ro" sz="4400">
                  <a:solidFill>
                    <a:srgbClr val="FFFFFF"/>
                  </a:solidFill>
                  <a:latin typeface="Times New Roman"/>
                  <a:ea typeface="Times New Roman"/>
                  <a:cs typeface="Times New Roman"/>
                  <a:sym typeface="Times New Roman"/>
                </a:rPr>
                <a:t>putandu-se</a:t>
              </a:r>
              <a:r>
                <a:rPr lang="ro" sz="4400">
                  <a:solidFill>
                    <a:srgbClr val="FFFFFF"/>
                  </a:solidFill>
                  <a:latin typeface="Times New Roman"/>
                  <a:ea typeface="Times New Roman"/>
                  <a:cs typeface="Times New Roman"/>
                  <a:sym typeface="Times New Roman"/>
                </a:rPr>
                <a:t> remedia mult mai </a:t>
              </a:r>
              <a:r>
                <a:rPr lang="ro" sz="4400">
                  <a:solidFill>
                    <a:srgbClr val="FFFFFF"/>
                  </a:solidFill>
                  <a:latin typeface="Times New Roman"/>
                  <a:ea typeface="Times New Roman"/>
                  <a:cs typeface="Times New Roman"/>
                  <a:sym typeface="Times New Roman"/>
                </a:rPr>
                <a:t>ușor</a:t>
              </a:r>
              <a:r>
                <a:rPr lang="ro" sz="4400">
                  <a:solidFill>
                    <a:srgbClr val="FFFFFF"/>
                  </a:solidFill>
                  <a:latin typeface="Times New Roman"/>
                  <a:ea typeface="Times New Roman"/>
                  <a:cs typeface="Times New Roman"/>
                  <a:sym typeface="Times New Roman"/>
                </a:rPr>
                <a:t> </a:t>
              </a:r>
              <a:r>
                <a:rPr lang="ro" sz="4400">
                  <a:solidFill>
                    <a:srgbClr val="FFFFFF"/>
                  </a:solidFill>
                  <a:latin typeface="Times New Roman"/>
                  <a:ea typeface="Times New Roman"/>
                  <a:cs typeface="Times New Roman"/>
                  <a:sym typeface="Times New Roman"/>
                </a:rPr>
                <a:t>și</a:t>
              </a:r>
              <a:r>
                <a:rPr lang="ro" sz="4400">
                  <a:solidFill>
                    <a:srgbClr val="FFFFFF"/>
                  </a:solidFill>
                  <a:latin typeface="Times New Roman"/>
                  <a:ea typeface="Times New Roman"/>
                  <a:cs typeface="Times New Roman"/>
                  <a:sym typeface="Times New Roman"/>
                </a:rPr>
                <a:t> mai ieftin.</a:t>
              </a:r>
              <a:endParaRPr sz="44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175" name="Google Shape;175;p15"/>
            <p:cNvSpPr txBox="1"/>
            <p:nvPr/>
          </p:nvSpPr>
          <p:spPr>
            <a:xfrm>
              <a:off x="1554500" y="2442644"/>
              <a:ext cx="1397100" cy="30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ro" sz="1200">
                  <a:solidFill>
                    <a:schemeClr val="lt1"/>
                  </a:solidFill>
                  <a:latin typeface="Roboto"/>
                  <a:ea typeface="Roboto"/>
                  <a:cs typeface="Roboto"/>
                  <a:sym typeface="Roboto"/>
                </a:rPr>
                <a:t>TEST ANALYSIS</a:t>
              </a:r>
              <a:endParaRPr b="1" sz="1200">
                <a:solidFill>
                  <a:schemeClr val="lt1"/>
                </a:solidFill>
                <a:latin typeface="Roboto"/>
                <a:ea typeface="Roboto"/>
                <a:cs typeface="Roboto"/>
                <a:sym typeface="Roboto"/>
              </a:endParaRPr>
            </a:p>
          </p:txBody>
        </p:sp>
        <p:cxnSp>
          <p:nvCxnSpPr>
            <p:cNvPr id="176" name="Google Shape;176;p15"/>
            <p:cNvCxnSpPr/>
            <p:nvPr/>
          </p:nvCxnSpPr>
          <p:spPr>
            <a:xfrm>
              <a:off x="3041499" y="2295580"/>
              <a:ext cx="0" cy="2837400"/>
            </a:xfrm>
            <a:prstGeom prst="straightConnector1">
              <a:avLst/>
            </a:prstGeom>
            <a:noFill/>
            <a:ln cap="flat" cmpd="sng" w="9525">
              <a:solidFill>
                <a:srgbClr val="A1C3FA"/>
              </a:solidFill>
              <a:prstDash val="dot"/>
              <a:round/>
              <a:headEnd len="sm" w="sm" type="none"/>
              <a:tailEnd len="sm" w="sm" type="none"/>
            </a:ln>
          </p:spPr>
        </p:cxnSp>
      </p:grpSp>
      <p:grpSp>
        <p:nvGrpSpPr>
          <p:cNvPr id="177" name="Google Shape;177;p15"/>
          <p:cNvGrpSpPr/>
          <p:nvPr/>
        </p:nvGrpSpPr>
        <p:grpSpPr>
          <a:xfrm>
            <a:off x="1" y="498324"/>
            <a:ext cx="1525526" cy="3363999"/>
            <a:chOff x="1515975" y="2295580"/>
            <a:chExt cx="1525526" cy="2847950"/>
          </a:xfrm>
        </p:grpSpPr>
        <p:sp>
          <p:nvSpPr>
            <p:cNvPr id="178" name="Google Shape;178;p15"/>
            <p:cNvSpPr/>
            <p:nvPr/>
          </p:nvSpPr>
          <p:spPr>
            <a:xfrm>
              <a:off x="1515975" y="2823930"/>
              <a:ext cx="15255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1515975" y="2295580"/>
              <a:ext cx="1525500" cy="537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txBox="1"/>
            <p:nvPr/>
          </p:nvSpPr>
          <p:spPr>
            <a:xfrm>
              <a:off x="1516001" y="2823926"/>
              <a:ext cx="1525500" cy="230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ro" sz="1100">
                  <a:solidFill>
                    <a:srgbClr val="FFFFFF"/>
                  </a:solidFill>
                  <a:latin typeface="Times New Roman"/>
                  <a:ea typeface="Times New Roman"/>
                  <a:cs typeface="Times New Roman"/>
                  <a:sym typeface="Times New Roman"/>
                </a:rPr>
                <a:t>-Test</a:t>
              </a:r>
              <a:r>
                <a:rPr lang="ro" sz="1100">
                  <a:solidFill>
                    <a:srgbClr val="FFFFFF"/>
                  </a:solidFill>
                  <a:latin typeface="Lato"/>
                  <a:ea typeface="Lato"/>
                  <a:cs typeface="Lato"/>
                  <a:sym typeface="Lato"/>
                </a:rPr>
                <a:t>  </a:t>
              </a:r>
              <a:r>
                <a:rPr lang="ro" sz="1100">
                  <a:solidFill>
                    <a:srgbClr val="FFFFFF"/>
                  </a:solidFill>
                  <a:latin typeface="Times New Roman"/>
                  <a:ea typeface="Times New Roman"/>
                  <a:cs typeface="Times New Roman"/>
                  <a:sym typeface="Times New Roman"/>
                </a:rPr>
                <a:t>planning</a:t>
              </a:r>
              <a:r>
                <a:rPr lang="ro" sz="1100">
                  <a:solidFill>
                    <a:srgbClr val="FFFFFF"/>
                  </a:solidFill>
                  <a:latin typeface="Times New Roman"/>
                  <a:ea typeface="Times New Roman"/>
                  <a:cs typeface="Times New Roman"/>
                  <a:sym typeface="Times New Roman"/>
                </a:rPr>
                <a:t> este o etapa </a:t>
              </a:r>
              <a:r>
                <a:rPr lang="ro" sz="1100">
                  <a:solidFill>
                    <a:srgbClr val="FFFFFF"/>
                  </a:solidFill>
                  <a:latin typeface="Times New Roman"/>
                  <a:ea typeface="Times New Roman"/>
                  <a:cs typeface="Times New Roman"/>
                  <a:sym typeface="Times New Roman"/>
                </a:rPr>
                <a:t>de definire</a:t>
              </a:r>
              <a:r>
                <a:rPr lang="ro" sz="1100">
                  <a:solidFill>
                    <a:srgbClr val="FFFFFF"/>
                  </a:solidFill>
                  <a:latin typeface="Times New Roman"/>
                  <a:ea typeface="Times New Roman"/>
                  <a:cs typeface="Times New Roman"/>
                  <a:sym typeface="Times New Roman"/>
                </a:rPr>
                <a:t> a </a:t>
              </a:r>
              <a:r>
                <a:rPr lang="ro" sz="1100">
                  <a:solidFill>
                    <a:srgbClr val="FFFFFF"/>
                  </a:solidFill>
                  <a:latin typeface="Times New Roman"/>
                  <a:ea typeface="Times New Roman"/>
                  <a:cs typeface="Times New Roman"/>
                  <a:sym typeface="Times New Roman"/>
                </a:rPr>
                <a:t>activităților</a:t>
              </a:r>
              <a:r>
                <a:rPr lang="ro" sz="1100">
                  <a:solidFill>
                    <a:srgbClr val="FFFFFF"/>
                  </a:solidFill>
                  <a:latin typeface="Times New Roman"/>
                  <a:ea typeface="Times New Roman"/>
                  <a:cs typeface="Times New Roman"/>
                  <a:sym typeface="Times New Roman"/>
                </a:rPr>
                <a:t> </a:t>
              </a:r>
              <a:r>
                <a:rPr lang="ro" sz="1100">
                  <a:solidFill>
                    <a:srgbClr val="FFFFFF"/>
                  </a:solidFill>
                  <a:latin typeface="Times New Roman"/>
                  <a:ea typeface="Times New Roman"/>
                  <a:cs typeface="Times New Roman"/>
                  <a:sym typeface="Times New Roman"/>
                </a:rPr>
                <a:t>și </a:t>
              </a:r>
              <a:r>
                <a:rPr lang="ro" sz="1100">
                  <a:solidFill>
                    <a:srgbClr val="FFFFFF"/>
                  </a:solidFill>
                  <a:latin typeface="Times New Roman"/>
                  <a:ea typeface="Times New Roman"/>
                  <a:cs typeface="Times New Roman"/>
                  <a:sym typeface="Times New Roman"/>
                </a:rPr>
                <a:t>resurselor necesare pentru a </a:t>
              </a:r>
              <a:r>
                <a:rPr lang="ro" sz="1100">
                  <a:solidFill>
                    <a:srgbClr val="FFFFFF"/>
                  </a:solidFill>
                  <a:latin typeface="Times New Roman"/>
                  <a:ea typeface="Times New Roman"/>
                  <a:cs typeface="Times New Roman"/>
                  <a:sym typeface="Times New Roman"/>
                </a:rPr>
                <a:t>îndeplini</a:t>
              </a:r>
              <a:r>
                <a:rPr lang="ro" sz="1100">
                  <a:solidFill>
                    <a:srgbClr val="FFFFFF"/>
                  </a:solidFill>
                  <a:latin typeface="Times New Roman"/>
                  <a:ea typeface="Times New Roman"/>
                  <a:cs typeface="Times New Roman"/>
                  <a:sym typeface="Times New Roman"/>
                </a:rPr>
                <a:t> obiectivele de testare.   -</a:t>
              </a:r>
              <a:r>
                <a:rPr lang="ro" sz="1100">
                  <a:solidFill>
                    <a:srgbClr val="FFFFFF"/>
                  </a:solidFill>
                  <a:latin typeface="Times New Roman"/>
                  <a:ea typeface="Times New Roman"/>
                  <a:cs typeface="Times New Roman"/>
                  <a:sym typeface="Times New Roman"/>
                </a:rPr>
                <a:t>În</a:t>
              </a:r>
              <a:r>
                <a:rPr lang="ro" sz="1100">
                  <a:solidFill>
                    <a:schemeClr val="lt1"/>
                  </a:solidFill>
                  <a:latin typeface="Times New Roman"/>
                  <a:ea typeface="Times New Roman"/>
                  <a:cs typeface="Times New Roman"/>
                  <a:sym typeface="Times New Roman"/>
                </a:rPr>
                <a:t> aceasta etap</a:t>
              </a:r>
              <a:r>
                <a:rPr lang="ro" sz="1100">
                  <a:solidFill>
                    <a:schemeClr val="lt1"/>
                  </a:solidFill>
                  <a:latin typeface="Times New Roman"/>
                  <a:ea typeface="Times New Roman"/>
                  <a:cs typeface="Times New Roman"/>
                  <a:sym typeface="Times New Roman"/>
                </a:rPr>
                <a:t>ă </a:t>
              </a:r>
              <a:r>
                <a:rPr lang="ro" sz="1100">
                  <a:solidFill>
                    <a:schemeClr val="lt1"/>
                  </a:solidFill>
                  <a:latin typeface="Times New Roman"/>
                  <a:ea typeface="Times New Roman"/>
                  <a:cs typeface="Times New Roman"/>
                  <a:sym typeface="Times New Roman"/>
                </a:rPr>
                <a:t> se decid ce parti ale </a:t>
              </a:r>
              <a:r>
                <a:rPr lang="ro" sz="1100">
                  <a:solidFill>
                    <a:schemeClr val="lt1"/>
                  </a:solidFill>
                  <a:latin typeface="Times New Roman"/>
                  <a:ea typeface="Times New Roman"/>
                  <a:cs typeface="Times New Roman"/>
                  <a:sym typeface="Times New Roman"/>
                </a:rPr>
                <a:t>aplicație</a:t>
              </a:r>
              <a:r>
                <a:rPr lang="ro" sz="1100">
                  <a:solidFill>
                    <a:schemeClr val="lt1"/>
                  </a:solidFill>
                  <a:latin typeface="Times New Roman"/>
                  <a:ea typeface="Times New Roman"/>
                  <a:cs typeface="Times New Roman"/>
                  <a:sym typeface="Times New Roman"/>
                </a:rPr>
                <a:t> se doresc testate , se aloca roluri </a:t>
              </a:r>
              <a:r>
                <a:rPr lang="ro" sz="1100">
                  <a:solidFill>
                    <a:schemeClr val="lt1"/>
                  </a:solidFill>
                  <a:latin typeface="Times New Roman"/>
                  <a:ea typeface="Times New Roman"/>
                  <a:cs typeface="Times New Roman"/>
                  <a:sym typeface="Times New Roman"/>
                </a:rPr>
                <a:t>și</a:t>
              </a:r>
              <a:r>
                <a:rPr lang="ro" sz="1100">
                  <a:solidFill>
                    <a:schemeClr val="lt1"/>
                  </a:solidFill>
                  <a:latin typeface="Times New Roman"/>
                  <a:ea typeface="Times New Roman"/>
                  <a:cs typeface="Times New Roman"/>
                  <a:sym typeface="Times New Roman"/>
                </a:rPr>
                <a:t> se definesc criterile de intrare </a:t>
              </a:r>
              <a:r>
                <a:rPr lang="ro" sz="1100">
                  <a:solidFill>
                    <a:schemeClr val="lt1"/>
                  </a:solidFill>
                  <a:latin typeface="Times New Roman"/>
                  <a:ea typeface="Times New Roman"/>
                  <a:cs typeface="Times New Roman"/>
                  <a:sym typeface="Times New Roman"/>
                </a:rPr>
                <a:t>și</a:t>
              </a:r>
              <a:r>
                <a:rPr lang="ro" sz="1100">
                  <a:solidFill>
                    <a:schemeClr val="lt1"/>
                  </a:solidFill>
                  <a:latin typeface="Times New Roman"/>
                  <a:ea typeface="Times New Roman"/>
                  <a:cs typeface="Times New Roman"/>
                  <a:sym typeface="Times New Roman"/>
                </a:rPr>
                <a:t> criteriile de </a:t>
              </a:r>
              <a:r>
                <a:rPr lang="ro" sz="1100">
                  <a:solidFill>
                    <a:schemeClr val="lt1"/>
                  </a:solidFill>
                  <a:latin typeface="Times New Roman"/>
                  <a:ea typeface="Times New Roman"/>
                  <a:cs typeface="Times New Roman"/>
                  <a:sym typeface="Times New Roman"/>
                </a:rPr>
                <a:t>ieșire.</a:t>
              </a:r>
              <a:endParaRPr sz="1100">
                <a:solidFill>
                  <a:schemeClr val="lt1"/>
                </a:solidFill>
                <a:latin typeface="Times New Roman"/>
                <a:ea typeface="Times New Roman"/>
                <a:cs typeface="Times New Roman"/>
                <a:sym typeface="Times New Roman"/>
              </a:endParaRPr>
            </a:p>
          </p:txBody>
        </p:sp>
        <p:sp>
          <p:nvSpPr>
            <p:cNvPr id="181" name="Google Shape;181;p15"/>
            <p:cNvSpPr txBox="1"/>
            <p:nvPr/>
          </p:nvSpPr>
          <p:spPr>
            <a:xfrm>
              <a:off x="1558975" y="2441119"/>
              <a:ext cx="1397100" cy="31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ro" sz="1200">
                  <a:solidFill>
                    <a:schemeClr val="lt1"/>
                  </a:solidFill>
                  <a:latin typeface="Roboto"/>
                  <a:ea typeface="Roboto"/>
                  <a:cs typeface="Roboto"/>
                  <a:sym typeface="Roboto"/>
                </a:rPr>
                <a:t>TEST PLANNING</a:t>
              </a:r>
              <a:endParaRPr b="1" sz="1200">
                <a:solidFill>
                  <a:schemeClr val="lt1"/>
                </a:solidFill>
                <a:highlight>
                  <a:schemeClr val="lt1"/>
                </a:highlight>
                <a:latin typeface="Roboto"/>
                <a:ea typeface="Roboto"/>
                <a:cs typeface="Roboto"/>
                <a:sym typeface="Roboto"/>
              </a:endParaRPr>
            </a:p>
          </p:txBody>
        </p:sp>
        <p:cxnSp>
          <p:nvCxnSpPr>
            <p:cNvPr id="182" name="Google Shape;182;p15"/>
            <p:cNvCxnSpPr/>
            <p:nvPr/>
          </p:nvCxnSpPr>
          <p:spPr>
            <a:xfrm>
              <a:off x="3041499" y="2295580"/>
              <a:ext cx="0" cy="2837400"/>
            </a:xfrm>
            <a:prstGeom prst="straightConnector1">
              <a:avLst/>
            </a:prstGeom>
            <a:noFill/>
            <a:ln cap="flat" cmpd="sng" w="9525">
              <a:solidFill>
                <a:srgbClr val="A1C3FA"/>
              </a:solidFill>
              <a:prstDash val="dot"/>
              <a:round/>
              <a:headEnd len="sm" w="sm" type="none"/>
              <a:tailEnd len="sm" w="sm" type="none"/>
            </a:ln>
          </p:spPr>
        </p:cxnSp>
      </p:grpSp>
      <p:grpSp>
        <p:nvGrpSpPr>
          <p:cNvPr id="183" name="Google Shape;183;p15"/>
          <p:cNvGrpSpPr/>
          <p:nvPr/>
        </p:nvGrpSpPr>
        <p:grpSpPr>
          <a:xfrm>
            <a:off x="3001015" y="494486"/>
            <a:ext cx="1560576" cy="3371695"/>
            <a:chOff x="3048000" y="2295575"/>
            <a:chExt cx="1524000" cy="2847956"/>
          </a:xfrm>
        </p:grpSpPr>
        <p:grpSp>
          <p:nvGrpSpPr>
            <p:cNvPr id="184" name="Google Shape;184;p15"/>
            <p:cNvGrpSpPr/>
            <p:nvPr/>
          </p:nvGrpSpPr>
          <p:grpSpPr>
            <a:xfrm>
              <a:off x="3048000" y="2295578"/>
              <a:ext cx="1524000" cy="2847953"/>
              <a:chOff x="0" y="2295575"/>
              <a:chExt cx="1524000" cy="2837455"/>
            </a:xfrm>
          </p:grpSpPr>
          <p:sp>
            <p:nvSpPr>
              <p:cNvPr id="185" name="Google Shape;185;p15"/>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7" name="Google Shape;187;p15"/>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188" name="Google Shape;188;p15"/>
            <p:cNvSpPr txBox="1"/>
            <p:nvPr/>
          </p:nvSpPr>
          <p:spPr>
            <a:xfrm>
              <a:off x="3075037" y="2825890"/>
              <a:ext cx="1489800" cy="231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o" sz="1100">
                  <a:solidFill>
                    <a:schemeClr val="dk1"/>
                  </a:solidFill>
                  <a:latin typeface="Times New Roman"/>
                  <a:ea typeface="Times New Roman"/>
                  <a:cs typeface="Times New Roman"/>
                  <a:sym typeface="Times New Roman"/>
                </a:rPr>
                <a:t>-Test design este o etapa </a:t>
              </a:r>
              <a:r>
                <a:rPr b="1" lang="ro" sz="1100">
                  <a:solidFill>
                    <a:schemeClr val="dk1"/>
                  </a:solidFill>
                  <a:latin typeface="Times New Roman"/>
                  <a:ea typeface="Times New Roman"/>
                  <a:cs typeface="Times New Roman"/>
                  <a:sym typeface="Times New Roman"/>
                </a:rPr>
                <a:t>în</a:t>
              </a:r>
              <a:r>
                <a:rPr b="1" lang="ro" sz="1100">
                  <a:solidFill>
                    <a:schemeClr val="dk1"/>
                  </a:solidFill>
                  <a:latin typeface="Times New Roman"/>
                  <a:ea typeface="Times New Roman"/>
                  <a:cs typeface="Times New Roman"/>
                  <a:sym typeface="Times New Roman"/>
                </a:rPr>
                <a:t> procesul de testare care răspunde</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ro" sz="1100">
                  <a:solidFill>
                    <a:schemeClr val="dk1"/>
                  </a:solidFill>
                  <a:latin typeface="Times New Roman"/>
                  <a:ea typeface="Times New Roman"/>
                  <a:cs typeface="Times New Roman"/>
                  <a:sym typeface="Times New Roman"/>
                </a:rPr>
                <a:t>la întrebarea “cum”</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ro" sz="1100">
                  <a:solidFill>
                    <a:schemeClr val="dk1"/>
                  </a:solidFill>
                  <a:latin typeface="Times New Roman"/>
                  <a:ea typeface="Times New Roman"/>
                  <a:cs typeface="Times New Roman"/>
                  <a:sym typeface="Times New Roman"/>
                </a:rPr>
                <a:t>trebuie sa se faca</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ro" sz="1100">
                  <a:solidFill>
                    <a:schemeClr val="dk1"/>
                  </a:solidFill>
                  <a:latin typeface="Times New Roman"/>
                  <a:ea typeface="Times New Roman"/>
                  <a:cs typeface="Times New Roman"/>
                  <a:sym typeface="Times New Roman"/>
                </a:rPr>
                <a:t>testarea? </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ro" sz="1100">
                  <a:solidFill>
                    <a:schemeClr val="lt1"/>
                  </a:solidFill>
                  <a:latin typeface="Times New Roman"/>
                  <a:ea typeface="Times New Roman"/>
                  <a:cs typeface="Times New Roman"/>
                  <a:sym typeface="Times New Roman"/>
                </a:rPr>
                <a:t> </a:t>
              </a:r>
              <a:r>
                <a:rPr b="1" lang="ro" sz="1100">
                  <a:solidFill>
                    <a:schemeClr val="dk1"/>
                  </a:solidFill>
                  <a:latin typeface="Times New Roman"/>
                  <a:ea typeface="Times New Roman"/>
                  <a:cs typeface="Times New Roman"/>
                  <a:sym typeface="Times New Roman"/>
                </a:rPr>
                <a:t>-Aceasta etap</a:t>
              </a:r>
              <a:r>
                <a:rPr b="1" lang="ro" sz="1100">
                  <a:solidFill>
                    <a:schemeClr val="dk1"/>
                  </a:solidFill>
                  <a:latin typeface="Times New Roman"/>
                  <a:ea typeface="Times New Roman"/>
                  <a:cs typeface="Times New Roman"/>
                  <a:sym typeface="Times New Roman"/>
                </a:rPr>
                <a:t>ă </a:t>
              </a:r>
              <a:r>
                <a:rPr b="1" lang="ro" sz="1100">
                  <a:solidFill>
                    <a:schemeClr val="dk1"/>
                  </a:solidFill>
                  <a:latin typeface="Times New Roman"/>
                  <a:ea typeface="Times New Roman"/>
                  <a:cs typeface="Times New Roman"/>
                  <a:sym typeface="Times New Roman"/>
                </a:rPr>
                <a:t> are ca scop crearea cazurilor de testare </a:t>
              </a:r>
              <a:r>
                <a:rPr b="1" lang="ro" sz="1100">
                  <a:solidFill>
                    <a:schemeClr val="dk1"/>
                  </a:solidFill>
                  <a:latin typeface="Times New Roman"/>
                  <a:ea typeface="Times New Roman"/>
                  <a:cs typeface="Times New Roman"/>
                  <a:sym typeface="Times New Roman"/>
                </a:rPr>
                <a:t>și</a:t>
              </a:r>
              <a:r>
                <a:rPr b="1" lang="ro" sz="1100">
                  <a:solidFill>
                    <a:schemeClr val="dk1"/>
                  </a:solidFill>
                  <a:latin typeface="Times New Roman"/>
                  <a:ea typeface="Times New Roman"/>
                  <a:cs typeface="Times New Roman"/>
                  <a:sym typeface="Times New Roman"/>
                </a:rPr>
                <a:t> definirea structurii </a:t>
              </a:r>
              <a:r>
                <a:rPr b="1" lang="ro" sz="1100">
                  <a:solidFill>
                    <a:schemeClr val="dk1"/>
                  </a:solidFill>
                  <a:latin typeface="Times New Roman"/>
                  <a:ea typeface="Times New Roman"/>
                  <a:cs typeface="Times New Roman"/>
                  <a:sym typeface="Times New Roman"/>
                </a:rPr>
                <a:t>activităților</a:t>
              </a:r>
              <a:r>
                <a:rPr b="1" lang="ro" sz="1100">
                  <a:solidFill>
                    <a:schemeClr val="dk1"/>
                  </a:solidFill>
                  <a:latin typeface="Times New Roman"/>
                  <a:ea typeface="Times New Roman"/>
                  <a:cs typeface="Times New Roman"/>
                  <a:sym typeface="Times New Roman"/>
                </a:rPr>
                <a:t> de testare pentru proiect.</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5E5E5E"/>
                </a:solidFill>
                <a:latin typeface="Roboto"/>
                <a:ea typeface="Roboto"/>
                <a:cs typeface="Roboto"/>
                <a:sym typeface="Roboto"/>
              </a:endParaRPr>
            </a:p>
          </p:txBody>
        </p:sp>
        <p:sp>
          <p:nvSpPr>
            <p:cNvPr id="189" name="Google Shape;189;p15"/>
            <p:cNvSpPr txBox="1"/>
            <p:nvPr/>
          </p:nvSpPr>
          <p:spPr>
            <a:xfrm>
              <a:off x="3099951" y="2412096"/>
              <a:ext cx="1369200" cy="3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ro" sz="1200">
                  <a:solidFill>
                    <a:schemeClr val="lt1"/>
                  </a:solidFill>
                  <a:latin typeface="Roboto"/>
                  <a:ea typeface="Roboto"/>
                  <a:cs typeface="Roboto"/>
                  <a:sym typeface="Roboto"/>
                </a:rPr>
                <a:t>TEST DESIGN</a:t>
              </a:r>
              <a:endParaRPr b="1" sz="1200">
                <a:solidFill>
                  <a:schemeClr val="lt1"/>
                </a:solidFill>
                <a:latin typeface="Roboto"/>
                <a:ea typeface="Roboto"/>
                <a:cs typeface="Roboto"/>
                <a:sym typeface="Roboto"/>
              </a:endParaRPr>
            </a:p>
          </p:txBody>
        </p:sp>
      </p:grpSp>
      <p:sp>
        <p:nvSpPr>
          <p:cNvPr id="190" name="Google Shape;190;p15"/>
          <p:cNvSpPr txBox="1"/>
          <p:nvPr/>
        </p:nvSpPr>
        <p:spPr>
          <a:xfrm>
            <a:off x="70775" y="0"/>
            <a:ext cx="68265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2000">
                <a:solidFill>
                  <a:schemeClr val="lt1"/>
                </a:solidFill>
                <a:latin typeface="Lato"/>
                <a:ea typeface="Lato"/>
                <a:cs typeface="Lato"/>
                <a:sym typeface="Lato"/>
              </a:rPr>
              <a:t>ETAPELE PROCESULUI DE TESTARE</a:t>
            </a:r>
            <a:endParaRPr b="1" sz="2000">
              <a:solidFill>
                <a:schemeClr val="lt1"/>
              </a:solidFill>
              <a:latin typeface="Lato"/>
              <a:ea typeface="Lato"/>
              <a:cs typeface="Lato"/>
              <a:sym typeface="Lato"/>
            </a:endParaRPr>
          </a:p>
        </p:txBody>
      </p:sp>
      <p:sp>
        <p:nvSpPr>
          <p:cNvPr id="191" name="Google Shape;191;p15"/>
          <p:cNvSpPr/>
          <p:nvPr/>
        </p:nvSpPr>
        <p:spPr>
          <a:xfrm>
            <a:off x="201925" y="3920250"/>
            <a:ext cx="5952900" cy="866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15"/>
          <p:cNvSpPr txBox="1"/>
          <p:nvPr/>
        </p:nvSpPr>
        <p:spPr>
          <a:xfrm>
            <a:off x="674725" y="3920250"/>
            <a:ext cx="5007300" cy="8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600">
                <a:solidFill>
                  <a:srgbClr val="0D5CDF"/>
                </a:solidFill>
                <a:latin typeface="Times New Roman"/>
                <a:ea typeface="Times New Roman"/>
                <a:cs typeface="Times New Roman"/>
                <a:sym typeface="Times New Roman"/>
              </a:rPr>
              <a:t>TEST MONITORING AND CONTROL</a:t>
            </a:r>
            <a:endParaRPr b="1" sz="1600">
              <a:solidFill>
                <a:srgbClr val="0D5CDF"/>
              </a:solidFill>
              <a:latin typeface="Times New Roman"/>
              <a:ea typeface="Times New Roman"/>
              <a:cs typeface="Times New Roman"/>
              <a:sym typeface="Times New Roman"/>
            </a:endParaRPr>
          </a:p>
          <a:p>
            <a:pPr indent="0" lvl="0" marL="0" rtl="0" algn="ctr">
              <a:spcBef>
                <a:spcPts val="0"/>
              </a:spcBef>
              <a:spcAft>
                <a:spcPts val="0"/>
              </a:spcAft>
              <a:buNone/>
            </a:pPr>
            <a:r>
              <a:rPr b="1" lang="ro" sz="1200">
                <a:solidFill>
                  <a:schemeClr val="lt1"/>
                </a:solidFill>
                <a:latin typeface="Times New Roman"/>
                <a:ea typeface="Times New Roman"/>
                <a:cs typeface="Times New Roman"/>
                <a:sym typeface="Times New Roman"/>
              </a:rPr>
              <a:t>Este o activitate continuă desfășurată cu scopul de a compara progresul actual cu planul de testare (monitorizare). Dacă se observă riscul de a nu ne îndeplini obiectivele, se iau măsuri de control. </a:t>
            </a:r>
            <a:endParaRPr b="1" sz="1200">
              <a:solidFill>
                <a:schemeClr val="lt1"/>
              </a:solidFill>
              <a:latin typeface="Times New Roman"/>
              <a:ea typeface="Times New Roman"/>
              <a:cs typeface="Times New Roman"/>
              <a:sym typeface="Times New Roman"/>
            </a:endParaRPr>
          </a:p>
        </p:txBody>
      </p:sp>
      <p:sp>
        <p:nvSpPr>
          <p:cNvPr id="193" name="Google Shape;193;p15"/>
          <p:cNvSpPr/>
          <p:nvPr/>
        </p:nvSpPr>
        <p:spPr>
          <a:xfrm>
            <a:off x="6232375" y="3920250"/>
            <a:ext cx="2865300" cy="9027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94" name="Google Shape;194;p15"/>
          <p:cNvPicPr preferRelativeResize="0"/>
          <p:nvPr/>
        </p:nvPicPr>
        <p:blipFill>
          <a:blip r:embed="rId3">
            <a:alphaModFix/>
          </a:blip>
          <a:stretch>
            <a:fillRect/>
          </a:stretch>
        </p:blipFill>
        <p:spPr>
          <a:xfrm>
            <a:off x="6232375" y="3920250"/>
            <a:ext cx="866700" cy="866700"/>
          </a:xfrm>
          <a:prstGeom prst="rect">
            <a:avLst/>
          </a:prstGeom>
          <a:noFill/>
          <a:ln>
            <a:noFill/>
          </a:ln>
        </p:spPr>
      </p:pic>
      <p:pic>
        <p:nvPicPr>
          <p:cNvPr id="195" name="Google Shape;195;p15"/>
          <p:cNvPicPr preferRelativeResize="0"/>
          <p:nvPr/>
        </p:nvPicPr>
        <p:blipFill>
          <a:blip r:embed="rId4">
            <a:alphaModFix/>
          </a:blip>
          <a:stretch>
            <a:fillRect/>
          </a:stretch>
        </p:blipFill>
        <p:spPr>
          <a:xfrm>
            <a:off x="7271225" y="3920250"/>
            <a:ext cx="866700" cy="86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6"/>
          <p:cNvGrpSpPr/>
          <p:nvPr/>
        </p:nvGrpSpPr>
        <p:grpSpPr>
          <a:xfrm>
            <a:off x="779375" y="716175"/>
            <a:ext cx="1870243" cy="3711302"/>
            <a:chOff x="1118231" y="283725"/>
            <a:chExt cx="2090825" cy="4076562"/>
          </a:xfrm>
        </p:grpSpPr>
        <p:sp>
          <p:nvSpPr>
            <p:cNvPr id="201" name="Google Shape;201;p16"/>
            <p:cNvSpPr/>
            <p:nvPr/>
          </p:nvSpPr>
          <p:spPr>
            <a:xfrm>
              <a:off x="1178650" y="283725"/>
              <a:ext cx="2030400" cy="4076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1118231" y="341749"/>
              <a:ext cx="2030400" cy="8832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1178656" y="1224987"/>
              <a:ext cx="2030400" cy="31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Roboto Medium"/>
                <a:ea typeface="Roboto Medium"/>
                <a:cs typeface="Roboto Medium"/>
                <a:sym typeface="Roboto Medium"/>
              </a:endParaRPr>
            </a:p>
            <a:p>
              <a:pPr indent="0" lvl="0" marL="0" marR="38100" rtl="0" algn="l">
                <a:lnSpc>
                  <a:spcPct val="115000"/>
                </a:lnSpc>
                <a:spcBef>
                  <a:spcPts val="0"/>
                </a:spcBef>
                <a:spcAft>
                  <a:spcPts val="0"/>
                </a:spcAft>
                <a:buNone/>
              </a:pPr>
              <a:r>
                <a:rPr lang="ro" sz="1200">
                  <a:solidFill>
                    <a:schemeClr val="lt1"/>
                  </a:solidFill>
                  <a:latin typeface="Times New Roman"/>
                  <a:ea typeface="Times New Roman"/>
                  <a:cs typeface="Times New Roman"/>
                  <a:sym typeface="Times New Roman"/>
                </a:rPr>
                <a:t>Testarea black-Box este o tehnica de testare a software-ului care examinează funcționalitatea unei aplicații fără a observa structurile sau funcționarea acesteia.Poate include testarea functionala.</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Roboto Medium"/>
                <a:ea typeface="Roboto Medium"/>
                <a:cs typeface="Roboto Medium"/>
                <a:sym typeface="Roboto Medium"/>
              </a:endParaRPr>
            </a:p>
          </p:txBody>
        </p:sp>
        <p:sp>
          <p:nvSpPr>
            <p:cNvPr id="204" name="Google Shape;204;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600">
                  <a:solidFill>
                    <a:schemeClr val="dk1"/>
                  </a:solidFill>
                  <a:latin typeface="Times New Roman"/>
                  <a:ea typeface="Times New Roman"/>
                  <a:cs typeface="Times New Roman"/>
                  <a:sym typeface="Times New Roman"/>
                </a:rPr>
                <a:t>Black-Box Testing</a:t>
              </a:r>
              <a:endParaRPr b="1" sz="1600">
                <a:solidFill>
                  <a:schemeClr val="dk1"/>
                </a:solidFill>
                <a:latin typeface="Times New Roman"/>
                <a:ea typeface="Times New Roman"/>
                <a:cs typeface="Times New Roman"/>
                <a:sym typeface="Times New Roman"/>
              </a:endParaRPr>
            </a:p>
          </p:txBody>
        </p:sp>
        <p:sp>
          <p:nvSpPr>
            <p:cNvPr id="205" name="Google Shape;205;p16"/>
            <p:cNvSpPr/>
            <p:nvPr/>
          </p:nvSpPr>
          <p:spPr>
            <a:xfrm rot="5400000">
              <a:off x="1969084" y="1201087"/>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6"/>
          <p:cNvGrpSpPr/>
          <p:nvPr/>
        </p:nvGrpSpPr>
        <p:grpSpPr>
          <a:xfrm>
            <a:off x="2684400" y="716175"/>
            <a:ext cx="1870223" cy="3711277"/>
            <a:chOff x="1118247" y="283725"/>
            <a:chExt cx="2090803" cy="4076534"/>
          </a:xfrm>
        </p:grpSpPr>
        <p:sp>
          <p:nvSpPr>
            <p:cNvPr id="207" name="Google Shape;207;p16"/>
            <p:cNvSpPr/>
            <p:nvPr/>
          </p:nvSpPr>
          <p:spPr>
            <a:xfrm>
              <a:off x="1178650" y="283725"/>
              <a:ext cx="2030400" cy="4076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1118247" y="341749"/>
              <a:ext cx="2030400" cy="8832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1178644" y="1224959"/>
              <a:ext cx="2030400" cy="31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5CDF"/>
                </a:solidFill>
                <a:latin typeface="Times New Roman"/>
                <a:ea typeface="Times New Roman"/>
                <a:cs typeface="Times New Roman"/>
                <a:sym typeface="Times New Roman"/>
              </a:endParaRPr>
            </a:p>
            <a:p>
              <a:pPr indent="0" lvl="0" marL="0" marR="38100" rtl="0" algn="l">
                <a:lnSpc>
                  <a:spcPct val="115000"/>
                </a:lnSpc>
                <a:spcBef>
                  <a:spcPts val="0"/>
                </a:spcBef>
                <a:spcAft>
                  <a:spcPts val="0"/>
                </a:spcAft>
                <a:buNone/>
              </a:pPr>
              <a:r>
                <a:rPr lang="ro" sz="1200">
                  <a:solidFill>
                    <a:schemeClr val="lt1"/>
                  </a:solidFill>
                  <a:latin typeface="Times New Roman"/>
                  <a:ea typeface="Times New Roman"/>
                  <a:cs typeface="Times New Roman"/>
                  <a:sym typeface="Times New Roman"/>
                </a:rPr>
                <a:t>White -Box </a:t>
              </a:r>
              <a:r>
                <a:rPr lang="ro" sz="1200">
                  <a:solidFill>
                    <a:schemeClr val="lt1"/>
                  </a:solidFill>
                  <a:latin typeface="Times New Roman"/>
                  <a:ea typeface="Times New Roman"/>
                  <a:cs typeface="Times New Roman"/>
                  <a:sym typeface="Times New Roman"/>
                </a:rPr>
                <a:t> testing sau testare structurala este o tehnica de testare a software-ului care implică testarea structurii interne și a funcționării unei aplicații software.</a:t>
              </a:r>
              <a:endParaRPr sz="1200">
                <a:solidFill>
                  <a:schemeClr val="lt1"/>
                </a:solidFill>
                <a:latin typeface="Times New Roman"/>
                <a:ea typeface="Times New Roman"/>
                <a:cs typeface="Times New Roman"/>
                <a:sym typeface="Times New Roman"/>
              </a:endParaRPr>
            </a:p>
            <a:p>
              <a:pPr indent="0" lvl="0" marL="0" marR="38100" rtl="0" algn="l">
                <a:lnSpc>
                  <a:spcPct val="115000"/>
                </a:lnSpc>
                <a:spcBef>
                  <a:spcPts val="0"/>
                </a:spcBef>
                <a:spcAft>
                  <a:spcPts val="0"/>
                </a:spcAft>
                <a:buNone/>
              </a:pPr>
              <a:r>
                <a:rPr lang="ro" sz="1200">
                  <a:solidFill>
                    <a:schemeClr val="lt1"/>
                  </a:solidFill>
                  <a:latin typeface="Times New Roman"/>
                  <a:ea typeface="Times New Roman"/>
                  <a:cs typeface="Times New Roman"/>
                  <a:sym typeface="Times New Roman"/>
                </a:rPr>
                <a:t>În</a:t>
              </a:r>
              <a:r>
                <a:rPr lang="ro" sz="1200">
                  <a:solidFill>
                    <a:schemeClr val="lt1"/>
                  </a:solidFill>
                  <a:latin typeface="Times New Roman"/>
                  <a:ea typeface="Times New Roman"/>
                  <a:cs typeface="Times New Roman"/>
                  <a:sym typeface="Times New Roman"/>
                </a:rPr>
                <a:t> aceasta tehnica avem nevoie </a:t>
              </a:r>
              <a:r>
                <a:rPr lang="ro" sz="1200">
                  <a:solidFill>
                    <a:schemeClr val="lt1"/>
                  </a:solidFill>
                  <a:latin typeface="Times New Roman"/>
                  <a:ea typeface="Times New Roman"/>
                  <a:cs typeface="Times New Roman"/>
                  <a:sym typeface="Times New Roman"/>
                </a:rPr>
                <a:t>să</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cunoaștem și să avem </a:t>
              </a:r>
              <a:r>
                <a:rPr lang="ro" sz="1200">
                  <a:solidFill>
                    <a:schemeClr val="lt1"/>
                  </a:solidFill>
                  <a:latin typeface="Times New Roman"/>
                  <a:ea typeface="Times New Roman"/>
                  <a:cs typeface="Times New Roman"/>
                  <a:sym typeface="Times New Roman"/>
                </a:rPr>
                <a:t> acces</a:t>
              </a:r>
              <a:r>
                <a:rPr lang="ro" sz="1200">
                  <a:solidFill>
                    <a:schemeClr val="lt1"/>
                  </a:solidFill>
                  <a:latin typeface="Times New Roman"/>
                  <a:ea typeface="Times New Roman"/>
                  <a:cs typeface="Times New Roman"/>
                  <a:sym typeface="Times New Roman"/>
                </a:rPr>
                <a:t> la codul sursă.</a:t>
              </a:r>
              <a:endParaRPr sz="1200">
                <a:solidFill>
                  <a:schemeClr val="lt1"/>
                </a:solidFill>
                <a:latin typeface="Times New Roman"/>
                <a:ea typeface="Times New Roman"/>
                <a:cs typeface="Times New Roman"/>
                <a:sym typeface="Times New Roman"/>
              </a:endParaRPr>
            </a:p>
            <a:p>
              <a:pPr indent="0" lvl="0" marL="0" marR="38100" rtl="0" algn="l">
                <a:lnSpc>
                  <a:spcPct val="128571"/>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marR="38100" rtl="0" algn="l">
                <a:lnSpc>
                  <a:spcPct val="128571"/>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D5CDF"/>
                </a:solidFill>
                <a:latin typeface="Roboto Medium"/>
                <a:ea typeface="Roboto Medium"/>
                <a:cs typeface="Roboto Medium"/>
                <a:sym typeface="Roboto Medium"/>
              </a:endParaRPr>
            </a:p>
          </p:txBody>
        </p:sp>
        <p:sp>
          <p:nvSpPr>
            <p:cNvPr id="210" name="Google Shape;210;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600">
                  <a:solidFill>
                    <a:schemeClr val="dk1"/>
                  </a:solidFill>
                  <a:latin typeface="Times New Roman"/>
                  <a:ea typeface="Times New Roman"/>
                  <a:cs typeface="Times New Roman"/>
                  <a:sym typeface="Times New Roman"/>
                </a:rPr>
                <a:t>White Box Testing</a:t>
              </a:r>
              <a:endParaRPr b="1" sz="1600">
                <a:solidFill>
                  <a:schemeClr val="dk1"/>
                </a:solidFill>
                <a:latin typeface="Times New Roman"/>
                <a:ea typeface="Times New Roman"/>
                <a:cs typeface="Times New Roman"/>
                <a:sym typeface="Times New Roman"/>
              </a:endParaRPr>
            </a:p>
          </p:txBody>
        </p:sp>
        <p:sp>
          <p:nvSpPr>
            <p:cNvPr id="211" name="Google Shape;211;p16"/>
            <p:cNvSpPr/>
            <p:nvPr/>
          </p:nvSpPr>
          <p:spPr>
            <a:xfrm rot="5400000">
              <a:off x="1969098" y="1161297"/>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6"/>
          <p:cNvGrpSpPr/>
          <p:nvPr/>
        </p:nvGrpSpPr>
        <p:grpSpPr>
          <a:xfrm>
            <a:off x="4535375" y="716175"/>
            <a:ext cx="1924268" cy="3711199"/>
            <a:chOff x="1057838" y="283725"/>
            <a:chExt cx="2151221" cy="4076448"/>
          </a:xfrm>
        </p:grpSpPr>
        <p:sp>
          <p:nvSpPr>
            <p:cNvPr id="213" name="Google Shape;213;p16"/>
            <p:cNvSpPr/>
            <p:nvPr/>
          </p:nvSpPr>
          <p:spPr>
            <a:xfrm>
              <a:off x="1178650" y="283725"/>
              <a:ext cx="2030400" cy="4076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1057838" y="341749"/>
              <a:ext cx="2090700" cy="8832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1178660" y="1228473"/>
              <a:ext cx="2030400" cy="31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D3D3D"/>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o" sz="1200">
                  <a:solidFill>
                    <a:schemeClr val="lt1"/>
                  </a:solidFill>
                  <a:latin typeface="Times New Roman"/>
                  <a:ea typeface="Times New Roman"/>
                  <a:cs typeface="Times New Roman"/>
                  <a:sym typeface="Times New Roman"/>
                </a:rPr>
                <a:t>Testarea </a:t>
              </a:r>
              <a:r>
                <a:rPr lang="ro" sz="12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funcțională</a:t>
              </a:r>
              <a:r>
                <a:rPr lang="ro" sz="1200">
                  <a:solidFill>
                    <a:schemeClr val="lt1"/>
                  </a:solidFill>
                  <a:latin typeface="Times New Roman"/>
                  <a:ea typeface="Times New Roman"/>
                  <a:cs typeface="Times New Roman"/>
                  <a:sym typeface="Times New Roman"/>
                </a:rPr>
                <a:t> este o modalitate de a determina dacă software-ul sau o aplicație funcționează conform așteptărilor. Testarea funcțională nu este preocupată de modul în care are loc procesarea, ci de faptul </a:t>
              </a:r>
              <a:r>
                <a:rPr lang="ro" sz="1200">
                  <a:solidFill>
                    <a:schemeClr val="lt1"/>
                  </a:solidFill>
                  <a:latin typeface="Times New Roman"/>
                  <a:ea typeface="Times New Roman"/>
                  <a:cs typeface="Times New Roman"/>
                  <a:sym typeface="Times New Roman"/>
                </a:rPr>
                <a:t>dacă</a:t>
              </a:r>
              <a:r>
                <a:rPr lang="ro" sz="1200">
                  <a:solidFill>
                    <a:schemeClr val="lt1"/>
                  </a:solidFill>
                  <a:latin typeface="Times New Roman"/>
                  <a:ea typeface="Times New Roman"/>
                  <a:cs typeface="Times New Roman"/>
                  <a:sym typeface="Times New Roman"/>
                </a:rPr>
                <a:t> procesarea oferă rezultate corecte sau are erori.</a:t>
              </a:r>
              <a:endParaRPr sz="1200">
                <a:solidFill>
                  <a:schemeClr val="lt1"/>
                </a:solidFill>
                <a:latin typeface="Times New Roman"/>
                <a:ea typeface="Times New Roman"/>
                <a:cs typeface="Times New Roman"/>
                <a:sym typeface="Times New Roman"/>
              </a:endParaRPr>
            </a:p>
          </p:txBody>
        </p:sp>
        <p:sp>
          <p:nvSpPr>
            <p:cNvPr id="216" name="Google Shape;216;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600">
                  <a:solidFill>
                    <a:schemeClr val="dk1"/>
                  </a:solidFill>
                  <a:latin typeface="Times New Roman"/>
                  <a:ea typeface="Times New Roman"/>
                  <a:cs typeface="Times New Roman"/>
                  <a:sym typeface="Times New Roman"/>
                </a:rPr>
                <a:t>Testarea </a:t>
              </a:r>
              <a:endParaRPr b="1"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ro" sz="1600">
                  <a:solidFill>
                    <a:schemeClr val="dk1"/>
                  </a:solidFill>
                  <a:latin typeface="Times New Roman"/>
                  <a:ea typeface="Times New Roman"/>
                  <a:cs typeface="Times New Roman"/>
                  <a:sym typeface="Times New Roman"/>
                </a:rPr>
                <a:t>Funcțională</a:t>
              </a:r>
              <a:endParaRPr b="1" sz="1600">
                <a:solidFill>
                  <a:schemeClr val="dk1"/>
                </a:solidFill>
                <a:latin typeface="Times New Roman"/>
                <a:ea typeface="Times New Roman"/>
                <a:cs typeface="Times New Roman"/>
                <a:sym typeface="Times New Roman"/>
              </a:endParaRPr>
            </a:p>
          </p:txBody>
        </p:sp>
        <p:sp>
          <p:nvSpPr>
            <p:cNvPr id="217" name="Google Shape;217;p16"/>
            <p:cNvSpPr/>
            <p:nvPr/>
          </p:nvSpPr>
          <p:spPr>
            <a:xfrm rot="5400000">
              <a:off x="1908631" y="1201087"/>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6"/>
          <p:cNvGrpSpPr/>
          <p:nvPr/>
        </p:nvGrpSpPr>
        <p:grpSpPr>
          <a:xfrm>
            <a:off x="6494425" y="716175"/>
            <a:ext cx="1870218" cy="3711155"/>
            <a:chOff x="1118263" y="283725"/>
            <a:chExt cx="2090797" cy="4076400"/>
          </a:xfrm>
        </p:grpSpPr>
        <p:sp>
          <p:nvSpPr>
            <p:cNvPr id="219" name="Google Shape;219;p16"/>
            <p:cNvSpPr/>
            <p:nvPr/>
          </p:nvSpPr>
          <p:spPr>
            <a:xfrm>
              <a:off x="1178650" y="283725"/>
              <a:ext cx="2030400" cy="4076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0" name="Google Shape;220;p16"/>
            <p:cNvSpPr/>
            <p:nvPr/>
          </p:nvSpPr>
          <p:spPr>
            <a:xfrm>
              <a:off x="1118263" y="341749"/>
              <a:ext cx="2030400" cy="8832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1178660" y="1267987"/>
              <a:ext cx="20304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D5CDF"/>
                </a:solidFill>
                <a:latin typeface="Roboto Medium"/>
                <a:ea typeface="Roboto Medium"/>
                <a:cs typeface="Roboto Medium"/>
                <a:sym typeface="Roboto Medium"/>
              </a:endParaRPr>
            </a:p>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Testarea nefuncțională este acel tip de testare a software-ului în care sunt testate aspectele nefuncționale ale construcției software-ului. Printre exemplele de teste nefuncționale se numără testele concepute pentru a evalua capacitatea, performanța, capacitatea de utilizare, recuperarea și portabilitatea. </a:t>
              </a:r>
              <a:endParaRPr sz="1200">
                <a:solidFill>
                  <a:schemeClr val="lt1"/>
                </a:solidFill>
                <a:latin typeface="Times New Roman"/>
                <a:ea typeface="Times New Roman"/>
                <a:cs typeface="Times New Roman"/>
                <a:sym typeface="Times New Roman"/>
              </a:endParaRPr>
            </a:p>
          </p:txBody>
        </p:sp>
        <p:sp>
          <p:nvSpPr>
            <p:cNvPr id="222" name="Google Shape;222;p16"/>
            <p:cNvSpPr/>
            <p:nvPr/>
          </p:nvSpPr>
          <p:spPr>
            <a:xfrm>
              <a:off x="1178660" y="470593"/>
              <a:ext cx="1970100" cy="7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600">
                  <a:solidFill>
                    <a:schemeClr val="dk1"/>
                  </a:solidFill>
                  <a:latin typeface="Times New Roman"/>
                  <a:ea typeface="Times New Roman"/>
                  <a:cs typeface="Times New Roman"/>
                  <a:sym typeface="Times New Roman"/>
                </a:rPr>
                <a:t>Testarea </a:t>
              </a:r>
              <a:r>
                <a:rPr b="1" lang="ro" sz="1600">
                  <a:solidFill>
                    <a:schemeClr val="dk1"/>
                  </a:solidFill>
                  <a:latin typeface="Times New Roman"/>
                  <a:ea typeface="Times New Roman"/>
                  <a:cs typeface="Times New Roman"/>
                  <a:sym typeface="Times New Roman"/>
                </a:rPr>
                <a:t>Non-Funcțională</a:t>
              </a:r>
              <a:endParaRPr b="1" sz="1600">
                <a:solidFill>
                  <a:schemeClr val="dk1"/>
                </a:solidFill>
                <a:latin typeface="Times New Roman"/>
                <a:ea typeface="Times New Roman"/>
                <a:cs typeface="Times New Roman"/>
                <a:sym typeface="Times New Roman"/>
              </a:endParaRPr>
            </a:p>
          </p:txBody>
        </p:sp>
        <p:sp>
          <p:nvSpPr>
            <p:cNvPr id="223" name="Google Shape;223;p16"/>
            <p:cNvSpPr/>
            <p:nvPr/>
          </p:nvSpPr>
          <p:spPr>
            <a:xfrm rot="5400000">
              <a:off x="1938913" y="1201087"/>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6"/>
          <p:cNvSpPr txBox="1"/>
          <p:nvPr/>
        </p:nvSpPr>
        <p:spPr>
          <a:xfrm>
            <a:off x="904450" y="102250"/>
            <a:ext cx="36501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600">
                <a:solidFill>
                  <a:schemeClr val="lt1"/>
                </a:solidFill>
                <a:latin typeface="Times New Roman"/>
                <a:ea typeface="Times New Roman"/>
                <a:cs typeface="Times New Roman"/>
                <a:sym typeface="Times New Roman"/>
              </a:rPr>
              <a:t>BLACK -BOX TESTING &amp; WHITE-BOX TESTING</a:t>
            </a:r>
            <a:endParaRPr b="1" sz="1600">
              <a:solidFill>
                <a:schemeClr val="lt1"/>
              </a:solidFill>
              <a:latin typeface="Times New Roman"/>
              <a:ea typeface="Times New Roman"/>
              <a:cs typeface="Times New Roman"/>
              <a:sym typeface="Times New Roman"/>
            </a:endParaRPr>
          </a:p>
        </p:txBody>
      </p:sp>
      <p:sp>
        <p:nvSpPr>
          <p:cNvPr id="225" name="Google Shape;225;p16"/>
          <p:cNvSpPr txBox="1"/>
          <p:nvPr/>
        </p:nvSpPr>
        <p:spPr>
          <a:xfrm>
            <a:off x="4714500" y="102150"/>
            <a:ext cx="3650100" cy="55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2"/>
              <a:buNone/>
            </a:pPr>
            <a:r>
              <a:rPr b="1" lang="ro" sz="1607">
                <a:solidFill>
                  <a:schemeClr val="lt1"/>
                </a:solidFill>
                <a:latin typeface="Times New Roman"/>
                <a:ea typeface="Times New Roman"/>
                <a:cs typeface="Times New Roman"/>
                <a:sym typeface="Times New Roman"/>
              </a:rPr>
              <a:t>TESTARE </a:t>
            </a:r>
            <a:r>
              <a:rPr b="1" lang="ro" sz="1607">
                <a:solidFill>
                  <a:schemeClr val="lt1"/>
                </a:solidFill>
                <a:latin typeface="Times New Roman"/>
                <a:ea typeface="Times New Roman"/>
                <a:cs typeface="Times New Roman"/>
                <a:sym typeface="Times New Roman"/>
              </a:rPr>
              <a:t>FUNCȚIONALĂ</a:t>
            </a:r>
            <a:r>
              <a:rPr b="1" lang="ro" sz="1607">
                <a:solidFill>
                  <a:schemeClr val="lt1"/>
                </a:solidFill>
                <a:latin typeface="Times New Roman"/>
                <a:ea typeface="Times New Roman"/>
                <a:cs typeface="Times New Roman"/>
                <a:sym typeface="Times New Roman"/>
              </a:rPr>
              <a:t> &amp; TESTARE </a:t>
            </a:r>
            <a:r>
              <a:rPr b="1" lang="ro" sz="1607">
                <a:solidFill>
                  <a:schemeClr val="lt1"/>
                </a:solidFill>
                <a:latin typeface="Times New Roman"/>
                <a:ea typeface="Times New Roman"/>
                <a:cs typeface="Times New Roman"/>
                <a:sym typeface="Times New Roman"/>
              </a:rPr>
              <a:t>NON -FUNCȚIONALĂ</a:t>
            </a:r>
            <a:endParaRPr b="1" sz="1507">
              <a:solidFill>
                <a:schemeClr val="lt1"/>
              </a:solidFill>
              <a:latin typeface="Times New Roman"/>
              <a:ea typeface="Times New Roman"/>
              <a:cs typeface="Times New Roman"/>
              <a:sym typeface="Times New Roman"/>
            </a:endParaRPr>
          </a:p>
        </p:txBody>
      </p:sp>
      <p:pic>
        <p:nvPicPr>
          <p:cNvPr id="226" name="Google Shape;226;p16"/>
          <p:cNvPicPr preferRelativeResize="0"/>
          <p:nvPr/>
        </p:nvPicPr>
        <p:blipFill>
          <a:blip r:embed="rId4">
            <a:alphaModFix/>
          </a:blip>
          <a:stretch>
            <a:fillRect/>
          </a:stretch>
        </p:blipFill>
        <p:spPr>
          <a:xfrm>
            <a:off x="2684400" y="1045650"/>
            <a:ext cx="461750" cy="461750"/>
          </a:xfrm>
          <a:prstGeom prst="rect">
            <a:avLst/>
          </a:prstGeom>
          <a:noFill/>
          <a:ln>
            <a:noFill/>
          </a:ln>
        </p:spPr>
      </p:pic>
      <p:pic>
        <p:nvPicPr>
          <p:cNvPr id="227" name="Google Shape;227;p16"/>
          <p:cNvPicPr preferRelativeResize="0"/>
          <p:nvPr/>
        </p:nvPicPr>
        <p:blipFill>
          <a:blip r:embed="rId5">
            <a:alphaModFix/>
          </a:blip>
          <a:stretch>
            <a:fillRect/>
          </a:stretch>
        </p:blipFill>
        <p:spPr>
          <a:xfrm>
            <a:off x="732175" y="1018500"/>
            <a:ext cx="516026" cy="516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p:nvPr/>
        </p:nvSpPr>
        <p:spPr>
          <a:xfrm>
            <a:off x="1743397" y="1024717"/>
            <a:ext cx="2739000" cy="29379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7"/>
          <p:cNvGrpSpPr/>
          <p:nvPr/>
        </p:nvGrpSpPr>
        <p:grpSpPr>
          <a:xfrm>
            <a:off x="-21" y="1197588"/>
            <a:ext cx="2082879" cy="1042232"/>
            <a:chOff x="1680836" y="1315124"/>
            <a:chExt cx="1931633" cy="669600"/>
          </a:xfrm>
        </p:grpSpPr>
        <p:cxnSp>
          <p:nvCxnSpPr>
            <p:cNvPr id="234" name="Google Shape;234;p17"/>
            <p:cNvCxnSpPr/>
            <p:nvPr/>
          </p:nvCxnSpPr>
          <p:spPr>
            <a:xfrm>
              <a:off x="3178969" y="1638300"/>
              <a:ext cx="433500" cy="252300"/>
            </a:xfrm>
            <a:prstGeom prst="straightConnector1">
              <a:avLst/>
            </a:prstGeom>
            <a:noFill/>
            <a:ln cap="flat" cmpd="sng" w="19050">
              <a:solidFill>
                <a:srgbClr val="A1C2FA"/>
              </a:solidFill>
              <a:prstDash val="solid"/>
              <a:round/>
              <a:headEnd len="med" w="med" type="oval"/>
              <a:tailEnd len="sm" w="sm" type="none"/>
            </a:ln>
          </p:spPr>
        </p:cxnSp>
        <p:sp>
          <p:nvSpPr>
            <p:cNvPr id="235" name="Google Shape;235;p17"/>
            <p:cNvSpPr txBox="1"/>
            <p:nvPr/>
          </p:nvSpPr>
          <p:spPr>
            <a:xfrm>
              <a:off x="1680836" y="1315124"/>
              <a:ext cx="1495200" cy="669600"/>
            </a:xfrm>
            <a:prstGeom prst="rect">
              <a:avLst/>
            </a:prstGeom>
            <a:noFill/>
            <a:ln>
              <a:noFill/>
            </a:ln>
          </p:spPr>
          <p:txBody>
            <a:bodyPr anchorCtr="0" anchor="t" bIns="91425" lIns="91425" spcFirstLastPara="1" rIns="77875" wrap="square" tIns="91425">
              <a:noAutofit/>
            </a:bodyPr>
            <a:lstStyle/>
            <a:p>
              <a:pPr indent="0" lvl="0" marL="0" rtl="0" algn="l">
                <a:lnSpc>
                  <a:spcPct val="115000"/>
                </a:lnSpc>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o"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o" sz="1200">
                  <a:solidFill>
                    <a:schemeClr val="lt1"/>
                  </a:solidFill>
                  <a:latin typeface="Times New Roman"/>
                  <a:ea typeface="Times New Roman"/>
                  <a:cs typeface="Times New Roman"/>
                  <a:sym typeface="Times New Roman"/>
                </a:rPr>
                <a:t>1. Statement coverage</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o" sz="1200">
                  <a:solidFill>
                    <a:schemeClr val="lt1"/>
                  </a:solidFill>
                  <a:latin typeface="Times New Roman"/>
                  <a:ea typeface="Times New Roman"/>
                  <a:cs typeface="Times New Roman"/>
                  <a:sym typeface="Times New Roman"/>
                </a:rPr>
                <a:t>2. Decision Coverage  </a:t>
              </a:r>
              <a:r>
                <a:rPr lang="ro" sz="1200">
                  <a:solidFill>
                    <a:schemeClr val="lt1"/>
                  </a:solidFill>
                  <a:latin typeface="Times New Roman"/>
                  <a:ea typeface="Times New Roman"/>
                  <a:cs typeface="Times New Roman"/>
                  <a:sym typeface="Times New Roman"/>
                </a:rPr>
                <a:t> </a:t>
              </a:r>
              <a:r>
                <a:rPr lang="ro" sz="800">
                  <a:solidFill>
                    <a:schemeClr val="lt1"/>
                  </a:solidFill>
                  <a:latin typeface="Roboto"/>
                  <a:ea typeface="Roboto"/>
                  <a:cs typeface="Roboto"/>
                  <a:sym typeface="Roboto"/>
                </a:rPr>
                <a:t> </a:t>
              </a:r>
              <a:endParaRPr b="1" sz="800">
                <a:solidFill>
                  <a:schemeClr val="lt1"/>
                </a:solidFill>
                <a:latin typeface="Roboto"/>
                <a:ea typeface="Roboto"/>
                <a:cs typeface="Roboto"/>
                <a:sym typeface="Roboto"/>
              </a:endParaRPr>
            </a:p>
          </p:txBody>
        </p:sp>
      </p:grpSp>
      <p:grpSp>
        <p:nvGrpSpPr>
          <p:cNvPr id="236" name="Google Shape;236;p17"/>
          <p:cNvGrpSpPr/>
          <p:nvPr/>
        </p:nvGrpSpPr>
        <p:grpSpPr>
          <a:xfrm>
            <a:off x="4136054" y="723526"/>
            <a:ext cx="2079720" cy="1761076"/>
            <a:chOff x="5517319" y="908901"/>
            <a:chExt cx="1928703" cy="1522500"/>
          </a:xfrm>
        </p:grpSpPr>
        <p:cxnSp>
          <p:nvCxnSpPr>
            <p:cNvPr id="237" name="Google Shape;237;p17"/>
            <p:cNvCxnSpPr/>
            <p:nvPr/>
          </p:nvCxnSpPr>
          <p:spPr>
            <a:xfrm flipH="1">
              <a:off x="5517319" y="1638300"/>
              <a:ext cx="433500" cy="252300"/>
            </a:xfrm>
            <a:prstGeom prst="straightConnector1">
              <a:avLst/>
            </a:prstGeom>
            <a:noFill/>
            <a:ln cap="flat" cmpd="sng" w="19050">
              <a:solidFill>
                <a:srgbClr val="0942A1"/>
              </a:solidFill>
              <a:prstDash val="solid"/>
              <a:round/>
              <a:headEnd len="med" w="med" type="oval"/>
              <a:tailEnd len="sm" w="sm" type="none"/>
            </a:ln>
          </p:spPr>
        </p:cxnSp>
        <p:sp>
          <p:nvSpPr>
            <p:cNvPr id="238" name="Google Shape;238;p17"/>
            <p:cNvSpPr txBox="1"/>
            <p:nvPr/>
          </p:nvSpPr>
          <p:spPr>
            <a:xfrm>
              <a:off x="5950822" y="908901"/>
              <a:ext cx="1495200" cy="15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o" sz="1200">
                  <a:solidFill>
                    <a:schemeClr val="lt1"/>
                  </a:solidFill>
                  <a:latin typeface="Times New Roman"/>
                  <a:ea typeface="Times New Roman"/>
                  <a:cs typeface="Times New Roman"/>
                  <a:sym typeface="Times New Roman"/>
                </a:rPr>
                <a:t>1. Equivalence Partitioning </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o" sz="1200">
                  <a:solidFill>
                    <a:schemeClr val="lt1"/>
                  </a:solidFill>
                  <a:latin typeface="Times New Roman"/>
                  <a:ea typeface="Times New Roman"/>
                  <a:cs typeface="Times New Roman"/>
                  <a:sym typeface="Times New Roman"/>
                </a:rPr>
                <a:t>2. Boundary Value  Analysis </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o" sz="1200">
                  <a:solidFill>
                    <a:schemeClr val="lt1"/>
                  </a:solidFill>
                  <a:latin typeface="Times New Roman"/>
                  <a:ea typeface="Times New Roman"/>
                  <a:cs typeface="Times New Roman"/>
                  <a:sym typeface="Times New Roman"/>
                </a:rPr>
                <a:t>3. State Transitioning </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o" sz="1200">
                  <a:solidFill>
                    <a:schemeClr val="lt1"/>
                  </a:solidFill>
                  <a:latin typeface="Times New Roman"/>
                  <a:ea typeface="Times New Roman"/>
                  <a:cs typeface="Times New Roman"/>
                  <a:sym typeface="Times New Roman"/>
                </a:rPr>
                <a:t>4. Decisional Table</a:t>
              </a:r>
              <a:endParaRPr b="1" sz="1200">
                <a:solidFill>
                  <a:schemeClr val="lt1"/>
                </a:solidFill>
                <a:latin typeface="Times New Roman"/>
                <a:ea typeface="Times New Roman"/>
                <a:cs typeface="Times New Roman"/>
                <a:sym typeface="Times New Roman"/>
              </a:endParaRPr>
            </a:p>
          </p:txBody>
        </p:sp>
      </p:grpSp>
      <p:grpSp>
        <p:nvGrpSpPr>
          <p:cNvPr id="239" name="Google Shape;239;p17"/>
          <p:cNvGrpSpPr/>
          <p:nvPr/>
        </p:nvGrpSpPr>
        <p:grpSpPr>
          <a:xfrm>
            <a:off x="652913" y="3803714"/>
            <a:ext cx="2674714" cy="1246730"/>
            <a:chOff x="2286245" y="3608116"/>
            <a:chExt cx="2480492" cy="1214071"/>
          </a:xfrm>
        </p:grpSpPr>
        <p:cxnSp>
          <p:nvCxnSpPr>
            <p:cNvPr id="240" name="Google Shape;240;p17"/>
            <p:cNvCxnSpPr/>
            <p:nvPr/>
          </p:nvCxnSpPr>
          <p:spPr>
            <a:xfrm flipH="1" rot="10800000">
              <a:off x="4292737" y="3608116"/>
              <a:ext cx="474000" cy="414600"/>
            </a:xfrm>
            <a:prstGeom prst="straightConnector1">
              <a:avLst/>
            </a:prstGeom>
            <a:noFill/>
            <a:ln cap="flat" cmpd="sng" w="19050">
              <a:solidFill>
                <a:srgbClr val="307AF3"/>
              </a:solidFill>
              <a:prstDash val="solid"/>
              <a:round/>
              <a:headEnd len="med" w="med" type="oval"/>
              <a:tailEnd len="sm" w="sm" type="none"/>
            </a:ln>
          </p:spPr>
        </p:cxnSp>
        <p:sp>
          <p:nvSpPr>
            <p:cNvPr id="241" name="Google Shape;241;p17"/>
            <p:cNvSpPr txBox="1"/>
            <p:nvPr/>
          </p:nvSpPr>
          <p:spPr>
            <a:xfrm>
              <a:off x="2286245" y="3705587"/>
              <a:ext cx="2013000" cy="1116600"/>
            </a:xfrm>
            <a:prstGeom prst="rect">
              <a:avLst/>
            </a:prstGeom>
            <a:noFill/>
            <a:ln>
              <a:noFill/>
            </a:ln>
          </p:spPr>
          <p:txBody>
            <a:bodyPr anchorCtr="0" anchor="ctr" bIns="91425" lIns="91425" spcFirstLastPara="1" rIns="91425" wrap="square" tIns="91425">
              <a:noAutofit/>
            </a:bodyPr>
            <a:lstStyle/>
            <a:p>
              <a:pPr indent="0" lvl="0" marL="457200" rtl="0" algn="l">
                <a:lnSpc>
                  <a:spcPct val="95000"/>
                </a:lnSpc>
                <a:spcBef>
                  <a:spcPts val="0"/>
                </a:spcBef>
                <a:spcAft>
                  <a:spcPts val="0"/>
                </a:spcAft>
                <a:buSzPts val="935"/>
                <a:buNone/>
              </a:pPr>
              <a:r>
                <a:t/>
              </a:r>
              <a:endParaRPr b="1" sz="1420">
                <a:solidFill>
                  <a:schemeClr val="lt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t/>
              </a:r>
              <a:endParaRPr b="1" sz="1220">
                <a:solidFill>
                  <a:schemeClr val="lt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rPr b="1" lang="ro" sz="1220">
                  <a:solidFill>
                    <a:schemeClr val="lt1"/>
                  </a:solidFill>
                  <a:latin typeface="Times New Roman"/>
                  <a:ea typeface="Times New Roman"/>
                  <a:cs typeface="Times New Roman"/>
                  <a:sym typeface="Times New Roman"/>
                </a:rPr>
                <a:t>1.Error guessing</a:t>
              </a:r>
              <a:endParaRPr b="1" sz="1220">
                <a:solidFill>
                  <a:schemeClr val="lt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rPr b="1" lang="ro" sz="1220">
                  <a:solidFill>
                    <a:schemeClr val="lt1"/>
                  </a:solidFill>
                  <a:latin typeface="Times New Roman"/>
                  <a:ea typeface="Times New Roman"/>
                  <a:cs typeface="Times New Roman"/>
                  <a:sym typeface="Times New Roman"/>
                </a:rPr>
                <a:t>2.Exploratory testing</a:t>
              </a:r>
              <a:endParaRPr b="1" sz="1220">
                <a:solidFill>
                  <a:schemeClr val="lt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rPr b="1" lang="ro" sz="1220">
                  <a:solidFill>
                    <a:schemeClr val="lt1"/>
                  </a:solidFill>
                  <a:latin typeface="Times New Roman"/>
                  <a:ea typeface="Times New Roman"/>
                  <a:cs typeface="Times New Roman"/>
                  <a:sym typeface="Times New Roman"/>
                </a:rPr>
                <a:t>3.Checklist based testing</a:t>
              </a:r>
              <a:endParaRPr b="1" sz="1220">
                <a:solidFill>
                  <a:schemeClr val="lt1"/>
                </a:solidFill>
                <a:latin typeface="Times New Roman"/>
                <a:ea typeface="Times New Roman"/>
                <a:cs typeface="Times New Roman"/>
                <a:sym typeface="Times New Roman"/>
              </a:endParaRPr>
            </a:p>
          </p:txBody>
        </p:sp>
      </p:grpSp>
      <p:sp>
        <p:nvSpPr>
          <p:cNvPr id="242" name="Google Shape;242;p17"/>
          <p:cNvSpPr/>
          <p:nvPr/>
        </p:nvSpPr>
        <p:spPr>
          <a:xfrm rot="1906120">
            <a:off x="1632556" y="958525"/>
            <a:ext cx="2955607" cy="3061276"/>
          </a:xfrm>
          <a:prstGeom prst="blockArc">
            <a:avLst>
              <a:gd fmla="val 14414370" name="adj1"/>
              <a:gd fmla="val 694" name="adj2"/>
              <a:gd fmla="val 9562" name="adj3"/>
            </a:avLst>
          </a:prstGeom>
          <a:solidFill>
            <a:schemeClr val="l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flipH="1" rot="-1906120">
            <a:off x="1635204" y="958525"/>
            <a:ext cx="2955607" cy="3061276"/>
          </a:xfrm>
          <a:prstGeom prst="blockArc">
            <a:avLst>
              <a:gd fmla="val 14348563" name="adj1"/>
              <a:gd fmla="val 21472873" name="adj2"/>
              <a:gd fmla="val 9381" name="adj3"/>
            </a:avLst>
          </a:prstGeom>
          <a:solidFill>
            <a:schemeClr val="l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rot="-7977789">
            <a:off x="2906528" y="871824"/>
            <a:ext cx="405853" cy="405853"/>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flipH="1" rot="-8894474">
            <a:off x="1633602" y="957131"/>
            <a:ext cx="2955291" cy="3060037"/>
          </a:xfrm>
          <a:prstGeom prst="blockArc">
            <a:avLst>
              <a:gd fmla="val 14316164" name="adj1"/>
              <a:gd fmla="val 21502663" name="adj2"/>
              <a:gd fmla="val 9415" name="adj3"/>
            </a:avLst>
          </a:prstGeom>
          <a:solidFill>
            <a:srgbClr val="307AF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rot="-1099358">
            <a:off x="4102270" y="2973604"/>
            <a:ext cx="338775" cy="359666"/>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rot="6297791">
            <a:off x="1750091" y="2983350"/>
            <a:ext cx="418283" cy="394193"/>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txBox="1"/>
          <p:nvPr/>
        </p:nvSpPr>
        <p:spPr>
          <a:xfrm>
            <a:off x="65825" y="33400"/>
            <a:ext cx="2901000" cy="651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935"/>
              <a:buNone/>
            </a:pPr>
            <a:r>
              <a:rPr b="1" lang="ro" sz="2000">
                <a:solidFill>
                  <a:schemeClr val="lt1"/>
                </a:solidFill>
                <a:latin typeface="Times New Roman"/>
                <a:ea typeface="Times New Roman"/>
                <a:cs typeface="Times New Roman"/>
                <a:sym typeface="Times New Roman"/>
              </a:rPr>
              <a:t>GRUPAREA TEHNICILOR DE TESTARE</a:t>
            </a:r>
            <a:endParaRPr b="1" sz="2000">
              <a:solidFill>
                <a:schemeClr val="lt1"/>
              </a:solidFill>
              <a:latin typeface="Times New Roman"/>
              <a:ea typeface="Times New Roman"/>
              <a:cs typeface="Times New Roman"/>
              <a:sym typeface="Times New Roman"/>
            </a:endParaRPr>
          </a:p>
        </p:txBody>
      </p:sp>
      <p:sp>
        <p:nvSpPr>
          <p:cNvPr id="249" name="Google Shape;249;p17"/>
          <p:cNvSpPr txBox="1"/>
          <p:nvPr/>
        </p:nvSpPr>
        <p:spPr>
          <a:xfrm>
            <a:off x="6425800" y="33400"/>
            <a:ext cx="2532300" cy="5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2000">
                <a:solidFill>
                  <a:schemeClr val="lt1"/>
                </a:solidFill>
                <a:latin typeface="Times New Roman"/>
                <a:ea typeface="Times New Roman"/>
                <a:cs typeface="Times New Roman"/>
                <a:sym typeface="Times New Roman"/>
              </a:rPr>
              <a:t>VERIFICATION &amp; VALIDATION</a:t>
            </a:r>
            <a:endParaRPr b="1" sz="2000">
              <a:solidFill>
                <a:schemeClr val="lt1"/>
              </a:solidFill>
              <a:latin typeface="Times New Roman"/>
              <a:ea typeface="Times New Roman"/>
              <a:cs typeface="Times New Roman"/>
              <a:sym typeface="Times New Roman"/>
            </a:endParaRPr>
          </a:p>
        </p:txBody>
      </p:sp>
      <p:pic>
        <p:nvPicPr>
          <p:cNvPr id="250" name="Google Shape;250;p17"/>
          <p:cNvPicPr preferRelativeResize="0"/>
          <p:nvPr/>
        </p:nvPicPr>
        <p:blipFill>
          <a:blip r:embed="rId3">
            <a:alphaModFix/>
          </a:blip>
          <a:stretch>
            <a:fillRect/>
          </a:stretch>
        </p:blipFill>
        <p:spPr>
          <a:xfrm>
            <a:off x="65825" y="2176725"/>
            <a:ext cx="1246700" cy="1246700"/>
          </a:xfrm>
          <a:prstGeom prst="rect">
            <a:avLst/>
          </a:prstGeom>
          <a:noFill/>
          <a:ln>
            <a:noFill/>
          </a:ln>
        </p:spPr>
      </p:pic>
      <p:pic>
        <p:nvPicPr>
          <p:cNvPr id="251" name="Google Shape;251;p17"/>
          <p:cNvPicPr preferRelativeResize="0"/>
          <p:nvPr/>
        </p:nvPicPr>
        <p:blipFill>
          <a:blip r:embed="rId4">
            <a:alphaModFix/>
          </a:blip>
          <a:stretch>
            <a:fillRect/>
          </a:stretch>
        </p:blipFill>
        <p:spPr>
          <a:xfrm>
            <a:off x="4649200" y="2557100"/>
            <a:ext cx="1246700" cy="1246700"/>
          </a:xfrm>
          <a:prstGeom prst="rect">
            <a:avLst/>
          </a:prstGeom>
          <a:noFill/>
          <a:ln>
            <a:noFill/>
          </a:ln>
        </p:spPr>
      </p:pic>
      <p:pic>
        <p:nvPicPr>
          <p:cNvPr id="252" name="Google Shape;252;p17"/>
          <p:cNvPicPr preferRelativeResize="0"/>
          <p:nvPr/>
        </p:nvPicPr>
        <p:blipFill>
          <a:blip r:embed="rId5">
            <a:alphaModFix/>
          </a:blip>
          <a:stretch>
            <a:fillRect/>
          </a:stretch>
        </p:blipFill>
        <p:spPr>
          <a:xfrm>
            <a:off x="2448600" y="1797350"/>
            <a:ext cx="1246700" cy="1246700"/>
          </a:xfrm>
          <a:prstGeom prst="rect">
            <a:avLst/>
          </a:prstGeom>
          <a:noFill/>
          <a:ln>
            <a:noFill/>
          </a:ln>
        </p:spPr>
      </p:pic>
      <p:sp>
        <p:nvSpPr>
          <p:cNvPr id="253" name="Google Shape;253;p17"/>
          <p:cNvSpPr txBox="1"/>
          <p:nvPr/>
        </p:nvSpPr>
        <p:spPr>
          <a:xfrm>
            <a:off x="6417575" y="762875"/>
            <a:ext cx="2438100" cy="16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54" name="Google Shape;254;p17"/>
          <p:cNvSpPr txBox="1"/>
          <p:nvPr/>
        </p:nvSpPr>
        <p:spPr>
          <a:xfrm>
            <a:off x="6425800" y="723525"/>
            <a:ext cx="2666100" cy="23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solidFill>
                  <a:schemeClr val="lt1"/>
                </a:solidFill>
                <a:latin typeface="Times New Roman"/>
                <a:ea typeface="Times New Roman"/>
                <a:cs typeface="Times New Roman"/>
                <a:sym typeface="Times New Roman"/>
              </a:rPr>
              <a:t>Verification</a:t>
            </a:r>
            <a:r>
              <a:rPr b="1"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  evaluează software-ul, prin prisma cerințelor de </a:t>
            </a:r>
            <a:r>
              <a:rPr lang="ro" sz="1200">
                <a:solidFill>
                  <a:schemeClr val="lt1"/>
                </a:solidFill>
                <a:latin typeface="Times New Roman"/>
                <a:ea typeface="Times New Roman"/>
                <a:cs typeface="Times New Roman"/>
                <a:sym typeface="Times New Roman"/>
              </a:rPr>
              <a:t>system</a:t>
            </a:r>
            <a:r>
              <a:rPr lang="ro" sz="1200">
                <a:solidFill>
                  <a:schemeClr val="lt1"/>
                </a:solidFill>
                <a:latin typeface="Times New Roman"/>
                <a:ea typeface="Times New Roman"/>
                <a:cs typeface="Times New Roman"/>
                <a:sym typeface="Times New Roman"/>
              </a:rPr>
              <a:t> , design , cod </a:t>
            </a:r>
            <a:r>
              <a:rPr lang="ro" sz="1200">
                <a:solidFill>
                  <a:schemeClr val="lt1"/>
                </a:solidFill>
                <a:latin typeface="Times New Roman"/>
                <a:ea typeface="Times New Roman"/>
                <a:cs typeface="Times New Roman"/>
                <a:sym typeface="Times New Roman"/>
              </a:rPr>
              <a:t>și</a:t>
            </a:r>
            <a:r>
              <a:rPr lang="ro" sz="1200">
                <a:solidFill>
                  <a:schemeClr val="lt1"/>
                </a:solidFill>
                <a:latin typeface="Times New Roman"/>
                <a:ea typeface="Times New Roman"/>
                <a:cs typeface="Times New Roman"/>
                <a:sym typeface="Times New Roman"/>
              </a:rPr>
              <a:t> cerințele de business pentru a se asigura că îndeplinesc toate criteriile și standardele specificate. Verificarea se mai asigură că software-ul este construit conform nevoilor și specificațiilor de proiectare.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Un bun exemplu ar fi ca </a:t>
            </a:r>
            <a:r>
              <a:rPr lang="ro" sz="1200">
                <a:solidFill>
                  <a:schemeClr val="lt1"/>
                </a:solidFill>
                <a:latin typeface="Times New Roman"/>
                <a:ea typeface="Times New Roman"/>
                <a:cs typeface="Times New Roman"/>
                <a:sym typeface="Times New Roman"/>
              </a:rPr>
              <a:t>înainte</a:t>
            </a:r>
            <a:r>
              <a:rPr lang="ro" sz="1200">
                <a:solidFill>
                  <a:schemeClr val="lt1"/>
                </a:solidFill>
                <a:latin typeface="Times New Roman"/>
                <a:ea typeface="Times New Roman"/>
                <a:cs typeface="Times New Roman"/>
                <a:sym typeface="Times New Roman"/>
              </a:rPr>
              <a:t> de crearea unui buton, </a:t>
            </a:r>
            <a:r>
              <a:rPr lang="ro" sz="1200">
                <a:solidFill>
                  <a:schemeClr val="lt1"/>
                </a:solidFill>
                <a:latin typeface="Times New Roman"/>
                <a:ea typeface="Times New Roman"/>
                <a:cs typeface="Times New Roman"/>
                <a:sym typeface="Times New Roman"/>
              </a:rPr>
              <a:t>trebuie revizuită documentația</a:t>
            </a:r>
            <a:r>
              <a:rPr lang="ro" sz="1200">
                <a:solidFill>
                  <a:schemeClr val="lt1"/>
                </a:solidFill>
                <a:latin typeface="Times New Roman"/>
                <a:ea typeface="Times New Roman"/>
                <a:cs typeface="Times New Roman"/>
                <a:sym typeface="Times New Roman"/>
              </a:rPr>
              <a:t> de design , cerințele și toate specificațiile necesare pentru a putea </a:t>
            </a:r>
            <a:r>
              <a:rPr lang="ro" sz="1200">
                <a:solidFill>
                  <a:schemeClr val="lt1"/>
                </a:solidFill>
                <a:latin typeface="Times New Roman"/>
                <a:ea typeface="Times New Roman"/>
                <a:cs typeface="Times New Roman"/>
                <a:sym typeface="Times New Roman"/>
              </a:rPr>
              <a:t>începe</a:t>
            </a:r>
            <a:r>
              <a:rPr lang="ro" sz="1200">
                <a:solidFill>
                  <a:schemeClr val="lt1"/>
                </a:solidFill>
                <a:latin typeface="Times New Roman"/>
                <a:ea typeface="Times New Roman"/>
                <a:cs typeface="Times New Roman"/>
                <a:sym typeface="Times New Roman"/>
              </a:rPr>
              <a:t> lucrările.</a:t>
            </a:r>
            <a:endParaRPr sz="1200">
              <a:solidFill>
                <a:schemeClr val="lt1"/>
              </a:solidFill>
              <a:latin typeface="Times New Roman"/>
              <a:ea typeface="Times New Roman"/>
              <a:cs typeface="Times New Roman"/>
              <a:sym typeface="Times New Roman"/>
            </a:endParaRPr>
          </a:p>
        </p:txBody>
      </p:sp>
      <p:sp>
        <p:nvSpPr>
          <p:cNvPr id="255" name="Google Shape;255;p17"/>
          <p:cNvSpPr txBox="1"/>
          <p:nvPr/>
        </p:nvSpPr>
        <p:spPr>
          <a:xfrm>
            <a:off x="6450850" y="3237650"/>
            <a:ext cx="2674800" cy="19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                       evaluează software-ul de aceasta data prin prisma nevoilor și cerințelor utilizatorului . Se asigură că software-ul se potrivește scopului propus și îndeplinește așteptările utilizatorului.</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Un exemplu de test de validare ar fi ca orice erori ratate în timpul verificării vor fi detectate în timpul testelor de validare</a:t>
            </a:r>
            <a:endParaRPr sz="1200">
              <a:solidFill>
                <a:schemeClr val="lt1"/>
              </a:solidFill>
              <a:latin typeface="Times New Roman"/>
              <a:ea typeface="Times New Roman"/>
              <a:cs typeface="Times New Roman"/>
              <a:sym typeface="Times New Roman"/>
            </a:endParaRPr>
          </a:p>
        </p:txBody>
      </p:sp>
      <p:sp>
        <p:nvSpPr>
          <p:cNvPr id="256" name="Google Shape;256;p17"/>
          <p:cNvSpPr/>
          <p:nvPr/>
        </p:nvSpPr>
        <p:spPr>
          <a:xfrm>
            <a:off x="6518925" y="769225"/>
            <a:ext cx="958800" cy="255600"/>
          </a:xfrm>
          <a:prstGeom prst="rect">
            <a:avLst/>
          </a:prstGeom>
          <a:solidFill>
            <a:srgbClr val="A1C3F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o" sz="1200">
                <a:latin typeface="Times New Roman"/>
                <a:ea typeface="Times New Roman"/>
                <a:cs typeface="Times New Roman"/>
                <a:sym typeface="Times New Roman"/>
              </a:rPr>
              <a:t>Verification</a:t>
            </a:r>
            <a:endParaRPr b="1" sz="1000">
              <a:latin typeface="Times New Roman"/>
              <a:ea typeface="Times New Roman"/>
              <a:cs typeface="Times New Roman"/>
              <a:sym typeface="Times New Roman"/>
            </a:endParaRPr>
          </a:p>
        </p:txBody>
      </p:sp>
      <p:sp>
        <p:nvSpPr>
          <p:cNvPr id="257" name="Google Shape;257;p17"/>
          <p:cNvSpPr/>
          <p:nvPr/>
        </p:nvSpPr>
        <p:spPr>
          <a:xfrm>
            <a:off x="6518925" y="3281425"/>
            <a:ext cx="859500" cy="255600"/>
          </a:xfrm>
          <a:prstGeom prst="rect">
            <a:avLst/>
          </a:prstGeom>
          <a:solidFill>
            <a:srgbClr val="A1C3F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o" sz="1200">
                <a:solidFill>
                  <a:schemeClr val="dk1"/>
                </a:solidFill>
                <a:latin typeface="Times New Roman"/>
                <a:ea typeface="Times New Roman"/>
                <a:cs typeface="Times New Roman"/>
                <a:sym typeface="Times New Roman"/>
              </a:rPr>
              <a:t>Validation</a:t>
            </a:r>
            <a:r>
              <a:rPr b="1" lang="ro" sz="1200">
                <a:solidFill>
                  <a:schemeClr val="lt1"/>
                </a:solidFill>
                <a:latin typeface="Times New Roman"/>
                <a:ea typeface="Times New Roman"/>
                <a:cs typeface="Times New Roman"/>
                <a:sym typeface="Times New Roman"/>
              </a:rPr>
              <a:t>  </a:t>
            </a:r>
            <a:endParaRPr b="1">
              <a:latin typeface="Lato"/>
              <a:ea typeface="Lato"/>
              <a:cs typeface="Lato"/>
              <a:sym typeface="Lato"/>
            </a:endParaRPr>
          </a:p>
        </p:txBody>
      </p:sp>
      <p:sp>
        <p:nvSpPr>
          <p:cNvPr id="258" name="Google Shape;258;p17"/>
          <p:cNvSpPr/>
          <p:nvPr/>
        </p:nvSpPr>
        <p:spPr>
          <a:xfrm>
            <a:off x="50150" y="1197600"/>
            <a:ext cx="1525800" cy="3642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ro" sz="1200">
                <a:solidFill>
                  <a:schemeClr val="dk1"/>
                </a:solidFill>
                <a:latin typeface="Times New Roman"/>
                <a:ea typeface="Times New Roman"/>
                <a:cs typeface="Times New Roman"/>
                <a:sym typeface="Times New Roman"/>
              </a:rPr>
              <a:t>White-Box Testing</a:t>
            </a:r>
            <a:endParaRPr sz="1200">
              <a:solidFill>
                <a:schemeClr val="dk1"/>
              </a:solidFill>
              <a:latin typeface="Lato"/>
              <a:ea typeface="Lato"/>
              <a:cs typeface="Lato"/>
              <a:sym typeface="Lato"/>
            </a:endParaRPr>
          </a:p>
        </p:txBody>
      </p:sp>
      <p:sp>
        <p:nvSpPr>
          <p:cNvPr id="259" name="Google Shape;259;p17"/>
          <p:cNvSpPr/>
          <p:nvPr/>
        </p:nvSpPr>
        <p:spPr>
          <a:xfrm>
            <a:off x="4649200" y="762875"/>
            <a:ext cx="1525800" cy="3315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ro" sz="1200">
                <a:solidFill>
                  <a:schemeClr val="dk1"/>
                </a:solidFill>
                <a:latin typeface="Times New Roman"/>
                <a:ea typeface="Times New Roman"/>
                <a:cs typeface="Times New Roman"/>
                <a:sym typeface="Times New Roman"/>
              </a:rPr>
              <a:t>Black-Box Testing</a:t>
            </a:r>
            <a:endParaRPr sz="1200">
              <a:solidFill>
                <a:schemeClr val="dk1"/>
              </a:solidFill>
              <a:latin typeface="Times New Roman"/>
              <a:ea typeface="Times New Roman"/>
              <a:cs typeface="Times New Roman"/>
              <a:sym typeface="Times New Roman"/>
            </a:endParaRPr>
          </a:p>
        </p:txBody>
      </p:sp>
      <p:sp>
        <p:nvSpPr>
          <p:cNvPr id="260" name="Google Shape;260;p17"/>
          <p:cNvSpPr/>
          <p:nvPr/>
        </p:nvSpPr>
        <p:spPr>
          <a:xfrm>
            <a:off x="1128400" y="3962625"/>
            <a:ext cx="1525800" cy="3315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935"/>
              <a:buFont typeface="Arial"/>
              <a:buNone/>
            </a:pPr>
            <a:r>
              <a:rPr b="1" lang="ro" sz="1200">
                <a:latin typeface="Times New Roman"/>
                <a:ea typeface="Times New Roman"/>
                <a:cs typeface="Times New Roman"/>
                <a:sym typeface="Times New Roman"/>
              </a:rPr>
              <a:t>Experience Testing</a:t>
            </a:r>
            <a:endParaRPr b="1"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nvSpPr>
        <p:spPr>
          <a:xfrm>
            <a:off x="0" y="42975"/>
            <a:ext cx="4412700" cy="10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2000">
                <a:solidFill>
                  <a:schemeClr val="lt1"/>
                </a:solidFill>
                <a:latin typeface="Times New Roman"/>
                <a:ea typeface="Times New Roman"/>
                <a:cs typeface="Times New Roman"/>
                <a:sym typeface="Times New Roman"/>
              </a:rPr>
              <a:t>POSITIVE TESTING</a:t>
            </a:r>
            <a:endParaRPr b="1"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2000">
                <a:solidFill>
                  <a:schemeClr val="lt2"/>
                </a:solidFill>
                <a:latin typeface="Times New Roman"/>
                <a:ea typeface="Times New Roman"/>
                <a:cs typeface="Times New Roman"/>
                <a:sym typeface="Times New Roman"/>
              </a:rPr>
              <a:t>               </a:t>
            </a:r>
            <a:r>
              <a:rPr b="1" lang="ro" sz="2000">
                <a:solidFill>
                  <a:schemeClr val="lt2"/>
                </a:solidFill>
                <a:latin typeface="Times New Roman"/>
                <a:ea typeface="Times New Roman"/>
                <a:cs typeface="Times New Roman"/>
                <a:sym typeface="Times New Roman"/>
              </a:rPr>
              <a:t>VS</a:t>
            </a:r>
            <a:r>
              <a:rPr b="1" lang="ro" sz="2000">
                <a:solidFill>
                  <a:schemeClr val="lt1"/>
                </a:solidFill>
                <a:latin typeface="Times New Roman"/>
                <a:ea typeface="Times New Roman"/>
                <a:cs typeface="Times New Roman"/>
                <a:sym typeface="Times New Roman"/>
              </a:rPr>
              <a:t> </a:t>
            </a:r>
            <a:r>
              <a:rPr b="1" lang="ro" sz="2000">
                <a:solidFill>
                  <a:schemeClr val="lt1"/>
                </a:solidFill>
                <a:latin typeface="Times New Roman"/>
                <a:ea typeface="Times New Roman"/>
                <a:cs typeface="Times New Roman"/>
                <a:sym typeface="Times New Roman"/>
              </a:rPr>
              <a:t> </a:t>
            </a:r>
            <a:endParaRPr b="1"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2000">
                <a:solidFill>
                  <a:schemeClr val="lt1"/>
                </a:solidFill>
                <a:latin typeface="Times New Roman"/>
                <a:ea typeface="Times New Roman"/>
                <a:cs typeface="Times New Roman"/>
                <a:sym typeface="Times New Roman"/>
              </a:rPr>
              <a:t>N</a:t>
            </a:r>
            <a:r>
              <a:rPr b="1" lang="ro" sz="2000">
                <a:solidFill>
                  <a:schemeClr val="lt1"/>
                </a:solidFill>
                <a:latin typeface="Times New Roman"/>
                <a:ea typeface="Times New Roman"/>
                <a:cs typeface="Times New Roman"/>
                <a:sym typeface="Times New Roman"/>
              </a:rPr>
              <a:t>EGATIVE TESTING</a:t>
            </a:r>
            <a:endParaRPr b="1" sz="2000">
              <a:solidFill>
                <a:schemeClr val="lt1"/>
              </a:solidFill>
              <a:latin typeface="Times New Roman"/>
              <a:ea typeface="Times New Roman"/>
              <a:cs typeface="Times New Roman"/>
              <a:sym typeface="Times New Roman"/>
            </a:endParaRPr>
          </a:p>
        </p:txBody>
      </p:sp>
      <p:pic>
        <p:nvPicPr>
          <p:cNvPr id="266" name="Google Shape;266;p18"/>
          <p:cNvPicPr preferRelativeResize="0"/>
          <p:nvPr/>
        </p:nvPicPr>
        <p:blipFill>
          <a:blip r:embed="rId3">
            <a:alphaModFix/>
          </a:blip>
          <a:stretch>
            <a:fillRect/>
          </a:stretch>
        </p:blipFill>
        <p:spPr>
          <a:xfrm>
            <a:off x="6126525" y="42975"/>
            <a:ext cx="2963575" cy="2256550"/>
          </a:xfrm>
          <a:prstGeom prst="rect">
            <a:avLst/>
          </a:prstGeom>
          <a:noFill/>
          <a:ln>
            <a:noFill/>
          </a:ln>
        </p:spPr>
      </p:pic>
      <p:sp>
        <p:nvSpPr>
          <p:cNvPr id="267" name="Google Shape;267;p18"/>
          <p:cNvSpPr txBox="1"/>
          <p:nvPr/>
        </p:nvSpPr>
        <p:spPr>
          <a:xfrm>
            <a:off x="3331100" y="565825"/>
            <a:ext cx="2622000" cy="15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solidFill>
                  <a:schemeClr val="dk1"/>
                </a:solidFill>
                <a:highlight>
                  <a:schemeClr val="lt2"/>
                </a:highlight>
                <a:latin typeface="Times New Roman"/>
                <a:ea typeface="Times New Roman"/>
                <a:cs typeface="Times New Roman"/>
                <a:sym typeface="Times New Roman"/>
              </a:rPr>
              <a:t>Unit testing</a:t>
            </a:r>
            <a:r>
              <a:rPr b="1"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înseamnă</a:t>
            </a:r>
            <a:r>
              <a:rPr lang="ro" sz="1200">
                <a:solidFill>
                  <a:schemeClr val="lt1"/>
                </a:solidFill>
                <a:latin typeface="Times New Roman"/>
                <a:ea typeface="Times New Roman"/>
                <a:cs typeface="Times New Roman"/>
                <a:sym typeface="Times New Roman"/>
              </a:rPr>
              <a:t> testarea individuală a unor module sau </a:t>
            </a:r>
            <a:r>
              <a:rPr lang="ro" sz="1200">
                <a:solidFill>
                  <a:schemeClr val="lt1"/>
                </a:solidFill>
                <a:latin typeface="Times New Roman"/>
                <a:ea typeface="Times New Roman"/>
                <a:cs typeface="Times New Roman"/>
                <a:sym typeface="Times New Roman"/>
              </a:rPr>
              <a:t>unități</a:t>
            </a:r>
            <a:r>
              <a:rPr lang="ro" sz="1200">
                <a:solidFill>
                  <a:schemeClr val="lt1"/>
                </a:solidFill>
                <a:latin typeface="Times New Roman"/>
                <a:ea typeface="Times New Roman"/>
                <a:cs typeface="Times New Roman"/>
                <a:sym typeface="Times New Roman"/>
              </a:rPr>
              <a:t> .Printr-o unitate, se înțelege cea mai mică porțiune de cod (o funcție, o clasă, o metodă, modul) care poate fi testată separat. Acest tip de testare se mai numește testarea de componente.</a:t>
            </a:r>
            <a:endParaRPr sz="1200">
              <a:solidFill>
                <a:schemeClr val="lt1"/>
              </a:solidFill>
              <a:latin typeface="Times New Roman"/>
              <a:ea typeface="Times New Roman"/>
              <a:cs typeface="Times New Roman"/>
              <a:sym typeface="Times New Roman"/>
            </a:endParaRPr>
          </a:p>
        </p:txBody>
      </p:sp>
      <p:sp>
        <p:nvSpPr>
          <p:cNvPr id="268" name="Google Shape;268;p18"/>
          <p:cNvSpPr txBox="1"/>
          <p:nvPr/>
        </p:nvSpPr>
        <p:spPr>
          <a:xfrm>
            <a:off x="3331100" y="1984225"/>
            <a:ext cx="2622000" cy="166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o">
                <a:solidFill>
                  <a:schemeClr val="dk1"/>
                </a:solidFill>
                <a:highlight>
                  <a:schemeClr val="lt2"/>
                </a:highlight>
                <a:latin typeface="Times New Roman"/>
                <a:ea typeface="Times New Roman"/>
                <a:cs typeface="Times New Roman"/>
                <a:sym typeface="Times New Roman"/>
              </a:rPr>
              <a:t>Integration Testing</a:t>
            </a:r>
            <a:r>
              <a:rPr lang="ro" sz="1200">
                <a:solidFill>
                  <a:schemeClr val="lt1"/>
                </a:solidFill>
                <a:latin typeface="Times New Roman"/>
                <a:ea typeface="Times New Roman"/>
                <a:cs typeface="Times New Roman"/>
                <a:sym typeface="Times New Roman"/>
              </a:rPr>
              <a:t> testarea de integrare se face atunci </a:t>
            </a:r>
            <a:r>
              <a:rPr lang="ro" sz="1200">
                <a:solidFill>
                  <a:schemeClr val="lt1"/>
                </a:solidFill>
                <a:latin typeface="Times New Roman"/>
                <a:ea typeface="Times New Roman"/>
                <a:cs typeface="Times New Roman"/>
                <a:sym typeface="Times New Roman"/>
              </a:rPr>
              <a:t>când</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lt1"/>
                </a:solidFill>
                <a:latin typeface="Times New Roman"/>
                <a:ea typeface="Times New Roman"/>
                <a:cs typeface="Times New Roman"/>
                <a:sym typeface="Times New Roman"/>
              </a:rPr>
              <a:t>componentele sunt conectate </a:t>
            </a:r>
            <a:r>
              <a:rPr lang="ro" sz="1200">
                <a:solidFill>
                  <a:schemeClr val="lt1"/>
                </a:solidFill>
                <a:latin typeface="Times New Roman"/>
                <a:ea typeface="Times New Roman"/>
                <a:cs typeface="Times New Roman"/>
                <a:sym typeface="Times New Roman"/>
              </a:rPr>
              <a:t>între</a:t>
            </a:r>
            <a:r>
              <a:rPr lang="ro" sz="1200">
                <a:solidFill>
                  <a:schemeClr val="lt1"/>
                </a:solidFill>
                <a:latin typeface="Times New Roman"/>
                <a:ea typeface="Times New Roman"/>
                <a:cs typeface="Times New Roman"/>
                <a:sym typeface="Times New Roman"/>
              </a:rPr>
              <a:t> ele, dar </a:t>
            </a:r>
            <a:r>
              <a:rPr lang="ro" sz="1200">
                <a:solidFill>
                  <a:schemeClr val="lt1"/>
                </a:solidFill>
                <a:latin typeface="Times New Roman"/>
                <a:ea typeface="Times New Roman"/>
                <a:cs typeface="Times New Roman"/>
                <a:sym typeface="Times New Roman"/>
              </a:rPr>
              <a:t>încă</a:t>
            </a:r>
            <a:r>
              <a:rPr lang="ro" sz="1200">
                <a:solidFill>
                  <a:schemeClr val="lt1"/>
                </a:solidFill>
                <a:latin typeface="Times New Roman"/>
                <a:ea typeface="Times New Roman"/>
                <a:cs typeface="Times New Roman"/>
                <a:sym typeface="Times New Roman"/>
              </a:rPr>
              <a:t> nu este sistemul complet</a:t>
            </a:r>
            <a:endParaRPr sz="12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lt1"/>
                </a:solidFill>
                <a:latin typeface="Times New Roman"/>
                <a:ea typeface="Times New Roman"/>
                <a:cs typeface="Times New Roman"/>
                <a:sym typeface="Times New Roman"/>
              </a:rPr>
              <a:t>integrat .Scopul este de a se verifica </a:t>
            </a:r>
            <a:r>
              <a:rPr lang="ro" sz="1200">
                <a:solidFill>
                  <a:schemeClr val="lt1"/>
                </a:solidFill>
                <a:latin typeface="Times New Roman"/>
                <a:ea typeface="Times New Roman"/>
                <a:cs typeface="Times New Roman"/>
                <a:sym typeface="Times New Roman"/>
              </a:rPr>
              <a:t>dacă</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funcționează</a:t>
            </a:r>
            <a:r>
              <a:rPr lang="ro" sz="1200">
                <a:solidFill>
                  <a:schemeClr val="lt1"/>
                </a:solidFill>
                <a:latin typeface="Times New Roman"/>
                <a:ea typeface="Times New Roman"/>
                <a:cs typeface="Times New Roman"/>
                <a:sym typeface="Times New Roman"/>
              </a:rPr>
              <a:t> corect </a:t>
            </a:r>
            <a:r>
              <a:rPr lang="ro" sz="1200">
                <a:solidFill>
                  <a:schemeClr val="lt1"/>
                </a:solidFill>
                <a:latin typeface="Times New Roman"/>
                <a:ea typeface="Times New Roman"/>
                <a:cs typeface="Times New Roman"/>
                <a:sym typeface="Times New Roman"/>
              </a:rPr>
              <a:t>după</a:t>
            </a:r>
            <a:r>
              <a:rPr lang="ro" sz="1200">
                <a:solidFill>
                  <a:schemeClr val="lt1"/>
                </a:solidFill>
                <a:latin typeface="Times New Roman"/>
                <a:ea typeface="Times New Roman"/>
                <a:cs typeface="Times New Roman"/>
                <a:sym typeface="Times New Roman"/>
              </a:rPr>
              <a:t> ce au fost conectate sau sa se gaseasca posibilele defectele cat mai devreme </a:t>
            </a:r>
            <a:r>
              <a:rPr lang="ro" sz="1200">
                <a:solidFill>
                  <a:schemeClr val="lt1"/>
                </a:solidFill>
                <a:latin typeface="Times New Roman"/>
                <a:ea typeface="Times New Roman"/>
                <a:cs typeface="Times New Roman"/>
                <a:sym typeface="Times New Roman"/>
              </a:rPr>
              <a:t>în</a:t>
            </a:r>
            <a:r>
              <a:rPr lang="ro" sz="1200">
                <a:solidFill>
                  <a:schemeClr val="lt1"/>
                </a:solidFill>
                <a:latin typeface="Times New Roman"/>
                <a:ea typeface="Times New Roman"/>
                <a:cs typeface="Times New Roman"/>
                <a:sym typeface="Times New Roman"/>
              </a:rPr>
              <a:t> procesul de testare.</a:t>
            </a:r>
            <a:endParaRPr sz="1200">
              <a:solidFill>
                <a:schemeClr val="lt1"/>
              </a:solidFill>
              <a:latin typeface="Times New Roman"/>
              <a:ea typeface="Times New Roman"/>
              <a:cs typeface="Times New Roman"/>
              <a:sym typeface="Times New Roman"/>
            </a:endParaRPr>
          </a:p>
        </p:txBody>
      </p:sp>
      <p:sp>
        <p:nvSpPr>
          <p:cNvPr id="269" name="Google Shape;269;p18"/>
          <p:cNvSpPr txBox="1"/>
          <p:nvPr/>
        </p:nvSpPr>
        <p:spPr>
          <a:xfrm>
            <a:off x="3311250" y="3710775"/>
            <a:ext cx="2521500" cy="13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solidFill>
                  <a:schemeClr val="dk1"/>
                </a:solidFill>
                <a:highlight>
                  <a:schemeClr val="lt2"/>
                </a:highlight>
                <a:latin typeface="Times New Roman"/>
                <a:ea typeface="Times New Roman"/>
                <a:cs typeface="Times New Roman"/>
                <a:sym typeface="Times New Roman"/>
              </a:rPr>
              <a:t>System testing</a:t>
            </a:r>
            <a:r>
              <a:rPr lang="ro" sz="1200">
                <a:solidFill>
                  <a:schemeClr val="lt1"/>
                </a:solidFill>
                <a:latin typeface="Times New Roman"/>
                <a:ea typeface="Times New Roman"/>
                <a:cs typeface="Times New Roman"/>
                <a:sym typeface="Times New Roman"/>
              </a:rPr>
              <a:t> este menit </a:t>
            </a:r>
            <a:r>
              <a:rPr lang="ro" sz="1200">
                <a:solidFill>
                  <a:schemeClr val="lt1"/>
                </a:solidFill>
                <a:latin typeface="Times New Roman"/>
                <a:ea typeface="Times New Roman"/>
                <a:cs typeface="Times New Roman"/>
                <a:sym typeface="Times New Roman"/>
              </a:rPr>
              <a:t>să testeze</a:t>
            </a:r>
            <a:r>
              <a:rPr lang="ro" sz="1200">
                <a:solidFill>
                  <a:schemeClr val="lt1"/>
                </a:solidFill>
                <a:latin typeface="Times New Roman"/>
                <a:ea typeface="Times New Roman"/>
                <a:cs typeface="Times New Roman"/>
                <a:sym typeface="Times New Roman"/>
              </a:rPr>
              <a:t> produsul de software ca un întreg. Odată ce toate componentele au fost integrate și testele de integrare au trecut, software-ul este pregătit pentru system testing.</a:t>
            </a:r>
            <a:endParaRPr sz="1200">
              <a:solidFill>
                <a:schemeClr val="lt1"/>
              </a:solidFill>
              <a:latin typeface="Times New Roman"/>
              <a:ea typeface="Times New Roman"/>
              <a:cs typeface="Times New Roman"/>
              <a:sym typeface="Times New Roman"/>
            </a:endParaRPr>
          </a:p>
        </p:txBody>
      </p:sp>
      <p:sp>
        <p:nvSpPr>
          <p:cNvPr id="270" name="Google Shape;270;p18"/>
          <p:cNvSpPr txBox="1"/>
          <p:nvPr/>
        </p:nvSpPr>
        <p:spPr>
          <a:xfrm>
            <a:off x="6160750" y="2349675"/>
            <a:ext cx="2929500" cy="26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solidFill>
                  <a:schemeClr val="dk1"/>
                </a:solidFill>
                <a:highlight>
                  <a:schemeClr val="lt2"/>
                </a:highlight>
                <a:latin typeface="Georgia"/>
                <a:ea typeface="Georgia"/>
                <a:cs typeface="Georgia"/>
                <a:sym typeface="Georgia"/>
              </a:rPr>
              <a:t>Acceptance Testing</a:t>
            </a:r>
            <a:r>
              <a:rPr lang="ro" sz="1200">
                <a:solidFill>
                  <a:schemeClr val="lt1"/>
                </a:solidFill>
                <a:latin typeface="Georgia"/>
                <a:ea typeface="Georgia"/>
                <a:cs typeface="Georgia"/>
                <a:sym typeface="Georgia"/>
              </a:rPr>
              <a:t> </a:t>
            </a:r>
            <a:r>
              <a:rPr lang="ro" sz="1200">
                <a:solidFill>
                  <a:schemeClr val="lt1"/>
                </a:solidFill>
                <a:latin typeface="Georgia"/>
                <a:ea typeface="Georgia"/>
                <a:cs typeface="Georgia"/>
                <a:sym typeface="Georgia"/>
              </a:rPr>
              <a:t>verifică dacă software-ul este pregătit pentru a fi lansat </a:t>
            </a:r>
            <a:r>
              <a:rPr lang="ro" sz="1200">
                <a:solidFill>
                  <a:schemeClr val="lt1"/>
                </a:solidFill>
                <a:latin typeface="Georgia"/>
                <a:ea typeface="Georgia"/>
                <a:cs typeface="Georgia"/>
                <a:sym typeface="Georgia"/>
              </a:rPr>
              <a:t>în</a:t>
            </a:r>
            <a:r>
              <a:rPr lang="ro" sz="1200">
                <a:solidFill>
                  <a:schemeClr val="lt1"/>
                </a:solidFill>
                <a:latin typeface="Georgia"/>
                <a:ea typeface="Georgia"/>
                <a:cs typeface="Georgia"/>
                <a:sym typeface="Georgia"/>
              </a:rPr>
              <a:t> producție și pentru a fi folosit de utilizatorii finali (end users). Acest tip de testare este ultimul la nivel de testare.</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ro" sz="1200">
                <a:solidFill>
                  <a:schemeClr val="lt1"/>
                </a:solidFill>
                <a:latin typeface="Georgia"/>
                <a:ea typeface="Georgia"/>
                <a:cs typeface="Georgia"/>
                <a:sym typeface="Georgia"/>
              </a:rPr>
              <a:t>Tipuri de acceptance testing:</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ro" sz="1200">
                <a:solidFill>
                  <a:schemeClr val="lt1"/>
                </a:solidFill>
                <a:latin typeface="Georgia"/>
                <a:ea typeface="Georgia"/>
                <a:cs typeface="Georgia"/>
                <a:sym typeface="Georgia"/>
              </a:rPr>
              <a:t>-User Acceptance Testing (UAT),</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ro" sz="1200">
                <a:solidFill>
                  <a:schemeClr val="lt1"/>
                </a:solidFill>
                <a:latin typeface="Georgia"/>
                <a:ea typeface="Georgia"/>
                <a:cs typeface="Georgia"/>
                <a:sym typeface="Georgia"/>
              </a:rPr>
              <a:t>-Operational Acceptance Testing (OAT),</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ro" sz="1200">
                <a:solidFill>
                  <a:schemeClr val="lt1"/>
                </a:solidFill>
                <a:latin typeface="Georgia"/>
                <a:ea typeface="Georgia"/>
                <a:cs typeface="Georgia"/>
                <a:sym typeface="Georgia"/>
              </a:rPr>
              <a:t>-</a:t>
            </a:r>
            <a:r>
              <a:rPr lang="ro" sz="1200">
                <a:solidFill>
                  <a:schemeClr val="lt1"/>
                </a:solidFill>
                <a:latin typeface="Georgia"/>
                <a:ea typeface="Georgia"/>
                <a:cs typeface="Georgia"/>
                <a:sym typeface="Georgia"/>
              </a:rPr>
              <a:t>Alpha</a:t>
            </a:r>
            <a:r>
              <a:rPr lang="ro" sz="1200">
                <a:solidFill>
                  <a:schemeClr val="lt1"/>
                </a:solidFill>
                <a:latin typeface="Georgia"/>
                <a:ea typeface="Georgia"/>
                <a:cs typeface="Georgia"/>
                <a:sym typeface="Georgia"/>
              </a:rPr>
              <a:t> Testing (se </a:t>
            </a:r>
            <a:r>
              <a:rPr lang="ro" sz="1200">
                <a:solidFill>
                  <a:schemeClr val="lt1"/>
                </a:solidFill>
                <a:latin typeface="Georgia"/>
                <a:ea typeface="Georgia"/>
                <a:cs typeface="Georgia"/>
                <a:sym typeface="Georgia"/>
              </a:rPr>
              <a:t>testează</a:t>
            </a:r>
            <a:r>
              <a:rPr lang="ro" sz="1200">
                <a:solidFill>
                  <a:schemeClr val="lt1"/>
                </a:solidFill>
                <a:latin typeface="Georgia"/>
                <a:ea typeface="Georgia"/>
                <a:cs typeface="Georgia"/>
                <a:sym typeface="Georgia"/>
              </a:rPr>
              <a:t> </a:t>
            </a:r>
            <a:r>
              <a:rPr lang="ro" sz="1200">
                <a:solidFill>
                  <a:schemeClr val="lt1"/>
                </a:solidFill>
                <a:latin typeface="Georgia"/>
                <a:ea typeface="Georgia"/>
                <a:cs typeface="Georgia"/>
                <a:sym typeface="Georgia"/>
              </a:rPr>
              <a:t>în</a:t>
            </a:r>
            <a:r>
              <a:rPr lang="ro" sz="1200">
                <a:solidFill>
                  <a:schemeClr val="lt1"/>
                </a:solidFill>
                <a:latin typeface="Georgia"/>
                <a:ea typeface="Georgia"/>
                <a:cs typeface="Georgia"/>
                <a:sym typeface="Georgia"/>
              </a:rPr>
              <a:t> cadrul </a:t>
            </a:r>
            <a:r>
              <a:rPr lang="ro" sz="1200">
                <a:solidFill>
                  <a:schemeClr val="lt1"/>
                </a:solidFill>
                <a:latin typeface="Georgia"/>
                <a:ea typeface="Georgia"/>
                <a:cs typeface="Georgia"/>
                <a:sym typeface="Georgia"/>
              </a:rPr>
              <a:t>companiei sau de potențiali utilizatori),</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ro" sz="1200">
                <a:solidFill>
                  <a:schemeClr val="lt1"/>
                </a:solidFill>
                <a:latin typeface="Georgia"/>
                <a:ea typeface="Georgia"/>
                <a:cs typeface="Georgia"/>
                <a:sym typeface="Georgia"/>
              </a:rPr>
              <a:t>-Beta Testing (se testează de utilizatori reali).</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sz="1200">
              <a:solidFill>
                <a:schemeClr val="lt1"/>
              </a:solidFill>
              <a:latin typeface="Georgia"/>
              <a:ea typeface="Georgia"/>
              <a:cs typeface="Georgia"/>
              <a:sym typeface="Georgia"/>
            </a:endParaRPr>
          </a:p>
        </p:txBody>
      </p:sp>
      <p:sp>
        <p:nvSpPr>
          <p:cNvPr id="271" name="Google Shape;271;p18"/>
          <p:cNvSpPr txBox="1"/>
          <p:nvPr/>
        </p:nvSpPr>
        <p:spPr>
          <a:xfrm>
            <a:off x="3409900" y="93125"/>
            <a:ext cx="3195000" cy="53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795"/>
              <a:buNone/>
            </a:pPr>
            <a:r>
              <a:rPr b="1" lang="ro" sz="1800">
                <a:solidFill>
                  <a:schemeClr val="lt1"/>
                </a:solidFill>
                <a:latin typeface="Times New Roman"/>
                <a:ea typeface="Times New Roman"/>
                <a:cs typeface="Times New Roman"/>
                <a:sym typeface="Times New Roman"/>
              </a:rPr>
              <a:t>NIVELURILE DE TESTARE</a:t>
            </a:r>
            <a:endParaRPr b="1" sz="1800">
              <a:solidFill>
                <a:schemeClr val="lt1"/>
              </a:solidFill>
              <a:latin typeface="Times New Roman"/>
              <a:ea typeface="Times New Roman"/>
              <a:cs typeface="Times New Roman"/>
              <a:sym typeface="Times New Roman"/>
            </a:endParaRPr>
          </a:p>
        </p:txBody>
      </p:sp>
      <p:sp>
        <p:nvSpPr>
          <p:cNvPr id="272" name="Google Shape;272;p18"/>
          <p:cNvSpPr txBox="1"/>
          <p:nvPr/>
        </p:nvSpPr>
        <p:spPr>
          <a:xfrm>
            <a:off x="157600" y="1153350"/>
            <a:ext cx="2571900" cy="1812300"/>
          </a:xfrm>
          <a:prstGeom prst="rect">
            <a:avLst/>
          </a:prstGeom>
          <a:noFill/>
          <a:ln>
            <a:noFill/>
          </a:ln>
        </p:spPr>
        <p:txBody>
          <a:bodyPr anchorCtr="0" anchor="t" bIns="91425" lIns="91425" spcFirstLastPara="1" rIns="91425" wrap="square" tIns="91425">
            <a:noAutofit/>
          </a:bodyPr>
          <a:lstStyle/>
          <a:p>
            <a:pPr indent="0" lvl="0" marL="0" marR="38100" rtl="0" algn="l">
              <a:lnSpc>
                <a:spcPct val="100000"/>
              </a:lnSpc>
              <a:spcBef>
                <a:spcPts val="0"/>
              </a:spcBef>
              <a:spcAft>
                <a:spcPts val="0"/>
              </a:spcAft>
              <a:buNone/>
            </a:pPr>
            <a:r>
              <a:rPr b="1" lang="ro">
                <a:solidFill>
                  <a:schemeClr val="lt1"/>
                </a:solidFill>
                <a:highlight>
                  <a:schemeClr val="accent1"/>
                </a:highlight>
                <a:latin typeface="Times New Roman"/>
                <a:ea typeface="Times New Roman"/>
                <a:cs typeface="Times New Roman"/>
                <a:sym typeface="Times New Roman"/>
              </a:rPr>
              <a:t>Testarea pozitivă</a:t>
            </a:r>
            <a:r>
              <a:rPr lang="ro" sz="1200">
                <a:solidFill>
                  <a:schemeClr val="lt1"/>
                </a:solidFill>
                <a:latin typeface="Times New Roman"/>
                <a:ea typeface="Times New Roman"/>
                <a:cs typeface="Times New Roman"/>
                <a:sym typeface="Times New Roman"/>
              </a:rPr>
              <a:t> este un tip de testare care se efectuează pe o aplicație software prin introducerea </a:t>
            </a:r>
            <a:r>
              <a:rPr lang="ro" sz="1200">
                <a:solidFill>
                  <a:schemeClr val="lt1"/>
                </a:solidFill>
                <a:latin typeface="Times New Roman"/>
                <a:ea typeface="Times New Roman"/>
                <a:cs typeface="Times New Roman"/>
                <a:sym typeface="Times New Roman"/>
              </a:rPr>
              <a:t>unor</a:t>
            </a:r>
            <a:r>
              <a:rPr lang="ro" sz="1200">
                <a:solidFill>
                  <a:schemeClr val="lt1"/>
                </a:solidFill>
                <a:latin typeface="Times New Roman"/>
                <a:ea typeface="Times New Roman"/>
                <a:cs typeface="Times New Roman"/>
                <a:sym typeface="Times New Roman"/>
              </a:rPr>
              <a:t> seturi de date valide. Aceasta verifică dacă aplicația software se comportă conform așteptărilor </a:t>
            </a:r>
            <a:r>
              <a:rPr lang="ro" sz="1200">
                <a:solidFill>
                  <a:schemeClr val="lt1"/>
                </a:solidFill>
                <a:latin typeface="Times New Roman"/>
                <a:ea typeface="Times New Roman"/>
                <a:cs typeface="Times New Roman"/>
                <a:sym typeface="Times New Roman"/>
              </a:rPr>
              <a:t>și</a:t>
            </a:r>
            <a:r>
              <a:rPr lang="ro" sz="1200">
                <a:solidFill>
                  <a:schemeClr val="lt1"/>
                </a:solidFill>
                <a:latin typeface="Times New Roman"/>
                <a:ea typeface="Times New Roman"/>
                <a:cs typeface="Times New Roman"/>
                <a:sym typeface="Times New Roman"/>
              </a:rPr>
              <a:t> </a:t>
            </a:r>
            <a:r>
              <a:rPr lang="ro" sz="1200">
                <a:solidFill>
                  <a:schemeClr val="lt1"/>
                </a:solidFill>
                <a:latin typeface="Times New Roman"/>
                <a:ea typeface="Times New Roman"/>
                <a:cs typeface="Times New Roman"/>
                <a:sym typeface="Times New Roman"/>
              </a:rPr>
              <a:t>face exact ceea ce se așteaptă să facă cu</a:t>
            </a:r>
            <a:r>
              <a:rPr lang="ro" sz="1200">
                <a:solidFill>
                  <a:schemeClr val="lt1"/>
                </a:solidFill>
                <a:latin typeface="Times New Roman"/>
                <a:ea typeface="Times New Roman"/>
                <a:cs typeface="Times New Roman"/>
                <a:sym typeface="Times New Roman"/>
              </a:rPr>
              <a:t> introducerea de date valide.</a:t>
            </a:r>
            <a:endParaRPr sz="1200">
              <a:solidFill>
                <a:schemeClr val="lt1"/>
              </a:solidFill>
              <a:latin typeface="Times New Roman"/>
              <a:ea typeface="Times New Roman"/>
              <a:cs typeface="Times New Roman"/>
              <a:sym typeface="Times New Roman"/>
            </a:endParaRPr>
          </a:p>
        </p:txBody>
      </p:sp>
      <p:sp>
        <p:nvSpPr>
          <p:cNvPr id="273" name="Google Shape;273;p18"/>
          <p:cNvSpPr txBox="1"/>
          <p:nvPr/>
        </p:nvSpPr>
        <p:spPr>
          <a:xfrm>
            <a:off x="164775" y="2729350"/>
            <a:ext cx="2571900" cy="2299800"/>
          </a:xfrm>
          <a:prstGeom prst="rect">
            <a:avLst/>
          </a:prstGeom>
          <a:noFill/>
          <a:ln>
            <a:noFill/>
          </a:ln>
        </p:spPr>
        <p:txBody>
          <a:bodyPr anchorCtr="0" anchor="t" bIns="91425" lIns="91425" spcFirstLastPara="1" rIns="91425" wrap="square" tIns="91425">
            <a:noAutofit/>
          </a:bodyPr>
          <a:lstStyle/>
          <a:p>
            <a:pPr indent="0" lvl="0" marL="0" marR="38100" rtl="0" algn="l">
              <a:lnSpc>
                <a:spcPct val="100000"/>
              </a:lnSpc>
              <a:spcBef>
                <a:spcPts val="0"/>
              </a:spcBef>
              <a:spcAft>
                <a:spcPts val="0"/>
              </a:spcAft>
              <a:buNone/>
            </a:pPr>
            <a:r>
              <a:rPr b="1" lang="ro">
                <a:solidFill>
                  <a:schemeClr val="lt1"/>
                </a:solidFill>
                <a:highlight>
                  <a:schemeClr val="accent1"/>
                </a:highlight>
                <a:latin typeface="Times New Roman"/>
                <a:ea typeface="Times New Roman"/>
                <a:cs typeface="Times New Roman"/>
                <a:sym typeface="Times New Roman"/>
              </a:rPr>
              <a:t>Testarea negativă</a:t>
            </a:r>
            <a:r>
              <a:rPr lang="ro" sz="1200">
                <a:solidFill>
                  <a:schemeClr val="lt1"/>
                </a:solidFill>
                <a:latin typeface="Times New Roman"/>
                <a:ea typeface="Times New Roman"/>
                <a:cs typeface="Times New Roman"/>
                <a:sym typeface="Times New Roman"/>
              </a:rPr>
              <a:t> este o metodă de testare efectuată pe o aplicație software prin introducerea date invalide sau necorespunzătoare. Se verifică dacă aplicația software se comportă conform așteptărilor cu input-urile negative sau nedorite ale utilizatorului. Scopul </a:t>
            </a:r>
            <a:r>
              <a:rPr lang="ro" sz="1200">
                <a:solidFill>
                  <a:schemeClr val="lt1"/>
                </a:solidFill>
                <a:latin typeface="Times New Roman"/>
                <a:ea typeface="Times New Roman"/>
                <a:cs typeface="Times New Roman"/>
                <a:sym typeface="Times New Roman"/>
              </a:rPr>
              <a:t>testării</a:t>
            </a:r>
            <a:r>
              <a:rPr lang="ro" sz="1200">
                <a:solidFill>
                  <a:schemeClr val="lt1"/>
                </a:solidFill>
                <a:latin typeface="Times New Roman"/>
                <a:ea typeface="Times New Roman"/>
                <a:cs typeface="Times New Roman"/>
                <a:sym typeface="Times New Roman"/>
              </a:rPr>
              <a:t> este de a se asigura că aplicația software nu se blochează și rămâne stabilă cu date </a:t>
            </a:r>
            <a:r>
              <a:rPr lang="ro" sz="1200">
                <a:solidFill>
                  <a:schemeClr val="lt1"/>
                </a:solidFill>
                <a:latin typeface="Times New Roman"/>
                <a:ea typeface="Times New Roman"/>
                <a:cs typeface="Times New Roman"/>
                <a:sym typeface="Times New Roman"/>
              </a:rPr>
              <a:t>invalide</a:t>
            </a:r>
            <a:r>
              <a:rPr lang="ro"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nvSpPr>
        <p:spPr>
          <a:xfrm>
            <a:off x="0" y="0"/>
            <a:ext cx="8596200" cy="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2000">
                <a:solidFill>
                  <a:schemeClr val="lt1"/>
                </a:solidFill>
                <a:latin typeface="Times New Roman"/>
                <a:ea typeface="Times New Roman"/>
                <a:cs typeface="Times New Roman"/>
                <a:sym typeface="Times New Roman"/>
              </a:rPr>
              <a:t>2. ASPECTE PRACTICE </a:t>
            </a:r>
            <a:endParaRPr b="1"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ro" sz="2000">
                <a:solidFill>
                  <a:schemeClr val="lt1"/>
                </a:solidFill>
                <a:latin typeface="Times New Roman"/>
                <a:ea typeface="Times New Roman"/>
                <a:cs typeface="Times New Roman"/>
                <a:sym typeface="Times New Roman"/>
              </a:rPr>
              <a:t>   </a:t>
            </a:r>
            <a:r>
              <a:rPr b="1" lang="ro" sz="2000">
                <a:solidFill>
                  <a:schemeClr val="lt1"/>
                </a:solidFill>
                <a:latin typeface="Times New Roman"/>
                <a:ea typeface="Times New Roman"/>
                <a:cs typeface="Times New Roman"/>
                <a:sym typeface="Times New Roman"/>
              </a:rPr>
              <a:t>CERINȚE</a:t>
            </a:r>
            <a:r>
              <a:rPr b="1" lang="ro" sz="2000">
                <a:solidFill>
                  <a:schemeClr val="lt1"/>
                </a:solidFill>
                <a:latin typeface="Times New Roman"/>
                <a:ea typeface="Times New Roman"/>
                <a:cs typeface="Times New Roman"/>
                <a:sym typeface="Times New Roman"/>
              </a:rPr>
              <a:t> DE BUSINESS OPENSKY.COM</a:t>
            </a:r>
            <a:endParaRPr b="1" sz="2000">
              <a:solidFill>
                <a:schemeClr val="lt1"/>
              </a:solidFill>
              <a:latin typeface="Times New Roman"/>
              <a:ea typeface="Times New Roman"/>
              <a:cs typeface="Times New Roman"/>
              <a:sym typeface="Times New Roman"/>
            </a:endParaRPr>
          </a:p>
        </p:txBody>
      </p:sp>
      <p:pic>
        <p:nvPicPr>
          <p:cNvPr id="279" name="Google Shape;279;p19"/>
          <p:cNvPicPr preferRelativeResize="0"/>
          <p:nvPr/>
        </p:nvPicPr>
        <p:blipFill>
          <a:blip r:embed="rId3">
            <a:alphaModFix/>
          </a:blip>
          <a:stretch>
            <a:fillRect/>
          </a:stretch>
        </p:blipFill>
        <p:spPr>
          <a:xfrm>
            <a:off x="78800" y="1292400"/>
            <a:ext cx="4255201" cy="3809900"/>
          </a:xfrm>
          <a:prstGeom prst="rect">
            <a:avLst/>
          </a:prstGeom>
          <a:noFill/>
          <a:ln>
            <a:noFill/>
          </a:ln>
        </p:spPr>
      </p:pic>
      <p:sp>
        <p:nvSpPr>
          <p:cNvPr id="280" name="Google Shape;280;p19"/>
          <p:cNvSpPr txBox="1"/>
          <p:nvPr/>
        </p:nvSpPr>
        <p:spPr>
          <a:xfrm>
            <a:off x="136100" y="766500"/>
            <a:ext cx="4435800" cy="4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o">
                <a:solidFill>
                  <a:schemeClr val="lt1"/>
                </a:solidFill>
                <a:latin typeface="Times New Roman"/>
                <a:ea typeface="Times New Roman"/>
                <a:cs typeface="Times New Roman"/>
                <a:sym typeface="Times New Roman"/>
              </a:rPr>
              <a:t>În</a:t>
            </a:r>
            <a:r>
              <a:rPr lang="ro">
                <a:solidFill>
                  <a:schemeClr val="lt1"/>
                </a:solidFill>
                <a:latin typeface="Times New Roman"/>
                <a:ea typeface="Times New Roman"/>
                <a:cs typeface="Times New Roman"/>
                <a:sym typeface="Times New Roman"/>
              </a:rPr>
              <a:t> aceasta </a:t>
            </a:r>
            <a:r>
              <a:rPr lang="ro">
                <a:solidFill>
                  <a:schemeClr val="lt1"/>
                </a:solidFill>
                <a:latin typeface="Times New Roman"/>
                <a:ea typeface="Times New Roman"/>
                <a:cs typeface="Times New Roman"/>
                <a:sym typeface="Times New Roman"/>
              </a:rPr>
              <a:t>secțiune</a:t>
            </a:r>
            <a:r>
              <a:rPr lang="ro">
                <a:solidFill>
                  <a:schemeClr val="lt1"/>
                </a:solidFill>
                <a:latin typeface="Times New Roman"/>
                <a:ea typeface="Times New Roman"/>
                <a:cs typeface="Times New Roman"/>
                <a:sym typeface="Times New Roman"/>
              </a:rPr>
              <a:t> se descriu </a:t>
            </a:r>
            <a:r>
              <a:rPr lang="ro">
                <a:solidFill>
                  <a:schemeClr val="lt1"/>
                </a:solidFill>
                <a:latin typeface="Times New Roman"/>
                <a:ea typeface="Times New Roman"/>
                <a:cs typeface="Times New Roman"/>
                <a:sym typeface="Times New Roman"/>
              </a:rPr>
              <a:t>cerințele</a:t>
            </a:r>
            <a:r>
              <a:rPr lang="ro">
                <a:solidFill>
                  <a:schemeClr val="lt1"/>
                </a:solidFill>
                <a:latin typeface="Times New Roman"/>
                <a:ea typeface="Times New Roman"/>
                <a:cs typeface="Times New Roman"/>
                <a:sym typeface="Times New Roman"/>
              </a:rPr>
              <a:t> de business pentru </a:t>
            </a:r>
            <a:r>
              <a:rPr lang="ro">
                <a:solidFill>
                  <a:schemeClr val="lt1"/>
                </a:solidFill>
                <a:latin typeface="Times New Roman"/>
                <a:ea typeface="Times New Roman"/>
                <a:cs typeface="Times New Roman"/>
                <a:sym typeface="Times New Roman"/>
              </a:rPr>
              <a:t>două</a:t>
            </a:r>
            <a:r>
              <a:rPr lang="ro">
                <a:solidFill>
                  <a:schemeClr val="lt1"/>
                </a:solidFill>
                <a:latin typeface="Times New Roman"/>
                <a:ea typeface="Times New Roman"/>
                <a:cs typeface="Times New Roman"/>
                <a:sym typeface="Times New Roman"/>
              </a:rPr>
              <a:t> epic-uri ale site-ului OpenSky.com</a:t>
            </a:r>
            <a:endParaRPr>
              <a:solidFill>
                <a:schemeClr val="lt1"/>
              </a:solidFill>
              <a:latin typeface="Times New Roman"/>
              <a:ea typeface="Times New Roman"/>
              <a:cs typeface="Times New Roman"/>
              <a:sym typeface="Times New Roman"/>
            </a:endParaRPr>
          </a:p>
        </p:txBody>
      </p:sp>
      <p:pic>
        <p:nvPicPr>
          <p:cNvPr id="281" name="Google Shape;281;p19"/>
          <p:cNvPicPr preferRelativeResize="0"/>
          <p:nvPr/>
        </p:nvPicPr>
        <p:blipFill>
          <a:blip r:embed="rId4">
            <a:alphaModFix/>
          </a:blip>
          <a:stretch>
            <a:fillRect/>
          </a:stretch>
        </p:blipFill>
        <p:spPr>
          <a:xfrm>
            <a:off x="4377000" y="1292400"/>
            <a:ext cx="4716851" cy="38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nvSpPr>
        <p:spPr>
          <a:xfrm>
            <a:off x="25" y="128950"/>
            <a:ext cx="9144000" cy="6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o" sz="2000">
                <a:solidFill>
                  <a:schemeClr val="lt1"/>
                </a:solidFill>
                <a:latin typeface="Times New Roman"/>
                <a:ea typeface="Times New Roman"/>
                <a:cs typeface="Times New Roman"/>
                <a:sym typeface="Times New Roman"/>
              </a:rPr>
              <a:t>CONDIȚIILE</a:t>
            </a:r>
            <a:r>
              <a:rPr lang="ro" sz="2000">
                <a:solidFill>
                  <a:schemeClr val="lt1"/>
                </a:solidFill>
                <a:latin typeface="Times New Roman"/>
                <a:ea typeface="Times New Roman"/>
                <a:cs typeface="Times New Roman"/>
                <a:sym typeface="Times New Roman"/>
              </a:rPr>
              <a:t> DE TESTARE</a:t>
            </a:r>
            <a:endParaRPr sz="2000">
              <a:solidFill>
                <a:schemeClr val="lt1"/>
              </a:solidFill>
              <a:latin typeface="Times New Roman"/>
              <a:ea typeface="Times New Roman"/>
              <a:cs typeface="Times New Roman"/>
              <a:sym typeface="Times New Roman"/>
            </a:endParaRPr>
          </a:p>
        </p:txBody>
      </p:sp>
      <p:sp>
        <p:nvSpPr>
          <p:cNvPr id="287" name="Google Shape;287;p20"/>
          <p:cNvSpPr txBox="1"/>
          <p:nvPr/>
        </p:nvSpPr>
        <p:spPr>
          <a:xfrm>
            <a:off x="730700" y="809500"/>
            <a:ext cx="68844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200">
                <a:solidFill>
                  <a:schemeClr val="lt1"/>
                </a:solidFill>
                <a:latin typeface="Times New Roman"/>
                <a:ea typeface="Times New Roman"/>
                <a:cs typeface="Times New Roman"/>
                <a:sym typeface="Times New Roman"/>
              </a:rPr>
              <a:t>Condițiile</a:t>
            </a:r>
            <a:r>
              <a:rPr b="1" lang="ro" sz="1200">
                <a:solidFill>
                  <a:schemeClr val="lt1"/>
                </a:solidFill>
                <a:latin typeface="Times New Roman"/>
                <a:ea typeface="Times New Roman"/>
                <a:cs typeface="Times New Roman"/>
                <a:sym typeface="Times New Roman"/>
              </a:rPr>
              <a:t> de testare au fost create </a:t>
            </a:r>
            <a:r>
              <a:rPr b="1" lang="ro" sz="1200">
                <a:solidFill>
                  <a:schemeClr val="lt1"/>
                </a:solidFill>
                <a:latin typeface="Times New Roman"/>
                <a:ea typeface="Times New Roman"/>
                <a:cs typeface="Times New Roman"/>
                <a:sym typeface="Times New Roman"/>
              </a:rPr>
              <a:t>în</a:t>
            </a:r>
            <a:r>
              <a:rPr b="1" lang="ro" sz="1200">
                <a:solidFill>
                  <a:schemeClr val="lt1"/>
                </a:solidFill>
                <a:latin typeface="Times New Roman"/>
                <a:ea typeface="Times New Roman"/>
                <a:cs typeface="Times New Roman"/>
                <a:sym typeface="Times New Roman"/>
              </a:rPr>
              <a:t> JIRA- </a:t>
            </a:r>
            <a:r>
              <a:rPr b="1" lang="ro" sz="1200">
                <a:solidFill>
                  <a:schemeClr val="lt1"/>
                </a:solidFill>
                <a:latin typeface="Times New Roman"/>
                <a:ea typeface="Times New Roman"/>
                <a:cs typeface="Times New Roman"/>
                <a:sym typeface="Times New Roman"/>
              </a:rPr>
              <a:t>Zephyr Squad. S-au analizat functionalitati ale userului de Sign-Up cat și Sign In cât  și functionalitatiile . </a:t>
            </a:r>
            <a:endParaRPr b="1" sz="1200">
              <a:solidFill>
                <a:schemeClr val="lt1"/>
              </a:solidFill>
              <a:latin typeface="Times New Roman"/>
              <a:ea typeface="Times New Roman"/>
              <a:cs typeface="Times New Roman"/>
              <a:sym typeface="Times New Roman"/>
            </a:endParaRPr>
          </a:p>
        </p:txBody>
      </p:sp>
      <p:pic>
        <p:nvPicPr>
          <p:cNvPr id="288" name="Google Shape;288;p20"/>
          <p:cNvPicPr preferRelativeResize="0"/>
          <p:nvPr/>
        </p:nvPicPr>
        <p:blipFill>
          <a:blip r:embed="rId3">
            <a:alphaModFix/>
          </a:blip>
          <a:stretch>
            <a:fillRect/>
          </a:stretch>
        </p:blipFill>
        <p:spPr>
          <a:xfrm flipH="1" rot="10800000">
            <a:off x="6870825" y="3785462"/>
            <a:ext cx="881725" cy="881725"/>
          </a:xfrm>
          <a:prstGeom prst="rect">
            <a:avLst/>
          </a:prstGeom>
          <a:noFill/>
          <a:ln>
            <a:noFill/>
          </a:ln>
        </p:spPr>
      </p:pic>
      <p:pic>
        <p:nvPicPr>
          <p:cNvPr id="289" name="Google Shape;289;p20"/>
          <p:cNvPicPr preferRelativeResize="0"/>
          <p:nvPr/>
        </p:nvPicPr>
        <p:blipFill>
          <a:blip r:embed="rId3">
            <a:alphaModFix/>
          </a:blip>
          <a:stretch>
            <a:fillRect/>
          </a:stretch>
        </p:blipFill>
        <p:spPr>
          <a:xfrm flipH="1" rot="10800000">
            <a:off x="8040450" y="3785462"/>
            <a:ext cx="881725" cy="881725"/>
          </a:xfrm>
          <a:prstGeom prst="rect">
            <a:avLst/>
          </a:prstGeom>
          <a:noFill/>
          <a:ln>
            <a:noFill/>
          </a:ln>
        </p:spPr>
      </p:pic>
      <p:pic>
        <p:nvPicPr>
          <p:cNvPr id="290" name="Google Shape;290;p20"/>
          <p:cNvPicPr preferRelativeResize="0"/>
          <p:nvPr/>
        </p:nvPicPr>
        <p:blipFill>
          <a:blip r:embed="rId4">
            <a:alphaModFix/>
          </a:blip>
          <a:stretch>
            <a:fillRect/>
          </a:stretch>
        </p:blipFill>
        <p:spPr>
          <a:xfrm>
            <a:off x="152400" y="1542100"/>
            <a:ext cx="8839199" cy="20274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1"/>
          <p:cNvSpPr txBox="1"/>
          <p:nvPr/>
        </p:nvSpPr>
        <p:spPr>
          <a:xfrm>
            <a:off x="100" y="78800"/>
            <a:ext cx="9144000" cy="5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2000">
                <a:solidFill>
                  <a:schemeClr val="lt1"/>
                </a:solidFill>
                <a:latin typeface="Times New Roman"/>
                <a:ea typeface="Times New Roman"/>
                <a:cs typeface="Times New Roman"/>
                <a:sym typeface="Times New Roman"/>
              </a:rPr>
              <a:t>TEST CASES</a:t>
            </a:r>
            <a:endParaRPr b="1" sz="2000">
              <a:solidFill>
                <a:schemeClr val="lt1"/>
              </a:solidFill>
              <a:latin typeface="Times New Roman"/>
              <a:ea typeface="Times New Roman"/>
              <a:cs typeface="Times New Roman"/>
              <a:sym typeface="Times New Roman"/>
            </a:endParaRPr>
          </a:p>
        </p:txBody>
      </p:sp>
      <p:sp>
        <p:nvSpPr>
          <p:cNvPr id="296" name="Google Shape;296;p21"/>
          <p:cNvSpPr txBox="1"/>
          <p:nvPr/>
        </p:nvSpPr>
        <p:spPr>
          <a:xfrm>
            <a:off x="825800" y="379675"/>
            <a:ext cx="7205100" cy="65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ro" sz="1200">
                <a:solidFill>
                  <a:schemeClr val="lt1"/>
                </a:solidFill>
                <a:latin typeface="Times New Roman"/>
                <a:ea typeface="Times New Roman"/>
                <a:cs typeface="Times New Roman"/>
                <a:sym typeface="Times New Roman"/>
              </a:rPr>
              <a:t>La aceste exemple de  test cases se testează o functionalitate a site-ului  cat și crearea unui cont de către un user cu o adresa de email și o parola validă. Se folosește  testarea funcțională și de </a:t>
            </a:r>
            <a:r>
              <a:rPr lang="ro" sz="1200">
                <a:solidFill>
                  <a:schemeClr val="lt1"/>
                </a:solidFill>
                <a:latin typeface="Times New Roman"/>
                <a:ea typeface="Times New Roman"/>
                <a:cs typeface="Times New Roman"/>
                <a:sym typeface="Times New Roman"/>
              </a:rPr>
              <a:t>sistem</a:t>
            </a:r>
            <a:r>
              <a:rPr lang="ro" sz="1200">
                <a:solidFill>
                  <a:schemeClr val="lt1"/>
                </a:solidFill>
                <a:latin typeface="Times New Roman"/>
                <a:ea typeface="Times New Roman"/>
                <a:cs typeface="Times New Roman"/>
                <a:sym typeface="Times New Roman"/>
              </a:rPr>
              <a:t> , testele fiind executate în JIRA primul avand o prioritate mare iar al doilea o prioritate medie.</a:t>
            </a:r>
            <a:endParaRPr>
              <a:solidFill>
                <a:schemeClr val="lt1"/>
              </a:solidFill>
              <a:latin typeface="Times New Roman"/>
              <a:ea typeface="Times New Roman"/>
              <a:cs typeface="Times New Roman"/>
              <a:sym typeface="Times New Roman"/>
            </a:endParaRPr>
          </a:p>
        </p:txBody>
      </p:sp>
      <p:pic>
        <p:nvPicPr>
          <p:cNvPr id="297" name="Google Shape;297;p21"/>
          <p:cNvPicPr preferRelativeResize="0"/>
          <p:nvPr/>
        </p:nvPicPr>
        <p:blipFill>
          <a:blip r:embed="rId3">
            <a:alphaModFix/>
          </a:blip>
          <a:stretch>
            <a:fillRect/>
          </a:stretch>
        </p:blipFill>
        <p:spPr>
          <a:xfrm>
            <a:off x="4797475" y="1148275"/>
            <a:ext cx="3982021" cy="3842825"/>
          </a:xfrm>
          <a:prstGeom prst="rect">
            <a:avLst/>
          </a:prstGeom>
          <a:noFill/>
          <a:ln>
            <a:noFill/>
          </a:ln>
        </p:spPr>
      </p:pic>
      <p:pic>
        <p:nvPicPr>
          <p:cNvPr id="298" name="Google Shape;298;p21"/>
          <p:cNvPicPr preferRelativeResize="0"/>
          <p:nvPr/>
        </p:nvPicPr>
        <p:blipFill>
          <a:blip r:embed="rId4">
            <a:alphaModFix/>
          </a:blip>
          <a:stretch>
            <a:fillRect/>
          </a:stretch>
        </p:blipFill>
        <p:spPr>
          <a:xfrm>
            <a:off x="496275" y="1148275"/>
            <a:ext cx="3862184" cy="384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