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74" r:id="rId4"/>
    <p:sldId id="287" r:id="rId5"/>
    <p:sldId id="272" r:id="rId6"/>
    <p:sldId id="288" r:id="rId7"/>
    <p:sldId id="289" r:id="rId8"/>
    <p:sldId id="256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er Mondragón" initials="IM" lastIdx="1" clrIdx="0">
    <p:extLst>
      <p:ext uri="{19B8F6BF-5375-455C-9EA6-DF929625EA0E}">
        <p15:presenceInfo xmlns:p15="http://schemas.microsoft.com/office/powerpoint/2012/main" userId="247a0465078aa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122"/>
    <a:srgbClr val="771A15"/>
    <a:srgbClr val="941651"/>
    <a:srgbClr val="7AA01C"/>
    <a:srgbClr val="36E8A5"/>
    <a:srgbClr val="2EA1E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4E46-B306-4C0B-9F20-58FEF5F64699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A8F-7B96-4A24-B2FD-6307AE1C5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C17C4FC-84A4-44AA-A1BA-7A982BC9AAA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194449" y="5602069"/>
            <a:ext cx="3997551" cy="1255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19C9E1-DB9C-48C1-8D8C-059BD79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1624"/>
            <a:ext cx="9144000" cy="2405063"/>
          </a:xfrm>
        </p:spPr>
        <p:txBody>
          <a:bodyPr anchor="b"/>
          <a:lstStyle>
            <a:lvl1pPr algn="ctr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5CBF-FDCB-4F41-AC11-9CEFE16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873"/>
            <a:ext cx="9144000" cy="527278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8561-C113-4DF7-9F88-068774B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F9DFC-91F3-4A4A-83D7-2D0234B6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4210C-186B-413F-80D7-FB56ED9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CDFDE1-EC0A-4A15-A2E7-D28F9040BF5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0"/>
            <a:ext cx="3997551" cy="12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A581-7687-4179-A28E-20083C84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4DB1C-7EAA-4F15-82E1-8C776538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BC583-A432-4FBC-BD95-4FD13AE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6933F-0BD9-40F1-904B-D8FB6ED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31D9-78CF-4C10-9456-1F836D8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E3146-FE40-4844-B808-B9F782A3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6ACF-8599-4982-BCC9-6EAEADC6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07FB9-ED22-4282-97AE-26AE01D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5D63B-82E7-4B33-9EF5-812669E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256CD-27C8-445C-8BCE-4762A07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7269C8-BE80-436D-9B91-E93EF7868CB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911770" y="5827354"/>
            <a:ext cx="3280229" cy="1030200"/>
          </a:xfrm>
          <a:prstGeom prst="rect">
            <a:avLst/>
          </a:prstGeom>
        </p:spPr>
      </p:pic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2BD0AC9F-8DE2-4CE6-8397-6F5846B2B0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3" y="5816631"/>
            <a:ext cx="1164772" cy="9000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2608F-1C8A-4C49-BB5F-F0F66E9CF1B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-5524"/>
            <a:ext cx="1828800" cy="574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EF12A-C518-4A46-BE53-DCE0760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8993746" cy="575517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13DE9-AEDD-4891-B92E-9CD6EED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68"/>
            <a:ext cx="10515600" cy="49092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C6404-0F8F-4BD8-925A-74CAFC9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65FEA-27CE-453F-8FEF-2F1EA73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A9915-7D66-44F3-8D3B-C895AF5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303DD2E-B37C-B0FC-1F9A-BE0A84652F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46" y="339056"/>
            <a:ext cx="2829954" cy="55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2376-654A-4D9D-AAE0-0E9EFA3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E45F9-D70D-4EC6-80C3-7A7984DA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298A9-5250-4D95-8CB1-FC604D2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0573D-6ECA-4AE5-9EE3-7E1C4AD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AEAE3-3214-467A-BA0A-17A12E0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448B-10AA-444D-B199-462F02C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60D38-1866-440C-BB3F-E1799F8B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7821F-8A99-47F7-BC4C-1E849FEE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3F3472-B764-4349-8B19-EE846E64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36B04-3097-4F8F-8F90-5AFA35F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9CF71-5D38-4713-AF1D-D4C945AD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9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E5A6-7619-42B0-B8B0-DED01AFC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E9D50-64B5-4869-9DAF-165D51C8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2F86E-4754-4651-A4E7-F4D5CDB4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D7344-34EB-4FD6-B8A8-018A492F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3B6979-C591-4ED7-8435-051AF3B76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648122-3D48-4103-8824-C0E853E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FF6DD-1749-41B4-A713-6AF912D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A8FBF-CD8C-4101-AD2A-DEB845BB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9BBD-AEB3-452C-A121-0A13473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9FA8A-C40D-4B96-B60C-0A388CE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3E735-FFE0-48B8-AD19-9F15297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93CEF-1DB8-4969-8E1B-FC540EB6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AE2E-0356-481A-BFB0-773BE9F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0DA37-AEF7-49AD-A009-1F62E1D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97A3-1A90-49EB-B6E9-97E74787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1A50-4D9A-4585-A965-BFD9ED4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6266B-566C-4CB9-9BCC-AAE79433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43575A-2B6A-4915-AA27-EAFC976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6ABB-12D3-41FD-8DB2-CD17F985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40BD0-0459-4F88-8910-016BB30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03DC-FB9C-4AB5-991B-E6571DB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71331-9CB1-4562-9242-2024CCE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52615F-F285-4F47-9E74-A91223A1E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C5ECC-9623-4E7C-8249-F20E8BC9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CB4E2-7223-4A6F-87F4-69FC3BA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0074C-B5CD-4841-98D7-ED01B50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5F0F8-BCF8-488F-90B5-E6CD637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6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D237-6C00-461C-92AC-EBC40D0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CDBCE-2309-4E77-B2DE-70DB5C5F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FB698-D2E6-4FE4-ABA1-9B7A7402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64F4-D973-4F9C-B12E-F4E0CE921371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CAEF43-348C-4FFA-8340-B841FE18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2A55A-68E5-4D0B-ADFB-78B698A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8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13B3-F5DC-490D-913E-DC0E30C2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36" y="4862552"/>
            <a:ext cx="9144000" cy="873125"/>
          </a:xfrm>
        </p:spPr>
        <p:txBody>
          <a:bodyPr>
            <a:noAutofit/>
          </a:bodyPr>
          <a:lstStyle/>
          <a:p>
            <a:r>
              <a:rPr lang="es-MX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Sesión arranque con usuarios clave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B18D00-E16B-4D61-B06F-8B0ADF4A56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8789" y="3873516"/>
            <a:ext cx="11835684" cy="9890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1800" b="1" dirty="0">
                <a:effectLst/>
                <a:latin typeface="Montserrat" pitchFamily="2" charset="77"/>
                <a:ea typeface="Calibri" panose="020F0502020204030204" pitchFamily="34" charset="0"/>
                <a:cs typeface="Calibri" panose="020F0502020204030204" pitchFamily="34" charset="0"/>
              </a:rPr>
              <a:t>Sistema </a:t>
            </a:r>
            <a:r>
              <a:rPr lang="es-MX" sz="1800" b="1" dirty="0">
                <a:latin typeface="Montserrat" pitchFamily="2" charset="77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s-MX" sz="1800" b="1" dirty="0">
                <a:effectLst/>
                <a:latin typeface="Montserrat" pitchFamily="2" charset="77"/>
                <a:ea typeface="Calibri" panose="020F0502020204030204" pitchFamily="34" charset="0"/>
                <a:cs typeface="Calibri" panose="020F0502020204030204" pitchFamily="34" charset="0"/>
              </a:rPr>
              <a:t>ara el Control y Seguimiento de Auditoría a Impuestos Estatales </a:t>
            </a:r>
          </a:p>
          <a:p>
            <a:pPr marL="0" indent="0" algn="ctr">
              <a:buNone/>
            </a:pPr>
            <a:r>
              <a:rPr lang="es-MX" sz="1800" b="1" dirty="0">
                <a:solidFill>
                  <a:srgbClr val="000000"/>
                </a:solidFill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Sistema Integral para </a:t>
            </a:r>
            <a:r>
              <a:rPr lang="es-MX" sz="1800" b="1" dirty="0">
                <a:solidFill>
                  <a:srgbClr val="000000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MX" sz="1800" b="1" dirty="0">
                <a:solidFill>
                  <a:srgbClr val="000000"/>
                </a:solidFill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a Gestión Recaudatoria y </a:t>
            </a:r>
            <a:r>
              <a:rPr lang="es-MX" sz="1800" b="1" dirty="0">
                <a:solidFill>
                  <a:srgbClr val="000000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l Seguimiento de </a:t>
            </a:r>
            <a:r>
              <a:rPr lang="es-MX" sz="1800" b="1" dirty="0">
                <a:solidFill>
                  <a:srgbClr val="000000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MX" sz="1800" b="1" dirty="0">
                <a:solidFill>
                  <a:srgbClr val="000000"/>
                </a:solidFill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a Política Fiscal Estatal</a:t>
            </a:r>
            <a:r>
              <a:rPr lang="es-MX" sz="1600" b="1" dirty="0">
                <a:effectLst/>
              </a:rPr>
              <a:t> </a:t>
            </a:r>
            <a:endParaRPr lang="es-MX" sz="2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88890E-F29C-2AC1-FFD3-6A4D71AE3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46" y="2077159"/>
            <a:ext cx="7129464" cy="140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03A3F80F-9CCA-44BE-9CCB-161087307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51" y="4836848"/>
            <a:ext cx="2248577" cy="16864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C3FF52-7094-49E5-AA8D-54E0F69C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A5884-7ACE-4983-9888-D9345DF39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57" y="1177935"/>
            <a:ext cx="5402943" cy="4319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200" dirty="0">
                <a:solidFill>
                  <a:srgbClr val="2EA1E8"/>
                </a:solidFill>
              </a:rPr>
              <a:t>Auditoría a Impuestos Estatales: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33EEFB5-FBB1-4B6B-831F-103EF948FD0E}"/>
              </a:ext>
            </a:extLst>
          </p:cNvPr>
          <p:cNvSpPr/>
          <p:nvPr/>
        </p:nvSpPr>
        <p:spPr>
          <a:xfrm>
            <a:off x="6096000" y="594263"/>
            <a:ext cx="5562602" cy="14773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s-MX" sz="2200" dirty="0">
                <a:solidFill>
                  <a:srgbClr val="7AA01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Gestión Recaudatoria </a:t>
            </a:r>
          </a:p>
          <a:p>
            <a:r>
              <a:rPr lang="es-MX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Análisis y Diseño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Análisis de Requerimientos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Anáisis y Documentación de sistemas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Control de Ingresos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Contribuyentes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Ingresos Coordinados con la Federación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Contabilidad gubernamental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Vehicular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Portal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Control de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Configuraciones 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Servicios Web – Integraciones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Padrón Único de Contribuyentes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Expediente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Firma Electrónica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Buzón Tributario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Bancarización y Conciliación Bancaria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Control de Obligaciones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Reportes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Manejo de Formas Valoradas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Presupuesto de Ingresos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Conceptos de Ingteso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Tablero de Metas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Gestor de Pantillas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DFFEA01-62F3-4783-B84E-00AD5A57DC75}"/>
              </a:ext>
            </a:extLst>
          </p:cNvPr>
          <p:cNvSpPr/>
          <p:nvPr/>
        </p:nvSpPr>
        <p:spPr>
          <a:xfrm>
            <a:off x="533398" y="1680922"/>
            <a:ext cx="5562602" cy="345774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Análisis, Diseño y Desarrollo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Contribuyentes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Autorización de Comité de Programación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Área Operativa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Control y Seguimiento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Procedimiento a Revisión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Dictámenes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Consultas y Reportes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Administración de Usuarios 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</a:t>
            </a:r>
          </a:p>
        </p:txBody>
      </p:sp>
    </p:spTree>
    <p:extLst>
      <p:ext uri="{BB962C8B-B14F-4D97-AF65-F5344CB8AC3E}">
        <p14:creationId xmlns:p14="http://schemas.microsoft.com/office/powerpoint/2010/main" val="341088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CE5C2-9955-4CE7-87FD-61BBA60B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Calendario General</a:t>
            </a:r>
          </a:p>
        </p:txBody>
      </p:sp>
      <p:pic>
        <p:nvPicPr>
          <p:cNvPr id="8" name="Imagen 7" descr="Imagen que contiene tabla, computadora, blanco, laptop&#10;&#10;Descripción generada automáticamente">
            <a:extLst>
              <a:ext uri="{FF2B5EF4-FFF2-40B4-BE49-F238E27FC236}">
                <a16:creationId xmlns:a16="http://schemas.microsoft.com/office/drawing/2014/main" id="{F711F460-3B37-40A5-AAE4-8E25AFED0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496" y="921592"/>
            <a:ext cx="1197057" cy="1197057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70BC33D-52EC-4542-B588-5160D5D784B6}"/>
              </a:ext>
            </a:extLst>
          </p:cNvPr>
          <p:cNvCxnSpPr>
            <a:cxnSpLocks/>
          </p:cNvCxnSpPr>
          <p:nvPr/>
        </p:nvCxnSpPr>
        <p:spPr>
          <a:xfrm>
            <a:off x="907975" y="1010493"/>
            <a:ext cx="1009650" cy="0"/>
          </a:xfrm>
          <a:prstGeom prst="line">
            <a:avLst/>
          </a:prstGeom>
          <a:ln w="38100">
            <a:solidFill>
              <a:srgbClr val="2EA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6E58ABA-211E-8DC2-DA8E-C6D94CB11BD1}"/>
              </a:ext>
            </a:extLst>
          </p:cNvPr>
          <p:cNvSpPr txBox="1"/>
          <p:nvPr/>
        </p:nvSpPr>
        <p:spPr>
          <a:xfrm>
            <a:off x="4834815" y="443663"/>
            <a:ext cx="6329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7AA01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Gestión Recaudatoria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BFDFBDF-DC3A-31BC-4273-AE04B969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37" y="1019180"/>
            <a:ext cx="6612228" cy="570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6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CE5C2-9955-4CE7-87FD-61BBA60B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Calendario General</a:t>
            </a:r>
          </a:p>
        </p:txBody>
      </p:sp>
      <p:pic>
        <p:nvPicPr>
          <p:cNvPr id="8" name="Imagen 7" descr="Imagen que contiene tabla, computadora, blanco, laptop&#10;&#10;Descripción generada automáticamente">
            <a:extLst>
              <a:ext uri="{FF2B5EF4-FFF2-40B4-BE49-F238E27FC236}">
                <a16:creationId xmlns:a16="http://schemas.microsoft.com/office/drawing/2014/main" id="{F711F460-3B37-40A5-AAE4-8E25AFED0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496" y="921592"/>
            <a:ext cx="1197057" cy="1197057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70BC33D-52EC-4542-B588-5160D5D784B6}"/>
              </a:ext>
            </a:extLst>
          </p:cNvPr>
          <p:cNvCxnSpPr>
            <a:cxnSpLocks/>
          </p:cNvCxnSpPr>
          <p:nvPr/>
        </p:nvCxnSpPr>
        <p:spPr>
          <a:xfrm>
            <a:off x="907975" y="1010493"/>
            <a:ext cx="1009650" cy="0"/>
          </a:xfrm>
          <a:prstGeom prst="line">
            <a:avLst/>
          </a:prstGeom>
          <a:ln w="38100">
            <a:solidFill>
              <a:srgbClr val="2EA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6E58ABA-211E-8DC2-DA8E-C6D94CB11BD1}"/>
              </a:ext>
            </a:extLst>
          </p:cNvPr>
          <p:cNvSpPr txBox="1"/>
          <p:nvPr/>
        </p:nvSpPr>
        <p:spPr>
          <a:xfrm>
            <a:off x="4834815" y="443663"/>
            <a:ext cx="6329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7AA01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 y Seguimiento de Auditoría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C66451-2478-22C7-7BA0-42F6DCDF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46" y="1848721"/>
            <a:ext cx="9154483" cy="45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1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CE5C2-9955-4CE7-87FD-61BBA60B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Organigrama de Proyecto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F342B23-900B-4594-170C-98C9AB2EFE81}"/>
              </a:ext>
            </a:extLst>
          </p:cNvPr>
          <p:cNvSpPr/>
          <p:nvPr/>
        </p:nvSpPr>
        <p:spPr>
          <a:xfrm>
            <a:off x="163831" y="1209485"/>
            <a:ext cx="1493950" cy="52803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Gestión</a:t>
            </a:r>
          </a:p>
          <a:p>
            <a:pPr algn="ctr"/>
            <a:r>
              <a:rPr lang="es-MX" sz="1200" dirty="0"/>
              <a:t>Arturo Mondragón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15ADAAF0-5AD1-04E6-7BE0-EE3C21628594}"/>
              </a:ext>
            </a:extLst>
          </p:cNvPr>
          <p:cNvSpPr/>
          <p:nvPr/>
        </p:nvSpPr>
        <p:spPr>
          <a:xfrm>
            <a:off x="4940669" y="950552"/>
            <a:ext cx="1493950" cy="528034"/>
          </a:xfrm>
          <a:prstGeom prst="roundRect">
            <a:avLst/>
          </a:prstGeom>
          <a:solidFill>
            <a:srgbClr val="2EA1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Líder de</a:t>
            </a:r>
          </a:p>
          <a:p>
            <a:pPr algn="ctr"/>
            <a:r>
              <a:rPr lang="es-MX" sz="1200" dirty="0"/>
              <a:t>Proyecto</a:t>
            </a:r>
          </a:p>
          <a:p>
            <a:pPr algn="ctr"/>
            <a:r>
              <a:rPr lang="es-MX" sz="1200" dirty="0"/>
              <a:t>Octavio Jiménez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2D85050A-6C29-C4F4-3746-5359DF695074}"/>
              </a:ext>
            </a:extLst>
          </p:cNvPr>
          <p:cNvSpPr/>
          <p:nvPr/>
        </p:nvSpPr>
        <p:spPr>
          <a:xfrm>
            <a:off x="1259439" y="2155795"/>
            <a:ext cx="1493950" cy="528034"/>
          </a:xfrm>
          <a:prstGeom prst="roundRect">
            <a:avLst/>
          </a:prstGeom>
          <a:solidFill>
            <a:srgbClr val="2EA1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Líder</a:t>
            </a:r>
          </a:p>
          <a:p>
            <a:pPr algn="ctr"/>
            <a:r>
              <a:rPr lang="es-MX" sz="1200" dirty="0"/>
              <a:t>Técnico</a:t>
            </a:r>
          </a:p>
          <a:p>
            <a:pPr algn="ctr"/>
            <a:r>
              <a:rPr lang="es-MX" sz="1200" dirty="0"/>
              <a:t>Darío Acosta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DF1E9DAD-27DD-3D70-2265-AFF998466D58}"/>
              </a:ext>
            </a:extLst>
          </p:cNvPr>
          <p:cNvSpPr/>
          <p:nvPr/>
        </p:nvSpPr>
        <p:spPr>
          <a:xfrm>
            <a:off x="8016290" y="2155795"/>
            <a:ext cx="1493950" cy="528034"/>
          </a:xfrm>
          <a:prstGeom prst="roundRect">
            <a:avLst/>
          </a:prstGeom>
          <a:solidFill>
            <a:srgbClr val="2EA1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Arquitecto</a:t>
            </a:r>
          </a:p>
          <a:p>
            <a:pPr algn="ctr"/>
            <a:r>
              <a:rPr lang="es-MX" sz="1200" dirty="0"/>
              <a:t>Juan Carlos Salgado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ACAED81F-AF1C-FF02-E4C0-506533B75D6A}"/>
              </a:ext>
            </a:extLst>
          </p:cNvPr>
          <p:cNvSpPr/>
          <p:nvPr/>
        </p:nvSpPr>
        <p:spPr>
          <a:xfrm>
            <a:off x="4277545" y="6218672"/>
            <a:ext cx="1493950" cy="52803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DevOps</a:t>
            </a:r>
          </a:p>
          <a:p>
            <a:pPr algn="ctr"/>
            <a:r>
              <a:rPr lang="es-MX" sz="1100" dirty="0">
                <a:solidFill>
                  <a:schemeClr val="bg1"/>
                </a:solidFill>
              </a:rPr>
              <a:t>Jovani Morales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2F07D652-19E5-9F2E-D58E-36AEB2CED9C1}"/>
              </a:ext>
            </a:extLst>
          </p:cNvPr>
          <p:cNvSpPr/>
          <p:nvPr/>
        </p:nvSpPr>
        <p:spPr>
          <a:xfrm>
            <a:off x="1498272" y="2926019"/>
            <a:ext cx="1956517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Analísta</a:t>
            </a:r>
          </a:p>
          <a:p>
            <a:pPr algn="ctr"/>
            <a:r>
              <a:rPr lang="es-MX" sz="1100" dirty="0">
                <a:solidFill>
                  <a:schemeClr val="tx1"/>
                </a:solidFill>
              </a:rPr>
              <a:t>Angélica Hernández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1C3AF3AC-0C9C-1702-8BB9-DF3025C5C00D}"/>
              </a:ext>
            </a:extLst>
          </p:cNvPr>
          <p:cNvSpPr/>
          <p:nvPr/>
        </p:nvSpPr>
        <p:spPr>
          <a:xfrm>
            <a:off x="7181769" y="5619974"/>
            <a:ext cx="1956517" cy="38851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Documentación</a:t>
            </a:r>
          </a:p>
          <a:p>
            <a:pPr algn="ctr"/>
            <a:r>
              <a:rPr lang="es-MX" sz="1100" dirty="0">
                <a:solidFill>
                  <a:schemeClr val="bg1"/>
                </a:solidFill>
              </a:rPr>
              <a:t>Marco Rodríguez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628B0F15-EDAE-E042-2AD5-DE74DA587409}"/>
              </a:ext>
            </a:extLst>
          </p:cNvPr>
          <p:cNvSpPr/>
          <p:nvPr/>
        </p:nvSpPr>
        <p:spPr>
          <a:xfrm>
            <a:off x="1498271" y="3440478"/>
            <a:ext cx="1956517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Analista </a:t>
            </a:r>
          </a:p>
          <a:p>
            <a:pPr algn="ctr"/>
            <a:r>
              <a:rPr lang="es-MX" sz="1100" dirty="0">
                <a:solidFill>
                  <a:schemeClr val="tx1"/>
                </a:solidFill>
              </a:rPr>
              <a:t>Ana Laura Ortega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F63C1F77-7A5D-4F9E-E892-85A30C0EE188}"/>
              </a:ext>
            </a:extLst>
          </p:cNvPr>
          <p:cNvSpPr/>
          <p:nvPr/>
        </p:nvSpPr>
        <p:spPr>
          <a:xfrm>
            <a:off x="7270793" y="391349"/>
            <a:ext cx="1956517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Desarrollador</a:t>
            </a:r>
          </a:p>
          <a:p>
            <a:pPr algn="ctr"/>
            <a:r>
              <a:rPr lang="es-MX" sz="1100" dirty="0">
                <a:solidFill>
                  <a:schemeClr val="tx1"/>
                </a:solidFill>
              </a:rPr>
              <a:t>Marco Valencia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97284016-F77D-7789-274E-BCFD51562C63}"/>
              </a:ext>
            </a:extLst>
          </p:cNvPr>
          <p:cNvSpPr/>
          <p:nvPr/>
        </p:nvSpPr>
        <p:spPr>
          <a:xfrm>
            <a:off x="7038032" y="4217115"/>
            <a:ext cx="1956517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Desarrollador</a:t>
            </a:r>
          </a:p>
          <a:p>
            <a:pPr algn="ctr"/>
            <a:r>
              <a:rPr lang="es-MX" sz="1100" dirty="0">
                <a:solidFill>
                  <a:schemeClr val="tx1"/>
                </a:solidFill>
              </a:rPr>
              <a:t>Genaro Cacique Peña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033A77C5-F9BB-9682-981D-6307AFBB4BB6}"/>
              </a:ext>
            </a:extLst>
          </p:cNvPr>
          <p:cNvSpPr/>
          <p:nvPr/>
        </p:nvSpPr>
        <p:spPr>
          <a:xfrm>
            <a:off x="7038032" y="3544673"/>
            <a:ext cx="1956517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Desarrollador</a:t>
            </a:r>
          </a:p>
          <a:p>
            <a:pPr algn="ctr"/>
            <a:r>
              <a:rPr lang="es-MX" sz="1100" dirty="0">
                <a:solidFill>
                  <a:schemeClr val="tx1"/>
                </a:solidFill>
              </a:rPr>
              <a:t>Omar Madrigal López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4C0C9ABE-9DB8-1884-911B-8713660699A1}"/>
              </a:ext>
            </a:extLst>
          </p:cNvPr>
          <p:cNvSpPr/>
          <p:nvPr/>
        </p:nvSpPr>
        <p:spPr>
          <a:xfrm>
            <a:off x="1775130" y="4022858"/>
            <a:ext cx="1956517" cy="388514"/>
          </a:xfrm>
          <a:prstGeom prst="roundRect">
            <a:avLst/>
          </a:prstGeom>
          <a:solidFill>
            <a:srgbClr val="36E8A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Analista 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Ana Laura Ortega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557671B7-D44D-AB64-A15D-30C5B87421B9}"/>
              </a:ext>
            </a:extLst>
          </p:cNvPr>
          <p:cNvSpPr/>
          <p:nvPr/>
        </p:nvSpPr>
        <p:spPr>
          <a:xfrm>
            <a:off x="7325494" y="906437"/>
            <a:ext cx="1956517" cy="388514"/>
          </a:xfrm>
          <a:prstGeom prst="roundRect">
            <a:avLst/>
          </a:prstGeom>
          <a:solidFill>
            <a:srgbClr val="36E8A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Desarrollador Python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Ignacio Palos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BDA4426-37AA-DF00-AD38-7D6F280BEFB7}"/>
              </a:ext>
            </a:extLst>
          </p:cNvPr>
          <p:cNvSpPr/>
          <p:nvPr/>
        </p:nvSpPr>
        <p:spPr>
          <a:xfrm>
            <a:off x="9227311" y="3234743"/>
            <a:ext cx="1956517" cy="388514"/>
          </a:xfrm>
          <a:prstGeom prst="roundRect">
            <a:avLst/>
          </a:prstGeom>
          <a:solidFill>
            <a:srgbClr val="36E8A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Desarrollador Java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Jésus Vera González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E6DE926E-985D-13A6-D49C-93FF32D5530A}"/>
              </a:ext>
            </a:extLst>
          </p:cNvPr>
          <p:cNvSpPr/>
          <p:nvPr/>
        </p:nvSpPr>
        <p:spPr>
          <a:xfrm>
            <a:off x="3405678" y="5567423"/>
            <a:ext cx="2100254" cy="49361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Luis Alejandro Mendoza Castro</a:t>
            </a:r>
          </a:p>
          <a:p>
            <a:pPr algn="ctr"/>
            <a:r>
              <a:rPr lang="es-MX" sz="1100" dirty="0">
                <a:solidFill>
                  <a:schemeClr val="bg1"/>
                </a:solidFill>
              </a:rPr>
              <a:t>Documentación 2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93A5A07B-9297-CE66-7141-0DA9CEFA231D}"/>
              </a:ext>
            </a:extLst>
          </p:cNvPr>
          <p:cNvSpPr/>
          <p:nvPr/>
        </p:nvSpPr>
        <p:spPr>
          <a:xfrm>
            <a:off x="6518247" y="6185639"/>
            <a:ext cx="1956517" cy="5941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José Luis Rojas</a:t>
            </a:r>
          </a:p>
          <a:p>
            <a:pPr algn="ctr"/>
            <a:r>
              <a:rPr lang="es-MX" sz="1100" dirty="0">
                <a:solidFill>
                  <a:schemeClr val="bg1"/>
                </a:solidFill>
              </a:rPr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417205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CE5C2-9955-4CE7-87FD-61BBA60B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Visión del Proyecto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AB3DFDB-FF7D-4A6D-36EB-C17CA694679A}"/>
              </a:ext>
            </a:extLst>
          </p:cNvPr>
          <p:cNvGrpSpPr/>
          <p:nvPr/>
        </p:nvGrpSpPr>
        <p:grpSpPr>
          <a:xfrm>
            <a:off x="940158" y="1712891"/>
            <a:ext cx="10296187" cy="4005330"/>
            <a:chOff x="940158" y="1712891"/>
            <a:chExt cx="10296187" cy="400533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E8650A1-F056-FE9F-B80B-FC00BF89EFFC}"/>
                </a:ext>
              </a:extLst>
            </p:cNvPr>
            <p:cNvSpPr/>
            <p:nvPr/>
          </p:nvSpPr>
          <p:spPr>
            <a:xfrm>
              <a:off x="940158" y="1712891"/>
              <a:ext cx="10212946" cy="400533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BF728D2-1C47-1C71-100F-F3C42057992E}"/>
                </a:ext>
              </a:extLst>
            </p:cNvPr>
            <p:cNvSpPr/>
            <p:nvPr/>
          </p:nvSpPr>
          <p:spPr>
            <a:xfrm>
              <a:off x="940158" y="1771104"/>
              <a:ext cx="8706118" cy="388890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BC602D3-3FDD-7493-4CCE-F584B31E9E5F}"/>
                </a:ext>
              </a:extLst>
            </p:cNvPr>
            <p:cNvSpPr/>
            <p:nvPr/>
          </p:nvSpPr>
          <p:spPr>
            <a:xfrm>
              <a:off x="940158" y="1857158"/>
              <a:ext cx="7018986" cy="371679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0A7F680-28A7-54FE-1590-BBE8A7A8E405}"/>
                </a:ext>
              </a:extLst>
            </p:cNvPr>
            <p:cNvSpPr/>
            <p:nvPr/>
          </p:nvSpPr>
          <p:spPr>
            <a:xfrm>
              <a:off x="940158" y="2226683"/>
              <a:ext cx="5138670" cy="297774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958CD7E-C50D-312B-EE3A-F68242F21CA9}"/>
                </a:ext>
              </a:extLst>
            </p:cNvPr>
            <p:cNvSpPr/>
            <p:nvPr/>
          </p:nvSpPr>
          <p:spPr>
            <a:xfrm>
              <a:off x="940158" y="2530402"/>
              <a:ext cx="3683358" cy="237030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Operación de 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Sistemas y 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Tecnología de Información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303DD11-209F-6689-191C-86D1F75D3DA7}"/>
                </a:ext>
              </a:extLst>
            </p:cNvPr>
            <p:cNvSpPr txBox="1"/>
            <p:nvPr/>
          </p:nvSpPr>
          <p:spPr>
            <a:xfrm>
              <a:off x="4757799" y="3530890"/>
              <a:ext cx="1154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Operación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87C709F-C2B0-A873-E0ED-636E85BDA95F}"/>
                </a:ext>
              </a:extLst>
            </p:cNvPr>
            <p:cNvSpPr txBox="1"/>
            <p:nvPr/>
          </p:nvSpPr>
          <p:spPr>
            <a:xfrm>
              <a:off x="6283280" y="3253891"/>
              <a:ext cx="14714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Gestión</a:t>
              </a:r>
            </a:p>
            <a:p>
              <a:r>
                <a:rPr lang="es-MX" dirty="0"/>
                <a:t>Toma de Decisiones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D6CCA3-6D81-37BF-23C4-6D46B2719CC0}"/>
                </a:ext>
              </a:extLst>
            </p:cNvPr>
            <p:cNvSpPr txBox="1"/>
            <p:nvPr/>
          </p:nvSpPr>
          <p:spPr>
            <a:xfrm>
              <a:off x="8163596" y="3392391"/>
              <a:ext cx="1471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Política de</a:t>
              </a:r>
            </a:p>
            <a:p>
              <a:r>
                <a:rPr lang="es-MX" dirty="0"/>
                <a:t>Recaudación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1DFC7190-A9D8-AA40-57D1-949F532BC0EB}"/>
                </a:ext>
              </a:extLst>
            </p:cNvPr>
            <p:cNvSpPr txBox="1"/>
            <p:nvPr/>
          </p:nvSpPr>
          <p:spPr>
            <a:xfrm>
              <a:off x="9764933" y="3530890"/>
              <a:ext cx="1471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Población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90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861CD-9E56-7E9B-41BD-EFD8F080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Ciclo de Análisis del SIOX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949FFD93-ECB5-43AD-5EF4-88A1E12A0876}"/>
              </a:ext>
            </a:extLst>
          </p:cNvPr>
          <p:cNvSpPr/>
          <p:nvPr/>
        </p:nvSpPr>
        <p:spPr>
          <a:xfrm>
            <a:off x="450761" y="1326525"/>
            <a:ext cx="1996225" cy="669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</a:p>
          <a:p>
            <a:pPr algn="ctr"/>
            <a:r>
              <a:rPr lang="es-MX" dirty="0"/>
              <a:t>Funciones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71D43C21-A2B4-3544-7A30-62AF94CDA89B}"/>
              </a:ext>
            </a:extLst>
          </p:cNvPr>
          <p:cNvSpPr/>
          <p:nvPr/>
        </p:nvSpPr>
        <p:spPr>
          <a:xfrm>
            <a:off x="2625144" y="1326525"/>
            <a:ext cx="1996225" cy="669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Agenda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457D00D-6D39-3B5E-C89A-A0C1D2629DD8}"/>
              </a:ext>
            </a:extLst>
          </p:cNvPr>
          <p:cNvSpPr/>
          <p:nvPr/>
        </p:nvSpPr>
        <p:spPr>
          <a:xfrm>
            <a:off x="4994857" y="1326525"/>
            <a:ext cx="1996225" cy="669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Sesiones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06035B8-6170-13BC-6E01-2A46CBE5104C}"/>
              </a:ext>
            </a:extLst>
          </p:cNvPr>
          <p:cNvSpPr/>
          <p:nvPr/>
        </p:nvSpPr>
        <p:spPr>
          <a:xfrm>
            <a:off x="4994857" y="2279562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Flujo 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8810864F-173A-096B-B03F-85FDDE7674C4}"/>
              </a:ext>
            </a:extLst>
          </p:cNvPr>
          <p:cNvSpPr/>
          <p:nvPr/>
        </p:nvSpPr>
        <p:spPr>
          <a:xfrm>
            <a:off x="4994859" y="3572261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Insumos 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EF08F567-2153-85F5-7D6F-1E2658A2FBA5}"/>
              </a:ext>
            </a:extLst>
          </p:cNvPr>
          <p:cNvSpPr/>
          <p:nvPr/>
        </p:nvSpPr>
        <p:spPr>
          <a:xfrm>
            <a:off x="4994858" y="4000884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Resultados 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B36FE551-7BFF-01A5-1D84-C7C01B355D26}"/>
              </a:ext>
            </a:extLst>
          </p:cNvPr>
          <p:cNvSpPr/>
          <p:nvPr/>
        </p:nvSpPr>
        <p:spPr>
          <a:xfrm>
            <a:off x="4994857" y="4429505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Reglas 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6E8040DF-6BF8-85D6-8B96-542478D35B6B}"/>
              </a:ext>
            </a:extLst>
          </p:cNvPr>
          <p:cNvSpPr/>
          <p:nvPr/>
        </p:nvSpPr>
        <p:spPr>
          <a:xfrm>
            <a:off x="4994857" y="2708185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Pantallas 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40516AC7-9EC3-A397-3C36-BF0A17C8C3FA}"/>
              </a:ext>
            </a:extLst>
          </p:cNvPr>
          <p:cNvSpPr/>
          <p:nvPr/>
        </p:nvSpPr>
        <p:spPr>
          <a:xfrm>
            <a:off x="7274417" y="1326525"/>
            <a:ext cx="1996225" cy="669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Integración</a:t>
            </a:r>
          </a:p>
          <a:p>
            <a:pPr algn="ctr"/>
            <a:r>
              <a:rPr lang="es-MX" dirty="0"/>
              <a:t>Función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4CD2DF20-6758-2F39-52CB-4F4D6C4B44E5}"/>
              </a:ext>
            </a:extLst>
          </p:cNvPr>
          <p:cNvSpPr/>
          <p:nvPr/>
        </p:nvSpPr>
        <p:spPr>
          <a:xfrm>
            <a:off x="7274417" y="2279562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Análisis 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45ABC855-5BA6-F09B-0295-EE9BFF185AFC}"/>
              </a:ext>
            </a:extLst>
          </p:cNvPr>
          <p:cNvSpPr/>
          <p:nvPr/>
        </p:nvSpPr>
        <p:spPr>
          <a:xfrm>
            <a:off x="7274417" y="3136807"/>
            <a:ext cx="1996225" cy="3638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Documentación 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09FA5BB1-EFF3-67F4-4754-FB071A406CE1}"/>
              </a:ext>
            </a:extLst>
          </p:cNvPr>
          <p:cNvSpPr/>
          <p:nvPr/>
        </p:nvSpPr>
        <p:spPr>
          <a:xfrm>
            <a:off x="7274417" y="3569049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Revisión 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D5247115-4A0B-C1B5-1844-55B23A15666C}"/>
              </a:ext>
            </a:extLst>
          </p:cNvPr>
          <p:cNvSpPr/>
          <p:nvPr/>
        </p:nvSpPr>
        <p:spPr>
          <a:xfrm>
            <a:off x="7274417" y="3994052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Validación 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86C73182-8CBF-D3C2-F97E-D3B4A420C0C3}"/>
              </a:ext>
            </a:extLst>
          </p:cNvPr>
          <p:cNvSpPr/>
          <p:nvPr/>
        </p:nvSpPr>
        <p:spPr>
          <a:xfrm>
            <a:off x="7274417" y="2711804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Requerimientos </a:t>
            </a:r>
          </a:p>
        </p:txBody>
      </p:sp>
      <p:cxnSp>
        <p:nvCxnSpPr>
          <p:cNvPr id="20" name="Conector curvado 19">
            <a:extLst>
              <a:ext uri="{FF2B5EF4-FFF2-40B4-BE49-F238E27FC236}">
                <a16:creationId xmlns:a16="http://schemas.microsoft.com/office/drawing/2014/main" id="{C5E43961-89FA-7BD1-0380-489A12EE08A7}"/>
              </a:ext>
            </a:extLst>
          </p:cNvPr>
          <p:cNvCxnSpPr>
            <a:stCxn id="17" idx="3"/>
            <a:endCxn id="18" idx="3"/>
          </p:cNvCxnSpPr>
          <p:nvPr/>
        </p:nvCxnSpPr>
        <p:spPr>
          <a:xfrm flipV="1">
            <a:off x="9270642" y="2893720"/>
            <a:ext cx="12700" cy="12822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2ECDACBF-9C81-32F9-EC97-369B891FB09D}"/>
              </a:ext>
            </a:extLst>
          </p:cNvPr>
          <p:cNvSpPr/>
          <p:nvPr/>
        </p:nvSpPr>
        <p:spPr>
          <a:xfrm>
            <a:off x="9566856" y="1326525"/>
            <a:ext cx="1996225" cy="669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Integración</a:t>
            </a:r>
          </a:p>
          <a:p>
            <a:pPr algn="ctr"/>
            <a:r>
              <a:rPr lang="es-MX" dirty="0"/>
              <a:t>Producto</a:t>
            </a: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4FAA04D6-0D27-0A49-EE41-1FB5C4EBDE32}"/>
              </a:ext>
            </a:extLst>
          </p:cNvPr>
          <p:cNvSpPr/>
          <p:nvPr/>
        </p:nvSpPr>
        <p:spPr>
          <a:xfrm>
            <a:off x="9566856" y="2279562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Presentación 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82EBEA75-292F-4EAA-0956-00FD6B5B8065}"/>
              </a:ext>
            </a:extLst>
          </p:cNvPr>
          <p:cNvSpPr/>
          <p:nvPr/>
        </p:nvSpPr>
        <p:spPr>
          <a:xfrm>
            <a:off x="9566855" y="2711804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Banderitas fut 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804E46F2-9A76-2AB3-9FDD-78D24AA8D304}"/>
              </a:ext>
            </a:extLst>
          </p:cNvPr>
          <p:cNvSpPr/>
          <p:nvPr/>
        </p:nvSpPr>
        <p:spPr>
          <a:xfrm>
            <a:off x="435736" y="2279562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Backlog Producto </a:t>
            </a: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D365DAE0-38A5-10C7-7655-0666BE37DBEC}"/>
              </a:ext>
            </a:extLst>
          </p:cNvPr>
          <p:cNvSpPr/>
          <p:nvPr/>
        </p:nvSpPr>
        <p:spPr>
          <a:xfrm>
            <a:off x="422859" y="2711409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Backlog SPRINT 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6BEB43F-8E07-C480-4E43-457612AECDE0}"/>
              </a:ext>
            </a:extLst>
          </p:cNvPr>
          <p:cNvSpPr/>
          <p:nvPr/>
        </p:nvSpPr>
        <p:spPr>
          <a:xfrm>
            <a:off x="2625143" y="2279562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Planificación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66D6718D-296A-911A-E402-73B6561561C1}"/>
              </a:ext>
            </a:extLst>
          </p:cNvPr>
          <p:cNvSpPr/>
          <p:nvPr/>
        </p:nvSpPr>
        <p:spPr>
          <a:xfrm>
            <a:off x="4994859" y="3136806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Pendi banderitas </a:t>
            </a:r>
          </a:p>
        </p:txBody>
      </p:sp>
      <p:sp>
        <p:nvSpPr>
          <p:cNvPr id="29" name="Cilindro 28">
            <a:extLst>
              <a:ext uri="{FF2B5EF4-FFF2-40B4-BE49-F238E27FC236}">
                <a16:creationId xmlns:a16="http://schemas.microsoft.com/office/drawing/2014/main" id="{ECF781E7-5A9E-A622-CDD3-3E1303D12C84}"/>
              </a:ext>
            </a:extLst>
          </p:cNvPr>
          <p:cNvSpPr/>
          <p:nvPr/>
        </p:nvSpPr>
        <p:spPr>
          <a:xfrm>
            <a:off x="7427174" y="5573350"/>
            <a:ext cx="1690710" cy="55379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banderitas</a:t>
            </a:r>
          </a:p>
        </p:txBody>
      </p:sp>
      <p:sp>
        <p:nvSpPr>
          <p:cNvPr id="30" name="Cilindro 29">
            <a:extLst>
              <a:ext uri="{FF2B5EF4-FFF2-40B4-BE49-F238E27FC236}">
                <a16:creationId xmlns:a16="http://schemas.microsoft.com/office/drawing/2014/main" id="{C5A8407A-840B-6FEF-72CE-E76475466031}"/>
              </a:ext>
            </a:extLst>
          </p:cNvPr>
          <p:cNvSpPr/>
          <p:nvPr/>
        </p:nvSpPr>
        <p:spPr>
          <a:xfrm>
            <a:off x="7427174" y="5057812"/>
            <a:ext cx="1690710" cy="55379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requerimientos</a:t>
            </a:r>
          </a:p>
        </p:txBody>
      </p:sp>
      <p:cxnSp>
        <p:nvCxnSpPr>
          <p:cNvPr id="31" name="Conector curvado 30">
            <a:extLst>
              <a:ext uri="{FF2B5EF4-FFF2-40B4-BE49-F238E27FC236}">
                <a16:creationId xmlns:a16="http://schemas.microsoft.com/office/drawing/2014/main" id="{EFE53B5E-0A6A-4831-AC1E-2CCAEA98ECF5}"/>
              </a:ext>
            </a:extLst>
          </p:cNvPr>
          <p:cNvCxnSpPr>
            <a:cxnSpLocks/>
            <a:stCxn id="29" idx="2"/>
            <a:endCxn id="28" idx="1"/>
          </p:cNvCxnSpPr>
          <p:nvPr/>
        </p:nvCxnSpPr>
        <p:spPr>
          <a:xfrm rot="10800000">
            <a:off x="4994860" y="3318722"/>
            <a:ext cx="2432315" cy="2531524"/>
          </a:xfrm>
          <a:prstGeom prst="curvedConnector3">
            <a:avLst>
              <a:gd name="adj1" fmla="val 109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curvado 37">
            <a:extLst>
              <a:ext uri="{FF2B5EF4-FFF2-40B4-BE49-F238E27FC236}">
                <a16:creationId xmlns:a16="http://schemas.microsoft.com/office/drawing/2014/main" id="{801542C5-821D-5752-0985-A6037DC6256A}"/>
              </a:ext>
            </a:extLst>
          </p:cNvPr>
          <p:cNvCxnSpPr>
            <a:cxnSpLocks/>
            <a:stCxn id="24" idx="3"/>
            <a:endCxn id="29" idx="4"/>
          </p:cNvCxnSpPr>
          <p:nvPr/>
        </p:nvCxnSpPr>
        <p:spPr>
          <a:xfrm flipH="1">
            <a:off x="9117884" y="2893720"/>
            <a:ext cx="2445196" cy="2956526"/>
          </a:xfrm>
          <a:prstGeom prst="curvedConnector3">
            <a:avLst>
              <a:gd name="adj1" fmla="val -9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8803035-0FCC-1021-69DD-F31DECBD3215}"/>
              </a:ext>
            </a:extLst>
          </p:cNvPr>
          <p:cNvCxnSpPr>
            <a:stCxn id="17" idx="2"/>
            <a:endCxn id="30" idx="1"/>
          </p:cNvCxnSpPr>
          <p:nvPr/>
        </p:nvCxnSpPr>
        <p:spPr>
          <a:xfrm flipH="1">
            <a:off x="8272529" y="4357883"/>
            <a:ext cx="1" cy="69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74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13B3-F5DC-490D-913E-DC0E30C2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138"/>
            <a:ext cx="9144000" cy="2405063"/>
          </a:xfrm>
        </p:spPr>
        <p:txBody>
          <a:bodyPr/>
          <a:lstStyle/>
          <a:p>
            <a:r>
              <a:rPr lang="es-MX"/>
              <a:t>Gracias</a:t>
            </a:r>
            <a:endParaRPr lang="es-MX" dirty="0"/>
          </a:p>
        </p:txBody>
      </p:sp>
      <p:pic>
        <p:nvPicPr>
          <p:cNvPr id="4" name="Imagen 3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B36DA938-1D51-4B41-801C-428397268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33762"/>
          <a:stretch/>
        </p:blipFill>
        <p:spPr>
          <a:xfrm>
            <a:off x="2703336" y="2773988"/>
            <a:ext cx="1688359" cy="4386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C6707E-8D38-AAD1-6AAF-09E3C8713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0046"/>
            <a:ext cx="5093234" cy="10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2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266</Words>
  <Application>Microsoft Macintosh PowerPoint</Application>
  <PresentationFormat>Panorámica</PresentationFormat>
  <Paragraphs>117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Tema de Office</vt:lpstr>
      <vt:lpstr>Sesión arranque con usuarios clave</vt:lpstr>
      <vt:lpstr>Alcance</vt:lpstr>
      <vt:lpstr>Calendario General</vt:lpstr>
      <vt:lpstr>Calendario General</vt:lpstr>
      <vt:lpstr>Organigrama de Proyecto</vt:lpstr>
      <vt:lpstr>Visión del Proyecto</vt:lpstr>
      <vt:lpstr>Ciclo de Análisis del SIOX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Ramos Cruz</dc:creator>
  <cp:lastModifiedBy>Arturo Mondragón</cp:lastModifiedBy>
  <cp:revision>40</cp:revision>
  <dcterms:created xsi:type="dcterms:W3CDTF">2020-05-05T22:37:47Z</dcterms:created>
  <dcterms:modified xsi:type="dcterms:W3CDTF">2024-09-11T00:59:13Z</dcterms:modified>
</cp:coreProperties>
</file>