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45129-6D84-42CC-9042-170D62D109CE}" v="219" dt="2024-06-18T00:14:4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4"/>
    <p:restoredTop sz="94680"/>
  </p:normalViewPr>
  <p:slideViewPr>
    <p:cSldViewPr snapToGrid="0">
      <p:cViewPr varScale="1">
        <p:scale>
          <a:sx n="105" d="100"/>
          <a:sy n="105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7129-5472-024B-2A55-0100E0996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5B3F1-B2F5-47D1-872A-730F69EE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EEA73-8D4D-916B-6EC6-1967A473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7E6B-04C9-B962-2198-16697BF7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3759-48FB-CE40-EC0E-44646C11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81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175E-E87D-AE16-9593-78354A73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103E-4271-381E-96A4-723E247F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AC1C-1771-DC07-7503-CFA3398D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6B1-33EC-60D7-FFA2-4EA42AD5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1D5E-CB33-BE85-A1A7-A83C47B2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3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0C436-D5A5-351E-87DD-E1CBCB4D4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1C40-2F7A-EAEB-4F85-EBC0E944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92E4-786B-7A9A-CE92-8E0A44B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50C6-830C-95D2-B737-5FCB0E55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B37-02F3-19C7-1FFA-A04126CE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85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D230-1BA8-A1D8-B53C-047807BB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B38F-CCE5-BF62-1AEC-FB7027DB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259D-436E-1657-2AE0-6C2C1B7D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AF75-AB86-EFAE-A274-0648B134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563-E3F1-618B-4DEB-802C64E5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87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7F5D-A775-05FD-192E-F3466FD2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8BF0-29CF-E38C-2201-48730BCC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C6CE-0EA9-E464-0DF7-3152AD3C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490B-5782-9524-7C14-54879C76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A31A-9EAE-5E28-8989-AFD7298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2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92F-8258-FB34-060B-1A859C9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23FB-A220-E8C6-B636-02947E2E8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4FF7-5631-2858-9025-373BDB1C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A252-C967-B9C7-5701-A70D40F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D978-25CC-F742-EA7C-DCF9C806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0CA5-3577-E362-8035-8684C25E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28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042-BF07-FEE1-2B76-6EB362A2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271CA-EEC5-38EF-26CE-E696B0D9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DC99-4A35-8520-B9DE-81009378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63068-09A4-B217-DA66-56FF9655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DC5C3-4A4F-56DB-EEF3-33E20E57F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6C2E4-2388-7EC4-DF16-A7D6BD60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F5214-84F1-6329-7CCC-680D54C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8C529-5A0C-BDB7-C798-69303267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74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AB08-1F2C-EED2-C6F6-76B6E7C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373F2-BD88-B56A-6DA9-0E1604FB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387E-1FD3-14FC-9C0B-ADAA6AE7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96496-7AE8-D855-1966-A10A648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38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1C549-056E-A9D9-40A7-30F5363C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06647-4DDA-EE4A-9BD1-424B06AB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DB73-0955-927B-33BE-6A744ED4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FE71-D242-23B4-B4FA-B04D6C85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5375-4B4A-5FC3-F148-EBB4A47C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28E13-EB51-065F-EC52-729D30624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6F6FC-61F6-14F5-07D1-F2426B57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D523C-2BA7-108B-C312-A6D73A8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051B-A9CB-96B4-ED67-4BC8F662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84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8683-400A-33F9-0804-0DEAFB8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A22CA-5C7E-503D-6B26-D01E9D650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95B03-D679-4EE0-8F18-C317C76A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E4391-4986-6B74-4CE3-E09C04F4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6CC9-86BA-B9CF-4689-E3DD9C9B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2F6E-40C4-735B-F5FE-5F5A3AC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56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86CFA-BB13-C175-062E-6AFE0F24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7409-82A1-5C11-A750-E4D8DA98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59DB-CFFD-0F11-A6D0-2C57A8D77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1F843-4730-BF4C-96F4-3D60A2FEE789}" type="datetimeFigureOut">
              <a:rPr lang="es-ES_tradnl" smtClean="0"/>
              <a:t>19/06/2024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4DFC-94FF-9B70-A466-8CC3158C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CC9B-6991-D679-D61C-FDF53F81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1B28-B02F-7D4E-B950-9FBD1AB102A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4A44-B699-3618-3C5B-65A438ABD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s-ES" sz="2400" spc="3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Servicios para el Desarrollo de un GRP (Gestión de Recursos de Producción) mediante una Célula de Desarrollo Ágil</a:t>
            </a:r>
            <a:endParaRPr lang="es-ES_tradnl" sz="2400" spc="300" dirty="0">
              <a:latin typeface="Montserrat" pitchFamily="2" charset="77"/>
            </a:endParaRPr>
          </a:p>
        </p:txBody>
      </p:sp>
      <p:pic>
        <p:nvPicPr>
          <p:cNvPr id="1026" name="Picture 2" descr="Logo Gobierno">
            <a:extLst>
              <a:ext uri="{FF2B5EF4-FFF2-40B4-BE49-F238E27FC236}">
                <a16:creationId xmlns:a16="http://schemas.microsoft.com/office/drawing/2014/main" id="{79342D58-96DE-F17B-C10F-7EC1143F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778131"/>
            <a:ext cx="10905064" cy="28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CB66D9F3-D148-8E54-75C4-881FDD637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242577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Célula de Desarrollo Ágil</a:t>
            </a:r>
            <a:endParaRPr lang="es-ES_tradnl" sz="3600" b="1" spc="600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55" y="1568140"/>
            <a:ext cx="10515600" cy="45193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Gerente de proyecto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, gestión de proyecto y seguimiento con cliente.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Scrum Master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, facilita el proceso ágil y remueve obstáculos para el equipo.</a:t>
            </a:r>
            <a:endParaRPr lang="en-MX" sz="1800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Desarrolladores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, experiencia en full-</a:t>
            </a:r>
            <a:r>
              <a:rPr lang="es-ES" sz="1800" kern="100" dirty="0" err="1">
                <a:effectLst/>
                <a:latin typeface="Montserrat"/>
                <a:ea typeface="Aptos" panose="020B0004020202020204" pitchFamily="34" charset="0"/>
                <a:cs typeface="Times New Roman"/>
              </a:rPr>
              <a:t>stack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siendo los responsables del código.</a:t>
            </a:r>
            <a:endParaRPr lang="en-MX" sz="1800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Arquitecto de Software / Líder técnico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, diseña la arquitectura del sistema.</a:t>
            </a:r>
            <a:endParaRPr lang="en-MX" sz="1800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QA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, aseguramiento de la calidad mediante pruebas continuas.</a:t>
            </a:r>
            <a:endParaRPr lang="en-MX" sz="1800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Ingenieros DevOps</a:t>
            </a:r>
            <a:r>
              <a:rPr lang="es-ES" sz="18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, manejan la integración continua y el despliegue del sistema.</a:t>
            </a:r>
            <a:endParaRPr lang="en-MX" sz="1800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Soporte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, proporcionan el apoyo necesario al usuario en las liberaciones  gestión de cambios.</a:t>
            </a:r>
            <a:endParaRPr lang="es-ES" sz="1800" kern="10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s-ES" sz="1800" kern="100" dirty="0">
                <a:latin typeface="Montserrat"/>
                <a:ea typeface="Aptos" panose="020B0004020202020204" pitchFamily="34" charset="0"/>
                <a:cs typeface="Times New Roman"/>
              </a:rPr>
              <a:t>Analista</a:t>
            </a:r>
            <a:endParaRPr lang="es-ES" sz="18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s-ES" sz="1800" kern="100" dirty="0">
                <a:latin typeface="Montserrat"/>
                <a:ea typeface="Aptos" panose="020B0004020202020204" pitchFamily="34" charset="0"/>
                <a:cs typeface="Times New Roman"/>
              </a:rPr>
              <a:t>Documentadores</a:t>
            </a:r>
            <a:endParaRPr lang="es-ES" sz="1800" kern="100" dirty="0" err="1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MX" kern="100" dirty="0">
              <a:latin typeface="Montserrat" pitchFamily="2" charset="77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ES_tradnl" dirty="0">
              <a:latin typeface="Montserrat" pitchFamily="2" charset="77"/>
              <a:cs typeface="Times New Roman" panose="02020603050405020304" pitchFamily="18" charset="0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112CA2BC-82D3-2C5C-584A-380FB642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E08CA404-999B-1C52-EB72-BDE9BDF37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34A44-B699-3618-3C5B-65A438ABD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s-ES" sz="2400" spc="30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Servicios para el Desarrollo de un GRP (Gestión de Recursos de Producción) mediante una Célula de Desarrollo Ágil</a:t>
            </a:r>
            <a:endParaRPr lang="es-ES_tradnl" sz="2400" spc="300">
              <a:latin typeface="Montserrat" pitchFamily="2" charset="77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Logo Gobierno">
            <a:extLst>
              <a:ext uri="{FF2B5EF4-FFF2-40B4-BE49-F238E27FC236}">
                <a16:creationId xmlns:a16="http://schemas.microsoft.com/office/drawing/2014/main" id="{79342D58-96DE-F17B-C10F-7EC1143F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778131"/>
            <a:ext cx="10905064" cy="28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FEFC819-FCAD-8394-30FF-FBB91A3F8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D5D6-422F-AC80-501B-97D1C0D2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8575" y="1671614"/>
            <a:ext cx="839771" cy="4929556"/>
          </a:xfrm>
        </p:spPr>
        <p:txBody>
          <a:bodyPr vert="wordArtVert">
            <a:normAutofit fontScale="90000"/>
          </a:bodyPr>
          <a:lstStyle/>
          <a:p>
            <a:r>
              <a:rPr lang="es-ES_tradnl" b="1">
                <a:latin typeface="Montserrat" pitchFamily="2" charset="77"/>
              </a:rPr>
              <a:t>Agenda</a:t>
            </a:r>
            <a:endParaRPr lang="es-ES_tradnl" b="1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7C64-4E71-2AD6-9722-49ED2D0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Introducción</a:t>
            </a:r>
          </a:p>
          <a:p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Alcance del Proyecto</a:t>
            </a:r>
          </a:p>
          <a:p>
            <a:r>
              <a:rPr lang="es-ES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Metodología de Trabajo Ágil</a:t>
            </a:r>
          </a:p>
          <a:p>
            <a:r>
              <a:rPr lang="es-ES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Fases del Proyecto</a:t>
            </a:r>
          </a:p>
          <a:p>
            <a:r>
              <a:rPr lang="es-ES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Célula de Desarrollo Ágil</a:t>
            </a:r>
          </a:p>
          <a:p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Conclusión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MX" kern="100" dirty="0"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Montserrat" pitchFamily="2" charset="77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8D9608D1-1EB8-2997-F494-6635E859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356" y="256830"/>
            <a:ext cx="6240840" cy="1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D68B096A-4360-C20C-6934-A2AB6FD6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9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40007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kern="100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Introducción</a:t>
            </a:r>
            <a:endParaRPr lang="es-ES_tradnl" sz="3600" b="1" spc="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519"/>
            <a:ext cx="10515600" cy="43571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La presentación busca poner a consideración la forma de trabajo para el desarrollo y 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mejora del </a:t>
            </a: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sistema de 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Planificación de </a:t>
            </a: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Recursos 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Gubernamentales</a:t>
            </a: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(GRP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, por sus siglas en inglés)</a:t>
            </a: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utilizando una célula 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de trabajo con un modelo de</a:t>
            </a: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desarrollo ágil.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 </a:t>
            </a:r>
            <a:endParaRPr lang="es-ES" kern="10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kern="100" dirty="0"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Nuestra metodología ágil garantiza la entrega continua de valor y la capacidad de adaptarse a cambios en los requerimientos del proyecto, lo que es fundamental para un desarrollo exitoso y eficiente.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Montserrat" pitchFamily="2" charset="77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8FA712F8-F589-E40D-F8B6-36F894CD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D54F91CD-271C-D775-4A19-34E11FDAE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0007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kern="100" spc="600" dirty="0">
                <a:latin typeface="Montserrat"/>
                <a:ea typeface="Aptos" panose="020B0004020202020204" pitchFamily="34" charset="0"/>
                <a:cs typeface="Times New Roman"/>
              </a:rPr>
              <a:t>Objetivos del</a:t>
            </a:r>
            <a:r>
              <a:rPr lang="es-ES" sz="3600" b="1" kern="100" spc="6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</a:t>
            </a:r>
            <a:r>
              <a:rPr lang="es-ES" sz="3600" b="1" kern="100" spc="600" dirty="0">
                <a:latin typeface="Montserrat"/>
                <a:ea typeface="Aptos" panose="020B0004020202020204" pitchFamily="34" charset="0"/>
                <a:cs typeface="Times New Roman"/>
              </a:rPr>
              <a:t>Proyecto</a:t>
            </a:r>
            <a:endParaRPr lang="es-ES" sz="3600" b="1" kern="100" spc="600" dirty="0">
              <a:highlight>
                <a:srgbClr val="FFFF00"/>
              </a:highlight>
              <a:latin typeface="Montserra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847"/>
            <a:ext cx="10515600" cy="4420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Automatizar y optimizar la gestión de recursos de gubernamentales.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Integrar procesos y sistemas existentes para una mejor visibilidad y control.</a:t>
            </a:r>
            <a:endParaRPr lang="en-MX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Mejorar la planificación y seguimiento de procesos.</a:t>
            </a:r>
            <a:r>
              <a:rPr lang="es-ES" kern="100" dirty="0">
                <a:latin typeface="Montserrat"/>
                <a:ea typeface="Aptos" panose="020B0004020202020204" pitchFamily="34" charset="0"/>
                <a:cs typeface="Times New Roman"/>
              </a:rPr>
              <a:t> </a:t>
            </a:r>
            <a:endParaRPr lang="en-MX" kern="100" dirty="0"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Reducir tiempos y costos operativos.</a:t>
            </a:r>
            <a:endParaRPr lang="en-MX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Mejorar la calidad y eficiencia.</a:t>
            </a:r>
            <a:endParaRPr lang="en-MX" kern="100" dirty="0">
              <a:latin typeface="Montserrat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latin typeface="Montserrat"/>
                <a:cs typeface="Times New Roman"/>
              </a:rPr>
              <a:t>Facilitar la trazabilidad de las operaciones </a:t>
            </a:r>
            <a:endParaRPr lang="es-ES" kern="100">
              <a:latin typeface="Montserrat" pitchFamily="2" charset="7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endParaRPr lang="en-MX" kern="100" dirty="0">
              <a:latin typeface="Montserrat" pitchFamily="2" charset="77"/>
              <a:cs typeface="Times New Roman" panose="02020603050405020304" pitchFamily="18" charset="0"/>
            </a:endParaRPr>
          </a:p>
          <a:p>
            <a:endParaRPr lang="es-ES_tradnl" dirty="0">
              <a:latin typeface="Montserrat" pitchFamily="2" charset="77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0ADEAC77-0FA1-C771-CCB7-45864F343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BD8BD989-15AA-5E54-C4A8-680DDE0AD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1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" y="40007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kern="100" spc="600" dirty="0">
                <a:latin typeface="Montserrat"/>
                <a:ea typeface="Aptos" panose="020B0004020202020204" pitchFamily="34" charset="0"/>
                <a:cs typeface="Times New Roman"/>
              </a:rPr>
              <a:t>Alcance del</a:t>
            </a:r>
            <a:r>
              <a:rPr lang="es-ES" sz="3600" b="1" kern="100" spc="6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Proyecto</a:t>
            </a:r>
            <a:endParaRPr lang="es-ES" sz="3600" b="1" kern="100" spc="600" dirty="0">
              <a:highlight>
                <a:srgbClr val="FFFF00"/>
              </a:highlight>
              <a:latin typeface="Montserra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52"/>
            <a:ext cx="10515600" cy="488702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Análisis y diseño de requerimientos.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Reingeniería de arquitectura del sistema.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Documentación </a:t>
            </a:r>
            <a:r>
              <a:rPr lang="es-ES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funcional y técnica.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Desarrollo de módulos específicos del GRP.</a:t>
            </a:r>
            <a:endParaRPr lang="en-MX" kern="100" dirty="0"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Integración con sistemas existentes.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Pruebas y aseguramiento de calidad.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ES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Capacitación y soporte post-implementación.</a:t>
            </a: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MX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ES_tradnl" dirty="0">
              <a:latin typeface="Montserrat" pitchFamily="2" charset="77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40387ECD-2D21-979B-DDD4-0903D70B1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54AE5A02-6BD1-0B4F-CE82-BAA5E27FD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17187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Metodología </a:t>
            </a:r>
            <a:b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de Trabajo Ágil</a:t>
            </a:r>
            <a:endParaRPr lang="es-ES_tradnl" sz="3600" b="1" spc="600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97439"/>
            <a:ext cx="10515600" cy="53605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La propuesta es trabajar con un enfoque de aprovechamiento y reusó de código, basando las mejores prácticas de un modelo de fábrica de software, </a:t>
            </a:r>
            <a:r>
              <a:rPr lang="es-ES" sz="1800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y la forma de trabajo que se propone en este proyecto el uso 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de la metodología  ágil conocida como Scrum, donde se estructura el trabajo en ciclos iterativos e incrementales, denominados </a:t>
            </a:r>
            <a:r>
              <a:rPr lang="es-ES" sz="1800" kern="100" dirty="0" err="1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sprints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800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Scrum es 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una metodología de gestión de proyectos que se enfoca en la entrega incremental de productos, adaptándose a los cambios rápidamente y fomentando la colaboración entre equipos. Organiza el trabajo en ciclos llamados “</a:t>
            </a:r>
            <a:r>
              <a:rPr lang="es-ES" sz="1800" kern="100" dirty="0" err="1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sprints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”, que suelen durar entre dos y cuatro semanas. 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Cada sprint inicia con una reunión de planificación, donde se define qué trabajo se va a completar. </a:t>
            </a:r>
            <a:r>
              <a:rPr lang="es-ES" sz="1800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En el 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sprint, el equipo se reúne diariamente en “</a:t>
            </a:r>
            <a:r>
              <a:rPr lang="es-ES" sz="1800" kern="100" dirty="0" err="1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daily</a:t>
            </a: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 stand-ups” para revisar el progreso y ajustar el plan si es necesario.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Al final del sprint se presenta el trabajo completado en una revisión y evalúa sobre lo que funcionó y lo que no, permitiendo la mejora continua y la adaptación rápida a los cambios. </a:t>
            </a:r>
            <a:endParaRPr lang="en-MX" sz="18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ü"/>
            </a:pPr>
            <a:endParaRPr lang="en-MX" sz="18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MX" sz="18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s-ES_tradnl" sz="1800" dirty="0">
              <a:latin typeface="Montserrat" pitchFamily="2" charset="77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81FA3D77-8555-8C35-77CC-61A9F870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79DE9490-1A22-C1B2-5E06-25CB25ED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01717185-C1FC-AADD-288B-7369BA87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04" y="2123470"/>
            <a:ext cx="7857991" cy="3491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30190-E50D-A2BE-AF75-E3FCA51067A0}"/>
              </a:ext>
            </a:extLst>
          </p:cNvPr>
          <p:cNvSpPr txBox="1"/>
          <p:nvPr/>
        </p:nvSpPr>
        <p:spPr>
          <a:xfrm>
            <a:off x="538766" y="281189"/>
            <a:ext cx="86030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,Sans-Serif"/>
              <a:buChar char="•"/>
            </a:pPr>
            <a:r>
              <a:rPr lang="es-ES" sz="3600" b="1" dirty="0">
                <a:latin typeface="Montserrat"/>
                <a:cs typeface="Arial"/>
              </a:rPr>
              <a:t>Metodología </a:t>
            </a:r>
            <a:r>
              <a:rPr lang="es-ES" sz="3600" dirty="0">
                <a:latin typeface="Montserrat"/>
                <a:cs typeface="Arial"/>
              </a:rPr>
              <a:t>​</a:t>
            </a:r>
            <a:br>
              <a:rPr lang="es-ES" sz="3600" dirty="0">
                <a:latin typeface="Montserrat"/>
                <a:cs typeface="Arial"/>
              </a:rPr>
            </a:br>
            <a:r>
              <a:rPr lang="es-ES" sz="3600" b="1" dirty="0">
                <a:latin typeface="Montserrat"/>
                <a:cs typeface="Arial"/>
              </a:rPr>
              <a:t>de Trabajo Ágil</a:t>
            </a:r>
            <a:r>
              <a:rPr lang="es-ES" sz="3600" dirty="0">
                <a:latin typeface="Montserrat"/>
                <a:cs typeface="Arial"/>
              </a:rPr>
              <a:t>​- </a:t>
            </a:r>
            <a:r>
              <a:rPr lang="es-ES" sz="3600" b="1" dirty="0">
                <a:latin typeface="Montserrat"/>
                <a:cs typeface="Arial"/>
              </a:rPr>
              <a:t>Modelo SCRUM</a:t>
            </a:r>
          </a:p>
        </p:txBody>
      </p:sp>
      <p:pic>
        <p:nvPicPr>
          <p:cNvPr id="7" name="Picture 2" descr="Logo Gobierno">
            <a:extLst>
              <a:ext uri="{FF2B5EF4-FFF2-40B4-BE49-F238E27FC236}">
                <a16:creationId xmlns:a16="http://schemas.microsoft.com/office/drawing/2014/main" id="{0BE9BAC3-CAA1-71A2-9674-7D2BB909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81D130A-AF9F-7CE7-702C-48DEBE0AAB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02" y="240384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Fases del Proyecto </a:t>
            </a:r>
            <a:b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32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Actividades</a:t>
            </a:r>
            <a:endParaRPr lang="es-ES_tradnl" sz="3600" b="1" spc="600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515" y="1511291"/>
            <a:ext cx="5157787" cy="510632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400" b="1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1 – Preparación y análisis</a:t>
            </a:r>
            <a:r>
              <a:rPr lang="es-ES" sz="1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s-ES" sz="1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Reunión de </a:t>
            </a:r>
            <a:r>
              <a:rPr lang="es-ES" sz="1400" kern="100" dirty="0" err="1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Kick</a:t>
            </a:r>
            <a:r>
              <a:rPr lang="es-ES" sz="1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-Off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s-ES" sz="1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Entrevistas y Talleres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Documentación de Requerimientos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400" b="1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2 - </a:t>
            </a:r>
            <a:r>
              <a:rPr lang="es-ES" sz="1400" b="1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Planificación y Diseño</a:t>
            </a:r>
            <a:r>
              <a:rPr lang="en-MX" sz="1400" b="1" dirty="0">
                <a:effectLst/>
                <a:latin typeface="Montserrat" pitchFamily="2" charset="77"/>
              </a:rPr>
              <a:t> </a:t>
            </a:r>
            <a:endParaRPr lang="es-ES" sz="1400" b="1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Planificación del Sprint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Diseño Arquitectónico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400" b="1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3 - </a:t>
            </a:r>
            <a:r>
              <a:rPr lang="es-ES" sz="1400" b="1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Desarrollo Iterativo e Integración</a:t>
            </a:r>
            <a:r>
              <a:rPr lang="en-MX" sz="1400" b="1" dirty="0">
                <a:effectLst/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Desarrollo de Módulos</a:t>
            </a:r>
            <a:r>
              <a:rPr lang="en-MX" sz="1400" dirty="0">
                <a:effectLst/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Revisiones del Sprint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Integración Continua</a:t>
            </a:r>
            <a:endParaRPr lang="en-MX" sz="1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MX" sz="1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ES_tradnl" sz="1400" dirty="0">
              <a:latin typeface="Montserrat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C75-68EF-111D-48D3-C748DF9B0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3632" y="1232457"/>
            <a:ext cx="5183188" cy="494210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ES_tradnl" sz="14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_tradnl" sz="1400" b="1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4 - </a:t>
            </a:r>
            <a:r>
              <a:rPr lang="es-ES" sz="1400" b="1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Pruebas y Aseguramiento de Calidad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Pruebas de Usuario: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Corrección de Errores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400" b="1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s-ES" sz="1400" b="1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ase 5 -Implementación y Capacitación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Implementación del Sistema</a:t>
            </a:r>
            <a:r>
              <a:rPr lang="en-MX" sz="1400" dirty="0">
                <a:effectLst/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Capacitación</a:t>
            </a:r>
            <a:r>
              <a:rPr lang="en-MX" sz="1400" dirty="0">
                <a:effectLst/>
                <a:latin typeface="Montserrat" pitchFamily="2" charset="77"/>
              </a:rPr>
              <a:t> </a:t>
            </a:r>
            <a:endParaRPr lang="en-MX" sz="1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MX" sz="1400" b="1" kern="100" dirty="0"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6 - </a:t>
            </a:r>
            <a:r>
              <a:rPr lang="es-ES" sz="1400" b="1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Soporte Post-Implementación y Mejora Continua. (proceso continuo)</a:t>
            </a:r>
            <a:endParaRPr lang="en-MX" sz="1400" b="1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Soporte Técnico</a:t>
            </a:r>
            <a:r>
              <a:rPr lang="en-MX" sz="1400" dirty="0">
                <a:effectLst/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Mejoras y Actualizaciones</a:t>
            </a:r>
            <a:r>
              <a:rPr lang="en-MX" sz="1400" dirty="0">
                <a:effectLst/>
                <a:latin typeface="Montserrat" pitchFamily="2" charset="77"/>
              </a:rPr>
              <a:t> </a:t>
            </a:r>
            <a:endParaRPr lang="en-MX" sz="1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Logo Gobierno">
            <a:extLst>
              <a:ext uri="{FF2B5EF4-FFF2-40B4-BE49-F238E27FC236}">
                <a16:creationId xmlns:a16="http://schemas.microsoft.com/office/drawing/2014/main" id="{A609910A-894D-781F-7BC1-328372EB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4782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7727ACDF-9206-10F3-B8BE-459C55376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8AC7-1317-19A7-2383-C09C23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09" y="40007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Fases del Proyecto </a:t>
            </a:r>
            <a:br>
              <a:rPr lang="es-ES" sz="36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3200" b="1" spc="6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Plan de trabajo general</a:t>
            </a:r>
            <a:endParaRPr lang="es-ES_tradnl" sz="3600" b="1" spc="600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9613-6514-C280-A0A4-7A5908DC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685"/>
            <a:ext cx="9578419" cy="39004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2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1  -  4 semanas</a:t>
            </a:r>
            <a:endParaRPr lang="en-MX" sz="2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24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Fase 2. -</a:t>
            </a:r>
            <a:r>
              <a:rPr lang="es-ES" sz="2400" kern="100" dirty="0">
                <a:latin typeface="Montserrat"/>
                <a:ea typeface="Aptos" panose="020B0004020202020204" pitchFamily="34" charset="0"/>
                <a:cs typeface="Times New Roman"/>
              </a:rPr>
              <a:t> 4</a:t>
            </a:r>
            <a:r>
              <a:rPr lang="es-ES" sz="2400" kern="100" dirty="0">
                <a:effectLst/>
                <a:latin typeface="Montserrat"/>
                <a:ea typeface="Aptos" panose="020B0004020202020204" pitchFamily="34" charset="0"/>
                <a:cs typeface="Times New Roman"/>
              </a:rPr>
              <a:t> semanas</a:t>
            </a:r>
            <a:endParaRPr lang="en-MX" sz="2400" kern="100" dirty="0">
              <a:effectLst/>
              <a:latin typeface="Montserrat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2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3 -Iterativo (cada sprint de 2 semanas)</a:t>
            </a:r>
            <a:endParaRPr lang="en-MX" sz="2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2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4 - Continuo, con una fase final de 3 semanas</a:t>
            </a:r>
            <a:endParaRPr lang="en-MX" sz="2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2400" kern="1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5 - 4 semanas</a:t>
            </a:r>
            <a:endParaRPr lang="en-MX" sz="2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effectLst/>
                <a:latin typeface="Montserrat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Fase 6 - Continuo</a:t>
            </a:r>
            <a:r>
              <a:rPr lang="en-MX" sz="2400" dirty="0">
                <a:effectLst/>
                <a:latin typeface="Montserrat" pitchFamily="2" charset="77"/>
              </a:rPr>
              <a:t> (mejoras y soporte)</a:t>
            </a:r>
            <a:endParaRPr lang="en-MX" sz="2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MX" sz="2400" kern="100" dirty="0">
              <a:effectLst/>
              <a:latin typeface="Montserrat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ES_tradnl" sz="2400" dirty="0">
              <a:latin typeface="Montserrat" pitchFamily="2" charset="77"/>
            </a:endParaRPr>
          </a:p>
        </p:txBody>
      </p:sp>
      <p:pic>
        <p:nvPicPr>
          <p:cNvPr id="4" name="Picture 2" descr="Logo Gobierno">
            <a:extLst>
              <a:ext uri="{FF2B5EF4-FFF2-40B4-BE49-F238E27FC236}">
                <a16:creationId xmlns:a16="http://schemas.microsoft.com/office/drawing/2014/main" id="{8B8F479D-A538-772A-2837-B75C323D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550" y="0"/>
            <a:ext cx="4010791" cy="10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E1D0D8BE-1F34-51B4-ECB5-AA6A82C35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-1" b="8587"/>
          <a:stretch/>
        </p:blipFill>
        <p:spPr>
          <a:xfrm>
            <a:off x="11028575" y="6249540"/>
            <a:ext cx="1031146" cy="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656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Servicios para el Desarrollo de un GRP (Gestión de Recursos de Producción) mediante una Célula de Desarrollo Ágil</vt:lpstr>
      <vt:lpstr>Agenda</vt:lpstr>
      <vt:lpstr>Introducción</vt:lpstr>
      <vt:lpstr>Objetivos del Proyecto</vt:lpstr>
      <vt:lpstr>Alcance del Proyecto</vt:lpstr>
      <vt:lpstr>Metodología  de Trabajo Ágil</vt:lpstr>
      <vt:lpstr>PowerPoint Presentation</vt:lpstr>
      <vt:lpstr>Fases del Proyecto  Actividades</vt:lpstr>
      <vt:lpstr>Fases del Proyecto  Plan de trabajo general</vt:lpstr>
      <vt:lpstr>Célula de Desarrollo Ágil</vt:lpstr>
      <vt:lpstr>Servicios para el Desarrollo de un GRP (Gestión de Recursos de Producción) mediante una Célula de Desarrollo Ágil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para el Desarrollo de un GRP (Gestión de Recursos de Producción) mediante una Célula dede Desarrollo Ágil</dc:title>
  <dc:creator>§onią Mendozą</dc:creator>
  <cp:lastModifiedBy>§onią Mendozą</cp:lastModifiedBy>
  <cp:revision>87</cp:revision>
  <dcterms:created xsi:type="dcterms:W3CDTF">2024-06-13T19:00:37Z</dcterms:created>
  <dcterms:modified xsi:type="dcterms:W3CDTF">2024-06-19T23:36:31Z</dcterms:modified>
</cp:coreProperties>
</file>