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1" r:id="rId12"/>
    <p:sldId id="266" r:id="rId13"/>
    <p:sldId id="267" r:id="rId14"/>
    <p:sldId id="268" r:id="rId15"/>
    <p:sldId id="285" r:id="rId16"/>
    <p:sldId id="270" r:id="rId17"/>
    <p:sldId id="293" r:id="rId18"/>
    <p:sldId id="296" r:id="rId19"/>
    <p:sldId id="298" r:id="rId20"/>
    <p:sldId id="299" r:id="rId21"/>
    <p:sldId id="297" r:id="rId22"/>
    <p:sldId id="289" r:id="rId23"/>
    <p:sldId id="286" r:id="rId24"/>
    <p:sldId id="271" r:id="rId25"/>
    <p:sldId id="275" r:id="rId26"/>
    <p:sldId id="279" r:id="rId27"/>
    <p:sldId id="274" r:id="rId28"/>
    <p:sldId id="277" r:id="rId29"/>
    <p:sldId id="284" r:id="rId30"/>
    <p:sldId id="283" r:id="rId31"/>
    <p:sldId id="272" r:id="rId32"/>
    <p:sldId id="281" r:id="rId33"/>
    <p:sldId id="301" r:id="rId34"/>
    <p:sldId id="302" r:id="rId35"/>
    <p:sldId id="269" r:id="rId36"/>
    <p:sldId id="303" r:id="rId37"/>
    <p:sldId id="305" r:id="rId38"/>
    <p:sldId id="310" r:id="rId39"/>
    <p:sldId id="308" r:id="rId40"/>
    <p:sldId id="307" r:id="rId41"/>
    <p:sldId id="311" r:id="rId42"/>
    <p:sldId id="319" r:id="rId43"/>
    <p:sldId id="314" r:id="rId44"/>
    <p:sldId id="318" r:id="rId45"/>
    <p:sldId id="320" r:id="rId46"/>
    <p:sldId id="317" r:id="rId47"/>
    <p:sldId id="316" r:id="rId48"/>
    <p:sldId id="315" r:id="rId49"/>
    <p:sldId id="312" r:id="rId50"/>
    <p:sldId id="313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4801-CCC4-480A-AE61-B3771E27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27154"/>
          </a:xfrm>
        </p:spPr>
        <p:txBody>
          <a:bodyPr/>
          <a:lstStyle/>
          <a:p>
            <a:pPr algn="ctr"/>
            <a:r>
              <a:rPr lang="es-US" dirty="0"/>
              <a:t>PROGTOID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B0FC3-BE85-481E-AB50-295A8D1D1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S" dirty="0"/>
              <a:t>Velázquez Borbón Jesús armando</a:t>
            </a:r>
          </a:p>
          <a:p>
            <a:r>
              <a:rPr lang="es-US" dirty="0" err="1"/>
              <a:t>Gastelum</a:t>
            </a:r>
            <a:r>
              <a:rPr lang="es-US" dirty="0"/>
              <a:t> valencia Octavio</a:t>
            </a:r>
          </a:p>
          <a:p>
            <a:r>
              <a:rPr lang="es-US" dirty="0"/>
              <a:t>Verdugo Aguilar marco Giovanni</a:t>
            </a:r>
          </a:p>
        </p:txBody>
      </p:sp>
    </p:spTree>
    <p:extLst>
      <p:ext uri="{BB962C8B-B14F-4D97-AF65-F5344CB8AC3E}">
        <p14:creationId xmlns:p14="http://schemas.microsoft.com/office/powerpoint/2010/main" val="80372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336332"/>
            <a:ext cx="9905998" cy="1103586"/>
          </a:xfrm>
        </p:spPr>
        <p:txBody>
          <a:bodyPr/>
          <a:lstStyle/>
          <a:p>
            <a:r>
              <a:rPr lang="es-MX" dirty="0"/>
              <a:t>Entidad relación</a:t>
            </a:r>
          </a:p>
        </p:txBody>
      </p:sp>
      <p:pic>
        <p:nvPicPr>
          <p:cNvPr id="1027" name="Picture 3" descr="C:\Users\armando\Desktop\6 semestre\analisis y modelado\unidad  (2)\ER c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299" y="1080399"/>
            <a:ext cx="9420225" cy="528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50E13-7A12-4665-B110-0F2F5014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240" y="2500326"/>
            <a:ext cx="6107526" cy="1478570"/>
          </a:xfrm>
        </p:spPr>
        <p:txBody>
          <a:bodyPr/>
          <a:lstStyle/>
          <a:p>
            <a:r>
              <a:rPr lang="es-MX" dirty="0"/>
              <a:t>Diagrama de caso de usos</a:t>
            </a:r>
          </a:p>
        </p:txBody>
      </p:sp>
    </p:spTree>
    <p:extLst>
      <p:ext uri="{BB962C8B-B14F-4D97-AF65-F5344CB8AC3E}">
        <p14:creationId xmlns:p14="http://schemas.microsoft.com/office/powerpoint/2010/main" val="192492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3564" y="975634"/>
            <a:ext cx="7937938" cy="474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mando\Desktop\6 semestre\analisis y modelado\unidad  (2)\Diagrama de caoss de uso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1960" y="410179"/>
            <a:ext cx="8385436" cy="6064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7187" y="1413647"/>
            <a:ext cx="9905998" cy="3795827"/>
          </a:xfrm>
        </p:spPr>
        <p:txBody>
          <a:bodyPr/>
          <a:lstStyle/>
          <a:p>
            <a:pPr algn="ctr"/>
            <a:r>
              <a:rPr lang="es-MX" dirty="0"/>
              <a:t>DETALLE DE CASO DE USO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971857"/>
            <a:ext cx="9905999" cy="3780982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Actor: Usuario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Descripción:</a:t>
            </a:r>
            <a:r>
              <a:rPr lang="es-MX" dirty="0"/>
              <a:t> Sera producida por el usuario con el propósito de que el programa de la películas tenga un buen control</a:t>
            </a:r>
          </a:p>
          <a:p>
            <a:r>
              <a:rPr lang="es-MX" b="1" dirty="0"/>
              <a:t>Precondiciones</a:t>
            </a:r>
            <a:r>
              <a:rPr lang="es-MX" dirty="0"/>
              <a:t>: Tener el software instalado más que nada el software de las películas</a:t>
            </a:r>
          </a:p>
          <a:p>
            <a:pPr>
              <a:buNone/>
            </a:pPr>
            <a:endParaRPr lang="es-MX" dirty="0"/>
          </a:p>
        </p:txBody>
      </p:sp>
      <p:pic>
        <p:nvPicPr>
          <p:cNvPr id="4" name="3 Imagen" descr="C:\Users\armando\AppData\Local\Microsoft\Windows\INetCache\Content.Word\Diagrama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997" y="1515196"/>
            <a:ext cx="3059430" cy="104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9135" y="273961"/>
            <a:ext cx="9905998" cy="1478570"/>
          </a:xfrm>
        </p:spPr>
        <p:txBody>
          <a:bodyPr/>
          <a:lstStyle/>
          <a:p>
            <a:r>
              <a:rPr lang="es-MX" dirty="0"/>
              <a:t>Flujo de eventos normales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161345"/>
              </p:ext>
            </p:extLst>
          </p:nvPr>
        </p:nvGraphicFramePr>
        <p:xfrm>
          <a:off x="1287428" y="1330472"/>
          <a:ext cx="9269412" cy="26299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7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Usuario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Sistema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Paso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Acción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Paso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Acción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Excepción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1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El usuario instala el programa en su computadora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2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El programa automáticamente se ejecuta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E1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3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El usuario ingresa su usuario y contraseña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4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El sistema ingresa a su perfil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n>
                            <a:noFill/>
                          </a:ln>
                        </a:rPr>
                        <a:t>E2</a:t>
                      </a:r>
                      <a:endParaRPr lang="es-MX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1607FBEF-3AC1-4C43-B0A9-8F262747F4A8}"/>
              </a:ext>
            </a:extLst>
          </p:cNvPr>
          <p:cNvSpPr txBox="1">
            <a:spLocks/>
          </p:cNvSpPr>
          <p:nvPr/>
        </p:nvSpPr>
        <p:spPr>
          <a:xfrm>
            <a:off x="969135" y="3538329"/>
            <a:ext cx="9905998" cy="11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 </a:t>
            </a:r>
            <a:br>
              <a:rPr lang="es-MX" dirty="0"/>
            </a:br>
            <a:r>
              <a:rPr lang="es-MX" dirty="0"/>
              <a:t>Flujo de eventos alternos: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7A42BCE-BF17-4F27-8206-A0B023DAE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10289"/>
              </p:ext>
            </p:extLst>
          </p:nvPr>
        </p:nvGraphicFramePr>
        <p:xfrm>
          <a:off x="1287428" y="4741848"/>
          <a:ext cx="926941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47">
                  <a:extLst>
                    <a:ext uri="{9D8B030D-6E8A-4147-A177-3AD203B41FA5}">
                      <a16:colId xmlns:a16="http://schemas.microsoft.com/office/drawing/2014/main" val="3818124481"/>
                    </a:ext>
                  </a:extLst>
                </a:gridCol>
                <a:gridCol w="5188549">
                  <a:extLst>
                    <a:ext uri="{9D8B030D-6E8A-4147-A177-3AD203B41FA5}">
                      <a16:colId xmlns:a16="http://schemas.microsoft.com/office/drawing/2014/main" val="3144387765"/>
                    </a:ext>
                  </a:extLst>
                </a:gridCol>
                <a:gridCol w="3475616">
                  <a:extLst>
                    <a:ext uri="{9D8B030D-6E8A-4147-A177-3AD203B41FA5}">
                      <a16:colId xmlns:a16="http://schemas.microsoft.com/office/drawing/2014/main" val="2848222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5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programa no se ejecuta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ejecutar 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7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usuario es incorrecto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Mandar mensaje de error y pedir registrarse de nuevo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502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1169" y="1034919"/>
            <a:ext cx="9905999" cy="5213132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Actor: usuario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/>
              <a:t>Descripción: </a:t>
            </a:r>
            <a:r>
              <a:rPr lang="es-MX" dirty="0"/>
              <a:t>Aclarara todo lo que este software de películas tendrá</a:t>
            </a:r>
          </a:p>
          <a:p>
            <a:r>
              <a:rPr lang="es-MX" b="1" dirty="0"/>
              <a:t>Precondiciones: </a:t>
            </a:r>
            <a:r>
              <a:rPr lang="es-MX" dirty="0"/>
              <a:t>Se determinara la después del administrador ya que el usuario mande su petición</a:t>
            </a:r>
          </a:p>
          <a:p>
            <a:endParaRPr lang="es-MX" b="1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3 Imagen" descr="C:\Users\armando\AppData\Local\Microsoft\Windows\INetCache\Content.Word\Diagrama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019" y="1525249"/>
            <a:ext cx="2866390" cy="104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242681"/>
              </p:ext>
            </p:extLst>
          </p:nvPr>
        </p:nvGraphicFramePr>
        <p:xfrm>
          <a:off x="1260327" y="1357803"/>
          <a:ext cx="9951012" cy="1876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5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30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Usuario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El usuario cierra su cuenta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Manda a pantalla de inicio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6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3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El usuario presiona el botón de salir.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3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El sistema sale del programa.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3A20A9EF-E733-4E3D-8BAD-1963F004F9DB}"/>
              </a:ext>
            </a:extLst>
          </p:cNvPr>
          <p:cNvSpPr txBox="1">
            <a:spLocks/>
          </p:cNvSpPr>
          <p:nvPr/>
        </p:nvSpPr>
        <p:spPr>
          <a:xfrm>
            <a:off x="1141413" y="345917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ED339B8A-74C5-4C7C-A4EE-E069D4C43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556879"/>
              </p:ext>
            </p:extLst>
          </p:nvPr>
        </p:nvGraphicFramePr>
        <p:xfrm>
          <a:off x="1260327" y="4477387"/>
          <a:ext cx="9951012" cy="946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5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 se ha seleccionado ningún botón se salida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 podrá salirse del sistema has presionar el botón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07673" y="1050121"/>
            <a:ext cx="9905999" cy="4939863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Actor: Usuario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/>
              <a:t> Descripción: </a:t>
            </a:r>
            <a:r>
              <a:rPr lang="es-MX" dirty="0"/>
              <a:t>El usuario tendrá la opción ya que el administrador de opción de que película podrá seleccionar</a:t>
            </a:r>
          </a:p>
          <a:p>
            <a:r>
              <a:rPr lang="es-MX" b="1" dirty="0"/>
              <a:t>Precondiciones:</a:t>
            </a:r>
            <a:r>
              <a:rPr lang="es-MX" dirty="0"/>
              <a:t> Se esperara ya que la película se llegue a subir al software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3 Imagen" descr="Diagrama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49" y="1601168"/>
            <a:ext cx="288671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75A-4685-493B-B5E5-639AF4A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/>
              <a:t>Logo y eslogan</a:t>
            </a:r>
          </a:p>
        </p:txBody>
      </p:sp>
      <p:pic>
        <p:nvPicPr>
          <p:cNvPr id="6146" name="Picture 2" descr="C:\Users\armando\Desktop\6 semestre\analisis y modelado\unidad (1)\progtoid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7290" y="1886113"/>
            <a:ext cx="7004269" cy="4287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178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4665" y="340222"/>
            <a:ext cx="9905998" cy="1478570"/>
          </a:xfrm>
        </p:spPr>
        <p:txBody>
          <a:bodyPr/>
          <a:lstStyle/>
          <a:p>
            <a:r>
              <a:rPr lang="es-MX" dirty="0"/>
              <a:t>Flujo de eventos normales: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259881"/>
              </p:ext>
            </p:extLst>
          </p:nvPr>
        </p:nvGraphicFramePr>
        <p:xfrm>
          <a:off x="1154663" y="1456896"/>
          <a:ext cx="10215699" cy="1955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7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1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72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Usuario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El usuario ingresa su película a buscar.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Busca los archivos relacionados a la búsqueda del usuario.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E1, 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3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Muestra los resultados de la búsqueda.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6309833A-F851-4786-AB8E-F929D273A71E}"/>
              </a:ext>
            </a:extLst>
          </p:cNvPr>
          <p:cNvSpPr txBox="1">
            <a:spLocks/>
          </p:cNvSpPr>
          <p:nvPr/>
        </p:nvSpPr>
        <p:spPr>
          <a:xfrm>
            <a:off x="1154663" y="307074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C1F67BF3-6733-4306-84F6-504F84A22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951281"/>
              </p:ext>
            </p:extLst>
          </p:nvPr>
        </p:nvGraphicFramePr>
        <p:xfrm>
          <a:off x="1154663" y="4120970"/>
          <a:ext cx="10215699" cy="14609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No ha ingresado nada de búsqueda.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Mostrar mensaje de error al mostrar resultados.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Error al cargar la búsqueda.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Mostrar mensaje de error.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097981"/>
            <a:ext cx="9905999" cy="5160580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Actor: Usuario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/>
              <a:t> Descripción: E</a:t>
            </a:r>
            <a:r>
              <a:rPr lang="es-MX" dirty="0"/>
              <a:t>l usuario se dará una sola manera para subir la película al software</a:t>
            </a:r>
          </a:p>
          <a:p>
            <a:r>
              <a:rPr lang="es-MX" b="1" dirty="0"/>
              <a:t>Precondiciones: P</a:t>
            </a:r>
            <a:r>
              <a:rPr lang="es-MX" dirty="0"/>
              <a:t>ermitirá que película se puede observar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3 Imagen" descr="C:\Users\armando\AppData\Local\Microsoft\Windows\INetCache\Content.Word\Diagrama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255" y="1641320"/>
            <a:ext cx="2699385" cy="104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7917" y="313718"/>
            <a:ext cx="9905998" cy="1478570"/>
          </a:xfrm>
        </p:spPr>
        <p:txBody>
          <a:bodyPr/>
          <a:lstStyle/>
          <a:p>
            <a:r>
              <a:rPr lang="es-MX" dirty="0"/>
              <a:t>Flujo de eventos normales: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680994"/>
              </p:ext>
            </p:extLst>
          </p:nvPr>
        </p:nvGraphicFramePr>
        <p:xfrm>
          <a:off x="1167916" y="1371372"/>
          <a:ext cx="10242206" cy="28452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14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Usuario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 usuario ingresa al formulario de registro.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Se carga el formulario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1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 usuario registra sus datos de la película que va a subir.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 usuario sube  la película al software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5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Se ha registrado lo que se ah revisado.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7891C456-CF3C-4AC7-83DB-977FFC51C8B2}"/>
              </a:ext>
            </a:extLst>
          </p:cNvPr>
          <p:cNvSpPr txBox="1">
            <a:spLocks/>
          </p:cNvSpPr>
          <p:nvPr/>
        </p:nvSpPr>
        <p:spPr>
          <a:xfrm>
            <a:off x="1022143" y="381461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552BF984-1C9E-40C6-A34B-7F66074EAB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984883"/>
              </p:ext>
            </p:extLst>
          </p:nvPr>
        </p:nvGraphicFramePr>
        <p:xfrm>
          <a:off x="1167916" y="4801399"/>
          <a:ext cx="10242206" cy="11620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1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ID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2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El sistema no cargó.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Mensaje de error.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La película no se envió.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Mensaje de error al intentar subir.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014476" y="-107197"/>
            <a:ext cx="569660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2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2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2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Usuario 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297" name="Imagen 2" descr="Diagrama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104" y="1633444"/>
            <a:ext cx="2733675" cy="104775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893607" y="2897485"/>
            <a:ext cx="10317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opciones para que el usuario ponga que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se debe de observar por su clasificaci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 especificara cada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con forme el usuario ponga su clasificaci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703349"/>
              </p:ext>
            </p:extLst>
          </p:nvPr>
        </p:nvGraphicFramePr>
        <p:xfrm>
          <a:off x="1141413" y="1463222"/>
          <a:ext cx="10215699" cy="20202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15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Usuario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 usuario revisa el tipo de película a ver.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Muestra las películas sugeridas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Arial"/>
                          <a:ea typeface="Times New Roman"/>
                          <a:cs typeface="Times New Roman"/>
                        </a:rPr>
                        <a:t>E1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Elije una película de las sugeridas.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Carga la película para ser reproducida.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Arial"/>
                          <a:ea typeface="Times New Roman"/>
                          <a:cs typeface="Times New Roman"/>
                        </a:rPr>
                        <a:t>E2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8224F7C7-A542-41EE-BEB7-0D1550A359AE}"/>
              </a:ext>
            </a:extLst>
          </p:cNvPr>
          <p:cNvSpPr txBox="1">
            <a:spLocks/>
          </p:cNvSpPr>
          <p:nvPr/>
        </p:nvSpPr>
        <p:spPr>
          <a:xfrm>
            <a:off x="1141413" y="335509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BBFDE4F7-6271-4522-9610-78F89C292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355724"/>
              </p:ext>
            </p:extLst>
          </p:nvPr>
        </p:nvGraphicFramePr>
        <p:xfrm>
          <a:off x="1141413" y="4332187"/>
          <a:ext cx="10215699" cy="1229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0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 carguen películas.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Mensaje de error y volver a cargar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Error al reproducir.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Cargar de nuevo.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103586" y="914399"/>
            <a:ext cx="1108841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225" name="Imagen 4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096" y="1653063"/>
            <a:ext cx="3228975" cy="1047750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14096" y="2913537"/>
            <a:ext cx="102695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una relaci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del software de usuario administrador, administrador usuario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olo ser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ñ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adidos 2 factores que son el administrador y el usuario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637857"/>
              </p:ext>
            </p:extLst>
          </p:nvPr>
        </p:nvGraphicFramePr>
        <p:xfrm>
          <a:off x="1141413" y="1357803"/>
          <a:ext cx="10149439" cy="2504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Administrador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Sistema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Acción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Acción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Excepción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Gestiona la información de las películas relacionadas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Captura la información ingresada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E1,E2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Ingresa al menú de información de las películas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Muestra la información en la pantalla de películas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E2,E3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5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Captura e ingresa la información de las películas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6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Guarda la información por el administrador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E1, E2, E3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1B219B41-F448-4082-AE77-96B9EC76CDBC}"/>
              </a:ext>
            </a:extLst>
          </p:cNvPr>
          <p:cNvSpPr txBox="1">
            <a:spLocks/>
          </p:cNvSpPr>
          <p:nvPr/>
        </p:nvSpPr>
        <p:spPr>
          <a:xfrm>
            <a:off x="1141413" y="350086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71D0AD8D-5D82-4822-8BB1-C163B71E2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086744"/>
              </p:ext>
            </p:extLst>
          </p:nvPr>
        </p:nvGraphicFramePr>
        <p:xfrm>
          <a:off x="1141412" y="4620832"/>
          <a:ext cx="10149439" cy="1261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 dirty="0"/>
                        <a:t>ID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 dirty="0"/>
                        <a:t>Nombre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No se ha establecido conexión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Se manda un mensaje de error no encontrado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No se ha integrado ninguna información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 dirty="0"/>
                        <a:t>Pide que ingrese alguna información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E3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/>
                        <a:t>No se ha seleccionado nada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97305" algn="l"/>
                        </a:tabLst>
                      </a:pPr>
                      <a:r>
                        <a:rPr lang="es-MX" sz="1800" dirty="0"/>
                        <a:t>No hace falta nada en el sistema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77653" y="906453"/>
            <a:ext cx="33760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3" name="Imagen 7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391" y="1645117"/>
            <a:ext cx="3076575" cy="1047750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77653" y="2962641"/>
            <a:ext cx="99532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ermite salir del sistema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administrador ya ha finalizado con la opciones necesaria que tendr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nuestro software.</a:t>
            </a: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846148"/>
              </p:ext>
            </p:extLst>
          </p:nvPr>
        </p:nvGraphicFramePr>
        <p:xfrm>
          <a:off x="1141413" y="1662603"/>
          <a:ext cx="10091337" cy="15587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9285">
                  <a:extLst>
                    <a:ext uri="{9D8B030D-6E8A-4147-A177-3AD203B41FA5}">
                      <a16:colId xmlns:a16="http://schemas.microsoft.com/office/drawing/2014/main" val="3884149812"/>
                    </a:ext>
                  </a:extLst>
                </a:gridCol>
                <a:gridCol w="333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Calibri"/>
                          <a:ea typeface="Times New Roman"/>
                          <a:cs typeface="Times New Roman"/>
                        </a:rPr>
                        <a:t>Administrador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Calibri"/>
                          <a:ea typeface="Times New Roman"/>
                          <a:cs typeface="Times New Roman"/>
                        </a:rPr>
                        <a:t>Sistema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96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Calibri"/>
                          <a:ea typeface="Times New Roman"/>
                          <a:cs typeface="Times New Roman"/>
                        </a:rPr>
                        <a:t>Paso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Excepción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El administrador seleccionara el botón salir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Si no hay anda que seleccionar se termina a salir del sistema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E1,E2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Oprimir el botón salir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Sale del menú principal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E2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1 Título">
            <a:extLst>
              <a:ext uri="{FF2B5EF4-FFF2-40B4-BE49-F238E27FC236}">
                <a16:creationId xmlns:a16="http://schemas.microsoft.com/office/drawing/2014/main" id="{6552885F-FD22-48DA-9999-9EC1BD70BDFB}"/>
              </a:ext>
            </a:extLst>
          </p:cNvPr>
          <p:cNvSpPr txBox="1">
            <a:spLocks/>
          </p:cNvSpPr>
          <p:nvPr/>
        </p:nvSpPr>
        <p:spPr>
          <a:xfrm>
            <a:off x="1234082" y="294427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Flujo de eventos alternos:</a:t>
            </a:r>
            <a:endParaRPr lang="es-MX" dirty="0"/>
          </a:p>
        </p:txBody>
      </p:sp>
      <p:graphicFrame>
        <p:nvGraphicFramePr>
          <p:cNvPr id="5" name="3 Marcador de contenido">
            <a:extLst>
              <a:ext uri="{FF2B5EF4-FFF2-40B4-BE49-F238E27FC236}">
                <a16:creationId xmlns:a16="http://schemas.microsoft.com/office/drawing/2014/main" id="{02406A09-F77B-4EA4-A923-E10A0D52C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07257"/>
              </p:ext>
            </p:extLst>
          </p:nvPr>
        </p:nvGraphicFramePr>
        <p:xfrm>
          <a:off x="1141412" y="4068587"/>
          <a:ext cx="10091338" cy="12429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1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ID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Nombre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 se ha seleccionado el botón se salida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 podrá salirse del sistema has presionar el botón de salir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 hay selección de ninguna llamada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103586" y="788276"/>
            <a:ext cx="1108841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31863" algn="l"/>
              </a:tabLst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29" name="Imagen 61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38" y="1539765"/>
            <a:ext cx="3276600" cy="1047750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98179" y="2789764"/>
            <a:ext cx="983768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una cartelera en nuestro sistema de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 tendr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una opci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de las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culas el usuario subi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al software.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42E7-E6B8-4D36-83D8-629D7FAD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Rol Líder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4452-5593-41E3-8DBF-7675139C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Líder (Octavio).</a:t>
            </a:r>
          </a:p>
          <a:p>
            <a:r>
              <a:rPr lang="es-US" dirty="0"/>
              <a:t>construye y mantiene el equipo  su efectividad y motivación. </a:t>
            </a:r>
          </a:p>
          <a:p>
            <a:r>
              <a:rPr lang="es-US" dirty="0"/>
              <a:t>Convoca y dirige las reuniones del equipo . </a:t>
            </a:r>
          </a:p>
          <a:p>
            <a:r>
              <a:rPr lang="es-US" dirty="0"/>
              <a:t>Resuelve los problemas del equipo.</a:t>
            </a:r>
          </a:p>
          <a:p>
            <a:endParaRPr lang="es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8CBFD4-6B92-4A7F-B97D-ADB04DB8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890" y="4456352"/>
            <a:ext cx="2962777" cy="19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46289"/>
              </p:ext>
            </p:extLst>
          </p:nvPr>
        </p:nvGraphicFramePr>
        <p:xfrm>
          <a:off x="1141412" y="1357803"/>
          <a:ext cx="10122935" cy="1577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2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Administrador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Entrar a la base de datos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Mostrar archivos guardados 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E1, 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Buscar el elemento deseado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4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Mostrar elementos que concuerden con la búsqueda.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AFDEC2BA-89C7-4742-9FD2-3F42C23345D1}"/>
              </a:ext>
            </a:extLst>
          </p:cNvPr>
          <p:cNvSpPr txBox="1">
            <a:spLocks/>
          </p:cNvSpPr>
          <p:nvPr/>
        </p:nvSpPr>
        <p:spPr>
          <a:xfrm>
            <a:off x="1141413" y="30370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DC41BCF5-5E88-479D-AA18-CCE668738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025071"/>
              </p:ext>
            </p:extLst>
          </p:nvPr>
        </p:nvGraphicFramePr>
        <p:xfrm>
          <a:off x="1141413" y="4118044"/>
          <a:ext cx="10122934" cy="1205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Nombre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No ha ingresado nada de búsqueda.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Mostrar mensaje de error al mostrar resultados.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Error al cargar la búsqueda.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Mostrar mensaje de error.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114097" y="811612"/>
            <a:ext cx="1107790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7" name="Imagen 3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648" y="1550276"/>
            <a:ext cx="3028950" cy="1047750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114096" y="2833775"/>
            <a:ext cx="99638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El administrador se dar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una sola manera para subir la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al software.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s-MX" sz="2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ermitir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que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se puede observar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795480"/>
              </p:ext>
            </p:extLst>
          </p:nvPr>
        </p:nvGraphicFramePr>
        <p:xfrm>
          <a:off x="1141413" y="1458036"/>
          <a:ext cx="10083179" cy="22082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Administrador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Entrar a la base de datos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Mostrar archivos guardados 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3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Agregar archivo a esta con datos únicos.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Presionar agregar.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5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Mostrar elementos que concuerden con la búsqueda.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FC488224-BE1B-407D-B280-371C04155F1F}"/>
              </a:ext>
            </a:extLst>
          </p:cNvPr>
          <p:cNvSpPr txBox="1">
            <a:spLocks/>
          </p:cNvSpPr>
          <p:nvPr/>
        </p:nvSpPr>
        <p:spPr>
          <a:xfrm>
            <a:off x="1141413" y="33418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Flujo de eventos alternos:</a:t>
            </a:r>
            <a:endParaRPr lang="es-MX" dirty="0"/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89F84CC0-2850-4F1A-BD63-EC9DCA7EE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949058"/>
              </p:ext>
            </p:extLst>
          </p:nvPr>
        </p:nvGraphicFramePr>
        <p:xfrm>
          <a:off x="1141412" y="4368346"/>
          <a:ext cx="10083179" cy="946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6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Accion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 sistema no carge 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Mensaje de error.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La película no se envió.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Mensaje de error al intentar subir.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388" y="1027809"/>
            <a:ext cx="33760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5" name="Imagen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751" y="1648525"/>
            <a:ext cx="2981325" cy="1047750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177158" y="2949387"/>
            <a:ext cx="987972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abr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opciones para que el administrador ponga que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se debe de observar por su clasificaci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 especificara cada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con forme el usuario ponga su clasificaci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393903"/>
              </p:ext>
            </p:extLst>
          </p:nvPr>
        </p:nvGraphicFramePr>
        <p:xfrm>
          <a:off x="1141413" y="1680739"/>
          <a:ext cx="10215700" cy="1892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Administrador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 usuario revisa el tipo de película a ver.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Muestra las películas sugeridas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Arial"/>
                          <a:ea typeface="Times New Roman"/>
                          <a:cs typeface="Times New Roman"/>
                        </a:rPr>
                        <a:t>E1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3</a:t>
                      </a:r>
                      <a:endParaRPr lang="es-MX" sz="18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Elije una película de las sugeridas.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Carga la película para ser reproducida.</a:t>
                      </a:r>
                      <a:endParaRPr lang="es-MX" sz="18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latin typeface="Arial"/>
                          <a:ea typeface="Times New Roman"/>
                          <a:cs typeface="Times New Roman"/>
                        </a:rPr>
                        <a:t>E2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C46EB192-2995-4D79-9B3E-D23111AEA3F7}"/>
              </a:ext>
            </a:extLst>
          </p:cNvPr>
          <p:cNvSpPr txBox="1">
            <a:spLocks/>
          </p:cNvSpPr>
          <p:nvPr/>
        </p:nvSpPr>
        <p:spPr>
          <a:xfrm>
            <a:off x="1141413" y="349550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2AD5FF0B-9E50-4D7C-8314-BC9E02B7E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655489"/>
              </p:ext>
            </p:extLst>
          </p:nvPr>
        </p:nvGraphicFramePr>
        <p:xfrm>
          <a:off x="1141413" y="4500869"/>
          <a:ext cx="10215701" cy="946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 carguen películas.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Mensaje de error y volver a cargar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Error al reproducir.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Cargar de nuevo.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114097" y="966952"/>
            <a:ext cx="33760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3" name="Imagen 5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4814" y="1665890"/>
            <a:ext cx="3124200" cy="1047750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4097" y="3135832"/>
            <a:ext cx="102430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lang="es-MX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 administrador decidir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que pel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debe de ser eliminada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kumimoji="0" lang="es-MX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 dar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una condici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para poder eliminar si la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no fue de buen gusto para el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10243"/>
              </p:ext>
            </p:extLst>
          </p:nvPr>
        </p:nvGraphicFramePr>
        <p:xfrm>
          <a:off x="1141413" y="1844070"/>
          <a:ext cx="10228952" cy="19250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54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b="0" i="0" dirty="0">
                          <a:latin typeface="Calibri"/>
                          <a:ea typeface="Times New Roman"/>
                          <a:cs typeface="Times New Roman"/>
                        </a:rPr>
                        <a:t>Administrador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b="0" i="0" dirty="0">
                          <a:latin typeface="Calibri"/>
                          <a:ea typeface="Times New Roman"/>
                          <a:cs typeface="Times New Roman"/>
                        </a:rPr>
                        <a:t>Sistema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53890178"/>
                  </a:ext>
                </a:extLst>
              </a:tr>
              <a:tr h="344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Paso</a:t>
                      </a: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Administrador</a:t>
                      </a:r>
                      <a:endParaRPr lang="es-MX" sz="1800" b="0" i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b="0" i="0" dirty="0">
                          <a:latin typeface="Calibri"/>
                          <a:ea typeface="Times New Roman"/>
                          <a:cs typeface="Times New Roman"/>
                        </a:rPr>
                        <a:t>Paso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Sistema</a:t>
                      </a: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Excepciones</a:t>
                      </a:r>
                      <a:endParaRPr lang="es-MX" sz="1800" b="0" i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b="0" i="0" dirty="0">
                          <a:latin typeface="Calibri"/>
                          <a:cs typeface="Times New Roman"/>
                        </a:rPr>
                        <a:t>1</a:t>
                      </a:r>
                      <a:endParaRPr lang="es-MX" sz="180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Entra al sistema con su nombre y contraseña</a:t>
                      </a:r>
                      <a:endParaRPr lang="es-MX" sz="1800" b="0" i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Se elimina la información que borra el administrador del sistema.</a:t>
                      </a: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E1,E2</a:t>
                      </a: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3</a:t>
                      </a:r>
                      <a:endParaRPr lang="es-MX" sz="1800" b="0" i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Entra al sistema y eliminar las películas que no necesita</a:t>
                      </a: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800" b="0" i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MX" sz="1800" b="0" i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E2</a:t>
                      </a:r>
                      <a:endParaRPr lang="es-MX" sz="1800" b="0" i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43F9AA01-AD34-4779-B79E-1865E6A86602}"/>
              </a:ext>
            </a:extLst>
          </p:cNvPr>
          <p:cNvSpPr txBox="1">
            <a:spLocks/>
          </p:cNvSpPr>
          <p:nvPr/>
        </p:nvSpPr>
        <p:spPr>
          <a:xfrm>
            <a:off x="1141413" y="351612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Flujo de eventos alternos:</a:t>
            </a:r>
            <a:endParaRPr lang="es-MX" dirty="0"/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30529691-A421-4A14-B683-FECE4EB8E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700236"/>
              </p:ext>
            </p:extLst>
          </p:nvPr>
        </p:nvGraphicFramePr>
        <p:xfrm>
          <a:off x="1141413" y="4538714"/>
          <a:ext cx="10228953" cy="13954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7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4445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Acción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4445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E1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Para Acceder al sistema el nombre y la contraseña son incorrectas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Error ingresar Nombre y contraseña Correcta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No se ingreso Nada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800" dirty="0"/>
                        <a:t>Error Ingresar Datos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85985" y="941045"/>
            <a:ext cx="33760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1" name="Imagen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262" y="1745812"/>
            <a:ext cx="3279775" cy="1046163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204855" y="2858078"/>
            <a:ext cx="99508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br>
              <a:rPr kumimoji="0" 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tendr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informaci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de cada usuario que este registrado y el administrador tendr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la los datos registrados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Revisando la lista generada en la base de datos guardada en el sistema.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768244"/>
              </p:ext>
            </p:extLst>
          </p:nvPr>
        </p:nvGraphicFramePr>
        <p:xfrm>
          <a:off x="1141412" y="1453729"/>
          <a:ext cx="10109683" cy="2467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2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Administrador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 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Entrar al registro de cuentas.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Mostrar lista de cuentas registradas.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E1, E2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Ingresar cuenta a buscar.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El sistema busca en el registro.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E2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64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Mostrar resultados de búsqueda.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E1, E3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68601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C430D5FD-7A1A-4CB5-8486-2786CFAC995E}"/>
              </a:ext>
            </a:extLst>
          </p:cNvPr>
          <p:cNvSpPr txBox="1">
            <a:spLocks/>
          </p:cNvSpPr>
          <p:nvPr/>
        </p:nvSpPr>
        <p:spPr>
          <a:xfrm>
            <a:off x="1141411" y="362355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F25812CF-5E0D-4930-9381-5E80DC32D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173843"/>
              </p:ext>
            </p:extLst>
          </p:nvPr>
        </p:nvGraphicFramePr>
        <p:xfrm>
          <a:off x="1141411" y="4775600"/>
          <a:ext cx="10109684" cy="1243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ID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Nombre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E1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Error al cargar lista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Mensaje de error y volver a cargar.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E2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Lista no conectada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Marcar error en lista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8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E3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No encontró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latin typeface="Calibri"/>
                          <a:ea typeface="Times New Roman"/>
                          <a:cs typeface="Times New Roman"/>
                        </a:rPr>
                        <a:t>Mensaje de no encontrado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708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893379" y="1103586"/>
            <a:ext cx="33760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Actor: Administrador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5" name="Imagen 6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503" y="1855076"/>
            <a:ext cx="3181350" cy="1047750"/>
          </a:xfrm>
          <a:prstGeom prst="rect">
            <a:avLst/>
          </a:prstGeom>
          <a:noFill/>
        </p:spPr>
      </p:pic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966950" y="3243676"/>
            <a:ext cx="945931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Descripci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n: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podr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ordenar las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culas de acuerdo a su categor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Precondiciones: 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buscara la pel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cula y se ordenara seg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ú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a su clasificaci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en la base de datos</a:t>
            </a:r>
            <a:endParaRPr kumimoji="0" 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F117-C3A0-4A18-9C1B-CC6DF88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Rol administrador de desarrollo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A7BE8-69DC-4F3B-BAB1-EC701E95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Rol:(Armando)</a:t>
            </a:r>
          </a:p>
          <a:p>
            <a:r>
              <a:rPr lang="es-US" dirty="0"/>
              <a:t>Motiva y guía al equipo a seguir el proceso de desarrollo </a:t>
            </a:r>
          </a:p>
          <a:p>
            <a:r>
              <a:rPr lang="es-US" dirty="0"/>
              <a:t>Es responsable por producir el producto de software de calidad</a:t>
            </a:r>
          </a:p>
          <a:p>
            <a:r>
              <a:rPr lang="es-US" dirty="0"/>
              <a:t>Usa y aprovecha al máximo las habilidades y los conocimientos de los miembros del equipo </a:t>
            </a:r>
          </a:p>
          <a:p>
            <a:endParaRPr lang="es-US" dirty="0"/>
          </a:p>
          <a:p>
            <a:endParaRPr lang="es-US" dirty="0"/>
          </a:p>
        </p:txBody>
      </p:sp>
      <p:pic>
        <p:nvPicPr>
          <p:cNvPr id="4098" name="Picture 2" descr="http://1.bp.blogspot.com/-ACAS5Bn7Vc4/UdtcfNM_lJI/AAAAAAAAAKk/jhMhx4ahSXQ/s1600/escrib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4774" y="347384"/>
            <a:ext cx="2787321" cy="2750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701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eventos normales: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234779"/>
              </p:ext>
            </p:extLst>
          </p:nvPr>
        </p:nvGraphicFramePr>
        <p:xfrm>
          <a:off x="1141413" y="1696575"/>
          <a:ext cx="10096430" cy="18738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Usuario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Paso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Excepción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Ingresar a la categoría de categorías de películas.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Mostrar categorías guardadas en el sistema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3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Ingresar películas a las cuales sean parte de ellas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4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Guardar cambios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E1, E2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1 Título">
            <a:extLst>
              <a:ext uri="{FF2B5EF4-FFF2-40B4-BE49-F238E27FC236}">
                <a16:creationId xmlns:a16="http://schemas.microsoft.com/office/drawing/2014/main" id="{1733E769-1D99-4865-8BDF-0BA1E0846F9C}"/>
              </a:ext>
            </a:extLst>
          </p:cNvPr>
          <p:cNvSpPr txBox="1">
            <a:spLocks/>
          </p:cNvSpPr>
          <p:nvPr/>
        </p:nvSpPr>
        <p:spPr>
          <a:xfrm>
            <a:off x="1141413" y="35704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Flujo de eventos alternos:</a:t>
            </a:r>
          </a:p>
        </p:txBody>
      </p:sp>
      <p:graphicFrame>
        <p:nvGraphicFramePr>
          <p:cNvPr id="6" name="3 Marcador de contenido">
            <a:extLst>
              <a:ext uri="{FF2B5EF4-FFF2-40B4-BE49-F238E27FC236}">
                <a16:creationId xmlns:a16="http://schemas.microsoft.com/office/drawing/2014/main" id="{6E21CF2A-B647-4164-830E-DE96B321B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71371"/>
              </p:ext>
            </p:extLst>
          </p:nvPr>
        </p:nvGraphicFramePr>
        <p:xfrm>
          <a:off x="1141413" y="4648517"/>
          <a:ext cx="10096431" cy="946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ID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Nombre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Acción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E1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Falla al cargar archivos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Mensaje de error y cargar de nuevo.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E2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No guardo cambio</a:t>
                      </a:r>
                      <a:endParaRPr lang="es-MX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Ninguna.</a:t>
                      </a:r>
                      <a:endParaRPr lang="es-MX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RELACIONAL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60033" y="1698837"/>
            <a:ext cx="6296848" cy="47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 DE TEMRINOS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1565" y="1801504"/>
            <a:ext cx="10948069" cy="4667535"/>
          </a:xfrm>
        </p:spPr>
        <p:txBody>
          <a:bodyPr>
            <a:normAutofit fontScale="55000" lnSpcReduction="20000"/>
          </a:bodyPr>
          <a:lstStyle/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Usuario: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Es una cuanta creada por un cliente.                                           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Cliente: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Es la persona que está solicitando un servicio en especifico.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Película: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Es lo que se puede agregar por el cliente y usuario.                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Categoría: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Conjunto de películas que comparten con si mismo algo en común.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Lista: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Películas que fueron añadidas con el usuario.                              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Biblioteca: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Lugar donde se está guardado todas las películas.                          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Iniciar sesión: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 cliente va ingresar su cuenta y contraseña con el fin de mirar todo el contenido.                        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Eliminar Cuenta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: El usuario puede decidir que cuenta se elimina.                                                                                                                       </a:t>
            </a:r>
          </a:p>
          <a:p>
            <a:r>
              <a:rPr lang="es-MX" sz="4000" u="sng" dirty="0">
                <a:latin typeface="Arial" pitchFamily="34" charset="0"/>
                <a:cs typeface="Arial" pitchFamily="34" charset="0"/>
              </a:rPr>
              <a:t>Eliminar usuario</a:t>
            </a:r>
            <a:r>
              <a:rPr lang="es-MX" sz="4000" dirty="0">
                <a:latin typeface="Arial" pitchFamily="34" charset="0"/>
                <a:cs typeface="Arial" pitchFamily="34" charset="0"/>
              </a:rPr>
              <a:t>: eliminación dos o más usuario de su cuenta.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4972"/>
          </a:xfrm>
        </p:spPr>
        <p:txBody>
          <a:bodyPr/>
          <a:lstStyle/>
          <a:p>
            <a:r>
              <a:rPr lang="es-MX" dirty="0"/>
              <a:t>MODELO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D39099-5323-41F0-BFDB-B6B7B305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77" y="1414462"/>
            <a:ext cx="5300870" cy="500506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9580" y="539004"/>
            <a:ext cx="9905998" cy="5803797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MODELO CONCEPTUAL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                 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           </a:t>
            </a:r>
            <a:br>
              <a:rPr lang="es-MX" dirty="0"/>
            </a:br>
            <a:r>
              <a:rPr lang="es-MX" dirty="0"/>
              <a:t>                                                             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B4D948-10D9-40D1-AD3E-8A5E8501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53" y="1491638"/>
            <a:ext cx="7497252" cy="485116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61761" y="2434066"/>
            <a:ext cx="6279804" cy="1478570"/>
          </a:xfrm>
        </p:spPr>
        <p:txBody>
          <a:bodyPr/>
          <a:lstStyle/>
          <a:p>
            <a:r>
              <a:rPr lang="es-MX" dirty="0"/>
              <a:t>Diagramas de secuencia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Entrar al sistema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5F9072-4880-4E92-91B3-FD25089E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27" y="1630017"/>
            <a:ext cx="10213384" cy="4903304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Salir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6E48A3-D63B-475A-A74F-57C56E300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03513"/>
            <a:ext cx="9905998" cy="473487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CONSULTAR CATEGORIA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ABD3B0-C074-4581-8496-944D4435A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05" y="1640129"/>
            <a:ext cx="8771213" cy="48464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B039-F207-479E-8DC8-575484BD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Administrador de planeación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3C3F-802C-4BAA-A496-FC029C17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Rol</a:t>
            </a:r>
            <a:r>
              <a:rPr lang="es-US" dirty="0">
                <a:sym typeface="Wingdings" pitchFamily="2" charset="2"/>
              </a:rPr>
              <a:t>:(Armando)</a:t>
            </a:r>
            <a:endParaRPr lang="es-US" dirty="0"/>
          </a:p>
          <a:p>
            <a:r>
              <a:rPr lang="es-US" dirty="0"/>
              <a:t>Da seguimiento al plan cada semana</a:t>
            </a:r>
          </a:p>
          <a:p>
            <a:r>
              <a:rPr lang="es-US" dirty="0"/>
              <a:t>Registra riesgos que se presentan</a:t>
            </a:r>
          </a:p>
          <a:p>
            <a:r>
              <a:rPr lang="es-US" dirty="0"/>
              <a:t>Produce un plan completo, preciso y adecuado para todo el equipo</a:t>
            </a:r>
          </a:p>
          <a:p>
            <a:endParaRPr lang="es-US" dirty="0"/>
          </a:p>
        </p:txBody>
      </p:sp>
      <p:sp>
        <p:nvSpPr>
          <p:cNvPr id="3074" name="AutoShape 2" descr="Resultado de imagen para administrador de planea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6" name="Picture 4" descr="http://miamivirtualschool.us/contenidos_miami/noveno_gestion/unidad_1/img_unidad/ges9_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6292" y="1062968"/>
            <a:ext cx="2381250" cy="242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696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Subir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C87615-6921-439B-8F9C-6A5971667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918" y="1586880"/>
            <a:ext cx="8916987" cy="4788062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CB18-8FAD-47C8-8C81-1ECF64DB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D27095-BA00-488A-8F64-DE99A939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570" y="1785661"/>
            <a:ext cx="7061683" cy="4630955"/>
          </a:xfrm>
        </p:spPr>
      </p:pic>
    </p:spTree>
    <p:extLst>
      <p:ext uri="{BB962C8B-B14F-4D97-AF65-F5344CB8AC3E}">
        <p14:creationId xmlns:p14="http://schemas.microsoft.com/office/powerpoint/2010/main" val="3084839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545E-A68B-448F-94CE-3A42AE55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DA013B-13D3-4CE5-907E-A68438C5A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292" y="1679643"/>
            <a:ext cx="7406239" cy="4856911"/>
          </a:xfrm>
        </p:spPr>
      </p:pic>
    </p:spTree>
    <p:extLst>
      <p:ext uri="{BB962C8B-B14F-4D97-AF65-F5344CB8AC3E}">
        <p14:creationId xmlns:p14="http://schemas.microsoft.com/office/powerpoint/2010/main" val="21123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180BF-ACCD-4079-B3F4-93F8E5A1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cuenta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DD9E9D-1910-4BF8-BD72-F94552F49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518" y="1573626"/>
            <a:ext cx="7697787" cy="5036683"/>
          </a:xfrm>
        </p:spPr>
      </p:pic>
    </p:spTree>
    <p:extLst>
      <p:ext uri="{BB962C8B-B14F-4D97-AF65-F5344CB8AC3E}">
        <p14:creationId xmlns:p14="http://schemas.microsoft.com/office/powerpoint/2010/main" val="1039580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B501-6D70-4E27-A0C2-372DB92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CUENTAS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4DD7D6-323A-46F8-9932-6539F893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805" y="1626635"/>
            <a:ext cx="7247213" cy="4741871"/>
          </a:xfrm>
        </p:spPr>
      </p:pic>
    </p:spTree>
    <p:extLst>
      <p:ext uri="{BB962C8B-B14F-4D97-AF65-F5344CB8AC3E}">
        <p14:creationId xmlns:p14="http://schemas.microsoft.com/office/powerpoint/2010/main" val="2584231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A8ED-5020-4EFC-907B-A85FE450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CLASIFICAR PELICULA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F1D3EF-05E0-4138-9858-5F855C441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918" y="1692898"/>
            <a:ext cx="7392987" cy="4837252"/>
          </a:xfrm>
        </p:spPr>
      </p:pic>
    </p:spTree>
    <p:extLst>
      <p:ext uri="{BB962C8B-B14F-4D97-AF65-F5344CB8AC3E}">
        <p14:creationId xmlns:p14="http://schemas.microsoft.com/office/powerpoint/2010/main" val="1575877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6EB96-E03A-49F2-94A8-63BBB303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Entrar al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0A69EB-B095-429C-8463-301B72E30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78" y="1653140"/>
            <a:ext cx="9905998" cy="4828498"/>
          </a:xfrm>
        </p:spPr>
      </p:pic>
    </p:spTree>
    <p:extLst>
      <p:ext uri="{BB962C8B-B14F-4D97-AF65-F5344CB8AC3E}">
        <p14:creationId xmlns:p14="http://schemas.microsoft.com/office/powerpoint/2010/main" val="1218793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12185-6406-4983-BA39-5507B9ED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Salir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4B40C3-A56A-4AB9-992B-4204A814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187" y="1653139"/>
            <a:ext cx="10003665" cy="4849271"/>
          </a:xfrm>
        </p:spPr>
      </p:pic>
    </p:spTree>
    <p:extLst>
      <p:ext uri="{BB962C8B-B14F-4D97-AF65-F5344CB8AC3E}">
        <p14:creationId xmlns:p14="http://schemas.microsoft.com/office/powerpoint/2010/main" val="812123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B0C3E-3228-4C2E-AB50-1BD15721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67C212-96CE-4766-A843-C14908D4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327" y="1613624"/>
            <a:ext cx="8506170" cy="4822271"/>
          </a:xfrm>
        </p:spPr>
      </p:pic>
    </p:spTree>
    <p:extLst>
      <p:ext uri="{BB962C8B-B14F-4D97-AF65-F5344CB8AC3E}">
        <p14:creationId xmlns:p14="http://schemas.microsoft.com/office/powerpoint/2010/main" val="2906310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E7951-6AC8-4001-94D0-5DCBC4B2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Subir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8A97F7-B3F0-4DE3-8447-60BA43FA9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797" y="1639886"/>
            <a:ext cx="8877230" cy="4861641"/>
          </a:xfrm>
        </p:spPr>
      </p:pic>
    </p:spTree>
    <p:extLst>
      <p:ext uri="{BB962C8B-B14F-4D97-AF65-F5344CB8AC3E}">
        <p14:creationId xmlns:p14="http://schemas.microsoft.com/office/powerpoint/2010/main" val="182035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Administrador de calidad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Rol: (Octavio)</a:t>
            </a:r>
          </a:p>
          <a:p>
            <a:r>
              <a:rPr lang="es-MX" dirty="0"/>
              <a:t>Coordina la definición de estándares y vigila que se cumplan </a:t>
            </a:r>
          </a:p>
          <a:p>
            <a:r>
              <a:rPr lang="es-MX" dirty="0"/>
              <a:t>Hace un calendario para las revisiones entre colegas y </a:t>
            </a:r>
          </a:p>
          <a:p>
            <a:pPr>
              <a:buNone/>
            </a:pPr>
            <a:r>
              <a:rPr lang="es-MX" dirty="0"/>
              <a:t>  registra los efectos encontrados</a:t>
            </a:r>
          </a:p>
          <a:p>
            <a:r>
              <a:rPr lang="es-MX" dirty="0"/>
              <a:t>Asegura que se corrijan los efectos</a:t>
            </a:r>
          </a:p>
        </p:txBody>
      </p:sp>
      <p:pic>
        <p:nvPicPr>
          <p:cNvPr id="2050" name="Picture 2" descr="calid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6817" y="2441927"/>
            <a:ext cx="2545583" cy="2517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646DE-AE51-4C31-B407-62FEB4B4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3DE77A-C55C-46D5-87C2-E13CAFC7A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3" y="1679644"/>
            <a:ext cx="7339978" cy="4915561"/>
          </a:xfrm>
        </p:spPr>
      </p:pic>
    </p:spTree>
    <p:extLst>
      <p:ext uri="{BB962C8B-B14F-4D97-AF65-F5344CB8AC3E}">
        <p14:creationId xmlns:p14="http://schemas.microsoft.com/office/powerpoint/2010/main" val="1727064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FBB2-77D3-4443-A646-CA065BD1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004" y="2407561"/>
            <a:ext cx="5776222" cy="1478570"/>
          </a:xfrm>
        </p:spPr>
        <p:txBody>
          <a:bodyPr/>
          <a:lstStyle/>
          <a:p>
            <a:r>
              <a:rPr lang="es-MX" dirty="0"/>
              <a:t>Diagrama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275279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4AF9-5507-4E7F-A00B-B32F424C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Entrar al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2AA9C2-6B27-4FC4-9192-4BCA6531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166" y="618518"/>
            <a:ext cx="4797286" cy="6031137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FFFA6C9-B3DE-4DFD-92EB-5FF739E2DD24}"/>
              </a:ext>
            </a:extLst>
          </p:cNvPr>
          <p:cNvCxnSpPr>
            <a:cxnSpLocks/>
          </p:cNvCxnSpPr>
          <p:nvPr/>
        </p:nvCxnSpPr>
        <p:spPr>
          <a:xfrm>
            <a:off x="7195930" y="618518"/>
            <a:ext cx="0" cy="60311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9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C4A75-5A39-43DC-84D0-BB596DB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Salir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7C6EA4-34F0-4E7D-91B0-2FB3463E0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291" y="618518"/>
            <a:ext cx="3751961" cy="5829788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8CB823E-8322-4E0E-99A3-D10344614B9D}"/>
              </a:ext>
            </a:extLst>
          </p:cNvPr>
          <p:cNvCxnSpPr/>
          <p:nvPr/>
        </p:nvCxnSpPr>
        <p:spPr>
          <a:xfrm>
            <a:off x="7195930" y="618518"/>
            <a:ext cx="0" cy="586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32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5EFA5-B35A-4A9F-9DDF-2777CAEF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EE0158-0B24-4F4E-BB96-CEB0DE9D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714" y="618518"/>
            <a:ext cx="4837044" cy="5958483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5237515-8BAA-4EB6-8F54-1F1FED3E1788}"/>
              </a:ext>
            </a:extLst>
          </p:cNvPr>
          <p:cNvCxnSpPr>
            <a:cxnSpLocks/>
          </p:cNvCxnSpPr>
          <p:nvPr/>
        </p:nvCxnSpPr>
        <p:spPr>
          <a:xfrm>
            <a:off x="8945217" y="618518"/>
            <a:ext cx="0" cy="59584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85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EBC9-E9EB-4C52-BB43-59A5150E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Subir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EF7EBA-6B71-4873-A008-934A397A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527" y="1719400"/>
            <a:ext cx="5665770" cy="4749249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EE4AFC-DDCD-406E-920B-829C6E13C808}"/>
              </a:ext>
            </a:extLst>
          </p:cNvPr>
          <p:cNvCxnSpPr>
            <a:cxnSpLocks/>
          </p:cNvCxnSpPr>
          <p:nvPr/>
        </p:nvCxnSpPr>
        <p:spPr>
          <a:xfrm>
            <a:off x="5592417" y="1719400"/>
            <a:ext cx="0" cy="47609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64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F197-E4EA-4491-A35A-72CBBAEB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película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4F76D6-D734-43DE-82FF-FFF37B7A8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28" y="618518"/>
            <a:ext cx="3803429" cy="5849653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AD5C61B-BC04-41F6-8079-E90859EE7019}"/>
              </a:ext>
            </a:extLst>
          </p:cNvPr>
          <p:cNvCxnSpPr/>
          <p:nvPr/>
        </p:nvCxnSpPr>
        <p:spPr>
          <a:xfrm>
            <a:off x="7195930" y="618518"/>
            <a:ext cx="0" cy="586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305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65E12-2094-4CF8-B929-CADD5B5A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F66D0F-91F6-4E5B-8DDE-C3E32E5CE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3" y="618518"/>
            <a:ext cx="4043579" cy="5987378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D73F0AC-0A45-4F0B-902B-E0486ACBFD1D}"/>
              </a:ext>
            </a:extLst>
          </p:cNvPr>
          <p:cNvCxnSpPr>
            <a:cxnSpLocks/>
          </p:cNvCxnSpPr>
          <p:nvPr/>
        </p:nvCxnSpPr>
        <p:spPr>
          <a:xfrm>
            <a:off x="7911548" y="618518"/>
            <a:ext cx="0" cy="59873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47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B281F-B5CF-4E2D-A5A1-909F83F4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cuenta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B7B6DD-013E-4495-8D92-4E3AE637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660" y="618518"/>
            <a:ext cx="3885983" cy="5811471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A3933F1-CB19-41E2-9383-BD0CA96F8C62}"/>
              </a:ext>
            </a:extLst>
          </p:cNvPr>
          <p:cNvCxnSpPr>
            <a:cxnSpLocks/>
          </p:cNvCxnSpPr>
          <p:nvPr/>
        </p:nvCxnSpPr>
        <p:spPr>
          <a:xfrm>
            <a:off x="7964556" y="618518"/>
            <a:ext cx="0" cy="5811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8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2FB3A-026D-479E-9ACA-CC50D70B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cuenta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C4653B5-A6A4-4983-BBCF-CF631A08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923" y="618518"/>
            <a:ext cx="4053278" cy="5702720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63C29A8-E2B9-4D99-A38C-D11606D2418D}"/>
              </a:ext>
            </a:extLst>
          </p:cNvPr>
          <p:cNvCxnSpPr>
            <a:cxnSpLocks/>
          </p:cNvCxnSpPr>
          <p:nvPr/>
        </p:nvCxnSpPr>
        <p:spPr>
          <a:xfrm>
            <a:off x="8401878" y="618518"/>
            <a:ext cx="0" cy="57027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Administrador de apoyo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Rol: (Giovanni)</a:t>
            </a:r>
          </a:p>
          <a:p>
            <a:r>
              <a:rPr lang="es-MX" dirty="0"/>
              <a:t>Proporciona al equipo las herramientas y                                                            métodos adecuados para su trabajo </a:t>
            </a:r>
          </a:p>
          <a:p>
            <a:r>
              <a:rPr lang="es-MX" dirty="0"/>
              <a:t>Controla los cambios a los productos</a:t>
            </a:r>
          </a:p>
          <a:p>
            <a:r>
              <a:rPr lang="es-MX" dirty="0"/>
              <a:t>Avisa a los desarrolladores cuando un cambio los                                                    afecte</a:t>
            </a:r>
          </a:p>
          <a:p>
            <a:r>
              <a:rPr lang="es-MX" dirty="0"/>
              <a:t>Cardina las versiones del sistema</a:t>
            </a:r>
          </a:p>
        </p:txBody>
      </p:sp>
      <p:pic>
        <p:nvPicPr>
          <p:cNvPr id="1026" name="Picture 2" descr="http://www.bookslibros.com/images/manager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6389" y="3188684"/>
            <a:ext cx="4157578" cy="2760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4DCD8-B06D-4876-B9B1-F8B2400D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75CF69-B602-485F-B521-1F6493D0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160" y="618518"/>
            <a:ext cx="3533231" cy="5764242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3184767-214E-42C7-9825-B954EDC1496F}"/>
              </a:ext>
            </a:extLst>
          </p:cNvPr>
          <p:cNvCxnSpPr/>
          <p:nvPr/>
        </p:nvCxnSpPr>
        <p:spPr>
          <a:xfrm>
            <a:off x="7898295" y="618518"/>
            <a:ext cx="0" cy="586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11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EEE89-FA1A-43C1-8590-739E7DEF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309" y="2646101"/>
            <a:ext cx="5285891" cy="1478570"/>
          </a:xfrm>
        </p:spPr>
        <p:txBody>
          <a:bodyPr/>
          <a:lstStyle/>
          <a:p>
            <a:r>
              <a:rPr lang="es-MX" dirty="0"/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4376793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2D5AD-7EC3-4B69-9340-3C78A4F0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Entrar al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8211B4-442E-4D81-8481-DF486AB01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72" y="1832721"/>
            <a:ext cx="8637680" cy="4640076"/>
          </a:xfrm>
        </p:spPr>
      </p:pic>
    </p:spTree>
    <p:extLst>
      <p:ext uri="{BB962C8B-B14F-4D97-AF65-F5344CB8AC3E}">
        <p14:creationId xmlns:p14="http://schemas.microsoft.com/office/powerpoint/2010/main" val="1415457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4384-D0BE-46CF-BF3D-8D56844E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Salir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45486E-A3B8-4265-87D2-CDA8641DD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05534"/>
            <a:ext cx="10145288" cy="3795856"/>
          </a:xfrm>
        </p:spPr>
      </p:pic>
    </p:spTree>
    <p:extLst>
      <p:ext uri="{BB962C8B-B14F-4D97-AF65-F5344CB8AC3E}">
        <p14:creationId xmlns:p14="http://schemas.microsoft.com/office/powerpoint/2010/main" val="4151403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CD537-2920-4B48-A9F3-71C681E0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Consultar películas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7D2C1E-B61B-4BFD-93F0-BE065055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94929"/>
            <a:ext cx="10308084" cy="3976284"/>
          </a:xfrm>
        </p:spPr>
      </p:pic>
    </p:spTree>
    <p:extLst>
      <p:ext uri="{BB962C8B-B14F-4D97-AF65-F5344CB8AC3E}">
        <p14:creationId xmlns:p14="http://schemas.microsoft.com/office/powerpoint/2010/main" val="2518936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CA1DD-F0C2-4914-BC16-C71286E5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Subir películas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21F7E-90B0-449D-8667-DB365ABF7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5079"/>
            <a:ext cx="10192868" cy="3411576"/>
          </a:xfrm>
        </p:spPr>
      </p:pic>
    </p:spTree>
    <p:extLst>
      <p:ext uri="{BB962C8B-B14F-4D97-AF65-F5344CB8AC3E}">
        <p14:creationId xmlns:p14="http://schemas.microsoft.com/office/powerpoint/2010/main" val="914652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6C74B-72B4-44E7-AB8B-4581941F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películas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9077C0-0E8F-4219-ACC0-B179DF41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41" y="1707720"/>
            <a:ext cx="8377341" cy="4774914"/>
          </a:xfrm>
        </p:spPr>
      </p:pic>
    </p:spTree>
    <p:extLst>
      <p:ext uri="{BB962C8B-B14F-4D97-AF65-F5344CB8AC3E}">
        <p14:creationId xmlns:p14="http://schemas.microsoft.com/office/powerpoint/2010/main" val="8618184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2B65F-4F1B-4A7C-A8F7-2881DCFB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películas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467DB5-B885-42F2-8F01-B26DD729C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731" y="1707017"/>
            <a:ext cx="8347361" cy="4864919"/>
          </a:xfrm>
        </p:spPr>
      </p:pic>
    </p:spTree>
    <p:extLst>
      <p:ext uri="{BB962C8B-B14F-4D97-AF65-F5344CB8AC3E}">
        <p14:creationId xmlns:p14="http://schemas.microsoft.com/office/powerpoint/2010/main" val="506350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5723-B7E2-467D-81AB-066BC35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cuenta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E8AAAF-62F9-4E11-BBF5-B02FAE95F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41" y="1653927"/>
            <a:ext cx="8377341" cy="4859877"/>
          </a:xfrm>
        </p:spPr>
      </p:pic>
    </p:spTree>
    <p:extLst>
      <p:ext uri="{BB962C8B-B14F-4D97-AF65-F5344CB8AC3E}">
        <p14:creationId xmlns:p14="http://schemas.microsoft.com/office/powerpoint/2010/main" val="35387945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62E6A-B292-4808-9E8B-CFBA05B5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cuenta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A16D8B-1936-4B26-89FF-AECACE91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749958"/>
            <a:ext cx="10072145" cy="3736441"/>
          </a:xfrm>
        </p:spPr>
      </p:pic>
    </p:spTree>
    <p:extLst>
      <p:ext uri="{BB962C8B-B14F-4D97-AF65-F5344CB8AC3E}">
        <p14:creationId xmlns:p14="http://schemas.microsoft.com/office/powerpoint/2010/main" val="311753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Proyecto a desarrollar: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Plataforma de biblioteca de películas.</a:t>
            </a:r>
          </a:p>
          <a:p>
            <a:pPr lvl="0"/>
            <a:r>
              <a:rPr lang="es-MX" dirty="0"/>
              <a:t>Dirigida al público en general.</a:t>
            </a:r>
          </a:p>
          <a:p>
            <a:pPr lvl="0"/>
            <a:r>
              <a:rPr lang="es-MX" dirty="0"/>
              <a:t>Buscamos dar una plataforma completa y gratuita de películas para el alcance de personas que no pueden pagar un servicio de las mismas características.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F015-EF24-41A0-A822-AF0FFACD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Clasificar película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C8C458-6029-49AF-8E3E-E016FA768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02" y="1647056"/>
            <a:ext cx="8257420" cy="4822611"/>
          </a:xfrm>
        </p:spPr>
      </p:pic>
    </p:spTree>
    <p:extLst>
      <p:ext uri="{BB962C8B-B14F-4D97-AF65-F5344CB8AC3E}">
        <p14:creationId xmlns:p14="http://schemas.microsoft.com/office/powerpoint/2010/main" val="43000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199698"/>
            <a:ext cx="9905998" cy="1418896"/>
          </a:xfrm>
        </p:spPr>
        <p:txBody>
          <a:bodyPr/>
          <a:lstStyle/>
          <a:p>
            <a:r>
              <a:rPr lang="es-MX" sz="3800" dirty="0"/>
              <a:t>necesidades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734207"/>
            <a:ext cx="9905999" cy="405699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s-MX" dirty="0"/>
              <a:t>Tener un orden de los usuarios en una cuenta</a:t>
            </a:r>
          </a:p>
          <a:p>
            <a:pPr lvl="0"/>
            <a:r>
              <a:rPr lang="es-MX" dirty="0"/>
              <a:t>Las cuentas debe tener un cliente</a:t>
            </a:r>
          </a:p>
          <a:p>
            <a:pPr lvl="0"/>
            <a:r>
              <a:rPr lang="es-MX" dirty="0"/>
              <a:t>Solo los clientes tienen control de sus cuentas</a:t>
            </a:r>
          </a:p>
          <a:p>
            <a:pPr lvl="0"/>
            <a:r>
              <a:rPr lang="es-MX" dirty="0"/>
              <a:t>El administrador organiza películas con su categorías</a:t>
            </a:r>
          </a:p>
          <a:p>
            <a:pPr lvl="0"/>
            <a:r>
              <a:rPr lang="es-MX" dirty="0"/>
              <a:t>Cada película debe tener una categorías</a:t>
            </a:r>
          </a:p>
          <a:p>
            <a:pPr lvl="0"/>
            <a:r>
              <a:rPr lang="es-MX" dirty="0"/>
              <a:t>Poder ver lo que el usuario ha visto de películas</a:t>
            </a:r>
          </a:p>
          <a:p>
            <a:pPr lvl="0"/>
            <a:r>
              <a:rPr lang="es-MX" dirty="0"/>
              <a:t>Cada película debe tener una identificación</a:t>
            </a:r>
          </a:p>
          <a:p>
            <a:pPr lvl="0"/>
            <a:r>
              <a:rPr lang="es-MX" dirty="0"/>
              <a:t>El usuario consulta su lista de reproducción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461</TotalTime>
  <Words>1953</Words>
  <Application>Microsoft Office PowerPoint</Application>
  <PresentationFormat>Panorámica</PresentationFormat>
  <Paragraphs>534</Paragraphs>
  <Slides>80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7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PROGTOID</vt:lpstr>
      <vt:lpstr>Logo y eslogan</vt:lpstr>
      <vt:lpstr>Rol Líder</vt:lpstr>
      <vt:lpstr>Rol administrador de desarrollo</vt:lpstr>
      <vt:lpstr>Administrador de planeación</vt:lpstr>
      <vt:lpstr>Administrador de calidad</vt:lpstr>
      <vt:lpstr>Administrador de apoyo</vt:lpstr>
      <vt:lpstr>Proyecto a desarrollar:</vt:lpstr>
      <vt:lpstr>necesidades</vt:lpstr>
      <vt:lpstr>Entidad relación</vt:lpstr>
      <vt:lpstr>Diagrama de caso de usos</vt:lpstr>
      <vt:lpstr>Presentación de PowerPoint</vt:lpstr>
      <vt:lpstr>Presentación de PowerPoint</vt:lpstr>
      <vt:lpstr>DETALLE DE CASO DE USO</vt:lpstr>
      <vt:lpstr>Presentación de PowerPoint</vt:lpstr>
      <vt:lpstr>Flujo de eventos normales</vt:lpstr>
      <vt:lpstr>Presentación de PowerPoint</vt:lpstr>
      <vt:lpstr>Flujo de eventos normales: </vt:lpstr>
      <vt:lpstr>Presentación de PowerPoint</vt:lpstr>
      <vt:lpstr>Flujo de eventos normales:</vt:lpstr>
      <vt:lpstr>Presentación de PowerPoint</vt:lpstr>
      <vt:lpstr>Flujo de eventos normales:</vt:lpstr>
      <vt:lpstr>Presentación de PowerPoint</vt:lpstr>
      <vt:lpstr>Flujo de eventos normales: </vt:lpstr>
      <vt:lpstr>Presentación de PowerPoint</vt:lpstr>
      <vt:lpstr>Flujo de eventos normales: </vt:lpstr>
      <vt:lpstr>Presentación de PowerPoint</vt:lpstr>
      <vt:lpstr>Flujo de eventos normales: </vt:lpstr>
      <vt:lpstr>Presentación de PowerPoint</vt:lpstr>
      <vt:lpstr>Flujo de eventos normales: </vt:lpstr>
      <vt:lpstr>Presentación de PowerPoint</vt:lpstr>
      <vt:lpstr>Flujo de eventos normales: </vt:lpstr>
      <vt:lpstr>Presentación de PowerPoint</vt:lpstr>
      <vt:lpstr>Flujo de eventos normales:</vt:lpstr>
      <vt:lpstr>Presentación de PowerPoint</vt:lpstr>
      <vt:lpstr>Flujo de eventos normales:</vt:lpstr>
      <vt:lpstr>Presentación de PowerPoint</vt:lpstr>
      <vt:lpstr>Flujo de eventos normales: </vt:lpstr>
      <vt:lpstr>Presentación de PowerPoint</vt:lpstr>
      <vt:lpstr>Flujo de eventos normales:</vt:lpstr>
      <vt:lpstr>DIAGRAMA RELACIONAL</vt:lpstr>
      <vt:lpstr>GLOSARIO DE TEMRINOS</vt:lpstr>
      <vt:lpstr>BASE DE DATOS</vt:lpstr>
      <vt:lpstr>MODELO DE CLASES</vt:lpstr>
      <vt:lpstr>   MODELO CONCEPTUAL                                                                                                        </vt:lpstr>
      <vt:lpstr>Diagramas de secuencia</vt:lpstr>
      <vt:lpstr>Entrar al sistema</vt:lpstr>
      <vt:lpstr>Salir del sistema</vt:lpstr>
      <vt:lpstr>CONSULTAR CATEGORIA</vt:lpstr>
      <vt:lpstr>Subir película</vt:lpstr>
      <vt:lpstr>Ver película</vt:lpstr>
      <vt:lpstr>Eliminar película</vt:lpstr>
      <vt:lpstr>Eliminar cuenta</vt:lpstr>
      <vt:lpstr>VER CUENTAS</vt:lpstr>
      <vt:lpstr>CLASIFICAR PELICULA</vt:lpstr>
      <vt:lpstr>Entrar al sistema</vt:lpstr>
      <vt:lpstr>Salir del sistema</vt:lpstr>
      <vt:lpstr>Consultar película</vt:lpstr>
      <vt:lpstr>Subir película</vt:lpstr>
      <vt:lpstr>Ver película</vt:lpstr>
      <vt:lpstr>Diagrama de actividades</vt:lpstr>
      <vt:lpstr>Entrar al sistema</vt:lpstr>
      <vt:lpstr>Salir del sistema</vt:lpstr>
      <vt:lpstr>Consultar película</vt:lpstr>
      <vt:lpstr>Subir película</vt:lpstr>
      <vt:lpstr>Ver película </vt:lpstr>
      <vt:lpstr>Eliminar película</vt:lpstr>
      <vt:lpstr>Eliminar cuenta</vt:lpstr>
      <vt:lpstr>Ver cuenta</vt:lpstr>
      <vt:lpstr>Clasificar película</vt:lpstr>
      <vt:lpstr>Diagrama de estados</vt:lpstr>
      <vt:lpstr>Entrar al sistema</vt:lpstr>
      <vt:lpstr>Salir del sistema</vt:lpstr>
      <vt:lpstr>Consultar películas</vt:lpstr>
      <vt:lpstr>Subir películas</vt:lpstr>
      <vt:lpstr>Ver películas</vt:lpstr>
      <vt:lpstr>Eliminar películas</vt:lpstr>
      <vt:lpstr>Eliminar cuenta</vt:lpstr>
      <vt:lpstr>Ver cuenta</vt:lpstr>
      <vt:lpstr>Clasificar película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win droid</dc:title>
  <dc:creator>FRANK MARTINEZ ALCALA</dc:creator>
  <cp:lastModifiedBy>Octavio Gastelum Valencia</cp:lastModifiedBy>
  <cp:revision>87</cp:revision>
  <dcterms:created xsi:type="dcterms:W3CDTF">2017-08-17T18:28:40Z</dcterms:created>
  <dcterms:modified xsi:type="dcterms:W3CDTF">2017-11-14T02:16:24Z</dcterms:modified>
</cp:coreProperties>
</file>