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Poppins Bold" charset="1" panose="00000800000000000000"/>
      <p:regular r:id="rId16"/>
    </p:embeddedFont>
    <p:embeddedFont>
      <p:font typeface="Open Sans" charset="1" panose="00000000000000000000"/>
      <p:regular r:id="rId17"/>
    </p:embeddedFont>
    <p:embeddedFont>
      <p:font typeface="Open Sans Bold" charset="1" panose="00000000000000000000"/>
      <p:regular r:id="rId18"/>
    </p:embeddedFont>
    <p:embeddedFont>
      <p:font typeface="Nunito" charset="1" panose="000000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6.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13.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7.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jpeg" Type="http://schemas.openxmlformats.org/officeDocument/2006/relationships/image"/><Relationship Id="rId3" Target="../media/image19.png" Type="http://schemas.openxmlformats.org/officeDocument/2006/relationships/image"/><Relationship Id="rId4" Target="../media/image20.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false" rot="0">
            <a:off x="542356" y="2387508"/>
            <a:ext cx="5859377" cy="5880762"/>
          </a:xfrm>
          <a:custGeom>
            <a:avLst/>
            <a:gdLst/>
            <a:ahLst/>
            <a:cxnLst/>
            <a:rect r="r" b="b" t="t" l="l"/>
            <a:pathLst>
              <a:path h="5880762" w="5859377">
                <a:moveTo>
                  <a:pt x="0" y="0"/>
                </a:moveTo>
                <a:lnTo>
                  <a:pt x="5859378" y="0"/>
                </a:lnTo>
                <a:lnTo>
                  <a:pt x="5859378" y="5880761"/>
                </a:lnTo>
                <a:lnTo>
                  <a:pt x="0" y="588076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4240674" y="0"/>
            <a:ext cx="3018626" cy="1028700"/>
            <a:chOff x="0" y="0"/>
            <a:chExt cx="425492" cy="145001"/>
          </a:xfrm>
        </p:grpSpPr>
        <p:sp>
          <p:nvSpPr>
            <p:cNvPr name="Freeform 5" id="5"/>
            <p:cNvSpPr/>
            <p:nvPr/>
          </p:nvSpPr>
          <p:spPr>
            <a:xfrm flipH="false" flipV="false" rot="0">
              <a:off x="0" y="0"/>
              <a:ext cx="425492" cy="145001"/>
            </a:xfrm>
            <a:custGeom>
              <a:avLst/>
              <a:gdLst/>
              <a:ahLst/>
              <a:cxnLst/>
              <a:rect r="r" b="b" t="t" l="l"/>
              <a:pathLst>
                <a:path h="145001" w="425492">
                  <a:moveTo>
                    <a:pt x="0" y="0"/>
                  </a:moveTo>
                  <a:lnTo>
                    <a:pt x="425492" y="0"/>
                  </a:lnTo>
                  <a:lnTo>
                    <a:pt x="425492" y="145001"/>
                  </a:lnTo>
                  <a:lnTo>
                    <a:pt x="0" y="145001"/>
                  </a:lnTo>
                  <a:close/>
                </a:path>
              </a:pathLst>
            </a:custGeom>
            <a:solidFill>
              <a:srgbClr val="FFFFFF">
                <a:alpha val="8627"/>
              </a:srgbClr>
            </a:solidFill>
            <a:ln cap="sq">
              <a:noFill/>
              <a:prstDash val="solid"/>
              <a:miter/>
            </a:ln>
          </p:spPr>
        </p:sp>
        <p:sp>
          <p:nvSpPr>
            <p:cNvPr name="TextBox 6" id="6"/>
            <p:cNvSpPr txBox="true"/>
            <p:nvPr/>
          </p:nvSpPr>
          <p:spPr>
            <a:xfrm>
              <a:off x="0" y="-38100"/>
              <a:ext cx="425492" cy="18310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7" id="7"/>
          <p:cNvGrpSpPr/>
          <p:nvPr/>
        </p:nvGrpSpPr>
        <p:grpSpPr>
          <a:xfrm rot="0">
            <a:off x="1028700" y="0"/>
            <a:ext cx="12967636" cy="1028700"/>
            <a:chOff x="0" y="0"/>
            <a:chExt cx="1827860" cy="145001"/>
          </a:xfrm>
        </p:grpSpPr>
        <p:sp>
          <p:nvSpPr>
            <p:cNvPr name="Freeform 8" id="8"/>
            <p:cNvSpPr/>
            <p:nvPr/>
          </p:nvSpPr>
          <p:spPr>
            <a:xfrm flipH="false" flipV="false" rot="0">
              <a:off x="0" y="0"/>
              <a:ext cx="1827860" cy="145001"/>
            </a:xfrm>
            <a:custGeom>
              <a:avLst/>
              <a:gdLst/>
              <a:ahLst/>
              <a:cxnLst/>
              <a:rect r="r" b="b" t="t" l="l"/>
              <a:pathLst>
                <a:path h="145001" w="1827860">
                  <a:moveTo>
                    <a:pt x="0" y="0"/>
                  </a:moveTo>
                  <a:lnTo>
                    <a:pt x="1827860" y="0"/>
                  </a:lnTo>
                  <a:lnTo>
                    <a:pt x="1827860" y="145001"/>
                  </a:lnTo>
                  <a:lnTo>
                    <a:pt x="0" y="145001"/>
                  </a:lnTo>
                  <a:close/>
                </a:path>
              </a:pathLst>
            </a:custGeom>
            <a:solidFill>
              <a:srgbClr val="FFFFFF">
                <a:alpha val="8627"/>
              </a:srgbClr>
            </a:solidFill>
          </p:spPr>
        </p:sp>
        <p:sp>
          <p:nvSpPr>
            <p:cNvPr name="TextBox 9" id="9"/>
            <p:cNvSpPr txBox="true"/>
            <p:nvPr/>
          </p:nvSpPr>
          <p:spPr>
            <a:xfrm>
              <a:off x="0" y="-38100"/>
              <a:ext cx="1827860" cy="183101"/>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14802135" y="341167"/>
            <a:ext cx="346366" cy="346366"/>
          </a:xfrm>
          <a:custGeom>
            <a:avLst/>
            <a:gdLst/>
            <a:ahLst/>
            <a:cxnLst/>
            <a:rect r="r" b="b" t="t" l="l"/>
            <a:pathLst>
              <a:path h="346366" w="346366">
                <a:moveTo>
                  <a:pt x="0" y="0"/>
                </a:moveTo>
                <a:lnTo>
                  <a:pt x="346366" y="0"/>
                </a:lnTo>
                <a:lnTo>
                  <a:pt x="346366" y="346366"/>
                </a:lnTo>
                <a:lnTo>
                  <a:pt x="0" y="3463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p:nvPr/>
        </p:nvGrpSpPr>
        <p:grpSpPr>
          <a:xfrm rot="0">
            <a:off x="17742214" y="7803705"/>
            <a:ext cx="47625" cy="1740345"/>
            <a:chOff x="0" y="0"/>
            <a:chExt cx="12543" cy="458362"/>
          </a:xfrm>
        </p:grpSpPr>
        <p:sp>
          <p:nvSpPr>
            <p:cNvPr name="Freeform 12" id="12"/>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13" id="13"/>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17567467" y="9534525"/>
            <a:ext cx="397119" cy="397119"/>
            <a:chOff x="0" y="0"/>
            <a:chExt cx="104591" cy="104591"/>
          </a:xfrm>
        </p:grpSpPr>
        <p:sp>
          <p:nvSpPr>
            <p:cNvPr name="Freeform 15" id="15"/>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16" id="16"/>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sp>
        <p:nvSpPr>
          <p:cNvPr name="Freeform 17" id="17"/>
          <p:cNvSpPr/>
          <p:nvPr/>
        </p:nvSpPr>
        <p:spPr>
          <a:xfrm flipH="false" flipV="false" rot="0">
            <a:off x="1146525" y="156309"/>
            <a:ext cx="733700" cy="733700"/>
          </a:xfrm>
          <a:custGeom>
            <a:avLst/>
            <a:gdLst/>
            <a:ahLst/>
            <a:cxnLst/>
            <a:rect r="r" b="b" t="t" l="l"/>
            <a:pathLst>
              <a:path h="733700" w="733700">
                <a:moveTo>
                  <a:pt x="0" y="0"/>
                </a:moveTo>
                <a:lnTo>
                  <a:pt x="733699" y="0"/>
                </a:lnTo>
                <a:lnTo>
                  <a:pt x="733699" y="733700"/>
                </a:lnTo>
                <a:lnTo>
                  <a:pt x="0" y="733700"/>
                </a:lnTo>
                <a:lnTo>
                  <a:pt x="0" y="0"/>
                </a:lnTo>
                <a:close/>
              </a:path>
            </a:pathLst>
          </a:custGeom>
          <a:blipFill>
            <a:blip r:embed="rId7"/>
            <a:stretch>
              <a:fillRect l="0" t="0" r="0" b="0"/>
            </a:stretch>
          </a:blipFill>
        </p:spPr>
      </p:sp>
      <p:sp>
        <p:nvSpPr>
          <p:cNvPr name="TextBox 18" id="18"/>
          <p:cNvSpPr txBox="true"/>
          <p:nvPr/>
        </p:nvSpPr>
        <p:spPr>
          <a:xfrm rot="0">
            <a:off x="6668434" y="4291196"/>
            <a:ext cx="10728867" cy="1036693"/>
          </a:xfrm>
          <a:prstGeom prst="rect">
            <a:avLst/>
          </a:prstGeom>
        </p:spPr>
        <p:txBody>
          <a:bodyPr anchor="t" rtlCol="false" tIns="0" lIns="0" bIns="0" rIns="0">
            <a:spAutoFit/>
          </a:bodyPr>
          <a:lstStyle/>
          <a:p>
            <a:pPr algn="l">
              <a:lnSpc>
                <a:spcPts val="7959"/>
              </a:lnSpc>
              <a:spcBef>
                <a:spcPct val="0"/>
              </a:spcBef>
            </a:pPr>
            <a:r>
              <a:rPr lang="en-US" b="true" sz="5685">
                <a:solidFill>
                  <a:srgbClr val="FFFFFF"/>
                </a:solidFill>
                <a:latin typeface="Poppins Bold"/>
                <a:ea typeface="Poppins Bold"/>
                <a:cs typeface="Poppins Bold"/>
                <a:sym typeface="Poppins Bold"/>
              </a:rPr>
              <a:t>Artificial Intelligence A Guide</a:t>
            </a:r>
          </a:p>
        </p:txBody>
      </p:sp>
      <p:sp>
        <p:nvSpPr>
          <p:cNvPr name="TextBox 19" id="19"/>
          <p:cNvSpPr txBox="true"/>
          <p:nvPr/>
        </p:nvSpPr>
        <p:spPr>
          <a:xfrm rot="0">
            <a:off x="6668434" y="5293032"/>
            <a:ext cx="10823861" cy="1119243"/>
          </a:xfrm>
          <a:prstGeom prst="rect">
            <a:avLst/>
          </a:prstGeom>
        </p:spPr>
        <p:txBody>
          <a:bodyPr anchor="t" rtlCol="false" tIns="0" lIns="0" bIns="0" rIns="0">
            <a:spAutoFit/>
          </a:bodyPr>
          <a:lstStyle/>
          <a:p>
            <a:pPr algn="l">
              <a:lnSpc>
                <a:spcPts val="8659"/>
              </a:lnSpc>
              <a:spcBef>
                <a:spcPct val="0"/>
              </a:spcBef>
            </a:pPr>
            <a:r>
              <a:rPr lang="en-US" b="true" sz="6185">
                <a:solidFill>
                  <a:srgbClr val="00C9FF"/>
                </a:solidFill>
                <a:latin typeface="Poppins Bold"/>
                <a:ea typeface="Poppins Bold"/>
                <a:cs typeface="Poppins Bold"/>
                <a:sym typeface="Poppins Bold"/>
              </a:rPr>
              <a:t>To Intelligence Systems.</a:t>
            </a:r>
          </a:p>
        </p:txBody>
      </p:sp>
      <p:sp>
        <p:nvSpPr>
          <p:cNvPr name="TextBox 20" id="20"/>
          <p:cNvSpPr txBox="true"/>
          <p:nvPr/>
        </p:nvSpPr>
        <p:spPr>
          <a:xfrm rot="0">
            <a:off x="15369740" y="368020"/>
            <a:ext cx="1521021" cy="264086"/>
          </a:xfrm>
          <a:prstGeom prst="rect">
            <a:avLst/>
          </a:prstGeom>
        </p:spPr>
        <p:txBody>
          <a:bodyPr anchor="t" rtlCol="false" tIns="0" lIns="0" bIns="0" rIns="0">
            <a:spAutoFit/>
          </a:bodyPr>
          <a:lstStyle/>
          <a:p>
            <a:pPr algn="l">
              <a:lnSpc>
                <a:spcPts val="2239"/>
              </a:lnSpc>
              <a:spcBef>
                <a:spcPct val="0"/>
              </a:spcBef>
            </a:pPr>
            <a:r>
              <a:rPr lang="en-US" sz="1599">
                <a:solidFill>
                  <a:srgbClr val="FFFFFF"/>
                </a:solidFill>
                <a:latin typeface="Open Sans"/>
                <a:ea typeface="Open Sans"/>
                <a:cs typeface="Open Sans"/>
                <a:sym typeface="Open Sans"/>
              </a:rPr>
              <a:t>Search . . . .</a:t>
            </a:r>
          </a:p>
        </p:txBody>
      </p:sp>
      <p:sp>
        <p:nvSpPr>
          <p:cNvPr name="TextBox 21" id="21"/>
          <p:cNvSpPr txBox="true"/>
          <p:nvPr/>
        </p:nvSpPr>
        <p:spPr>
          <a:xfrm rot="0">
            <a:off x="1988588" y="368020"/>
            <a:ext cx="3166136" cy="264160"/>
          </a:xfrm>
          <a:prstGeom prst="rect">
            <a:avLst/>
          </a:prstGeom>
        </p:spPr>
        <p:txBody>
          <a:bodyPr anchor="t" rtlCol="false" tIns="0" lIns="0" bIns="0" rIns="0">
            <a:spAutoFit/>
          </a:bodyPr>
          <a:lstStyle/>
          <a:p>
            <a:pPr algn="l">
              <a:lnSpc>
                <a:spcPts val="2239"/>
              </a:lnSpc>
              <a:spcBef>
                <a:spcPct val="0"/>
              </a:spcBef>
            </a:pPr>
            <a:r>
              <a:rPr lang="en-US" sz="1599">
                <a:solidFill>
                  <a:srgbClr val="FFFFFF"/>
                </a:solidFill>
                <a:latin typeface="Open Sans"/>
                <a:ea typeface="Open Sans"/>
                <a:cs typeface="Open Sans"/>
                <a:sym typeface="Open Sans"/>
              </a:rPr>
              <a:t>Instituto Tecnológico de Culiacán</a:t>
            </a:r>
          </a:p>
        </p:txBody>
      </p:sp>
      <p:sp>
        <p:nvSpPr>
          <p:cNvPr name="TextBox 22" id="22"/>
          <p:cNvSpPr txBox="true"/>
          <p:nvPr/>
        </p:nvSpPr>
        <p:spPr>
          <a:xfrm rot="0">
            <a:off x="9974505" y="229870"/>
            <a:ext cx="3556476" cy="540385"/>
          </a:xfrm>
          <a:prstGeom prst="rect">
            <a:avLst/>
          </a:prstGeom>
        </p:spPr>
        <p:txBody>
          <a:bodyPr anchor="t" rtlCol="false" tIns="0" lIns="0" bIns="0" rIns="0">
            <a:spAutoFit/>
          </a:bodyPr>
          <a:lstStyle/>
          <a:p>
            <a:pPr algn="l" marL="345439" indent="-172720" lvl="1">
              <a:lnSpc>
                <a:spcPts val="2239"/>
              </a:lnSpc>
              <a:buFont typeface="Arial"/>
              <a:buChar char="•"/>
            </a:pPr>
            <a:r>
              <a:rPr lang="en-US" sz="1599">
                <a:solidFill>
                  <a:srgbClr val="FFFFFF"/>
                </a:solidFill>
                <a:latin typeface="Open Sans"/>
                <a:ea typeface="Open Sans"/>
                <a:cs typeface="Open Sans"/>
                <a:sym typeface="Open Sans"/>
              </a:rPr>
              <a:t>Aguilar Recio Jesús Octavio </a:t>
            </a:r>
          </a:p>
          <a:p>
            <a:pPr algn="l" marL="345439" indent="-172720" lvl="1">
              <a:lnSpc>
                <a:spcPts val="2239"/>
              </a:lnSpc>
              <a:spcBef>
                <a:spcPct val="0"/>
              </a:spcBef>
              <a:buFont typeface="Arial"/>
              <a:buChar char="•"/>
            </a:pPr>
            <a:r>
              <a:rPr lang="en-US" sz="1599">
                <a:solidFill>
                  <a:srgbClr val="FFFFFF"/>
                </a:solidFill>
                <a:latin typeface="Open Sans"/>
                <a:ea typeface="Open Sans"/>
                <a:cs typeface="Open Sans"/>
                <a:sym typeface="Open Sans"/>
              </a:rPr>
              <a:t>Flores Fernández Emily Karely</a:t>
            </a:r>
          </a:p>
        </p:txBody>
      </p:sp>
      <p:sp>
        <p:nvSpPr>
          <p:cNvPr name="TextBox 23" id="23"/>
          <p:cNvSpPr txBox="true"/>
          <p:nvPr/>
        </p:nvSpPr>
        <p:spPr>
          <a:xfrm rot="0">
            <a:off x="17492295" y="9598502"/>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01</a:t>
            </a:r>
          </a:p>
        </p:txBody>
      </p:sp>
      <p:sp>
        <p:nvSpPr>
          <p:cNvPr name="TextBox 24" id="24"/>
          <p:cNvSpPr txBox="true"/>
          <p:nvPr/>
        </p:nvSpPr>
        <p:spPr>
          <a:xfrm rot="0">
            <a:off x="1028700" y="9704510"/>
            <a:ext cx="2443345" cy="264160"/>
          </a:xfrm>
          <a:prstGeom prst="rect">
            <a:avLst/>
          </a:prstGeom>
        </p:spPr>
        <p:txBody>
          <a:bodyPr anchor="t" rtlCol="false" tIns="0" lIns="0" bIns="0" rIns="0">
            <a:spAutoFit/>
          </a:bodyPr>
          <a:lstStyle/>
          <a:p>
            <a:pPr algn="l">
              <a:lnSpc>
                <a:spcPts val="2239"/>
              </a:lnSpc>
              <a:spcBef>
                <a:spcPct val="0"/>
              </a:spcBef>
            </a:pPr>
            <a:r>
              <a:rPr lang="en-US" sz="1599">
                <a:solidFill>
                  <a:srgbClr val="FFFFFF"/>
                </a:solidFill>
                <a:latin typeface="Open Sans"/>
                <a:ea typeface="Open Sans"/>
                <a:cs typeface="Open Sans"/>
                <a:sym typeface="Open Sans"/>
              </a:rPr>
              <a:t>Zuriel Dathan Mora Felix </a:t>
            </a:r>
          </a:p>
        </p:txBody>
      </p:sp>
      <p:sp>
        <p:nvSpPr>
          <p:cNvPr name="TextBox 25" id="25"/>
          <p:cNvSpPr txBox="true"/>
          <p:nvPr/>
        </p:nvSpPr>
        <p:spPr>
          <a:xfrm rot="0">
            <a:off x="14447416" y="9667484"/>
            <a:ext cx="2443345" cy="264160"/>
          </a:xfrm>
          <a:prstGeom prst="rect">
            <a:avLst/>
          </a:prstGeom>
        </p:spPr>
        <p:txBody>
          <a:bodyPr anchor="t" rtlCol="false" tIns="0" lIns="0" bIns="0" rIns="0">
            <a:spAutoFit/>
          </a:bodyPr>
          <a:lstStyle/>
          <a:p>
            <a:pPr algn="l">
              <a:lnSpc>
                <a:spcPts val="2239"/>
              </a:lnSpc>
              <a:spcBef>
                <a:spcPct val="0"/>
              </a:spcBef>
            </a:pPr>
            <a:r>
              <a:rPr lang="en-US" sz="1599">
                <a:solidFill>
                  <a:srgbClr val="FFFFFF"/>
                </a:solidFill>
                <a:latin typeface="Open Sans"/>
                <a:ea typeface="Open Sans"/>
                <a:cs typeface="Open Sans"/>
                <a:sym typeface="Open Sans"/>
              </a:rPr>
              <a:t>Inteligencia Artificial</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7742214" y="7803705"/>
            <a:ext cx="47625" cy="1740345"/>
            <a:chOff x="0" y="0"/>
            <a:chExt cx="12543" cy="458362"/>
          </a:xfrm>
        </p:grpSpPr>
        <p:sp>
          <p:nvSpPr>
            <p:cNvPr name="Freeform 4" id="4"/>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5" id="5"/>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567467" y="9534525"/>
            <a:ext cx="397119" cy="397119"/>
            <a:chOff x="0" y="0"/>
            <a:chExt cx="104591" cy="104591"/>
          </a:xfrm>
        </p:grpSpPr>
        <p:sp>
          <p:nvSpPr>
            <p:cNvPr name="Freeform 7" id="7"/>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8" id="8"/>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grpSp>
        <p:nvGrpSpPr>
          <p:cNvPr name="Group 9" id="9"/>
          <p:cNvGrpSpPr/>
          <p:nvPr/>
        </p:nvGrpSpPr>
        <p:grpSpPr>
          <a:xfrm rot="0">
            <a:off x="8016470" y="7089691"/>
            <a:ext cx="2255059" cy="714014"/>
            <a:chOff x="0" y="0"/>
            <a:chExt cx="344099" cy="108951"/>
          </a:xfrm>
        </p:grpSpPr>
        <p:sp>
          <p:nvSpPr>
            <p:cNvPr name="Freeform 10" id="10"/>
            <p:cNvSpPr/>
            <p:nvPr/>
          </p:nvSpPr>
          <p:spPr>
            <a:xfrm flipH="false" flipV="false" rot="0">
              <a:off x="0" y="0"/>
              <a:ext cx="344099" cy="108951"/>
            </a:xfrm>
            <a:custGeom>
              <a:avLst/>
              <a:gdLst/>
              <a:ahLst/>
              <a:cxnLst/>
              <a:rect r="r" b="b" t="t" l="l"/>
              <a:pathLst>
                <a:path h="108951" w="344099">
                  <a:moveTo>
                    <a:pt x="0" y="0"/>
                  </a:moveTo>
                  <a:lnTo>
                    <a:pt x="344099" y="0"/>
                  </a:lnTo>
                  <a:lnTo>
                    <a:pt x="344099" y="108951"/>
                  </a:lnTo>
                  <a:lnTo>
                    <a:pt x="0" y="108951"/>
                  </a:lnTo>
                  <a:close/>
                </a:path>
              </a:pathLst>
            </a:custGeom>
            <a:solidFill>
              <a:srgbClr val="00C9FF"/>
            </a:solidFill>
          </p:spPr>
        </p:sp>
        <p:sp>
          <p:nvSpPr>
            <p:cNvPr name="TextBox 11" id="11"/>
            <p:cNvSpPr txBox="true"/>
            <p:nvPr/>
          </p:nvSpPr>
          <p:spPr>
            <a:xfrm>
              <a:off x="0" y="-38100"/>
              <a:ext cx="344099" cy="147051"/>
            </a:xfrm>
            <a:prstGeom prst="rect">
              <a:avLst/>
            </a:prstGeom>
          </p:spPr>
          <p:txBody>
            <a:bodyPr anchor="ctr" rtlCol="false" tIns="50800" lIns="50800" bIns="50800" rIns="50800"/>
            <a:lstStyle/>
            <a:p>
              <a:pPr algn="ctr">
                <a:lnSpc>
                  <a:spcPts val="2659"/>
                </a:lnSpc>
              </a:pPr>
            </a:p>
          </p:txBody>
        </p:sp>
      </p:grpSp>
      <p:grpSp>
        <p:nvGrpSpPr>
          <p:cNvPr name="Group 12" id="12"/>
          <p:cNvGrpSpPr/>
          <p:nvPr/>
        </p:nvGrpSpPr>
        <p:grpSpPr>
          <a:xfrm rot="0">
            <a:off x="10086085" y="5953873"/>
            <a:ext cx="449121" cy="392981"/>
            <a:chOff x="0" y="0"/>
            <a:chExt cx="812800" cy="711200"/>
          </a:xfrm>
        </p:grpSpPr>
        <p:sp>
          <p:nvSpPr>
            <p:cNvPr name="Freeform 13" id="13"/>
            <p:cNvSpPr/>
            <p:nvPr/>
          </p:nvSpPr>
          <p:spPr>
            <a:xfrm flipH="false" flipV="false" rot="0">
              <a:off x="-33680" y="-8369"/>
              <a:ext cx="854946" cy="719569"/>
            </a:xfrm>
            <a:custGeom>
              <a:avLst/>
              <a:gdLst/>
              <a:ahLst/>
              <a:cxnLst/>
              <a:rect r="r" b="b" t="t" l="l"/>
              <a:pathLst>
                <a:path h="719569" w="854946">
                  <a:moveTo>
                    <a:pt x="65903" y="121927"/>
                  </a:moveTo>
                  <a:cubicBezTo>
                    <a:pt x="0" y="230500"/>
                    <a:pt x="46429" y="336178"/>
                    <a:pt x="104776" y="392266"/>
                  </a:cubicBezTo>
                  <a:lnTo>
                    <a:pt x="445927" y="719569"/>
                  </a:lnTo>
                  <a:lnTo>
                    <a:pt x="779877" y="393436"/>
                  </a:lnTo>
                  <a:cubicBezTo>
                    <a:pt x="834145" y="333099"/>
                    <a:pt x="854946" y="269099"/>
                    <a:pt x="843393" y="197834"/>
                  </a:cubicBezTo>
                  <a:cubicBezTo>
                    <a:pt x="827435" y="99251"/>
                    <a:pt x="746197" y="22767"/>
                    <a:pt x="645842" y="11845"/>
                  </a:cubicBezTo>
                  <a:cubicBezTo>
                    <a:pt x="584292" y="5218"/>
                    <a:pt x="524835" y="22636"/>
                    <a:pt x="478430" y="61198"/>
                  </a:cubicBezTo>
                  <a:cubicBezTo>
                    <a:pt x="465940" y="71573"/>
                    <a:pt x="454776" y="83173"/>
                    <a:pt x="445047" y="95780"/>
                  </a:cubicBezTo>
                  <a:cubicBezTo>
                    <a:pt x="433503" y="81425"/>
                    <a:pt x="419967" y="68294"/>
                    <a:pt x="404657" y="56657"/>
                  </a:cubicBezTo>
                  <a:cubicBezTo>
                    <a:pt x="351294" y="16102"/>
                    <a:pt x="283367" y="0"/>
                    <a:pt x="218120" y="12523"/>
                  </a:cubicBezTo>
                  <a:cubicBezTo>
                    <a:pt x="156323" y="24461"/>
                    <a:pt x="100853" y="64323"/>
                    <a:pt x="65903" y="121927"/>
                  </a:cubicBezTo>
                  <a:close/>
                </a:path>
              </a:pathLst>
            </a:custGeom>
            <a:solidFill>
              <a:srgbClr val="C28ECF"/>
            </a:solidFill>
          </p:spPr>
        </p:sp>
        <p:sp>
          <p:nvSpPr>
            <p:cNvPr name="TextBox 14" id="14"/>
            <p:cNvSpPr txBox="true"/>
            <p:nvPr/>
          </p:nvSpPr>
          <p:spPr>
            <a:xfrm>
              <a:off x="76200" y="12700"/>
              <a:ext cx="660400" cy="571500"/>
            </a:xfrm>
            <a:prstGeom prst="rect">
              <a:avLst/>
            </a:prstGeom>
          </p:spPr>
          <p:txBody>
            <a:bodyPr anchor="ctr" rtlCol="false" tIns="50800" lIns="50800" bIns="50800" rIns="50800"/>
            <a:lstStyle/>
            <a:p>
              <a:pPr algn="ctr">
                <a:lnSpc>
                  <a:spcPts val="2659"/>
                </a:lnSpc>
              </a:pPr>
            </a:p>
          </p:txBody>
        </p:sp>
      </p:grpSp>
      <p:sp>
        <p:nvSpPr>
          <p:cNvPr name="TextBox 15" id="15"/>
          <p:cNvSpPr txBox="true"/>
          <p:nvPr/>
        </p:nvSpPr>
        <p:spPr>
          <a:xfrm rot="0">
            <a:off x="17492295" y="9598502"/>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10</a:t>
            </a:r>
          </a:p>
        </p:txBody>
      </p:sp>
      <p:sp>
        <p:nvSpPr>
          <p:cNvPr name="TextBox 16" id="16"/>
          <p:cNvSpPr txBox="true"/>
          <p:nvPr/>
        </p:nvSpPr>
        <p:spPr>
          <a:xfrm rot="0">
            <a:off x="4071074" y="2140608"/>
            <a:ext cx="10420700" cy="2027953"/>
          </a:xfrm>
          <a:prstGeom prst="rect">
            <a:avLst/>
          </a:prstGeom>
        </p:spPr>
        <p:txBody>
          <a:bodyPr anchor="t" rtlCol="false" tIns="0" lIns="0" bIns="0" rIns="0">
            <a:spAutoFit/>
          </a:bodyPr>
          <a:lstStyle/>
          <a:p>
            <a:pPr algn="ctr">
              <a:lnSpc>
                <a:spcPts val="15798"/>
              </a:lnSpc>
              <a:spcBef>
                <a:spcPct val="0"/>
              </a:spcBef>
            </a:pPr>
            <a:r>
              <a:rPr lang="en-US" b="true" sz="11284">
                <a:solidFill>
                  <a:srgbClr val="FFFFFF"/>
                </a:solidFill>
                <a:latin typeface="Poppins Bold"/>
                <a:ea typeface="Poppins Bold"/>
                <a:cs typeface="Poppins Bold"/>
                <a:sym typeface="Poppins Bold"/>
              </a:rPr>
              <a:t>GRACIAS</a:t>
            </a:r>
          </a:p>
        </p:txBody>
      </p:sp>
      <p:sp>
        <p:nvSpPr>
          <p:cNvPr name="TextBox 17" id="17"/>
          <p:cNvSpPr txBox="true"/>
          <p:nvPr/>
        </p:nvSpPr>
        <p:spPr>
          <a:xfrm rot="0">
            <a:off x="2435565" y="3743269"/>
            <a:ext cx="13416869" cy="2027953"/>
          </a:xfrm>
          <a:prstGeom prst="rect">
            <a:avLst/>
          </a:prstGeom>
        </p:spPr>
        <p:txBody>
          <a:bodyPr anchor="t" rtlCol="false" tIns="0" lIns="0" bIns="0" rIns="0">
            <a:spAutoFit/>
          </a:bodyPr>
          <a:lstStyle/>
          <a:p>
            <a:pPr algn="ctr">
              <a:lnSpc>
                <a:spcPts val="15798"/>
              </a:lnSpc>
              <a:spcBef>
                <a:spcPct val="0"/>
              </a:spcBef>
            </a:pPr>
            <a:r>
              <a:rPr lang="en-US" b="true" sz="11284">
                <a:solidFill>
                  <a:srgbClr val="00C9FF"/>
                </a:solidFill>
                <a:latin typeface="Poppins Bold"/>
                <a:ea typeface="Poppins Bold"/>
                <a:cs typeface="Poppins Bold"/>
                <a:sym typeface="Poppins Bold"/>
              </a:rPr>
              <a:t>POR SU ATENCION</a:t>
            </a:r>
          </a:p>
        </p:txBody>
      </p:sp>
      <p:sp>
        <p:nvSpPr>
          <p:cNvPr name="TextBox 18" id="18"/>
          <p:cNvSpPr txBox="true"/>
          <p:nvPr/>
        </p:nvSpPr>
        <p:spPr>
          <a:xfrm rot="0">
            <a:off x="3450106" y="5889654"/>
            <a:ext cx="11387788" cy="422276"/>
          </a:xfrm>
          <a:prstGeom prst="rect">
            <a:avLst/>
          </a:prstGeom>
        </p:spPr>
        <p:txBody>
          <a:bodyPr anchor="t" rtlCol="false" tIns="0" lIns="0" bIns="0" rIns="0">
            <a:spAutoFit/>
          </a:bodyPr>
          <a:lstStyle/>
          <a:p>
            <a:pPr algn="ctr">
              <a:lnSpc>
                <a:spcPts val="3499"/>
              </a:lnSpc>
              <a:spcBef>
                <a:spcPct val="0"/>
              </a:spcBef>
            </a:pPr>
            <a:r>
              <a:rPr lang="en-US" sz="2499">
                <a:solidFill>
                  <a:srgbClr val="FFFFFF"/>
                </a:solidFill>
                <a:latin typeface="Open Sans"/>
                <a:ea typeface="Open Sans"/>
                <a:cs typeface="Open Sans"/>
                <a:sym typeface="Open Sans"/>
              </a:rPr>
              <a:t>LINDO DIA :)  </a:t>
            </a:r>
          </a:p>
        </p:txBody>
      </p:sp>
      <p:sp>
        <p:nvSpPr>
          <p:cNvPr name="TextBox 19" id="19"/>
          <p:cNvSpPr txBox="true"/>
          <p:nvPr/>
        </p:nvSpPr>
        <p:spPr>
          <a:xfrm rot="0">
            <a:off x="8098913" y="7240934"/>
            <a:ext cx="2090174" cy="305810"/>
          </a:xfrm>
          <a:prstGeom prst="rect">
            <a:avLst/>
          </a:prstGeom>
        </p:spPr>
        <p:txBody>
          <a:bodyPr anchor="t" rtlCol="false" tIns="0" lIns="0" bIns="0" rIns="0">
            <a:spAutoFit/>
          </a:bodyPr>
          <a:lstStyle/>
          <a:p>
            <a:pPr algn="ctr">
              <a:lnSpc>
                <a:spcPts val="2561"/>
              </a:lnSpc>
              <a:spcBef>
                <a:spcPct val="0"/>
              </a:spcBef>
            </a:pPr>
            <a:r>
              <a:rPr lang="en-US" b="true" sz="1829">
                <a:solidFill>
                  <a:srgbClr val="FFFFFF"/>
                </a:solidFill>
                <a:latin typeface="Open Sans Bold"/>
                <a:ea typeface="Open Sans Bold"/>
                <a:cs typeface="Open Sans Bold"/>
                <a:sym typeface="Open Sans Bold"/>
              </a:rPr>
              <a:t>End Slide</a:t>
            </a:r>
          </a:p>
        </p:txBody>
      </p:sp>
      <p:grpSp>
        <p:nvGrpSpPr>
          <p:cNvPr name="Group 20" id="20"/>
          <p:cNvGrpSpPr/>
          <p:nvPr/>
        </p:nvGrpSpPr>
        <p:grpSpPr>
          <a:xfrm rot="0">
            <a:off x="14240674" y="0"/>
            <a:ext cx="3018626" cy="1028700"/>
            <a:chOff x="0" y="0"/>
            <a:chExt cx="425492" cy="145001"/>
          </a:xfrm>
        </p:grpSpPr>
        <p:sp>
          <p:nvSpPr>
            <p:cNvPr name="Freeform 21" id="21"/>
            <p:cNvSpPr/>
            <p:nvPr/>
          </p:nvSpPr>
          <p:spPr>
            <a:xfrm flipH="false" flipV="false" rot="0">
              <a:off x="0" y="0"/>
              <a:ext cx="425492" cy="145001"/>
            </a:xfrm>
            <a:custGeom>
              <a:avLst/>
              <a:gdLst/>
              <a:ahLst/>
              <a:cxnLst/>
              <a:rect r="r" b="b" t="t" l="l"/>
              <a:pathLst>
                <a:path h="145001" w="425492">
                  <a:moveTo>
                    <a:pt x="0" y="0"/>
                  </a:moveTo>
                  <a:lnTo>
                    <a:pt x="425492" y="0"/>
                  </a:lnTo>
                  <a:lnTo>
                    <a:pt x="425492" y="145001"/>
                  </a:lnTo>
                  <a:lnTo>
                    <a:pt x="0" y="145001"/>
                  </a:lnTo>
                  <a:close/>
                </a:path>
              </a:pathLst>
            </a:custGeom>
            <a:solidFill>
              <a:srgbClr val="FFFFFF">
                <a:alpha val="8627"/>
              </a:srgbClr>
            </a:solidFill>
            <a:ln cap="sq">
              <a:noFill/>
              <a:prstDash val="solid"/>
              <a:miter/>
            </a:ln>
          </p:spPr>
        </p:sp>
        <p:sp>
          <p:nvSpPr>
            <p:cNvPr name="TextBox 22" id="22"/>
            <p:cNvSpPr txBox="true"/>
            <p:nvPr/>
          </p:nvSpPr>
          <p:spPr>
            <a:xfrm>
              <a:off x="0" y="-38100"/>
              <a:ext cx="425492" cy="183101"/>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3" id="23"/>
          <p:cNvGrpSpPr/>
          <p:nvPr/>
        </p:nvGrpSpPr>
        <p:grpSpPr>
          <a:xfrm rot="0">
            <a:off x="1028700" y="0"/>
            <a:ext cx="12967636" cy="1028700"/>
            <a:chOff x="0" y="0"/>
            <a:chExt cx="1827860" cy="145001"/>
          </a:xfrm>
        </p:grpSpPr>
        <p:sp>
          <p:nvSpPr>
            <p:cNvPr name="Freeform 24" id="24"/>
            <p:cNvSpPr/>
            <p:nvPr/>
          </p:nvSpPr>
          <p:spPr>
            <a:xfrm flipH="false" flipV="false" rot="0">
              <a:off x="0" y="0"/>
              <a:ext cx="1827860" cy="145001"/>
            </a:xfrm>
            <a:custGeom>
              <a:avLst/>
              <a:gdLst/>
              <a:ahLst/>
              <a:cxnLst/>
              <a:rect r="r" b="b" t="t" l="l"/>
              <a:pathLst>
                <a:path h="145001" w="1827860">
                  <a:moveTo>
                    <a:pt x="0" y="0"/>
                  </a:moveTo>
                  <a:lnTo>
                    <a:pt x="1827860" y="0"/>
                  </a:lnTo>
                  <a:lnTo>
                    <a:pt x="1827860" y="145001"/>
                  </a:lnTo>
                  <a:lnTo>
                    <a:pt x="0" y="145001"/>
                  </a:lnTo>
                  <a:close/>
                </a:path>
              </a:pathLst>
            </a:custGeom>
            <a:solidFill>
              <a:srgbClr val="FFFFFF">
                <a:alpha val="8627"/>
              </a:srgbClr>
            </a:solidFill>
          </p:spPr>
        </p:sp>
        <p:sp>
          <p:nvSpPr>
            <p:cNvPr name="TextBox 25" id="25"/>
            <p:cNvSpPr txBox="true"/>
            <p:nvPr/>
          </p:nvSpPr>
          <p:spPr>
            <a:xfrm>
              <a:off x="0" y="-38100"/>
              <a:ext cx="1827860" cy="183101"/>
            </a:xfrm>
            <a:prstGeom prst="rect">
              <a:avLst/>
            </a:prstGeom>
          </p:spPr>
          <p:txBody>
            <a:bodyPr anchor="ctr" rtlCol="false" tIns="50800" lIns="50800" bIns="50800" rIns="50800"/>
            <a:lstStyle/>
            <a:p>
              <a:pPr algn="ctr">
                <a:lnSpc>
                  <a:spcPts val="2659"/>
                </a:lnSpc>
                <a:spcBef>
                  <a:spcPct val="0"/>
                </a:spcBef>
              </a:pPr>
            </a:p>
          </p:txBody>
        </p:sp>
      </p:grpSp>
      <p:sp>
        <p:nvSpPr>
          <p:cNvPr name="Freeform 26" id="26"/>
          <p:cNvSpPr/>
          <p:nvPr/>
        </p:nvSpPr>
        <p:spPr>
          <a:xfrm flipH="false" flipV="false" rot="0">
            <a:off x="14802135" y="341167"/>
            <a:ext cx="346366" cy="346366"/>
          </a:xfrm>
          <a:custGeom>
            <a:avLst/>
            <a:gdLst/>
            <a:ahLst/>
            <a:cxnLst/>
            <a:rect r="r" b="b" t="t" l="l"/>
            <a:pathLst>
              <a:path h="346366" w="346366">
                <a:moveTo>
                  <a:pt x="0" y="0"/>
                </a:moveTo>
                <a:lnTo>
                  <a:pt x="346366" y="0"/>
                </a:lnTo>
                <a:lnTo>
                  <a:pt x="346366" y="346366"/>
                </a:lnTo>
                <a:lnTo>
                  <a:pt x="0" y="3463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7" id="27"/>
          <p:cNvSpPr/>
          <p:nvPr/>
        </p:nvSpPr>
        <p:spPr>
          <a:xfrm flipH="false" flipV="false" rot="0">
            <a:off x="1146525" y="156309"/>
            <a:ext cx="733700" cy="733700"/>
          </a:xfrm>
          <a:custGeom>
            <a:avLst/>
            <a:gdLst/>
            <a:ahLst/>
            <a:cxnLst/>
            <a:rect r="r" b="b" t="t" l="l"/>
            <a:pathLst>
              <a:path h="733700" w="733700">
                <a:moveTo>
                  <a:pt x="0" y="0"/>
                </a:moveTo>
                <a:lnTo>
                  <a:pt x="733699" y="0"/>
                </a:lnTo>
                <a:lnTo>
                  <a:pt x="733699" y="733700"/>
                </a:lnTo>
                <a:lnTo>
                  <a:pt x="0" y="733700"/>
                </a:lnTo>
                <a:lnTo>
                  <a:pt x="0" y="0"/>
                </a:lnTo>
                <a:close/>
              </a:path>
            </a:pathLst>
          </a:custGeom>
          <a:blipFill>
            <a:blip r:embed="rId5"/>
            <a:stretch>
              <a:fillRect l="0" t="0" r="0" b="0"/>
            </a:stretch>
          </a:blipFill>
        </p:spPr>
      </p:sp>
      <p:sp>
        <p:nvSpPr>
          <p:cNvPr name="TextBox 28" id="28"/>
          <p:cNvSpPr txBox="true"/>
          <p:nvPr/>
        </p:nvSpPr>
        <p:spPr>
          <a:xfrm rot="0">
            <a:off x="15369740" y="368020"/>
            <a:ext cx="1521021" cy="264086"/>
          </a:xfrm>
          <a:prstGeom prst="rect">
            <a:avLst/>
          </a:prstGeom>
        </p:spPr>
        <p:txBody>
          <a:bodyPr anchor="t" rtlCol="false" tIns="0" lIns="0" bIns="0" rIns="0">
            <a:spAutoFit/>
          </a:bodyPr>
          <a:lstStyle/>
          <a:p>
            <a:pPr algn="l">
              <a:lnSpc>
                <a:spcPts val="2239"/>
              </a:lnSpc>
              <a:spcBef>
                <a:spcPct val="0"/>
              </a:spcBef>
            </a:pPr>
            <a:r>
              <a:rPr lang="en-US" sz="1599">
                <a:solidFill>
                  <a:srgbClr val="FFFFFF"/>
                </a:solidFill>
                <a:latin typeface="Open Sans"/>
                <a:ea typeface="Open Sans"/>
                <a:cs typeface="Open Sans"/>
                <a:sym typeface="Open Sans"/>
              </a:rPr>
              <a:t>Search . . . .</a:t>
            </a:r>
          </a:p>
        </p:txBody>
      </p:sp>
      <p:sp>
        <p:nvSpPr>
          <p:cNvPr name="TextBox 29" id="29"/>
          <p:cNvSpPr txBox="true"/>
          <p:nvPr/>
        </p:nvSpPr>
        <p:spPr>
          <a:xfrm rot="0">
            <a:off x="1988588" y="368020"/>
            <a:ext cx="3166136" cy="264160"/>
          </a:xfrm>
          <a:prstGeom prst="rect">
            <a:avLst/>
          </a:prstGeom>
        </p:spPr>
        <p:txBody>
          <a:bodyPr anchor="t" rtlCol="false" tIns="0" lIns="0" bIns="0" rIns="0">
            <a:spAutoFit/>
          </a:bodyPr>
          <a:lstStyle/>
          <a:p>
            <a:pPr algn="l">
              <a:lnSpc>
                <a:spcPts val="2239"/>
              </a:lnSpc>
              <a:spcBef>
                <a:spcPct val="0"/>
              </a:spcBef>
            </a:pPr>
            <a:r>
              <a:rPr lang="en-US" sz="1599">
                <a:solidFill>
                  <a:srgbClr val="FFFFFF"/>
                </a:solidFill>
                <a:latin typeface="Open Sans"/>
                <a:ea typeface="Open Sans"/>
                <a:cs typeface="Open Sans"/>
                <a:sym typeface="Open Sans"/>
              </a:rPr>
              <a:t>Instituto Tecnológico de Culiacán</a:t>
            </a:r>
          </a:p>
        </p:txBody>
      </p:sp>
      <p:sp>
        <p:nvSpPr>
          <p:cNvPr name="TextBox 30" id="30"/>
          <p:cNvSpPr txBox="true"/>
          <p:nvPr/>
        </p:nvSpPr>
        <p:spPr>
          <a:xfrm rot="0">
            <a:off x="9974505" y="229870"/>
            <a:ext cx="3556476" cy="540385"/>
          </a:xfrm>
          <a:prstGeom prst="rect">
            <a:avLst/>
          </a:prstGeom>
        </p:spPr>
        <p:txBody>
          <a:bodyPr anchor="t" rtlCol="false" tIns="0" lIns="0" bIns="0" rIns="0">
            <a:spAutoFit/>
          </a:bodyPr>
          <a:lstStyle/>
          <a:p>
            <a:pPr algn="l" marL="345439" indent="-172720" lvl="1">
              <a:lnSpc>
                <a:spcPts val="2239"/>
              </a:lnSpc>
              <a:buFont typeface="Arial"/>
              <a:buChar char="•"/>
            </a:pPr>
            <a:r>
              <a:rPr lang="en-US" sz="1599">
                <a:solidFill>
                  <a:srgbClr val="FFFFFF"/>
                </a:solidFill>
                <a:latin typeface="Open Sans"/>
                <a:ea typeface="Open Sans"/>
                <a:cs typeface="Open Sans"/>
                <a:sym typeface="Open Sans"/>
              </a:rPr>
              <a:t>Aguilar Recio Jesús Octavio </a:t>
            </a:r>
          </a:p>
          <a:p>
            <a:pPr algn="l" marL="345439" indent="-172720" lvl="1">
              <a:lnSpc>
                <a:spcPts val="2239"/>
              </a:lnSpc>
              <a:spcBef>
                <a:spcPct val="0"/>
              </a:spcBef>
              <a:buFont typeface="Arial"/>
              <a:buChar char="•"/>
            </a:pPr>
            <a:r>
              <a:rPr lang="en-US" sz="1599">
                <a:solidFill>
                  <a:srgbClr val="FFFFFF"/>
                </a:solidFill>
                <a:latin typeface="Open Sans"/>
                <a:ea typeface="Open Sans"/>
                <a:cs typeface="Open Sans"/>
                <a:sym typeface="Open Sans"/>
              </a:rPr>
              <a:t>Flores Fernández Emily Karely</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0D0C32"/>
        </a:solidFill>
      </p:bgPr>
    </p:bg>
    <p:spTree>
      <p:nvGrpSpPr>
        <p:cNvPr id="1" name=""/>
        <p:cNvGrpSpPr/>
        <p:nvPr/>
      </p:nvGrpSpPr>
      <p:grpSpPr>
        <a:xfrm>
          <a:off x="0" y="0"/>
          <a:ext cx="0" cy="0"/>
          <a:chOff x="0" y="0"/>
          <a:chExt cx="0" cy="0"/>
        </a:xfrm>
      </p:grpSpPr>
      <p:grpSp>
        <p:nvGrpSpPr>
          <p:cNvPr name="Group 2" id="2"/>
          <p:cNvGrpSpPr/>
          <p:nvPr/>
        </p:nvGrpSpPr>
        <p:grpSpPr>
          <a:xfrm rot="0">
            <a:off x="17742214" y="7803705"/>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567467" y="9534525"/>
            <a:ext cx="397119" cy="397119"/>
            <a:chOff x="0" y="0"/>
            <a:chExt cx="104591" cy="104591"/>
          </a:xfrm>
        </p:grpSpPr>
        <p:sp>
          <p:nvSpPr>
            <p:cNvPr name="Freeform 6" id="6"/>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7" id="7"/>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sp>
        <p:nvSpPr>
          <p:cNvPr name="TextBox 8" id="8"/>
          <p:cNvSpPr txBox="true"/>
          <p:nvPr/>
        </p:nvSpPr>
        <p:spPr>
          <a:xfrm rot="0">
            <a:off x="17492295" y="9598502"/>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09</a:t>
            </a:r>
          </a:p>
        </p:txBody>
      </p:sp>
      <p:sp>
        <p:nvSpPr>
          <p:cNvPr name="TextBox 9" id="9"/>
          <p:cNvSpPr txBox="true"/>
          <p:nvPr/>
        </p:nvSpPr>
        <p:spPr>
          <a:xfrm rot="0">
            <a:off x="1269007" y="4165282"/>
            <a:ext cx="15749987" cy="1287146"/>
          </a:xfrm>
          <a:prstGeom prst="rect">
            <a:avLst/>
          </a:prstGeom>
        </p:spPr>
        <p:txBody>
          <a:bodyPr anchor="t" rtlCol="false" tIns="0" lIns="0" bIns="0" rIns="0">
            <a:spAutoFit/>
          </a:bodyPr>
          <a:lstStyle/>
          <a:p>
            <a:pPr algn="ctr">
              <a:lnSpc>
                <a:spcPts val="5179"/>
              </a:lnSpc>
              <a:spcBef>
                <a:spcPct val="0"/>
              </a:spcBef>
            </a:pPr>
            <a:r>
              <a:rPr lang="en-US" sz="3699">
                <a:solidFill>
                  <a:srgbClr val="FFFFFF"/>
                </a:solidFill>
                <a:latin typeface="Nunito"/>
                <a:ea typeface="Nunito"/>
                <a:cs typeface="Nunito"/>
                <a:sym typeface="Nunito"/>
              </a:rPr>
              <a:t>"La inteligencia artificial es la ciencia e ingeniería de hacer máquinas inteligentes, especialmente programas de cómputo inteligentes."</a:t>
            </a:r>
          </a:p>
        </p:txBody>
      </p:sp>
      <p:sp>
        <p:nvSpPr>
          <p:cNvPr name="TextBox 10" id="10"/>
          <p:cNvSpPr txBox="true"/>
          <p:nvPr/>
        </p:nvSpPr>
        <p:spPr>
          <a:xfrm rot="0">
            <a:off x="12267436" y="6403713"/>
            <a:ext cx="3384054" cy="511811"/>
          </a:xfrm>
          <a:prstGeom prst="rect">
            <a:avLst/>
          </a:prstGeom>
        </p:spPr>
        <p:txBody>
          <a:bodyPr anchor="t" rtlCol="false" tIns="0" lIns="0" bIns="0" rIns="0">
            <a:spAutoFit/>
          </a:bodyPr>
          <a:lstStyle/>
          <a:p>
            <a:pPr algn="ctr">
              <a:lnSpc>
                <a:spcPts val="4339"/>
              </a:lnSpc>
              <a:spcBef>
                <a:spcPct val="0"/>
              </a:spcBef>
            </a:pPr>
            <a:r>
              <a:rPr lang="en-US" b="true" sz="3099">
                <a:solidFill>
                  <a:srgbClr val="FFFFFF"/>
                </a:solidFill>
                <a:latin typeface="Open Sans Bold"/>
                <a:ea typeface="Open Sans Bold"/>
                <a:cs typeface="Open Sans Bold"/>
                <a:sym typeface="Open Sans Bold"/>
              </a:rPr>
              <a:t>— John McCarthy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D0C32"/>
        </a:solidFill>
      </p:bgPr>
    </p:bg>
    <p:spTree>
      <p:nvGrpSpPr>
        <p:cNvPr id="1" name=""/>
        <p:cNvGrpSpPr/>
        <p:nvPr/>
      </p:nvGrpSpPr>
      <p:grpSpPr>
        <a:xfrm>
          <a:off x="0" y="0"/>
          <a:ext cx="0" cy="0"/>
          <a:chOff x="0" y="0"/>
          <a:chExt cx="0" cy="0"/>
        </a:xfrm>
      </p:grpSpPr>
      <p:grpSp>
        <p:nvGrpSpPr>
          <p:cNvPr name="Group 2" id="2"/>
          <p:cNvGrpSpPr/>
          <p:nvPr/>
        </p:nvGrpSpPr>
        <p:grpSpPr>
          <a:xfrm rot="0">
            <a:off x="17742214" y="7803705"/>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567467" y="9534525"/>
            <a:ext cx="397119" cy="397119"/>
            <a:chOff x="0" y="0"/>
            <a:chExt cx="104591" cy="104591"/>
          </a:xfrm>
        </p:grpSpPr>
        <p:sp>
          <p:nvSpPr>
            <p:cNvPr name="Freeform 6" id="6"/>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7" id="7"/>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12409022" y="4006536"/>
            <a:ext cx="2042945" cy="47625"/>
            <a:chOff x="0" y="0"/>
            <a:chExt cx="538060" cy="12543"/>
          </a:xfrm>
        </p:grpSpPr>
        <p:sp>
          <p:nvSpPr>
            <p:cNvPr name="Freeform 9" id="9"/>
            <p:cNvSpPr/>
            <p:nvPr/>
          </p:nvSpPr>
          <p:spPr>
            <a:xfrm flipH="false" flipV="false" rot="0">
              <a:off x="0" y="0"/>
              <a:ext cx="538060" cy="12543"/>
            </a:xfrm>
            <a:custGeom>
              <a:avLst/>
              <a:gdLst/>
              <a:ahLst/>
              <a:cxnLst/>
              <a:rect r="r" b="b" t="t" l="l"/>
              <a:pathLst>
                <a:path h="12543" w="538060">
                  <a:moveTo>
                    <a:pt x="0" y="0"/>
                  </a:moveTo>
                  <a:lnTo>
                    <a:pt x="538060" y="0"/>
                  </a:lnTo>
                  <a:lnTo>
                    <a:pt x="538060" y="12543"/>
                  </a:lnTo>
                  <a:lnTo>
                    <a:pt x="0" y="12543"/>
                  </a:lnTo>
                  <a:close/>
                </a:path>
              </a:pathLst>
            </a:custGeom>
            <a:solidFill>
              <a:srgbClr val="00C9FF"/>
            </a:solidFill>
          </p:spPr>
        </p:sp>
        <p:sp>
          <p:nvSpPr>
            <p:cNvPr name="TextBox 10" id="10"/>
            <p:cNvSpPr txBox="true"/>
            <p:nvPr/>
          </p:nvSpPr>
          <p:spPr>
            <a:xfrm>
              <a:off x="0" y="-28575"/>
              <a:ext cx="538060" cy="41118"/>
            </a:xfrm>
            <a:prstGeom prst="rect">
              <a:avLst/>
            </a:prstGeom>
          </p:spPr>
          <p:txBody>
            <a:bodyPr anchor="ctr" rtlCol="false" tIns="50800" lIns="50800" bIns="50800" rIns="50800"/>
            <a:lstStyle/>
            <a:p>
              <a:pPr algn="ctr">
                <a:lnSpc>
                  <a:spcPts val="2239"/>
                </a:lnSpc>
              </a:pPr>
            </a:p>
          </p:txBody>
        </p:sp>
      </p:grpSp>
      <p:grpSp>
        <p:nvGrpSpPr>
          <p:cNvPr name="Group 11" id="11"/>
          <p:cNvGrpSpPr/>
          <p:nvPr/>
        </p:nvGrpSpPr>
        <p:grpSpPr>
          <a:xfrm rot="0">
            <a:off x="12409022" y="4597086"/>
            <a:ext cx="573803" cy="47625"/>
            <a:chOff x="0" y="0"/>
            <a:chExt cx="151125" cy="12543"/>
          </a:xfrm>
        </p:grpSpPr>
        <p:sp>
          <p:nvSpPr>
            <p:cNvPr name="Freeform 12" id="12"/>
            <p:cNvSpPr/>
            <p:nvPr/>
          </p:nvSpPr>
          <p:spPr>
            <a:xfrm flipH="false" flipV="false" rot="0">
              <a:off x="0" y="0"/>
              <a:ext cx="151125" cy="12543"/>
            </a:xfrm>
            <a:custGeom>
              <a:avLst/>
              <a:gdLst/>
              <a:ahLst/>
              <a:cxnLst/>
              <a:rect r="r" b="b" t="t" l="l"/>
              <a:pathLst>
                <a:path h="12543" w="151125">
                  <a:moveTo>
                    <a:pt x="0" y="0"/>
                  </a:moveTo>
                  <a:lnTo>
                    <a:pt x="151125" y="0"/>
                  </a:lnTo>
                  <a:lnTo>
                    <a:pt x="151125" y="12543"/>
                  </a:lnTo>
                  <a:lnTo>
                    <a:pt x="0" y="12543"/>
                  </a:lnTo>
                  <a:close/>
                </a:path>
              </a:pathLst>
            </a:custGeom>
            <a:solidFill>
              <a:srgbClr val="FFFFFF">
                <a:alpha val="8627"/>
              </a:srgbClr>
            </a:solidFill>
            <a:ln cap="sq">
              <a:noFill/>
              <a:prstDash val="solid"/>
              <a:miter/>
            </a:ln>
          </p:spPr>
        </p:sp>
        <p:sp>
          <p:nvSpPr>
            <p:cNvPr name="TextBox 13" id="13"/>
            <p:cNvSpPr txBox="true"/>
            <p:nvPr/>
          </p:nvSpPr>
          <p:spPr>
            <a:xfrm>
              <a:off x="0" y="-38100"/>
              <a:ext cx="151125" cy="506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4" id="14"/>
          <p:cNvGrpSpPr/>
          <p:nvPr/>
        </p:nvGrpSpPr>
        <p:grpSpPr>
          <a:xfrm rot="0">
            <a:off x="12601189" y="7109689"/>
            <a:ext cx="1658611" cy="525162"/>
            <a:chOff x="0" y="0"/>
            <a:chExt cx="344099" cy="108951"/>
          </a:xfrm>
        </p:grpSpPr>
        <p:sp>
          <p:nvSpPr>
            <p:cNvPr name="Freeform 15" id="15"/>
            <p:cNvSpPr/>
            <p:nvPr/>
          </p:nvSpPr>
          <p:spPr>
            <a:xfrm flipH="false" flipV="false" rot="0">
              <a:off x="0" y="0"/>
              <a:ext cx="344099" cy="108951"/>
            </a:xfrm>
            <a:custGeom>
              <a:avLst/>
              <a:gdLst/>
              <a:ahLst/>
              <a:cxnLst/>
              <a:rect r="r" b="b" t="t" l="l"/>
              <a:pathLst>
                <a:path h="108951" w="344099">
                  <a:moveTo>
                    <a:pt x="0" y="0"/>
                  </a:moveTo>
                  <a:lnTo>
                    <a:pt x="344099" y="0"/>
                  </a:lnTo>
                  <a:lnTo>
                    <a:pt x="344099" y="108951"/>
                  </a:lnTo>
                  <a:lnTo>
                    <a:pt x="0" y="108951"/>
                  </a:lnTo>
                  <a:close/>
                </a:path>
              </a:pathLst>
            </a:custGeom>
            <a:solidFill>
              <a:srgbClr val="00C9FF"/>
            </a:solidFill>
          </p:spPr>
        </p:sp>
        <p:sp>
          <p:nvSpPr>
            <p:cNvPr name="TextBox 16" id="16"/>
            <p:cNvSpPr txBox="true"/>
            <p:nvPr/>
          </p:nvSpPr>
          <p:spPr>
            <a:xfrm>
              <a:off x="0" y="-38100"/>
              <a:ext cx="344099" cy="147051"/>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484780" y="1947381"/>
            <a:ext cx="11150369" cy="6392238"/>
          </a:xfrm>
          <a:custGeom>
            <a:avLst/>
            <a:gdLst/>
            <a:ahLst/>
            <a:cxnLst/>
            <a:rect r="r" b="b" t="t" l="l"/>
            <a:pathLst>
              <a:path h="6392238" w="11150369">
                <a:moveTo>
                  <a:pt x="0" y="0"/>
                </a:moveTo>
                <a:lnTo>
                  <a:pt x="11150369" y="0"/>
                </a:lnTo>
                <a:lnTo>
                  <a:pt x="11150369" y="6392238"/>
                </a:lnTo>
                <a:lnTo>
                  <a:pt x="0" y="6392238"/>
                </a:lnTo>
                <a:lnTo>
                  <a:pt x="0" y="0"/>
                </a:lnTo>
                <a:close/>
              </a:path>
            </a:pathLst>
          </a:custGeom>
          <a:blipFill>
            <a:blip r:embed="rId2"/>
            <a:stretch>
              <a:fillRect l="0" t="0" r="0" b="0"/>
            </a:stretch>
          </a:blipFill>
          <a:ln w="57150" cap="sq">
            <a:solidFill>
              <a:srgbClr val="000000"/>
            </a:solidFill>
            <a:prstDash val="solid"/>
            <a:miter/>
          </a:ln>
        </p:spPr>
      </p:sp>
      <p:sp>
        <p:nvSpPr>
          <p:cNvPr name="TextBox 18" id="18"/>
          <p:cNvSpPr txBox="true"/>
          <p:nvPr/>
        </p:nvSpPr>
        <p:spPr>
          <a:xfrm rot="0">
            <a:off x="17492295" y="9598502"/>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02</a:t>
            </a:r>
          </a:p>
        </p:txBody>
      </p:sp>
      <p:sp>
        <p:nvSpPr>
          <p:cNvPr name="TextBox 19" id="19"/>
          <p:cNvSpPr txBox="true"/>
          <p:nvPr/>
        </p:nvSpPr>
        <p:spPr>
          <a:xfrm rot="0">
            <a:off x="11959526" y="2140271"/>
            <a:ext cx="6080233" cy="1780540"/>
          </a:xfrm>
          <a:prstGeom prst="rect">
            <a:avLst/>
          </a:prstGeom>
        </p:spPr>
        <p:txBody>
          <a:bodyPr anchor="t" rtlCol="false" tIns="0" lIns="0" bIns="0" rIns="0">
            <a:spAutoFit/>
          </a:bodyPr>
          <a:lstStyle/>
          <a:p>
            <a:pPr algn="l">
              <a:lnSpc>
                <a:spcPts val="6784"/>
              </a:lnSpc>
            </a:pPr>
            <a:r>
              <a:rPr lang="en-US" sz="5899" b="true">
                <a:solidFill>
                  <a:srgbClr val="FFFFFF"/>
                </a:solidFill>
                <a:latin typeface="Poppins Bold"/>
                <a:ea typeface="Poppins Bold"/>
                <a:cs typeface="Poppins Bold"/>
                <a:sym typeface="Poppins Bold"/>
              </a:rPr>
              <a:t>INTRODUCCION A LA IA</a:t>
            </a:r>
          </a:p>
        </p:txBody>
      </p:sp>
      <p:sp>
        <p:nvSpPr>
          <p:cNvPr name="TextBox 20" id="20"/>
          <p:cNvSpPr txBox="true"/>
          <p:nvPr/>
        </p:nvSpPr>
        <p:spPr>
          <a:xfrm rot="0">
            <a:off x="12104564" y="4544924"/>
            <a:ext cx="5387731" cy="1821815"/>
          </a:xfrm>
          <a:prstGeom prst="rect">
            <a:avLst/>
          </a:prstGeom>
        </p:spPr>
        <p:txBody>
          <a:bodyPr anchor="t" rtlCol="false" tIns="0" lIns="0" bIns="0" rIns="0">
            <a:spAutoFit/>
          </a:bodyPr>
          <a:lstStyle/>
          <a:p>
            <a:pPr algn="ctr">
              <a:lnSpc>
                <a:spcPts val="2100"/>
              </a:lnSpc>
            </a:pPr>
            <a:r>
              <a:rPr lang="en-US" sz="1500">
                <a:solidFill>
                  <a:srgbClr val="FFFFFF"/>
                </a:solidFill>
                <a:latin typeface="Open Sans"/>
                <a:ea typeface="Open Sans"/>
                <a:cs typeface="Open Sans"/>
                <a:sym typeface="Open Sans"/>
              </a:rPr>
              <a:t>La Inteligencia Artificial es uno de los fenómenos más transformadores en la historia de la computación, su  evolución abarca desde conceptos teóricos hasta aplicaciones prácticas fundamentales. Esto representa un cambio paradigmático en nuestro entendimiento de la inteligencia</a:t>
            </a:r>
          </a:p>
          <a:p>
            <a:pPr algn="just">
              <a:lnSpc>
                <a:spcPts val="1820"/>
              </a:lnSpc>
            </a:pPr>
          </a:p>
        </p:txBody>
      </p:sp>
      <p:sp>
        <p:nvSpPr>
          <p:cNvPr name="TextBox 21" id="21"/>
          <p:cNvSpPr txBox="true"/>
          <p:nvPr/>
        </p:nvSpPr>
        <p:spPr>
          <a:xfrm rot="0">
            <a:off x="12661826" y="7263350"/>
            <a:ext cx="1537336" cy="198011"/>
          </a:xfrm>
          <a:prstGeom prst="rect">
            <a:avLst/>
          </a:prstGeom>
        </p:spPr>
        <p:txBody>
          <a:bodyPr anchor="t" rtlCol="false" tIns="0" lIns="0" bIns="0" rIns="0">
            <a:spAutoFit/>
          </a:bodyPr>
          <a:lstStyle/>
          <a:p>
            <a:pPr algn="ctr">
              <a:lnSpc>
                <a:spcPts val="1677"/>
              </a:lnSpc>
              <a:spcBef>
                <a:spcPct val="0"/>
              </a:spcBef>
            </a:pPr>
            <a:r>
              <a:rPr lang="en-US" b="true" sz="1198">
                <a:solidFill>
                  <a:srgbClr val="FFFFFF"/>
                </a:solidFill>
                <a:latin typeface="Open Sans Bold"/>
                <a:ea typeface="Open Sans Bold"/>
                <a:cs typeface="Open Sans Bold"/>
                <a:sym typeface="Open Sans Bold"/>
              </a:rPr>
              <a:t>Learn More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D0C32"/>
        </a:solidFill>
      </p:bgPr>
    </p:bg>
    <p:spTree>
      <p:nvGrpSpPr>
        <p:cNvPr id="1" name=""/>
        <p:cNvGrpSpPr/>
        <p:nvPr/>
      </p:nvGrpSpPr>
      <p:grpSpPr>
        <a:xfrm>
          <a:off x="0" y="0"/>
          <a:ext cx="0" cy="0"/>
          <a:chOff x="0" y="0"/>
          <a:chExt cx="0" cy="0"/>
        </a:xfrm>
      </p:grpSpPr>
      <p:grpSp>
        <p:nvGrpSpPr>
          <p:cNvPr name="Group 2" id="2"/>
          <p:cNvGrpSpPr/>
          <p:nvPr/>
        </p:nvGrpSpPr>
        <p:grpSpPr>
          <a:xfrm rot="0">
            <a:off x="17742214" y="7803705"/>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567467" y="9534525"/>
            <a:ext cx="397119" cy="397119"/>
            <a:chOff x="0" y="0"/>
            <a:chExt cx="104591" cy="104591"/>
          </a:xfrm>
        </p:grpSpPr>
        <p:sp>
          <p:nvSpPr>
            <p:cNvPr name="Freeform 6" id="6"/>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7" id="7"/>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1260456" y="5238252"/>
            <a:ext cx="2042945" cy="47625"/>
            <a:chOff x="0" y="0"/>
            <a:chExt cx="538060" cy="12543"/>
          </a:xfrm>
        </p:grpSpPr>
        <p:sp>
          <p:nvSpPr>
            <p:cNvPr name="Freeform 9" id="9"/>
            <p:cNvSpPr/>
            <p:nvPr/>
          </p:nvSpPr>
          <p:spPr>
            <a:xfrm flipH="false" flipV="false" rot="0">
              <a:off x="0" y="0"/>
              <a:ext cx="538060" cy="12543"/>
            </a:xfrm>
            <a:custGeom>
              <a:avLst/>
              <a:gdLst/>
              <a:ahLst/>
              <a:cxnLst/>
              <a:rect r="r" b="b" t="t" l="l"/>
              <a:pathLst>
                <a:path h="12543" w="538060">
                  <a:moveTo>
                    <a:pt x="0" y="0"/>
                  </a:moveTo>
                  <a:lnTo>
                    <a:pt x="538060" y="0"/>
                  </a:lnTo>
                  <a:lnTo>
                    <a:pt x="538060" y="12543"/>
                  </a:lnTo>
                  <a:lnTo>
                    <a:pt x="0" y="12543"/>
                  </a:lnTo>
                  <a:close/>
                </a:path>
              </a:pathLst>
            </a:custGeom>
            <a:solidFill>
              <a:srgbClr val="00C9FF"/>
            </a:solidFill>
          </p:spPr>
        </p:sp>
        <p:sp>
          <p:nvSpPr>
            <p:cNvPr name="TextBox 10" id="10"/>
            <p:cNvSpPr txBox="true"/>
            <p:nvPr/>
          </p:nvSpPr>
          <p:spPr>
            <a:xfrm>
              <a:off x="0" y="-28575"/>
              <a:ext cx="538060" cy="41118"/>
            </a:xfrm>
            <a:prstGeom prst="rect">
              <a:avLst/>
            </a:prstGeom>
          </p:spPr>
          <p:txBody>
            <a:bodyPr anchor="ctr" rtlCol="false" tIns="50800" lIns="50800" bIns="50800" rIns="50800"/>
            <a:lstStyle/>
            <a:p>
              <a:pPr algn="ctr">
                <a:lnSpc>
                  <a:spcPts val="2239"/>
                </a:lnSpc>
              </a:pPr>
            </a:p>
          </p:txBody>
        </p:sp>
      </p:grpSp>
      <p:grpSp>
        <p:nvGrpSpPr>
          <p:cNvPr name="Group 11" id="11"/>
          <p:cNvGrpSpPr/>
          <p:nvPr/>
        </p:nvGrpSpPr>
        <p:grpSpPr>
          <a:xfrm rot="0">
            <a:off x="3333307" y="5238252"/>
            <a:ext cx="573803" cy="47625"/>
            <a:chOff x="0" y="0"/>
            <a:chExt cx="151125" cy="12543"/>
          </a:xfrm>
        </p:grpSpPr>
        <p:sp>
          <p:nvSpPr>
            <p:cNvPr name="Freeform 12" id="12"/>
            <p:cNvSpPr/>
            <p:nvPr/>
          </p:nvSpPr>
          <p:spPr>
            <a:xfrm flipH="false" flipV="false" rot="0">
              <a:off x="0" y="0"/>
              <a:ext cx="151125" cy="12543"/>
            </a:xfrm>
            <a:custGeom>
              <a:avLst/>
              <a:gdLst/>
              <a:ahLst/>
              <a:cxnLst/>
              <a:rect r="r" b="b" t="t" l="l"/>
              <a:pathLst>
                <a:path h="12543" w="151125">
                  <a:moveTo>
                    <a:pt x="0" y="0"/>
                  </a:moveTo>
                  <a:lnTo>
                    <a:pt x="151125" y="0"/>
                  </a:lnTo>
                  <a:lnTo>
                    <a:pt x="151125" y="12543"/>
                  </a:lnTo>
                  <a:lnTo>
                    <a:pt x="0" y="12543"/>
                  </a:lnTo>
                  <a:close/>
                </a:path>
              </a:pathLst>
            </a:custGeom>
            <a:solidFill>
              <a:srgbClr val="FFFFFF">
                <a:alpha val="8627"/>
              </a:srgbClr>
            </a:solidFill>
            <a:ln cap="sq">
              <a:noFill/>
              <a:prstDash val="solid"/>
              <a:miter/>
            </a:ln>
          </p:spPr>
        </p:sp>
        <p:sp>
          <p:nvSpPr>
            <p:cNvPr name="TextBox 13" id="13"/>
            <p:cNvSpPr txBox="true"/>
            <p:nvPr/>
          </p:nvSpPr>
          <p:spPr>
            <a:xfrm>
              <a:off x="0" y="-38100"/>
              <a:ext cx="151125" cy="506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14" id="14"/>
          <p:cNvSpPr/>
          <p:nvPr/>
        </p:nvSpPr>
        <p:spPr>
          <a:xfrm flipH="false" flipV="false" rot="0">
            <a:off x="7609005" y="324452"/>
            <a:ext cx="9650295" cy="3352949"/>
          </a:xfrm>
          <a:custGeom>
            <a:avLst/>
            <a:gdLst/>
            <a:ahLst/>
            <a:cxnLst/>
            <a:rect r="r" b="b" t="t" l="l"/>
            <a:pathLst>
              <a:path h="3352949" w="9650295">
                <a:moveTo>
                  <a:pt x="0" y="0"/>
                </a:moveTo>
                <a:lnTo>
                  <a:pt x="9650295" y="0"/>
                </a:lnTo>
                <a:lnTo>
                  <a:pt x="9650295" y="3352949"/>
                </a:lnTo>
                <a:lnTo>
                  <a:pt x="0" y="33529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17492295" y="9598502"/>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03</a:t>
            </a:r>
          </a:p>
        </p:txBody>
      </p:sp>
      <p:sp>
        <p:nvSpPr>
          <p:cNvPr name="TextBox 16" id="16"/>
          <p:cNvSpPr txBox="true"/>
          <p:nvPr/>
        </p:nvSpPr>
        <p:spPr>
          <a:xfrm rot="0">
            <a:off x="1028700" y="3415114"/>
            <a:ext cx="5756820" cy="1498600"/>
          </a:xfrm>
          <a:prstGeom prst="rect">
            <a:avLst/>
          </a:prstGeom>
        </p:spPr>
        <p:txBody>
          <a:bodyPr anchor="t" rtlCol="false" tIns="0" lIns="0" bIns="0" rIns="0">
            <a:spAutoFit/>
          </a:bodyPr>
          <a:lstStyle/>
          <a:p>
            <a:pPr algn="l">
              <a:lnSpc>
                <a:spcPts val="5750"/>
              </a:lnSpc>
            </a:pPr>
            <a:r>
              <a:rPr lang="en-US" sz="5000" b="true">
                <a:solidFill>
                  <a:srgbClr val="FFFFFF"/>
                </a:solidFill>
                <a:latin typeface="Poppins Bold"/>
                <a:ea typeface="Poppins Bold"/>
                <a:cs typeface="Poppins Bold"/>
                <a:sym typeface="Poppins Bold"/>
              </a:rPr>
              <a:t>"EDAD OSCURA" (1943-1956)</a:t>
            </a:r>
          </a:p>
        </p:txBody>
      </p:sp>
      <p:sp>
        <p:nvSpPr>
          <p:cNvPr name="TextBox 17" id="17"/>
          <p:cNvSpPr txBox="true"/>
          <p:nvPr/>
        </p:nvSpPr>
        <p:spPr>
          <a:xfrm rot="0">
            <a:off x="8528283" y="1604052"/>
            <a:ext cx="1701693" cy="774700"/>
          </a:xfrm>
          <a:prstGeom prst="rect">
            <a:avLst/>
          </a:prstGeom>
        </p:spPr>
        <p:txBody>
          <a:bodyPr anchor="t" rtlCol="false" tIns="0" lIns="0" bIns="0" rIns="0">
            <a:spAutoFit/>
          </a:bodyPr>
          <a:lstStyle/>
          <a:p>
            <a:pPr algn="l">
              <a:lnSpc>
                <a:spcPts val="5750"/>
              </a:lnSpc>
            </a:pPr>
            <a:r>
              <a:rPr lang="en-US" sz="5000" b="true">
                <a:solidFill>
                  <a:srgbClr val="C28ECF"/>
                </a:solidFill>
                <a:latin typeface="Poppins Bold"/>
                <a:ea typeface="Poppins Bold"/>
                <a:cs typeface="Poppins Bold"/>
                <a:sym typeface="Poppins Bold"/>
              </a:rPr>
              <a:t>1943</a:t>
            </a:r>
          </a:p>
        </p:txBody>
      </p:sp>
      <p:sp>
        <p:nvSpPr>
          <p:cNvPr name="TextBox 18" id="18"/>
          <p:cNvSpPr txBox="true"/>
          <p:nvPr/>
        </p:nvSpPr>
        <p:spPr>
          <a:xfrm rot="0">
            <a:off x="10103244" y="1281446"/>
            <a:ext cx="6889079" cy="1298576"/>
          </a:xfrm>
          <a:prstGeom prst="rect">
            <a:avLst/>
          </a:prstGeom>
        </p:spPr>
        <p:txBody>
          <a:bodyPr anchor="t" rtlCol="false" tIns="0" lIns="0" bIns="0" rIns="0">
            <a:spAutoFit/>
          </a:bodyPr>
          <a:lstStyle/>
          <a:p>
            <a:pPr algn="ctr">
              <a:lnSpc>
                <a:spcPts val="3499"/>
              </a:lnSpc>
            </a:pPr>
            <a:r>
              <a:rPr lang="en-US" sz="2499">
                <a:solidFill>
                  <a:srgbClr val="000000"/>
                </a:solidFill>
                <a:latin typeface="Nunito"/>
                <a:ea typeface="Nunito"/>
                <a:cs typeface="Nunito"/>
                <a:sym typeface="Nunito"/>
              </a:rPr>
              <a:t>McCulloch y Pitts presentan el primer </a:t>
            </a:r>
          </a:p>
          <a:p>
            <a:pPr algn="ctr">
              <a:lnSpc>
                <a:spcPts val="3499"/>
              </a:lnSpc>
            </a:pPr>
            <a:r>
              <a:rPr lang="en-US" sz="2499">
                <a:solidFill>
                  <a:srgbClr val="000000"/>
                </a:solidFill>
                <a:latin typeface="Nunito"/>
                <a:ea typeface="Nunito"/>
                <a:cs typeface="Nunito"/>
                <a:sym typeface="Nunito"/>
              </a:rPr>
              <a:t>modelo de neurona artificial, simulando </a:t>
            </a:r>
          </a:p>
          <a:p>
            <a:pPr algn="ctr">
              <a:lnSpc>
                <a:spcPts val="3499"/>
              </a:lnSpc>
              <a:spcBef>
                <a:spcPct val="0"/>
              </a:spcBef>
            </a:pPr>
            <a:r>
              <a:rPr lang="en-US" sz="2499">
                <a:solidFill>
                  <a:srgbClr val="000000"/>
                </a:solidFill>
                <a:latin typeface="Nunito"/>
                <a:ea typeface="Nunito"/>
                <a:cs typeface="Nunito"/>
                <a:sym typeface="Nunito"/>
              </a:rPr>
              <a:t>      procesos neurológicos con sistemas binarios.</a:t>
            </a:r>
          </a:p>
        </p:txBody>
      </p:sp>
      <p:sp>
        <p:nvSpPr>
          <p:cNvPr name="Freeform 19" id="19"/>
          <p:cNvSpPr/>
          <p:nvPr/>
        </p:nvSpPr>
        <p:spPr>
          <a:xfrm flipH="true" flipV="false" rot="0">
            <a:off x="7609005" y="3231578"/>
            <a:ext cx="9650295" cy="3352949"/>
          </a:xfrm>
          <a:custGeom>
            <a:avLst/>
            <a:gdLst/>
            <a:ahLst/>
            <a:cxnLst/>
            <a:rect r="r" b="b" t="t" l="l"/>
            <a:pathLst>
              <a:path h="3352949" w="9650295">
                <a:moveTo>
                  <a:pt x="9650295" y="0"/>
                </a:moveTo>
                <a:lnTo>
                  <a:pt x="0" y="0"/>
                </a:lnTo>
                <a:lnTo>
                  <a:pt x="0" y="3352949"/>
                </a:lnTo>
                <a:lnTo>
                  <a:pt x="9650295" y="3352949"/>
                </a:lnTo>
                <a:lnTo>
                  <a:pt x="9650295"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true" rot="0">
            <a:off x="7609005" y="6274128"/>
            <a:ext cx="9650295" cy="3352949"/>
          </a:xfrm>
          <a:custGeom>
            <a:avLst/>
            <a:gdLst/>
            <a:ahLst/>
            <a:cxnLst/>
            <a:rect r="r" b="b" t="t" l="l"/>
            <a:pathLst>
              <a:path h="3352949" w="9650295">
                <a:moveTo>
                  <a:pt x="0" y="3352949"/>
                </a:moveTo>
                <a:lnTo>
                  <a:pt x="9650295" y="3352949"/>
                </a:lnTo>
                <a:lnTo>
                  <a:pt x="9650295" y="0"/>
                </a:lnTo>
                <a:lnTo>
                  <a:pt x="0" y="0"/>
                </a:lnTo>
                <a:lnTo>
                  <a:pt x="0" y="3352949"/>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1" id="21"/>
          <p:cNvSpPr txBox="true"/>
          <p:nvPr/>
        </p:nvSpPr>
        <p:spPr>
          <a:xfrm rot="0">
            <a:off x="14819910" y="4511177"/>
            <a:ext cx="1701693" cy="774700"/>
          </a:xfrm>
          <a:prstGeom prst="rect">
            <a:avLst/>
          </a:prstGeom>
        </p:spPr>
        <p:txBody>
          <a:bodyPr anchor="t" rtlCol="false" tIns="0" lIns="0" bIns="0" rIns="0">
            <a:spAutoFit/>
          </a:bodyPr>
          <a:lstStyle/>
          <a:p>
            <a:pPr algn="l">
              <a:lnSpc>
                <a:spcPts val="5750"/>
              </a:lnSpc>
            </a:pPr>
            <a:r>
              <a:rPr lang="en-US" sz="5000" b="true">
                <a:solidFill>
                  <a:srgbClr val="C28ECF"/>
                </a:solidFill>
                <a:latin typeface="Poppins Bold"/>
                <a:ea typeface="Poppins Bold"/>
                <a:cs typeface="Poppins Bold"/>
                <a:sym typeface="Poppins Bold"/>
              </a:rPr>
              <a:t>1945</a:t>
            </a:r>
          </a:p>
        </p:txBody>
      </p:sp>
      <p:sp>
        <p:nvSpPr>
          <p:cNvPr name="TextBox 22" id="22"/>
          <p:cNvSpPr txBox="true"/>
          <p:nvPr/>
        </p:nvSpPr>
        <p:spPr>
          <a:xfrm rot="0">
            <a:off x="7609005" y="4234952"/>
            <a:ext cx="6889079" cy="1298576"/>
          </a:xfrm>
          <a:prstGeom prst="rect">
            <a:avLst/>
          </a:prstGeom>
        </p:spPr>
        <p:txBody>
          <a:bodyPr anchor="t" rtlCol="false" tIns="0" lIns="0" bIns="0" rIns="0">
            <a:spAutoFit/>
          </a:bodyPr>
          <a:lstStyle/>
          <a:p>
            <a:pPr algn="ctr">
              <a:lnSpc>
                <a:spcPts val="3499"/>
              </a:lnSpc>
            </a:pPr>
            <a:r>
              <a:rPr lang="en-US" sz="2499">
                <a:solidFill>
                  <a:srgbClr val="000000"/>
                </a:solidFill>
                <a:latin typeface="Nunito"/>
                <a:ea typeface="Nunito"/>
                <a:cs typeface="Nunito"/>
                <a:sym typeface="Nunito"/>
              </a:rPr>
              <a:t>Von Neumann introduce el almacenamiento programado, revolucionando la arquitectura </a:t>
            </a:r>
          </a:p>
          <a:p>
            <a:pPr algn="ctr">
              <a:lnSpc>
                <a:spcPts val="3499"/>
              </a:lnSpc>
              <a:spcBef>
                <a:spcPct val="0"/>
              </a:spcBef>
            </a:pPr>
            <a:r>
              <a:rPr lang="en-US" sz="2499">
                <a:solidFill>
                  <a:srgbClr val="000000"/>
                </a:solidFill>
                <a:latin typeface="Nunito"/>
                <a:ea typeface="Nunito"/>
                <a:cs typeface="Nunito"/>
                <a:sym typeface="Nunito"/>
              </a:rPr>
              <a:t>de computadoras.</a:t>
            </a:r>
          </a:p>
        </p:txBody>
      </p:sp>
      <p:sp>
        <p:nvSpPr>
          <p:cNvPr name="TextBox 23" id="23"/>
          <p:cNvSpPr txBox="true"/>
          <p:nvPr/>
        </p:nvSpPr>
        <p:spPr>
          <a:xfrm rot="0">
            <a:off x="8528283" y="7553727"/>
            <a:ext cx="1701693" cy="774700"/>
          </a:xfrm>
          <a:prstGeom prst="rect">
            <a:avLst/>
          </a:prstGeom>
        </p:spPr>
        <p:txBody>
          <a:bodyPr anchor="t" rtlCol="false" tIns="0" lIns="0" bIns="0" rIns="0">
            <a:spAutoFit/>
          </a:bodyPr>
          <a:lstStyle/>
          <a:p>
            <a:pPr algn="l">
              <a:lnSpc>
                <a:spcPts val="5750"/>
              </a:lnSpc>
            </a:pPr>
            <a:r>
              <a:rPr lang="en-US" sz="5000" b="true">
                <a:solidFill>
                  <a:srgbClr val="C28ECF"/>
                </a:solidFill>
                <a:latin typeface="Poppins Bold"/>
                <a:ea typeface="Poppins Bold"/>
                <a:cs typeface="Poppins Bold"/>
                <a:sym typeface="Poppins Bold"/>
              </a:rPr>
              <a:t>1950</a:t>
            </a:r>
          </a:p>
        </p:txBody>
      </p:sp>
      <p:sp>
        <p:nvSpPr>
          <p:cNvPr name="TextBox 24" id="24"/>
          <p:cNvSpPr txBox="true"/>
          <p:nvPr/>
        </p:nvSpPr>
        <p:spPr>
          <a:xfrm rot="0">
            <a:off x="10541556" y="7277502"/>
            <a:ext cx="6889079" cy="1298576"/>
          </a:xfrm>
          <a:prstGeom prst="rect">
            <a:avLst/>
          </a:prstGeom>
        </p:spPr>
        <p:txBody>
          <a:bodyPr anchor="t" rtlCol="false" tIns="0" lIns="0" bIns="0" rIns="0">
            <a:spAutoFit/>
          </a:bodyPr>
          <a:lstStyle/>
          <a:p>
            <a:pPr algn="ctr">
              <a:lnSpc>
                <a:spcPts val="3499"/>
              </a:lnSpc>
            </a:pPr>
            <a:r>
              <a:rPr lang="en-US" sz="2499">
                <a:solidFill>
                  <a:srgbClr val="000000"/>
                </a:solidFill>
                <a:latin typeface="Nunito"/>
                <a:ea typeface="Nunito"/>
                <a:cs typeface="Nunito"/>
                <a:sym typeface="Nunito"/>
              </a:rPr>
              <a:t>Claude Shannon propone las heurísticas </a:t>
            </a:r>
          </a:p>
          <a:p>
            <a:pPr algn="ctr">
              <a:lnSpc>
                <a:spcPts val="3499"/>
              </a:lnSpc>
            </a:pPr>
            <a:r>
              <a:rPr lang="en-US" sz="2499">
                <a:solidFill>
                  <a:srgbClr val="000000"/>
                </a:solidFill>
                <a:latin typeface="Nunito"/>
                <a:ea typeface="Nunito"/>
                <a:cs typeface="Nunito"/>
                <a:sym typeface="Nunito"/>
              </a:rPr>
              <a:t>como método para resolver problemas, base </a:t>
            </a:r>
          </a:p>
          <a:p>
            <a:pPr algn="ctr">
              <a:lnSpc>
                <a:spcPts val="3499"/>
              </a:lnSpc>
              <a:spcBef>
                <a:spcPct val="0"/>
              </a:spcBef>
            </a:pPr>
            <a:r>
              <a:rPr lang="en-US" sz="2499">
                <a:solidFill>
                  <a:srgbClr val="000000"/>
                </a:solidFill>
                <a:latin typeface="Nunito"/>
                <a:ea typeface="Nunito"/>
                <a:cs typeface="Nunito"/>
                <a:sym typeface="Nunito"/>
              </a:rPr>
              <a:t>de la IA moderna.</a:t>
            </a:r>
          </a:p>
        </p:txBody>
      </p:sp>
      <p:sp>
        <p:nvSpPr>
          <p:cNvPr name="TextBox 25" id="25"/>
          <p:cNvSpPr txBox="true"/>
          <p:nvPr/>
        </p:nvSpPr>
        <p:spPr>
          <a:xfrm rot="0">
            <a:off x="1028700" y="5575310"/>
            <a:ext cx="4557050" cy="1369060"/>
          </a:xfrm>
          <a:prstGeom prst="rect">
            <a:avLst/>
          </a:prstGeom>
        </p:spPr>
        <p:txBody>
          <a:bodyPr anchor="t" rtlCol="false" tIns="0" lIns="0" bIns="0" rIns="0">
            <a:spAutoFit/>
          </a:bodyPr>
          <a:lstStyle/>
          <a:p>
            <a:pPr algn="ctr">
              <a:lnSpc>
                <a:spcPts val="2239"/>
              </a:lnSpc>
              <a:spcBef>
                <a:spcPct val="0"/>
              </a:spcBef>
            </a:pPr>
            <a:r>
              <a:rPr lang="en-US" sz="1599">
                <a:solidFill>
                  <a:srgbClr val="FDFDFE"/>
                </a:solidFill>
                <a:latin typeface="Open Sans"/>
                <a:ea typeface="Open Sans"/>
                <a:cs typeface="Open Sans"/>
                <a:sym typeface="Open Sans"/>
              </a:rPr>
              <a:t>S</a:t>
            </a:r>
            <a:r>
              <a:rPr lang="en-US" sz="1599">
                <a:solidFill>
                  <a:srgbClr val="FDFDFE"/>
                </a:solidFill>
                <a:latin typeface="Open Sans"/>
                <a:ea typeface="Open Sans"/>
                <a:cs typeface="Open Sans"/>
                <a:sym typeface="Open Sans"/>
              </a:rPr>
              <a:t>e refiere a los primeros años, entre 1943 y 1950, cuando, a pesar de los avances iniciales como el modelo de neurona artificial, la tecnología era muy limitada y no hubo grandes desarrollos o aplicaciones prácticas.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D0C32"/>
        </a:solidFill>
      </p:bgPr>
    </p:bg>
    <p:spTree>
      <p:nvGrpSpPr>
        <p:cNvPr id="1" name=""/>
        <p:cNvGrpSpPr/>
        <p:nvPr/>
      </p:nvGrpSpPr>
      <p:grpSpPr>
        <a:xfrm>
          <a:off x="0" y="0"/>
          <a:ext cx="0" cy="0"/>
          <a:chOff x="0" y="0"/>
          <a:chExt cx="0" cy="0"/>
        </a:xfrm>
      </p:grpSpPr>
      <p:grpSp>
        <p:nvGrpSpPr>
          <p:cNvPr name="Group 2" id="2"/>
          <p:cNvGrpSpPr/>
          <p:nvPr/>
        </p:nvGrpSpPr>
        <p:grpSpPr>
          <a:xfrm rot="0">
            <a:off x="17742214" y="7803705"/>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567467" y="9534525"/>
            <a:ext cx="397119" cy="397119"/>
            <a:chOff x="0" y="0"/>
            <a:chExt cx="104591" cy="104591"/>
          </a:xfrm>
        </p:grpSpPr>
        <p:sp>
          <p:nvSpPr>
            <p:cNvPr name="Freeform 6" id="6"/>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7" id="7"/>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1000526" y="0"/>
            <a:ext cx="4130003" cy="7884420"/>
            <a:chOff x="0" y="0"/>
            <a:chExt cx="5506671" cy="10512560"/>
          </a:xfrm>
        </p:grpSpPr>
        <p:pic>
          <p:nvPicPr>
            <p:cNvPr name="Picture 9" id="9"/>
            <p:cNvPicPr>
              <a:picLocks noChangeAspect="true"/>
            </p:cNvPicPr>
            <p:nvPr/>
          </p:nvPicPr>
          <p:blipFill>
            <a:blip r:embed="rId2"/>
            <a:srcRect l="46395" t="0" r="21318" b="0"/>
            <a:stretch>
              <a:fillRect/>
            </a:stretch>
          </p:blipFill>
          <p:spPr>
            <a:xfrm flipH="false" flipV="false">
              <a:off x="0" y="0"/>
              <a:ext cx="5506671" cy="10512560"/>
            </a:xfrm>
            <a:prstGeom prst="rect">
              <a:avLst/>
            </a:prstGeom>
          </p:spPr>
        </p:pic>
      </p:grpSp>
      <p:grpSp>
        <p:nvGrpSpPr>
          <p:cNvPr name="Group 10" id="10"/>
          <p:cNvGrpSpPr/>
          <p:nvPr/>
        </p:nvGrpSpPr>
        <p:grpSpPr>
          <a:xfrm rot="0">
            <a:off x="5530580" y="2402580"/>
            <a:ext cx="2012832" cy="7884420"/>
            <a:chOff x="0" y="0"/>
            <a:chExt cx="2683777" cy="10512560"/>
          </a:xfrm>
        </p:grpSpPr>
        <p:pic>
          <p:nvPicPr>
            <p:cNvPr name="Picture 11" id="11"/>
            <p:cNvPicPr>
              <a:picLocks noChangeAspect="true"/>
            </p:cNvPicPr>
            <p:nvPr/>
          </p:nvPicPr>
          <p:blipFill>
            <a:blip r:embed="rId3"/>
            <a:srcRect l="5759" t="0" r="75018" b="0"/>
            <a:stretch>
              <a:fillRect/>
            </a:stretch>
          </p:blipFill>
          <p:spPr>
            <a:xfrm flipH="false" flipV="false">
              <a:off x="0" y="0"/>
              <a:ext cx="2683777" cy="10512560"/>
            </a:xfrm>
            <a:prstGeom prst="rect">
              <a:avLst/>
            </a:prstGeom>
          </p:spPr>
        </p:pic>
      </p:grpSp>
      <p:grpSp>
        <p:nvGrpSpPr>
          <p:cNvPr name="Group 12" id="12"/>
          <p:cNvGrpSpPr/>
          <p:nvPr/>
        </p:nvGrpSpPr>
        <p:grpSpPr>
          <a:xfrm rot="0">
            <a:off x="11041708" y="3320354"/>
            <a:ext cx="2042945" cy="47625"/>
            <a:chOff x="0" y="0"/>
            <a:chExt cx="538060" cy="12543"/>
          </a:xfrm>
        </p:grpSpPr>
        <p:sp>
          <p:nvSpPr>
            <p:cNvPr name="Freeform 13" id="13"/>
            <p:cNvSpPr/>
            <p:nvPr/>
          </p:nvSpPr>
          <p:spPr>
            <a:xfrm flipH="false" flipV="false" rot="0">
              <a:off x="0" y="0"/>
              <a:ext cx="538060" cy="12543"/>
            </a:xfrm>
            <a:custGeom>
              <a:avLst/>
              <a:gdLst/>
              <a:ahLst/>
              <a:cxnLst/>
              <a:rect r="r" b="b" t="t" l="l"/>
              <a:pathLst>
                <a:path h="12543" w="538060">
                  <a:moveTo>
                    <a:pt x="0" y="0"/>
                  </a:moveTo>
                  <a:lnTo>
                    <a:pt x="538060" y="0"/>
                  </a:lnTo>
                  <a:lnTo>
                    <a:pt x="538060" y="12543"/>
                  </a:lnTo>
                  <a:lnTo>
                    <a:pt x="0" y="12543"/>
                  </a:lnTo>
                  <a:close/>
                </a:path>
              </a:pathLst>
            </a:custGeom>
            <a:solidFill>
              <a:srgbClr val="00C9FF"/>
            </a:solidFill>
          </p:spPr>
        </p:sp>
        <p:sp>
          <p:nvSpPr>
            <p:cNvPr name="TextBox 14" id="14"/>
            <p:cNvSpPr txBox="true"/>
            <p:nvPr/>
          </p:nvSpPr>
          <p:spPr>
            <a:xfrm>
              <a:off x="0" y="-28575"/>
              <a:ext cx="538060" cy="41118"/>
            </a:xfrm>
            <a:prstGeom prst="rect">
              <a:avLst/>
            </a:prstGeom>
          </p:spPr>
          <p:txBody>
            <a:bodyPr anchor="ctr" rtlCol="false" tIns="50800" lIns="50800" bIns="50800" rIns="50800"/>
            <a:lstStyle/>
            <a:p>
              <a:pPr algn="ctr">
                <a:lnSpc>
                  <a:spcPts val="2239"/>
                </a:lnSpc>
              </a:pPr>
            </a:p>
          </p:txBody>
        </p:sp>
      </p:grpSp>
      <p:grpSp>
        <p:nvGrpSpPr>
          <p:cNvPr name="Group 15" id="15"/>
          <p:cNvGrpSpPr/>
          <p:nvPr/>
        </p:nvGrpSpPr>
        <p:grpSpPr>
          <a:xfrm rot="0">
            <a:off x="13084654" y="3320354"/>
            <a:ext cx="573803" cy="47625"/>
            <a:chOff x="0" y="0"/>
            <a:chExt cx="151125" cy="12543"/>
          </a:xfrm>
        </p:grpSpPr>
        <p:sp>
          <p:nvSpPr>
            <p:cNvPr name="Freeform 16" id="16"/>
            <p:cNvSpPr/>
            <p:nvPr/>
          </p:nvSpPr>
          <p:spPr>
            <a:xfrm flipH="false" flipV="false" rot="0">
              <a:off x="0" y="0"/>
              <a:ext cx="151125" cy="12543"/>
            </a:xfrm>
            <a:custGeom>
              <a:avLst/>
              <a:gdLst/>
              <a:ahLst/>
              <a:cxnLst/>
              <a:rect r="r" b="b" t="t" l="l"/>
              <a:pathLst>
                <a:path h="12543" w="151125">
                  <a:moveTo>
                    <a:pt x="0" y="0"/>
                  </a:moveTo>
                  <a:lnTo>
                    <a:pt x="151125" y="0"/>
                  </a:lnTo>
                  <a:lnTo>
                    <a:pt x="151125" y="12543"/>
                  </a:lnTo>
                  <a:lnTo>
                    <a:pt x="0" y="12543"/>
                  </a:lnTo>
                  <a:close/>
                </a:path>
              </a:pathLst>
            </a:custGeom>
            <a:solidFill>
              <a:srgbClr val="FFFFFF">
                <a:alpha val="8627"/>
              </a:srgbClr>
            </a:solidFill>
            <a:ln cap="sq">
              <a:noFill/>
              <a:prstDash val="solid"/>
              <a:miter/>
            </a:ln>
          </p:spPr>
        </p:sp>
        <p:sp>
          <p:nvSpPr>
            <p:cNvPr name="TextBox 17" id="17"/>
            <p:cNvSpPr txBox="true"/>
            <p:nvPr/>
          </p:nvSpPr>
          <p:spPr>
            <a:xfrm>
              <a:off x="0" y="-38100"/>
              <a:ext cx="151125" cy="506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18" id="18"/>
          <p:cNvGrpSpPr/>
          <p:nvPr/>
        </p:nvGrpSpPr>
        <p:grpSpPr>
          <a:xfrm rot="0">
            <a:off x="7543412" y="2402580"/>
            <a:ext cx="2012832" cy="7884420"/>
            <a:chOff x="0" y="0"/>
            <a:chExt cx="2683777" cy="10512560"/>
          </a:xfrm>
        </p:grpSpPr>
        <p:pic>
          <p:nvPicPr>
            <p:cNvPr name="Picture 19" id="19"/>
            <p:cNvPicPr>
              <a:picLocks noChangeAspect="true"/>
            </p:cNvPicPr>
            <p:nvPr/>
          </p:nvPicPr>
          <p:blipFill>
            <a:blip r:embed="rId3"/>
            <a:srcRect l="80783" t="0" r="0" b="0"/>
            <a:stretch>
              <a:fillRect/>
            </a:stretch>
          </p:blipFill>
          <p:spPr>
            <a:xfrm flipH="false" flipV="false">
              <a:off x="0" y="0"/>
              <a:ext cx="2683777" cy="10512560"/>
            </a:xfrm>
            <a:prstGeom prst="rect">
              <a:avLst/>
            </a:prstGeom>
          </p:spPr>
        </p:pic>
      </p:grpSp>
      <p:sp>
        <p:nvSpPr>
          <p:cNvPr name="TextBox 20" id="20"/>
          <p:cNvSpPr txBox="true"/>
          <p:nvPr/>
        </p:nvSpPr>
        <p:spPr>
          <a:xfrm rot="0">
            <a:off x="17492295" y="9598502"/>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05</a:t>
            </a:r>
          </a:p>
        </p:txBody>
      </p:sp>
      <p:sp>
        <p:nvSpPr>
          <p:cNvPr name="TextBox 21" id="21"/>
          <p:cNvSpPr txBox="true"/>
          <p:nvPr/>
        </p:nvSpPr>
        <p:spPr>
          <a:xfrm rot="0">
            <a:off x="11017896" y="1746105"/>
            <a:ext cx="6724319" cy="1498600"/>
          </a:xfrm>
          <a:prstGeom prst="rect">
            <a:avLst/>
          </a:prstGeom>
        </p:spPr>
        <p:txBody>
          <a:bodyPr anchor="t" rtlCol="false" tIns="0" lIns="0" bIns="0" rIns="0">
            <a:spAutoFit/>
          </a:bodyPr>
          <a:lstStyle/>
          <a:p>
            <a:pPr algn="l">
              <a:lnSpc>
                <a:spcPts val="5750"/>
              </a:lnSpc>
            </a:pPr>
            <a:r>
              <a:rPr lang="en-US" sz="5000" b="true">
                <a:solidFill>
                  <a:srgbClr val="FFFFFF"/>
                </a:solidFill>
                <a:latin typeface="Poppins Bold"/>
                <a:ea typeface="Poppins Bold"/>
                <a:cs typeface="Poppins Bold"/>
                <a:sym typeface="Poppins Bold"/>
              </a:rPr>
              <a:t>ERA DE LAS GRANDES EXPECTATIVAS </a:t>
            </a:r>
          </a:p>
        </p:txBody>
      </p:sp>
      <p:sp>
        <p:nvSpPr>
          <p:cNvPr name="TextBox 22" id="22"/>
          <p:cNvSpPr txBox="true"/>
          <p:nvPr/>
        </p:nvSpPr>
        <p:spPr>
          <a:xfrm rot="0">
            <a:off x="11315958" y="3719708"/>
            <a:ext cx="5943342" cy="3990340"/>
          </a:xfrm>
          <a:prstGeom prst="rect">
            <a:avLst/>
          </a:prstGeom>
        </p:spPr>
        <p:txBody>
          <a:bodyPr anchor="t" rtlCol="false" tIns="0" lIns="0" bIns="0" rIns="0">
            <a:spAutoFit/>
          </a:bodyPr>
          <a:lstStyle/>
          <a:p>
            <a:pPr algn="l">
              <a:lnSpc>
                <a:spcPts val="2659"/>
              </a:lnSpc>
            </a:pPr>
            <a:r>
              <a:rPr lang="en-US" sz="1899">
                <a:solidFill>
                  <a:srgbClr val="FFFFFF"/>
                </a:solidFill>
                <a:latin typeface="Open Sans"/>
                <a:ea typeface="Open Sans"/>
                <a:cs typeface="Open Sans"/>
                <a:sym typeface="Open Sans"/>
              </a:rPr>
              <a:t>En este periodo, la IA se formaliza como campo académico con la Conferencia de Dartmouth (1956). </a:t>
            </a:r>
          </a:p>
          <a:p>
            <a:pPr algn="l">
              <a:lnSpc>
                <a:spcPts val="2659"/>
              </a:lnSpc>
            </a:pPr>
          </a:p>
          <a:p>
            <a:pPr algn="l" marL="410208" indent="-205104" lvl="1">
              <a:lnSpc>
                <a:spcPts val="2659"/>
              </a:lnSpc>
              <a:buFont typeface="Arial"/>
              <a:buChar char="•"/>
            </a:pPr>
            <a:r>
              <a:rPr lang="en-US" sz="1899">
                <a:solidFill>
                  <a:srgbClr val="FFFFFF"/>
                </a:solidFill>
                <a:latin typeface="Open Sans"/>
                <a:ea typeface="Open Sans"/>
                <a:cs typeface="Open Sans"/>
                <a:sym typeface="Open Sans"/>
              </a:rPr>
              <a:t>McCarthy crea LISP.</a:t>
            </a:r>
          </a:p>
          <a:p>
            <a:pPr algn="l" marL="410208" indent="-205104" lvl="1">
              <a:lnSpc>
                <a:spcPts val="2659"/>
              </a:lnSpc>
              <a:buFont typeface="Arial"/>
              <a:buChar char="•"/>
            </a:pPr>
            <a:r>
              <a:rPr lang="en-US" sz="1899">
                <a:solidFill>
                  <a:srgbClr val="FFFFFF"/>
                </a:solidFill>
                <a:latin typeface="Open Sans"/>
                <a:ea typeface="Open Sans"/>
                <a:cs typeface="Open Sans"/>
                <a:sym typeface="Open Sans"/>
              </a:rPr>
              <a:t>Minsky desarrolla teorías sobre la representación del conocimiento.</a:t>
            </a:r>
          </a:p>
          <a:p>
            <a:pPr algn="l" marL="410208" indent="-205104" lvl="1">
              <a:lnSpc>
                <a:spcPts val="2659"/>
              </a:lnSpc>
              <a:buFont typeface="Arial"/>
              <a:buChar char="•"/>
            </a:pPr>
            <a:r>
              <a:rPr lang="en-US" sz="1899">
                <a:solidFill>
                  <a:srgbClr val="FFFFFF"/>
                </a:solidFill>
                <a:latin typeface="Open Sans"/>
                <a:ea typeface="Open Sans"/>
                <a:cs typeface="Open Sans"/>
                <a:sym typeface="Open Sans"/>
              </a:rPr>
              <a:t>Newell y Simon presentan GPS para resolver problemas. </a:t>
            </a:r>
          </a:p>
          <a:p>
            <a:pPr algn="l">
              <a:lnSpc>
                <a:spcPts val="2659"/>
              </a:lnSpc>
            </a:pPr>
          </a:p>
          <a:p>
            <a:pPr algn="l">
              <a:lnSpc>
                <a:spcPts val="2659"/>
              </a:lnSpc>
              <a:spcBef>
                <a:spcPct val="0"/>
              </a:spcBef>
            </a:pPr>
            <a:r>
              <a:rPr lang="en-US" sz="1899">
                <a:solidFill>
                  <a:srgbClr val="FFFFFF"/>
                </a:solidFill>
                <a:latin typeface="Open Sans"/>
                <a:ea typeface="Open Sans"/>
                <a:cs typeface="Open Sans"/>
                <a:sym typeface="Open Sans"/>
              </a:rPr>
              <a:t>Aunque las expectativas eran altas, surgieron los primeros obstáculos en el desarrollo de una IA efectiva.</a:t>
            </a:r>
          </a:p>
        </p:txBody>
      </p:sp>
      <p:sp>
        <p:nvSpPr>
          <p:cNvPr name="TextBox 23" id="23"/>
          <p:cNvSpPr txBox="true"/>
          <p:nvPr/>
        </p:nvSpPr>
        <p:spPr>
          <a:xfrm rot="0">
            <a:off x="1355250" y="8133860"/>
            <a:ext cx="3027807" cy="387985"/>
          </a:xfrm>
          <a:prstGeom prst="rect">
            <a:avLst/>
          </a:prstGeom>
        </p:spPr>
        <p:txBody>
          <a:bodyPr anchor="t" rtlCol="false" tIns="0" lIns="0" bIns="0" rIns="0">
            <a:spAutoFit/>
          </a:bodyPr>
          <a:lstStyle/>
          <a:p>
            <a:pPr algn="l">
              <a:lnSpc>
                <a:spcPts val="2990"/>
              </a:lnSpc>
            </a:pPr>
            <a:r>
              <a:rPr lang="en-US" sz="2600" b="true">
                <a:solidFill>
                  <a:srgbClr val="FFFFFF"/>
                </a:solidFill>
                <a:latin typeface="Poppins Bold"/>
                <a:ea typeface="Poppins Bold"/>
                <a:cs typeface="Poppins Bold"/>
                <a:sym typeface="Poppins Bold"/>
              </a:rPr>
              <a:t>- John McCarthy </a:t>
            </a:r>
          </a:p>
        </p:txBody>
      </p:sp>
      <p:sp>
        <p:nvSpPr>
          <p:cNvPr name="TextBox 24" id="24"/>
          <p:cNvSpPr txBox="true"/>
          <p:nvPr/>
        </p:nvSpPr>
        <p:spPr>
          <a:xfrm rot="0">
            <a:off x="5323785" y="1755630"/>
            <a:ext cx="5139696" cy="387350"/>
          </a:xfrm>
          <a:prstGeom prst="rect">
            <a:avLst/>
          </a:prstGeom>
        </p:spPr>
        <p:txBody>
          <a:bodyPr anchor="t" rtlCol="false" tIns="0" lIns="0" bIns="0" rIns="0">
            <a:spAutoFit/>
          </a:bodyPr>
          <a:lstStyle/>
          <a:p>
            <a:pPr algn="l">
              <a:lnSpc>
                <a:spcPts val="2875"/>
              </a:lnSpc>
            </a:pPr>
            <a:r>
              <a:rPr lang="en-US" sz="2500" b="true">
                <a:solidFill>
                  <a:srgbClr val="FFFFFF"/>
                </a:solidFill>
                <a:latin typeface="Poppins Bold"/>
                <a:ea typeface="Poppins Bold"/>
                <a:cs typeface="Poppins Bold"/>
                <a:sym typeface="Poppins Bold"/>
              </a:rPr>
              <a:t>Allan Newell - Herbert Simon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D0C32"/>
        </a:solidFill>
      </p:bgPr>
    </p:bg>
    <p:spTree>
      <p:nvGrpSpPr>
        <p:cNvPr id="1" name=""/>
        <p:cNvGrpSpPr/>
        <p:nvPr/>
      </p:nvGrpSpPr>
      <p:grpSpPr>
        <a:xfrm>
          <a:off x="0" y="0"/>
          <a:ext cx="0" cy="0"/>
          <a:chOff x="0" y="0"/>
          <a:chExt cx="0" cy="0"/>
        </a:xfrm>
      </p:grpSpPr>
      <p:grpSp>
        <p:nvGrpSpPr>
          <p:cNvPr name="Group 2" id="2"/>
          <p:cNvGrpSpPr/>
          <p:nvPr/>
        </p:nvGrpSpPr>
        <p:grpSpPr>
          <a:xfrm rot="0">
            <a:off x="17742214" y="7803705"/>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567467" y="9534525"/>
            <a:ext cx="397119" cy="397119"/>
            <a:chOff x="0" y="0"/>
            <a:chExt cx="104591" cy="104591"/>
          </a:xfrm>
        </p:grpSpPr>
        <p:sp>
          <p:nvSpPr>
            <p:cNvPr name="Freeform 6" id="6"/>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7" id="7"/>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sp>
        <p:nvSpPr>
          <p:cNvPr name="TextBox 8" id="8"/>
          <p:cNvSpPr txBox="true"/>
          <p:nvPr/>
        </p:nvSpPr>
        <p:spPr>
          <a:xfrm rot="0">
            <a:off x="17492295" y="9598502"/>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04</a:t>
            </a:r>
          </a:p>
        </p:txBody>
      </p:sp>
      <p:grpSp>
        <p:nvGrpSpPr>
          <p:cNvPr name="Group 9" id="9"/>
          <p:cNvGrpSpPr/>
          <p:nvPr/>
        </p:nvGrpSpPr>
        <p:grpSpPr>
          <a:xfrm rot="0">
            <a:off x="1028700" y="5143500"/>
            <a:ext cx="5143500" cy="5143500"/>
            <a:chOff x="0" y="0"/>
            <a:chExt cx="6858000" cy="6858000"/>
          </a:xfrm>
        </p:grpSpPr>
        <p:pic>
          <p:nvPicPr>
            <p:cNvPr name="Picture 10" id="10"/>
            <p:cNvPicPr>
              <a:picLocks noChangeAspect="true"/>
            </p:cNvPicPr>
            <p:nvPr/>
          </p:nvPicPr>
          <p:blipFill>
            <a:blip r:embed="rId2"/>
            <a:srcRect l="21909" t="0" r="21909" b="0"/>
            <a:stretch>
              <a:fillRect/>
            </a:stretch>
          </p:blipFill>
          <p:spPr>
            <a:xfrm flipH="false" flipV="false">
              <a:off x="0" y="0"/>
              <a:ext cx="6858000" cy="6858000"/>
            </a:xfrm>
            <a:prstGeom prst="rect">
              <a:avLst/>
            </a:prstGeom>
          </p:spPr>
        </p:pic>
      </p:grpSp>
      <p:grpSp>
        <p:nvGrpSpPr>
          <p:cNvPr name="Group 11" id="11"/>
          <p:cNvGrpSpPr/>
          <p:nvPr/>
        </p:nvGrpSpPr>
        <p:grpSpPr>
          <a:xfrm rot="0">
            <a:off x="6350024" y="5143500"/>
            <a:ext cx="10909276" cy="5143500"/>
            <a:chOff x="0" y="0"/>
            <a:chExt cx="14545701" cy="6858000"/>
          </a:xfrm>
        </p:grpSpPr>
        <p:pic>
          <p:nvPicPr>
            <p:cNvPr name="Picture 12" id="12"/>
            <p:cNvPicPr>
              <a:picLocks noChangeAspect="true"/>
            </p:cNvPicPr>
            <p:nvPr/>
          </p:nvPicPr>
          <p:blipFill>
            <a:blip r:embed="rId3"/>
            <a:srcRect l="0" t="14574" r="0" b="14574"/>
            <a:stretch>
              <a:fillRect/>
            </a:stretch>
          </p:blipFill>
          <p:spPr>
            <a:xfrm flipH="false" flipV="false">
              <a:off x="0" y="0"/>
              <a:ext cx="14545701" cy="6858000"/>
            </a:xfrm>
            <a:prstGeom prst="rect">
              <a:avLst/>
            </a:prstGeom>
          </p:spPr>
        </p:pic>
      </p:grpSp>
      <p:sp>
        <p:nvSpPr>
          <p:cNvPr name="TextBox 13" id="13"/>
          <p:cNvSpPr txBox="true"/>
          <p:nvPr/>
        </p:nvSpPr>
        <p:spPr>
          <a:xfrm rot="0">
            <a:off x="1285424" y="1419437"/>
            <a:ext cx="4267519" cy="2222500"/>
          </a:xfrm>
          <a:prstGeom prst="rect">
            <a:avLst/>
          </a:prstGeom>
        </p:spPr>
        <p:txBody>
          <a:bodyPr anchor="t" rtlCol="false" tIns="0" lIns="0" bIns="0" rIns="0">
            <a:spAutoFit/>
          </a:bodyPr>
          <a:lstStyle/>
          <a:p>
            <a:pPr algn="l">
              <a:lnSpc>
                <a:spcPts val="5750"/>
              </a:lnSpc>
            </a:pPr>
            <a:r>
              <a:rPr lang="en-US" sz="5000" b="true">
                <a:solidFill>
                  <a:srgbClr val="FFFFFF"/>
                </a:solidFill>
                <a:latin typeface="Poppins Bold"/>
                <a:ea typeface="Poppins Bold"/>
                <a:cs typeface="Poppins Bold"/>
                <a:sym typeface="Poppins Bold"/>
              </a:rPr>
              <a:t>PERIODO DE REALIDAD Y </a:t>
            </a:r>
          </a:p>
          <a:p>
            <a:pPr algn="l">
              <a:lnSpc>
                <a:spcPts val="5750"/>
              </a:lnSpc>
            </a:pPr>
            <a:r>
              <a:rPr lang="en-US" sz="5000" b="true">
                <a:solidFill>
                  <a:srgbClr val="FFFFFF"/>
                </a:solidFill>
                <a:latin typeface="Poppins Bold"/>
                <a:ea typeface="Poppins Bold"/>
                <a:cs typeface="Poppins Bold"/>
                <a:sym typeface="Poppins Bold"/>
              </a:rPr>
              <a:t>AJUSTE</a:t>
            </a:r>
          </a:p>
        </p:txBody>
      </p:sp>
      <p:grpSp>
        <p:nvGrpSpPr>
          <p:cNvPr name="Group 14" id="14"/>
          <p:cNvGrpSpPr/>
          <p:nvPr/>
        </p:nvGrpSpPr>
        <p:grpSpPr>
          <a:xfrm rot="0">
            <a:off x="1539573" y="3745459"/>
            <a:ext cx="2042945" cy="47625"/>
            <a:chOff x="0" y="0"/>
            <a:chExt cx="538060" cy="12543"/>
          </a:xfrm>
        </p:grpSpPr>
        <p:sp>
          <p:nvSpPr>
            <p:cNvPr name="Freeform 15" id="15"/>
            <p:cNvSpPr/>
            <p:nvPr/>
          </p:nvSpPr>
          <p:spPr>
            <a:xfrm flipH="false" flipV="false" rot="0">
              <a:off x="0" y="0"/>
              <a:ext cx="538060" cy="12543"/>
            </a:xfrm>
            <a:custGeom>
              <a:avLst/>
              <a:gdLst/>
              <a:ahLst/>
              <a:cxnLst/>
              <a:rect r="r" b="b" t="t" l="l"/>
              <a:pathLst>
                <a:path h="12543" w="538060">
                  <a:moveTo>
                    <a:pt x="0" y="0"/>
                  </a:moveTo>
                  <a:lnTo>
                    <a:pt x="538060" y="0"/>
                  </a:lnTo>
                  <a:lnTo>
                    <a:pt x="538060" y="12543"/>
                  </a:lnTo>
                  <a:lnTo>
                    <a:pt x="0" y="12543"/>
                  </a:lnTo>
                  <a:close/>
                </a:path>
              </a:pathLst>
            </a:custGeom>
            <a:solidFill>
              <a:srgbClr val="00C9FF"/>
            </a:solidFill>
          </p:spPr>
        </p:sp>
        <p:sp>
          <p:nvSpPr>
            <p:cNvPr name="TextBox 16" id="16"/>
            <p:cNvSpPr txBox="true"/>
            <p:nvPr/>
          </p:nvSpPr>
          <p:spPr>
            <a:xfrm>
              <a:off x="0" y="-28575"/>
              <a:ext cx="538060" cy="41118"/>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3582518" y="3745459"/>
            <a:ext cx="573803" cy="47625"/>
            <a:chOff x="0" y="0"/>
            <a:chExt cx="151125" cy="12543"/>
          </a:xfrm>
        </p:grpSpPr>
        <p:sp>
          <p:nvSpPr>
            <p:cNvPr name="Freeform 18" id="18"/>
            <p:cNvSpPr/>
            <p:nvPr/>
          </p:nvSpPr>
          <p:spPr>
            <a:xfrm flipH="false" flipV="false" rot="0">
              <a:off x="0" y="0"/>
              <a:ext cx="151125" cy="12543"/>
            </a:xfrm>
            <a:custGeom>
              <a:avLst/>
              <a:gdLst/>
              <a:ahLst/>
              <a:cxnLst/>
              <a:rect r="r" b="b" t="t" l="l"/>
              <a:pathLst>
                <a:path h="12543" w="151125">
                  <a:moveTo>
                    <a:pt x="0" y="0"/>
                  </a:moveTo>
                  <a:lnTo>
                    <a:pt x="151125" y="0"/>
                  </a:lnTo>
                  <a:lnTo>
                    <a:pt x="151125" y="12543"/>
                  </a:lnTo>
                  <a:lnTo>
                    <a:pt x="0" y="12543"/>
                  </a:lnTo>
                  <a:close/>
                </a:path>
              </a:pathLst>
            </a:custGeom>
            <a:solidFill>
              <a:srgbClr val="FFFFFF">
                <a:alpha val="8627"/>
              </a:srgbClr>
            </a:solidFill>
            <a:ln cap="sq">
              <a:noFill/>
              <a:prstDash val="solid"/>
              <a:miter/>
            </a:ln>
          </p:spPr>
        </p:sp>
        <p:sp>
          <p:nvSpPr>
            <p:cNvPr name="TextBox 19" id="19"/>
            <p:cNvSpPr txBox="true"/>
            <p:nvPr/>
          </p:nvSpPr>
          <p:spPr>
            <a:xfrm>
              <a:off x="0" y="-38100"/>
              <a:ext cx="151125" cy="506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0" id="20"/>
          <p:cNvGrpSpPr/>
          <p:nvPr/>
        </p:nvGrpSpPr>
        <p:grpSpPr>
          <a:xfrm rot="0">
            <a:off x="6535394" y="1717848"/>
            <a:ext cx="807124" cy="807124"/>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C9FF"/>
            </a:solidFill>
          </p:spPr>
        </p:sp>
        <p:sp>
          <p:nvSpPr>
            <p:cNvPr name="TextBox 22" id="22"/>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6662891" y="1916591"/>
            <a:ext cx="552131" cy="371537"/>
          </a:xfrm>
          <a:prstGeom prst="rect">
            <a:avLst/>
          </a:prstGeom>
        </p:spPr>
        <p:txBody>
          <a:bodyPr anchor="t" rtlCol="false" tIns="0" lIns="0" bIns="0" rIns="0">
            <a:spAutoFit/>
          </a:bodyPr>
          <a:lstStyle/>
          <a:p>
            <a:pPr algn="ctr">
              <a:lnSpc>
                <a:spcPts val="3096"/>
              </a:lnSpc>
              <a:spcBef>
                <a:spcPct val="0"/>
              </a:spcBef>
            </a:pPr>
            <a:r>
              <a:rPr lang="en-US" b="true" sz="2212">
                <a:solidFill>
                  <a:srgbClr val="FFFFFF"/>
                </a:solidFill>
                <a:latin typeface="Open Sans Bold"/>
                <a:ea typeface="Open Sans Bold"/>
                <a:cs typeface="Open Sans Bold"/>
                <a:sym typeface="Open Sans Bold"/>
              </a:rPr>
              <a:t>01</a:t>
            </a:r>
          </a:p>
        </p:txBody>
      </p:sp>
      <p:sp>
        <p:nvSpPr>
          <p:cNvPr name="TextBox 24" id="24"/>
          <p:cNvSpPr txBox="true"/>
          <p:nvPr/>
        </p:nvSpPr>
        <p:spPr>
          <a:xfrm rot="0">
            <a:off x="7906146" y="2092835"/>
            <a:ext cx="3189947" cy="1757045"/>
          </a:xfrm>
          <a:prstGeom prst="rect">
            <a:avLst/>
          </a:prstGeom>
        </p:spPr>
        <p:txBody>
          <a:bodyPr anchor="t" rtlCol="false" tIns="0" lIns="0" bIns="0" rIns="0">
            <a:spAutoFit/>
          </a:bodyPr>
          <a:lstStyle/>
          <a:p>
            <a:pPr algn="l">
              <a:lnSpc>
                <a:spcPts val="2379"/>
              </a:lnSpc>
              <a:spcBef>
                <a:spcPct val="0"/>
              </a:spcBef>
            </a:pPr>
            <a:r>
              <a:rPr lang="en-US" sz="1699">
                <a:solidFill>
                  <a:srgbClr val="FFFFFF"/>
                </a:solidFill>
                <a:latin typeface="Open Sans"/>
                <a:ea typeface="Open Sans"/>
                <a:cs typeface="Open Sans"/>
                <a:sym typeface="Open Sans"/>
              </a:rPr>
              <a:t>La IA se enfrentó a limitaciones tecnológicas y computacionales que demostraron la incapacidad de los sistemas para resolver problemas complejos. </a:t>
            </a:r>
          </a:p>
        </p:txBody>
      </p:sp>
      <p:grpSp>
        <p:nvGrpSpPr>
          <p:cNvPr name="Group 25" id="25"/>
          <p:cNvGrpSpPr/>
          <p:nvPr/>
        </p:nvGrpSpPr>
        <p:grpSpPr>
          <a:xfrm rot="0">
            <a:off x="11787218" y="1717848"/>
            <a:ext cx="807124" cy="807124"/>
            <a:chOff x="0" y="0"/>
            <a:chExt cx="812800" cy="812800"/>
          </a:xfrm>
        </p:grpSpPr>
        <p:sp>
          <p:nvSpPr>
            <p:cNvPr name="Freeform 26" id="26"/>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C9FF"/>
            </a:solidFill>
          </p:spPr>
        </p:sp>
        <p:sp>
          <p:nvSpPr>
            <p:cNvPr name="TextBox 27" id="27"/>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28" id="28"/>
          <p:cNvSpPr txBox="true"/>
          <p:nvPr/>
        </p:nvSpPr>
        <p:spPr>
          <a:xfrm rot="0">
            <a:off x="11914714" y="1916591"/>
            <a:ext cx="552131" cy="371537"/>
          </a:xfrm>
          <a:prstGeom prst="rect">
            <a:avLst/>
          </a:prstGeom>
        </p:spPr>
        <p:txBody>
          <a:bodyPr anchor="t" rtlCol="false" tIns="0" lIns="0" bIns="0" rIns="0">
            <a:spAutoFit/>
          </a:bodyPr>
          <a:lstStyle/>
          <a:p>
            <a:pPr algn="ctr">
              <a:lnSpc>
                <a:spcPts val="3096"/>
              </a:lnSpc>
              <a:spcBef>
                <a:spcPct val="0"/>
              </a:spcBef>
            </a:pPr>
            <a:r>
              <a:rPr lang="en-US" b="true" sz="2212">
                <a:solidFill>
                  <a:srgbClr val="FFFFFF"/>
                </a:solidFill>
                <a:latin typeface="Open Sans Bold"/>
                <a:ea typeface="Open Sans Bold"/>
                <a:cs typeface="Open Sans Bold"/>
                <a:sym typeface="Open Sans Bold"/>
              </a:rPr>
              <a:t>02</a:t>
            </a:r>
          </a:p>
        </p:txBody>
      </p:sp>
      <p:sp>
        <p:nvSpPr>
          <p:cNvPr name="TextBox 29" id="29"/>
          <p:cNvSpPr txBox="true"/>
          <p:nvPr/>
        </p:nvSpPr>
        <p:spPr>
          <a:xfrm rot="0">
            <a:off x="13156317" y="2092835"/>
            <a:ext cx="4065764" cy="1868805"/>
          </a:xfrm>
          <a:prstGeom prst="rect">
            <a:avLst/>
          </a:prstGeom>
        </p:spPr>
        <p:txBody>
          <a:bodyPr anchor="t" rtlCol="false" tIns="0" lIns="0" bIns="0" rIns="0">
            <a:spAutoFit/>
          </a:bodyPr>
          <a:lstStyle/>
          <a:p>
            <a:pPr algn="l">
              <a:lnSpc>
                <a:spcPts val="2520"/>
              </a:lnSpc>
              <a:spcBef>
                <a:spcPct val="0"/>
              </a:spcBef>
            </a:pPr>
            <a:r>
              <a:rPr lang="en-US" sz="1800">
                <a:solidFill>
                  <a:srgbClr val="FFFFFF"/>
                </a:solidFill>
                <a:latin typeface="Open Sans"/>
                <a:ea typeface="Open Sans"/>
                <a:cs typeface="Open Sans"/>
                <a:sym typeface="Open Sans"/>
              </a:rPr>
              <a:t>Estos fracasos llevaron a una reducción en la financiación gubernamental y al abandono de enfoques generales, enfocándose en soluciones más especializadas y limitadas para problemas específicos.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D0C32"/>
        </a:solidFill>
      </p:bgPr>
    </p:bg>
    <p:spTree>
      <p:nvGrpSpPr>
        <p:cNvPr id="1" name=""/>
        <p:cNvGrpSpPr/>
        <p:nvPr/>
      </p:nvGrpSpPr>
      <p:grpSpPr>
        <a:xfrm>
          <a:off x="0" y="0"/>
          <a:ext cx="0" cy="0"/>
          <a:chOff x="0" y="0"/>
          <a:chExt cx="0" cy="0"/>
        </a:xfrm>
      </p:grpSpPr>
      <p:grpSp>
        <p:nvGrpSpPr>
          <p:cNvPr name="Group 2" id="2"/>
          <p:cNvGrpSpPr/>
          <p:nvPr/>
        </p:nvGrpSpPr>
        <p:grpSpPr>
          <a:xfrm rot="0">
            <a:off x="17742214" y="7803705"/>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567467" y="9534525"/>
            <a:ext cx="397119" cy="397119"/>
            <a:chOff x="0" y="0"/>
            <a:chExt cx="104591" cy="104591"/>
          </a:xfrm>
        </p:grpSpPr>
        <p:sp>
          <p:nvSpPr>
            <p:cNvPr name="Freeform 6" id="6"/>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7" id="7"/>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sp>
        <p:nvSpPr>
          <p:cNvPr name="TextBox 8" id="8"/>
          <p:cNvSpPr txBox="true"/>
          <p:nvPr/>
        </p:nvSpPr>
        <p:spPr>
          <a:xfrm rot="0">
            <a:off x="17492295" y="9598502"/>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07</a:t>
            </a:r>
          </a:p>
        </p:txBody>
      </p:sp>
      <p:grpSp>
        <p:nvGrpSpPr>
          <p:cNvPr name="Group 9" id="9"/>
          <p:cNvGrpSpPr/>
          <p:nvPr/>
        </p:nvGrpSpPr>
        <p:grpSpPr>
          <a:xfrm rot="0">
            <a:off x="9414736" y="1588828"/>
            <a:ext cx="6708703" cy="5232108"/>
            <a:chOff x="0" y="0"/>
            <a:chExt cx="8944937" cy="6976144"/>
          </a:xfrm>
        </p:grpSpPr>
        <p:pic>
          <p:nvPicPr>
            <p:cNvPr name="Picture 10" id="10"/>
            <p:cNvPicPr>
              <a:picLocks noChangeAspect="true"/>
            </p:cNvPicPr>
            <p:nvPr/>
          </p:nvPicPr>
          <p:blipFill>
            <a:blip r:embed="rId2"/>
            <a:srcRect l="0" t="1256" r="0" b="1256"/>
            <a:stretch>
              <a:fillRect/>
            </a:stretch>
          </p:blipFill>
          <p:spPr>
            <a:xfrm flipH="false" flipV="false">
              <a:off x="0" y="0"/>
              <a:ext cx="8944937" cy="6976144"/>
            </a:xfrm>
            <a:prstGeom prst="rect">
              <a:avLst/>
            </a:prstGeom>
          </p:spPr>
        </p:pic>
      </p:grpSp>
      <p:grpSp>
        <p:nvGrpSpPr>
          <p:cNvPr name="Group 11" id="11"/>
          <p:cNvGrpSpPr/>
          <p:nvPr/>
        </p:nvGrpSpPr>
        <p:grpSpPr>
          <a:xfrm rot="0">
            <a:off x="2111012" y="798399"/>
            <a:ext cx="7032988" cy="4671980"/>
            <a:chOff x="0" y="0"/>
            <a:chExt cx="9377317" cy="6229307"/>
          </a:xfrm>
        </p:grpSpPr>
        <p:pic>
          <p:nvPicPr>
            <p:cNvPr name="Picture 12" id="12"/>
            <p:cNvPicPr>
              <a:picLocks noChangeAspect="true"/>
            </p:cNvPicPr>
            <p:nvPr/>
          </p:nvPicPr>
          <p:blipFill>
            <a:blip r:embed="rId3"/>
            <a:srcRect l="0" t="2459" r="0" b="31111"/>
            <a:stretch>
              <a:fillRect/>
            </a:stretch>
          </p:blipFill>
          <p:spPr>
            <a:xfrm flipH="false" flipV="false">
              <a:off x="0" y="0"/>
              <a:ext cx="9377317" cy="6229307"/>
            </a:xfrm>
            <a:prstGeom prst="rect">
              <a:avLst/>
            </a:prstGeom>
          </p:spPr>
        </p:pic>
      </p:grpSp>
      <p:sp>
        <p:nvSpPr>
          <p:cNvPr name="TextBox 13" id="13"/>
          <p:cNvSpPr txBox="true"/>
          <p:nvPr/>
        </p:nvSpPr>
        <p:spPr>
          <a:xfrm rot="0">
            <a:off x="426833" y="6916000"/>
            <a:ext cx="3685239" cy="2222500"/>
          </a:xfrm>
          <a:prstGeom prst="rect">
            <a:avLst/>
          </a:prstGeom>
        </p:spPr>
        <p:txBody>
          <a:bodyPr anchor="t" rtlCol="false" tIns="0" lIns="0" bIns="0" rIns="0">
            <a:spAutoFit/>
          </a:bodyPr>
          <a:lstStyle/>
          <a:p>
            <a:pPr algn="l">
              <a:lnSpc>
                <a:spcPts val="5750"/>
              </a:lnSpc>
            </a:pPr>
            <a:r>
              <a:rPr lang="en-US" sz="5000" b="true">
                <a:solidFill>
                  <a:srgbClr val="FFFFFF"/>
                </a:solidFill>
                <a:latin typeface="Poppins Bold"/>
                <a:ea typeface="Poppins Bold"/>
                <a:cs typeface="Poppins Bold"/>
                <a:sym typeface="Poppins Bold"/>
              </a:rPr>
              <a:t>ERA DE LOS SISTEMAS EXPERTOS</a:t>
            </a:r>
          </a:p>
        </p:txBody>
      </p:sp>
      <p:grpSp>
        <p:nvGrpSpPr>
          <p:cNvPr name="Group 14" id="14"/>
          <p:cNvGrpSpPr/>
          <p:nvPr/>
        </p:nvGrpSpPr>
        <p:grpSpPr>
          <a:xfrm rot="0">
            <a:off x="751171" y="9210675"/>
            <a:ext cx="2042945" cy="47625"/>
            <a:chOff x="0" y="0"/>
            <a:chExt cx="538060" cy="12543"/>
          </a:xfrm>
        </p:grpSpPr>
        <p:sp>
          <p:nvSpPr>
            <p:cNvPr name="Freeform 15" id="15"/>
            <p:cNvSpPr/>
            <p:nvPr/>
          </p:nvSpPr>
          <p:spPr>
            <a:xfrm flipH="false" flipV="false" rot="0">
              <a:off x="0" y="0"/>
              <a:ext cx="538060" cy="12543"/>
            </a:xfrm>
            <a:custGeom>
              <a:avLst/>
              <a:gdLst/>
              <a:ahLst/>
              <a:cxnLst/>
              <a:rect r="r" b="b" t="t" l="l"/>
              <a:pathLst>
                <a:path h="12543" w="538060">
                  <a:moveTo>
                    <a:pt x="0" y="0"/>
                  </a:moveTo>
                  <a:lnTo>
                    <a:pt x="538060" y="0"/>
                  </a:lnTo>
                  <a:lnTo>
                    <a:pt x="538060" y="12543"/>
                  </a:lnTo>
                  <a:lnTo>
                    <a:pt x="0" y="12543"/>
                  </a:lnTo>
                  <a:close/>
                </a:path>
              </a:pathLst>
            </a:custGeom>
            <a:solidFill>
              <a:srgbClr val="00C9FF"/>
            </a:solidFill>
          </p:spPr>
        </p:sp>
        <p:sp>
          <p:nvSpPr>
            <p:cNvPr name="TextBox 16" id="16"/>
            <p:cNvSpPr txBox="true"/>
            <p:nvPr/>
          </p:nvSpPr>
          <p:spPr>
            <a:xfrm>
              <a:off x="0" y="-28575"/>
              <a:ext cx="538060" cy="41118"/>
            </a:xfrm>
            <a:prstGeom prst="rect">
              <a:avLst/>
            </a:prstGeom>
          </p:spPr>
          <p:txBody>
            <a:bodyPr anchor="ctr" rtlCol="false" tIns="50800" lIns="50800" bIns="50800" rIns="50800"/>
            <a:lstStyle/>
            <a:p>
              <a:pPr algn="ctr">
                <a:lnSpc>
                  <a:spcPts val="2239"/>
                </a:lnSpc>
              </a:pPr>
            </a:p>
          </p:txBody>
        </p:sp>
      </p:grpSp>
      <p:grpSp>
        <p:nvGrpSpPr>
          <p:cNvPr name="Group 17" id="17"/>
          <p:cNvGrpSpPr/>
          <p:nvPr/>
        </p:nvGrpSpPr>
        <p:grpSpPr>
          <a:xfrm rot="0">
            <a:off x="3825170" y="8977605"/>
            <a:ext cx="573803" cy="47625"/>
            <a:chOff x="0" y="0"/>
            <a:chExt cx="151125" cy="12543"/>
          </a:xfrm>
        </p:grpSpPr>
        <p:sp>
          <p:nvSpPr>
            <p:cNvPr name="Freeform 18" id="18"/>
            <p:cNvSpPr/>
            <p:nvPr/>
          </p:nvSpPr>
          <p:spPr>
            <a:xfrm flipH="false" flipV="false" rot="0">
              <a:off x="0" y="0"/>
              <a:ext cx="151125" cy="12543"/>
            </a:xfrm>
            <a:custGeom>
              <a:avLst/>
              <a:gdLst/>
              <a:ahLst/>
              <a:cxnLst/>
              <a:rect r="r" b="b" t="t" l="l"/>
              <a:pathLst>
                <a:path h="12543" w="151125">
                  <a:moveTo>
                    <a:pt x="0" y="0"/>
                  </a:moveTo>
                  <a:lnTo>
                    <a:pt x="151125" y="0"/>
                  </a:lnTo>
                  <a:lnTo>
                    <a:pt x="151125" y="12543"/>
                  </a:lnTo>
                  <a:lnTo>
                    <a:pt x="0" y="12543"/>
                  </a:lnTo>
                  <a:close/>
                </a:path>
              </a:pathLst>
            </a:custGeom>
            <a:solidFill>
              <a:srgbClr val="FFFFFF">
                <a:alpha val="8627"/>
              </a:srgbClr>
            </a:solidFill>
            <a:ln cap="sq">
              <a:noFill/>
              <a:prstDash val="solid"/>
              <a:miter/>
            </a:ln>
          </p:spPr>
        </p:sp>
        <p:sp>
          <p:nvSpPr>
            <p:cNvPr name="TextBox 19" id="19"/>
            <p:cNvSpPr txBox="true"/>
            <p:nvPr/>
          </p:nvSpPr>
          <p:spPr>
            <a:xfrm>
              <a:off x="0" y="-38100"/>
              <a:ext cx="151125" cy="506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0" id="20"/>
          <p:cNvSpPr txBox="true"/>
          <p:nvPr/>
        </p:nvSpPr>
        <p:spPr>
          <a:xfrm rot="0">
            <a:off x="4830818" y="7396069"/>
            <a:ext cx="12104086" cy="2154530"/>
          </a:xfrm>
          <a:prstGeom prst="rect">
            <a:avLst/>
          </a:prstGeom>
        </p:spPr>
        <p:txBody>
          <a:bodyPr anchor="t" rtlCol="false" tIns="0" lIns="0" bIns="0" rIns="0">
            <a:spAutoFit/>
          </a:bodyPr>
          <a:lstStyle/>
          <a:p>
            <a:pPr algn="l" marL="340256" indent="-170128" lvl="1">
              <a:lnSpc>
                <a:spcPts val="2206"/>
              </a:lnSpc>
              <a:buFont typeface="Arial"/>
              <a:buChar char="•"/>
            </a:pPr>
            <a:r>
              <a:rPr lang="en-US" b="true" sz="1575">
                <a:solidFill>
                  <a:srgbClr val="FFFFFF"/>
                </a:solidFill>
                <a:latin typeface="Open Sans Bold"/>
                <a:ea typeface="Open Sans Bold"/>
                <a:cs typeface="Open Sans Bold"/>
                <a:sym typeface="Open Sans Bold"/>
              </a:rPr>
              <a:t>Dendral:</a:t>
            </a:r>
            <a:r>
              <a:rPr lang="en-US" sz="1575">
                <a:solidFill>
                  <a:srgbClr val="FFFFFF"/>
                </a:solidFill>
                <a:latin typeface="Open Sans"/>
                <a:ea typeface="Open Sans"/>
                <a:cs typeface="Open Sans"/>
                <a:sym typeface="Open Sans"/>
              </a:rPr>
              <a:t> Primer sistema experto exitoso en análisis químico, identificando estructuras moleculares a partir de datos espectrométricos.</a:t>
            </a:r>
          </a:p>
          <a:p>
            <a:pPr algn="l" marL="340256" indent="-170128" lvl="1">
              <a:lnSpc>
                <a:spcPts val="2206"/>
              </a:lnSpc>
              <a:buFont typeface="Arial"/>
              <a:buChar char="•"/>
            </a:pPr>
            <a:r>
              <a:rPr lang="en-US" b="true" sz="1575">
                <a:solidFill>
                  <a:srgbClr val="FFFFFF"/>
                </a:solidFill>
                <a:latin typeface="Open Sans Bold"/>
                <a:ea typeface="Open Sans Bold"/>
                <a:cs typeface="Open Sans Bold"/>
                <a:sym typeface="Open Sans Bold"/>
              </a:rPr>
              <a:t>Mycin: </a:t>
            </a:r>
            <a:r>
              <a:rPr lang="en-US" sz="1575">
                <a:solidFill>
                  <a:srgbClr val="FFFFFF"/>
                </a:solidFill>
                <a:latin typeface="Open Sans"/>
                <a:ea typeface="Open Sans"/>
                <a:cs typeface="Open Sans"/>
                <a:sym typeface="Open Sans"/>
              </a:rPr>
              <a:t>Revolucionó el diagnóstico de infecciones bacterianas y tratamiento con antibióticos, gestionando la incertidumbre en la toma de decisiones.</a:t>
            </a:r>
          </a:p>
          <a:p>
            <a:pPr algn="l" marL="340256" indent="-170128" lvl="1">
              <a:lnSpc>
                <a:spcPts val="2206"/>
              </a:lnSpc>
              <a:buFont typeface="Arial"/>
              <a:buChar char="•"/>
            </a:pPr>
            <a:r>
              <a:rPr lang="en-US" b="true" sz="1575">
                <a:solidFill>
                  <a:srgbClr val="FFFFFF"/>
                </a:solidFill>
                <a:latin typeface="Open Sans Bold"/>
                <a:ea typeface="Open Sans Bold"/>
                <a:cs typeface="Open Sans Bold"/>
                <a:sym typeface="Open Sans Bold"/>
              </a:rPr>
              <a:t>Prospector:</a:t>
            </a:r>
            <a:r>
              <a:rPr lang="en-US" sz="1575">
                <a:solidFill>
                  <a:srgbClr val="FFFFFF"/>
                </a:solidFill>
                <a:latin typeface="Open Sans"/>
                <a:ea typeface="Open Sans"/>
                <a:cs typeface="Open Sans"/>
                <a:sym typeface="Open Sans"/>
              </a:rPr>
              <a:t> Sistema experto para minería que utilizó redes ontológicas para apoyar la exploración geológica.</a:t>
            </a:r>
          </a:p>
          <a:p>
            <a:pPr algn="l">
              <a:lnSpc>
                <a:spcPts val="2206"/>
              </a:lnSpc>
            </a:pPr>
          </a:p>
          <a:p>
            <a:pPr algn="l">
              <a:lnSpc>
                <a:spcPts val="2206"/>
              </a:lnSpc>
            </a:pPr>
            <a:r>
              <a:rPr lang="en-US" sz="1575">
                <a:solidFill>
                  <a:srgbClr val="FFFFFF"/>
                </a:solidFill>
                <a:latin typeface="Open Sans"/>
                <a:ea typeface="Open Sans"/>
                <a:cs typeface="Open Sans"/>
                <a:sym typeface="Open Sans"/>
              </a:rPr>
              <a:t>Desarrollo de Shell y herramientas que facilitaron la creación de sistemas expertos, aplicados en medicina, química y minería.</a:t>
            </a:r>
          </a:p>
          <a:p>
            <a:pPr algn="l">
              <a:lnSpc>
                <a:spcPts val="1786"/>
              </a:lnSpc>
              <a:spcBef>
                <a:spcPct val="0"/>
              </a:spcBef>
            </a:pPr>
          </a:p>
        </p:txBody>
      </p:sp>
      <p:sp>
        <p:nvSpPr>
          <p:cNvPr name="TextBox 21" id="21"/>
          <p:cNvSpPr txBox="true"/>
          <p:nvPr/>
        </p:nvSpPr>
        <p:spPr>
          <a:xfrm rot="0">
            <a:off x="16390139" y="2360207"/>
            <a:ext cx="544765" cy="3670300"/>
          </a:xfrm>
          <a:prstGeom prst="rect">
            <a:avLst/>
          </a:prstGeom>
        </p:spPr>
        <p:txBody>
          <a:bodyPr anchor="t" rtlCol="false" tIns="0" lIns="0" bIns="0" rIns="0">
            <a:spAutoFit/>
          </a:bodyPr>
          <a:lstStyle/>
          <a:p>
            <a:pPr algn="l">
              <a:lnSpc>
                <a:spcPts val="5750"/>
              </a:lnSpc>
            </a:pPr>
            <a:r>
              <a:rPr lang="en-US" sz="5000" b="true">
                <a:solidFill>
                  <a:srgbClr val="FFFFFF"/>
                </a:solidFill>
                <a:latin typeface="Poppins Bold"/>
                <a:ea typeface="Poppins Bold"/>
                <a:cs typeface="Poppins Bold"/>
                <a:sym typeface="Poppins Bold"/>
              </a:rPr>
              <a:t>M</a:t>
            </a:r>
          </a:p>
          <a:p>
            <a:pPr algn="l">
              <a:lnSpc>
                <a:spcPts val="5750"/>
              </a:lnSpc>
            </a:pPr>
            <a:r>
              <a:rPr lang="en-US" sz="5000" b="true">
                <a:solidFill>
                  <a:srgbClr val="FFFFFF"/>
                </a:solidFill>
                <a:latin typeface="Poppins Bold"/>
                <a:ea typeface="Poppins Bold"/>
                <a:cs typeface="Poppins Bold"/>
                <a:sym typeface="Poppins Bold"/>
              </a:rPr>
              <a:t>Y</a:t>
            </a:r>
          </a:p>
          <a:p>
            <a:pPr algn="l">
              <a:lnSpc>
                <a:spcPts val="5750"/>
              </a:lnSpc>
            </a:pPr>
            <a:r>
              <a:rPr lang="en-US" sz="5000" b="true">
                <a:solidFill>
                  <a:srgbClr val="FFFFFF"/>
                </a:solidFill>
                <a:latin typeface="Poppins Bold"/>
                <a:ea typeface="Poppins Bold"/>
                <a:cs typeface="Poppins Bold"/>
                <a:sym typeface="Poppins Bold"/>
              </a:rPr>
              <a:t>C</a:t>
            </a:r>
          </a:p>
          <a:p>
            <a:pPr algn="l">
              <a:lnSpc>
                <a:spcPts val="5750"/>
              </a:lnSpc>
            </a:pPr>
            <a:r>
              <a:rPr lang="en-US" sz="5000" b="true">
                <a:solidFill>
                  <a:srgbClr val="FFFFFF"/>
                </a:solidFill>
                <a:latin typeface="Poppins Bold"/>
                <a:ea typeface="Poppins Bold"/>
                <a:cs typeface="Poppins Bold"/>
                <a:sym typeface="Poppins Bold"/>
              </a:rPr>
              <a:t>I</a:t>
            </a:r>
          </a:p>
          <a:p>
            <a:pPr algn="l">
              <a:lnSpc>
                <a:spcPts val="5750"/>
              </a:lnSpc>
            </a:pPr>
            <a:r>
              <a:rPr lang="en-US" sz="5000" b="true">
                <a:solidFill>
                  <a:srgbClr val="FFFFFF"/>
                </a:solidFill>
                <a:latin typeface="Poppins Bold"/>
                <a:ea typeface="Poppins Bold"/>
                <a:cs typeface="Poppins Bold"/>
                <a:sym typeface="Poppins Bold"/>
              </a:rPr>
              <a:t>N</a:t>
            </a:r>
          </a:p>
        </p:txBody>
      </p:sp>
      <p:sp>
        <p:nvSpPr>
          <p:cNvPr name="TextBox 22" id="22"/>
          <p:cNvSpPr txBox="true"/>
          <p:nvPr/>
        </p:nvSpPr>
        <p:spPr>
          <a:xfrm rot="0">
            <a:off x="3697981" y="23699"/>
            <a:ext cx="3859050" cy="774700"/>
          </a:xfrm>
          <a:prstGeom prst="rect">
            <a:avLst/>
          </a:prstGeom>
        </p:spPr>
        <p:txBody>
          <a:bodyPr anchor="t" rtlCol="false" tIns="0" lIns="0" bIns="0" rIns="0">
            <a:spAutoFit/>
          </a:bodyPr>
          <a:lstStyle/>
          <a:p>
            <a:pPr algn="l">
              <a:lnSpc>
                <a:spcPts val="5750"/>
              </a:lnSpc>
            </a:pPr>
            <a:r>
              <a:rPr lang="en-US" sz="5000" b="true">
                <a:solidFill>
                  <a:srgbClr val="FFFFFF"/>
                </a:solidFill>
                <a:latin typeface="Poppins Bold"/>
                <a:ea typeface="Poppins Bold"/>
                <a:cs typeface="Poppins Bold"/>
                <a:sym typeface="Poppins Bold"/>
              </a:rPr>
              <a:t>D E N D R A 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D0C32"/>
        </a:solidFill>
      </p:bgPr>
    </p:bg>
    <p:spTree>
      <p:nvGrpSpPr>
        <p:cNvPr id="1" name=""/>
        <p:cNvGrpSpPr/>
        <p:nvPr/>
      </p:nvGrpSpPr>
      <p:grpSpPr>
        <a:xfrm>
          <a:off x="0" y="0"/>
          <a:ext cx="0" cy="0"/>
          <a:chOff x="0" y="0"/>
          <a:chExt cx="0" cy="0"/>
        </a:xfrm>
      </p:grpSpPr>
      <p:grpSp>
        <p:nvGrpSpPr>
          <p:cNvPr name="Group 2" id="2"/>
          <p:cNvGrpSpPr/>
          <p:nvPr/>
        </p:nvGrpSpPr>
        <p:grpSpPr>
          <a:xfrm rot="0">
            <a:off x="17742214" y="7803705"/>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567467" y="9534525"/>
            <a:ext cx="397119" cy="397119"/>
            <a:chOff x="0" y="0"/>
            <a:chExt cx="104591" cy="104591"/>
          </a:xfrm>
        </p:grpSpPr>
        <p:sp>
          <p:nvSpPr>
            <p:cNvPr name="Freeform 6" id="6"/>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7" id="7"/>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sp>
        <p:nvSpPr>
          <p:cNvPr name="TextBox 8" id="8"/>
          <p:cNvSpPr txBox="true"/>
          <p:nvPr/>
        </p:nvSpPr>
        <p:spPr>
          <a:xfrm rot="0">
            <a:off x="17492295" y="9598502"/>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08</a:t>
            </a:r>
          </a:p>
        </p:txBody>
      </p:sp>
      <p:grpSp>
        <p:nvGrpSpPr>
          <p:cNvPr name="Group 9" id="9"/>
          <p:cNvGrpSpPr/>
          <p:nvPr/>
        </p:nvGrpSpPr>
        <p:grpSpPr>
          <a:xfrm rot="0">
            <a:off x="7544265" y="1028700"/>
            <a:ext cx="4441669" cy="6815545"/>
            <a:chOff x="0" y="0"/>
            <a:chExt cx="5922225" cy="9087393"/>
          </a:xfrm>
        </p:grpSpPr>
        <p:pic>
          <p:nvPicPr>
            <p:cNvPr name="Picture 10" id="10"/>
            <p:cNvPicPr>
              <a:picLocks noChangeAspect="true"/>
            </p:cNvPicPr>
            <p:nvPr/>
          </p:nvPicPr>
          <p:blipFill>
            <a:blip r:embed="rId2"/>
            <a:srcRect l="1122" t="0" r="1122" b="0"/>
            <a:stretch>
              <a:fillRect/>
            </a:stretch>
          </p:blipFill>
          <p:spPr>
            <a:xfrm flipH="false" flipV="false">
              <a:off x="0" y="0"/>
              <a:ext cx="5922225" cy="9087393"/>
            </a:xfrm>
            <a:prstGeom prst="rect">
              <a:avLst/>
            </a:prstGeom>
          </p:spPr>
        </p:pic>
      </p:grpSp>
      <p:grpSp>
        <p:nvGrpSpPr>
          <p:cNvPr name="Group 11" id="11"/>
          <p:cNvGrpSpPr/>
          <p:nvPr/>
        </p:nvGrpSpPr>
        <p:grpSpPr>
          <a:xfrm rot="0">
            <a:off x="7544265" y="8098297"/>
            <a:ext cx="4450032" cy="835956"/>
            <a:chOff x="0" y="0"/>
            <a:chExt cx="579978" cy="108951"/>
          </a:xfrm>
        </p:grpSpPr>
        <p:sp>
          <p:nvSpPr>
            <p:cNvPr name="Freeform 12" id="12"/>
            <p:cNvSpPr/>
            <p:nvPr/>
          </p:nvSpPr>
          <p:spPr>
            <a:xfrm flipH="false" flipV="false" rot="0">
              <a:off x="0" y="0"/>
              <a:ext cx="579978" cy="108951"/>
            </a:xfrm>
            <a:custGeom>
              <a:avLst/>
              <a:gdLst/>
              <a:ahLst/>
              <a:cxnLst/>
              <a:rect r="r" b="b" t="t" l="l"/>
              <a:pathLst>
                <a:path h="108951" w="579978">
                  <a:moveTo>
                    <a:pt x="0" y="0"/>
                  </a:moveTo>
                  <a:lnTo>
                    <a:pt x="579978" y="0"/>
                  </a:lnTo>
                  <a:lnTo>
                    <a:pt x="579978" y="108951"/>
                  </a:lnTo>
                  <a:lnTo>
                    <a:pt x="0" y="108951"/>
                  </a:lnTo>
                  <a:close/>
                </a:path>
              </a:pathLst>
            </a:custGeom>
            <a:solidFill>
              <a:srgbClr val="00C9FF"/>
            </a:solidFill>
          </p:spPr>
        </p:sp>
        <p:sp>
          <p:nvSpPr>
            <p:cNvPr name="TextBox 13" id="13"/>
            <p:cNvSpPr txBox="true"/>
            <p:nvPr/>
          </p:nvSpPr>
          <p:spPr>
            <a:xfrm>
              <a:off x="0" y="-38100"/>
              <a:ext cx="579978" cy="147051"/>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8095922" y="8335120"/>
            <a:ext cx="3346718" cy="323021"/>
          </a:xfrm>
          <a:prstGeom prst="rect">
            <a:avLst/>
          </a:prstGeom>
        </p:spPr>
        <p:txBody>
          <a:bodyPr anchor="t" rtlCol="false" tIns="0" lIns="0" bIns="0" rIns="0">
            <a:spAutoFit/>
          </a:bodyPr>
          <a:lstStyle/>
          <a:p>
            <a:pPr algn="ctr">
              <a:lnSpc>
                <a:spcPts val="2670"/>
              </a:lnSpc>
              <a:spcBef>
                <a:spcPct val="0"/>
              </a:spcBef>
            </a:pPr>
            <a:r>
              <a:rPr lang="en-US" b="true" sz="1907">
                <a:solidFill>
                  <a:srgbClr val="000000"/>
                </a:solidFill>
                <a:latin typeface="Open Sans Bold"/>
                <a:ea typeface="Open Sans Bold"/>
                <a:cs typeface="Open Sans Bold"/>
                <a:sym typeface="Open Sans Bold"/>
              </a:rPr>
              <a:t>RUMELHART</a:t>
            </a:r>
          </a:p>
        </p:txBody>
      </p:sp>
      <p:grpSp>
        <p:nvGrpSpPr>
          <p:cNvPr name="Group 15" id="15"/>
          <p:cNvGrpSpPr/>
          <p:nvPr/>
        </p:nvGrpSpPr>
        <p:grpSpPr>
          <a:xfrm rot="0">
            <a:off x="12333506" y="1028700"/>
            <a:ext cx="4441669" cy="6815545"/>
            <a:chOff x="0" y="0"/>
            <a:chExt cx="5922225" cy="9087393"/>
          </a:xfrm>
        </p:grpSpPr>
        <p:pic>
          <p:nvPicPr>
            <p:cNvPr name="Picture 16" id="16"/>
            <p:cNvPicPr>
              <a:picLocks noChangeAspect="true"/>
            </p:cNvPicPr>
            <p:nvPr/>
          </p:nvPicPr>
          <p:blipFill>
            <a:blip r:embed="rId3"/>
            <a:srcRect l="4381" t="0" r="4381" b="0"/>
            <a:stretch>
              <a:fillRect/>
            </a:stretch>
          </p:blipFill>
          <p:spPr>
            <a:xfrm flipH="false" flipV="false">
              <a:off x="0" y="0"/>
              <a:ext cx="5922225" cy="9087393"/>
            </a:xfrm>
            <a:prstGeom prst="rect">
              <a:avLst/>
            </a:prstGeom>
          </p:spPr>
        </p:pic>
      </p:grpSp>
      <p:grpSp>
        <p:nvGrpSpPr>
          <p:cNvPr name="Group 17" id="17"/>
          <p:cNvGrpSpPr/>
          <p:nvPr/>
        </p:nvGrpSpPr>
        <p:grpSpPr>
          <a:xfrm rot="0">
            <a:off x="12337687" y="8098297"/>
            <a:ext cx="4441669" cy="835956"/>
            <a:chOff x="0" y="0"/>
            <a:chExt cx="578888" cy="108951"/>
          </a:xfrm>
        </p:grpSpPr>
        <p:sp>
          <p:nvSpPr>
            <p:cNvPr name="Freeform 18" id="18"/>
            <p:cNvSpPr/>
            <p:nvPr/>
          </p:nvSpPr>
          <p:spPr>
            <a:xfrm flipH="false" flipV="false" rot="0">
              <a:off x="0" y="0"/>
              <a:ext cx="578889" cy="108951"/>
            </a:xfrm>
            <a:custGeom>
              <a:avLst/>
              <a:gdLst/>
              <a:ahLst/>
              <a:cxnLst/>
              <a:rect r="r" b="b" t="t" l="l"/>
              <a:pathLst>
                <a:path h="108951" w="578889">
                  <a:moveTo>
                    <a:pt x="0" y="0"/>
                  </a:moveTo>
                  <a:lnTo>
                    <a:pt x="578889" y="0"/>
                  </a:lnTo>
                  <a:lnTo>
                    <a:pt x="578889" y="108951"/>
                  </a:lnTo>
                  <a:lnTo>
                    <a:pt x="0" y="108951"/>
                  </a:lnTo>
                  <a:close/>
                </a:path>
              </a:pathLst>
            </a:custGeom>
            <a:solidFill>
              <a:srgbClr val="00C9FF"/>
            </a:solidFill>
          </p:spPr>
        </p:sp>
        <p:sp>
          <p:nvSpPr>
            <p:cNvPr name="TextBox 19" id="19"/>
            <p:cNvSpPr txBox="true"/>
            <p:nvPr/>
          </p:nvSpPr>
          <p:spPr>
            <a:xfrm>
              <a:off x="0" y="-38100"/>
              <a:ext cx="578888" cy="147051"/>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2885162" y="8335120"/>
            <a:ext cx="3346718" cy="323021"/>
          </a:xfrm>
          <a:prstGeom prst="rect">
            <a:avLst/>
          </a:prstGeom>
        </p:spPr>
        <p:txBody>
          <a:bodyPr anchor="t" rtlCol="false" tIns="0" lIns="0" bIns="0" rIns="0">
            <a:spAutoFit/>
          </a:bodyPr>
          <a:lstStyle/>
          <a:p>
            <a:pPr algn="ctr">
              <a:lnSpc>
                <a:spcPts val="2670"/>
              </a:lnSpc>
              <a:spcBef>
                <a:spcPct val="0"/>
              </a:spcBef>
            </a:pPr>
            <a:r>
              <a:rPr lang="en-US" b="true" sz="1907">
                <a:solidFill>
                  <a:srgbClr val="000000"/>
                </a:solidFill>
                <a:latin typeface="Open Sans Bold"/>
                <a:ea typeface="Open Sans Bold"/>
                <a:cs typeface="Open Sans Bold"/>
                <a:sym typeface="Open Sans Bold"/>
              </a:rPr>
              <a:t>MCCLELLAND</a:t>
            </a:r>
          </a:p>
        </p:txBody>
      </p:sp>
      <p:sp>
        <p:nvSpPr>
          <p:cNvPr name="TextBox 21" id="21"/>
          <p:cNvSpPr txBox="true"/>
          <p:nvPr/>
        </p:nvSpPr>
        <p:spPr>
          <a:xfrm rot="0">
            <a:off x="284431" y="1019175"/>
            <a:ext cx="4774559" cy="904875"/>
          </a:xfrm>
          <a:prstGeom prst="rect">
            <a:avLst/>
          </a:prstGeom>
        </p:spPr>
        <p:txBody>
          <a:bodyPr anchor="t" rtlCol="false" tIns="0" lIns="0" bIns="0" rIns="0">
            <a:spAutoFit/>
          </a:bodyPr>
          <a:lstStyle/>
          <a:p>
            <a:pPr algn="l">
              <a:lnSpc>
                <a:spcPts val="3450"/>
              </a:lnSpc>
            </a:pPr>
            <a:r>
              <a:rPr lang="en-US" sz="3000" b="true">
                <a:solidFill>
                  <a:srgbClr val="FFFFFF"/>
                </a:solidFill>
                <a:latin typeface="Poppins Bold"/>
                <a:ea typeface="Poppins Bold"/>
                <a:cs typeface="Poppins Bold"/>
                <a:sym typeface="Poppins Bold"/>
              </a:rPr>
              <a:t>RECONOCIMIENTO DE LAS REDES NEURONALES</a:t>
            </a:r>
          </a:p>
        </p:txBody>
      </p:sp>
      <p:grpSp>
        <p:nvGrpSpPr>
          <p:cNvPr name="Group 22" id="22"/>
          <p:cNvGrpSpPr/>
          <p:nvPr/>
        </p:nvGrpSpPr>
        <p:grpSpPr>
          <a:xfrm rot="0">
            <a:off x="284431" y="1924050"/>
            <a:ext cx="2042945" cy="47625"/>
            <a:chOff x="0" y="0"/>
            <a:chExt cx="538060" cy="12543"/>
          </a:xfrm>
        </p:grpSpPr>
        <p:sp>
          <p:nvSpPr>
            <p:cNvPr name="Freeform 23" id="23"/>
            <p:cNvSpPr/>
            <p:nvPr/>
          </p:nvSpPr>
          <p:spPr>
            <a:xfrm flipH="false" flipV="false" rot="0">
              <a:off x="0" y="0"/>
              <a:ext cx="538060" cy="12543"/>
            </a:xfrm>
            <a:custGeom>
              <a:avLst/>
              <a:gdLst/>
              <a:ahLst/>
              <a:cxnLst/>
              <a:rect r="r" b="b" t="t" l="l"/>
              <a:pathLst>
                <a:path h="12543" w="538060">
                  <a:moveTo>
                    <a:pt x="0" y="0"/>
                  </a:moveTo>
                  <a:lnTo>
                    <a:pt x="538060" y="0"/>
                  </a:lnTo>
                  <a:lnTo>
                    <a:pt x="538060" y="12543"/>
                  </a:lnTo>
                  <a:lnTo>
                    <a:pt x="0" y="12543"/>
                  </a:lnTo>
                  <a:close/>
                </a:path>
              </a:pathLst>
            </a:custGeom>
            <a:solidFill>
              <a:srgbClr val="00C9FF"/>
            </a:solidFill>
          </p:spPr>
        </p:sp>
        <p:sp>
          <p:nvSpPr>
            <p:cNvPr name="TextBox 24" id="24"/>
            <p:cNvSpPr txBox="true"/>
            <p:nvPr/>
          </p:nvSpPr>
          <p:spPr>
            <a:xfrm>
              <a:off x="0" y="-28575"/>
              <a:ext cx="538060" cy="41118"/>
            </a:xfrm>
            <a:prstGeom prst="rect">
              <a:avLst/>
            </a:prstGeom>
          </p:spPr>
          <p:txBody>
            <a:bodyPr anchor="ctr" rtlCol="false" tIns="50800" lIns="50800" bIns="50800" rIns="50800"/>
            <a:lstStyle/>
            <a:p>
              <a:pPr algn="ctr">
                <a:lnSpc>
                  <a:spcPts val="2239"/>
                </a:lnSpc>
              </a:pPr>
            </a:p>
          </p:txBody>
        </p:sp>
      </p:grpSp>
      <p:grpSp>
        <p:nvGrpSpPr>
          <p:cNvPr name="Group 25" id="25"/>
          <p:cNvGrpSpPr/>
          <p:nvPr/>
        </p:nvGrpSpPr>
        <p:grpSpPr>
          <a:xfrm rot="0">
            <a:off x="2327376" y="1924050"/>
            <a:ext cx="573803" cy="47625"/>
            <a:chOff x="0" y="0"/>
            <a:chExt cx="151125" cy="12543"/>
          </a:xfrm>
        </p:grpSpPr>
        <p:sp>
          <p:nvSpPr>
            <p:cNvPr name="Freeform 26" id="26"/>
            <p:cNvSpPr/>
            <p:nvPr/>
          </p:nvSpPr>
          <p:spPr>
            <a:xfrm flipH="false" flipV="false" rot="0">
              <a:off x="0" y="0"/>
              <a:ext cx="151125" cy="12543"/>
            </a:xfrm>
            <a:custGeom>
              <a:avLst/>
              <a:gdLst/>
              <a:ahLst/>
              <a:cxnLst/>
              <a:rect r="r" b="b" t="t" l="l"/>
              <a:pathLst>
                <a:path h="12543" w="151125">
                  <a:moveTo>
                    <a:pt x="0" y="0"/>
                  </a:moveTo>
                  <a:lnTo>
                    <a:pt x="151125" y="0"/>
                  </a:lnTo>
                  <a:lnTo>
                    <a:pt x="151125" y="12543"/>
                  </a:lnTo>
                  <a:lnTo>
                    <a:pt x="0" y="12543"/>
                  </a:lnTo>
                  <a:close/>
                </a:path>
              </a:pathLst>
            </a:custGeom>
            <a:solidFill>
              <a:srgbClr val="FFFFFF">
                <a:alpha val="8627"/>
              </a:srgbClr>
            </a:solidFill>
            <a:ln cap="sq">
              <a:noFill/>
              <a:prstDash val="solid"/>
              <a:miter/>
            </a:ln>
          </p:spPr>
        </p:sp>
        <p:sp>
          <p:nvSpPr>
            <p:cNvPr name="TextBox 27" id="27"/>
            <p:cNvSpPr txBox="true"/>
            <p:nvPr/>
          </p:nvSpPr>
          <p:spPr>
            <a:xfrm>
              <a:off x="0" y="-38100"/>
              <a:ext cx="151125" cy="50643"/>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TextBox 28" id="28"/>
          <p:cNvSpPr txBox="true"/>
          <p:nvPr/>
        </p:nvSpPr>
        <p:spPr>
          <a:xfrm rot="0">
            <a:off x="701560" y="2192136"/>
            <a:ext cx="6057775" cy="1921510"/>
          </a:xfrm>
          <a:prstGeom prst="rect">
            <a:avLst/>
          </a:prstGeom>
        </p:spPr>
        <p:txBody>
          <a:bodyPr anchor="t" rtlCol="false" tIns="0" lIns="0" bIns="0" rIns="0">
            <a:spAutoFit/>
          </a:bodyPr>
          <a:lstStyle/>
          <a:p>
            <a:pPr algn="l">
              <a:lnSpc>
                <a:spcPts val="2239"/>
              </a:lnSpc>
              <a:spcBef>
                <a:spcPct val="0"/>
              </a:spcBef>
            </a:pPr>
            <a:r>
              <a:rPr lang="en-US" sz="1599">
                <a:solidFill>
                  <a:srgbClr val="FFFFFF"/>
                </a:solidFill>
                <a:latin typeface="Open Sans"/>
                <a:ea typeface="Open Sans"/>
                <a:cs typeface="Open Sans"/>
                <a:sym typeface="Open Sans"/>
              </a:rPr>
              <a:t>El desarrollo del algoritmo de retropropagación por Rumelhart y McClelland en 1986 permitió entrenar redes neuronales multicapa de manera más eficiente. Esto facilitó la integración de redes neuronales con sistemas expertos, combinando aprendizaje automático y razonamiento simbólico, y sentó las bases para el reconocimiento de patrones y el desarrollo de la IA moderna.</a:t>
            </a:r>
          </a:p>
        </p:txBody>
      </p:sp>
      <p:sp>
        <p:nvSpPr>
          <p:cNvPr name="TextBox 29" id="29"/>
          <p:cNvSpPr txBox="true"/>
          <p:nvPr/>
        </p:nvSpPr>
        <p:spPr>
          <a:xfrm rot="0">
            <a:off x="701560" y="6231890"/>
            <a:ext cx="6057775" cy="3026410"/>
          </a:xfrm>
          <a:prstGeom prst="rect">
            <a:avLst/>
          </a:prstGeom>
        </p:spPr>
        <p:txBody>
          <a:bodyPr anchor="t" rtlCol="false" tIns="0" lIns="0" bIns="0" rIns="0">
            <a:spAutoFit/>
          </a:bodyPr>
          <a:lstStyle/>
          <a:p>
            <a:pPr algn="l" marL="345439" indent="-172720" lvl="1">
              <a:lnSpc>
                <a:spcPts val="2239"/>
              </a:lnSpc>
              <a:buFont typeface="Arial"/>
              <a:buChar char="•"/>
            </a:pPr>
            <a:r>
              <a:rPr lang="en-US" sz="1599">
                <a:solidFill>
                  <a:srgbClr val="FFFFFF"/>
                </a:solidFill>
                <a:latin typeface="Open Sans"/>
                <a:ea typeface="Open Sans"/>
                <a:cs typeface="Open Sans"/>
                <a:sym typeface="Open Sans"/>
              </a:rPr>
              <a:t>Introducción de algoritmos genéticos y programación evolutiva, inspirados en la selección natural para optimización.</a:t>
            </a:r>
          </a:p>
          <a:p>
            <a:pPr algn="l">
              <a:lnSpc>
                <a:spcPts val="2239"/>
              </a:lnSpc>
            </a:pPr>
          </a:p>
          <a:p>
            <a:pPr algn="l" marL="345439" indent="-172720" lvl="1">
              <a:lnSpc>
                <a:spcPts val="2239"/>
              </a:lnSpc>
              <a:buFont typeface="Arial"/>
              <a:buChar char="•"/>
            </a:pPr>
            <a:r>
              <a:rPr lang="en-US" sz="1599">
                <a:solidFill>
                  <a:srgbClr val="FFFFFF"/>
                </a:solidFill>
                <a:latin typeface="Open Sans"/>
                <a:ea typeface="Open Sans"/>
                <a:cs typeface="Open Sans"/>
                <a:sym typeface="Open Sans"/>
              </a:rPr>
              <a:t>Lógica difusa mejora la toma de decisiones en sistemas de control, manejando la incertidumbre.</a:t>
            </a:r>
          </a:p>
          <a:p>
            <a:pPr algn="l">
              <a:lnSpc>
                <a:spcPts val="2239"/>
              </a:lnSpc>
            </a:pPr>
          </a:p>
          <a:p>
            <a:pPr algn="l" marL="345439" indent="-172720" lvl="1">
              <a:lnSpc>
                <a:spcPts val="2239"/>
              </a:lnSpc>
              <a:buFont typeface="Arial"/>
              <a:buChar char="•"/>
            </a:pPr>
            <a:r>
              <a:rPr lang="en-US" sz="1599">
                <a:solidFill>
                  <a:srgbClr val="FFFFFF"/>
                </a:solidFill>
                <a:latin typeface="Open Sans"/>
                <a:ea typeface="Open Sans"/>
                <a:cs typeface="Open Sans"/>
                <a:sym typeface="Open Sans"/>
              </a:rPr>
              <a:t>Integración de múltiples paradigmas en sistemas híbridos, combinando redes neuronales, lógica difusa y sistemas expertos para razonamiento aproximado.</a:t>
            </a:r>
          </a:p>
          <a:p>
            <a:pPr algn="l">
              <a:lnSpc>
                <a:spcPts val="2239"/>
              </a:lnSpc>
              <a:spcBef>
                <a:spcPct val="0"/>
              </a:spcBef>
            </a:pPr>
          </a:p>
        </p:txBody>
      </p:sp>
      <p:sp>
        <p:nvSpPr>
          <p:cNvPr name="TextBox 30" id="30"/>
          <p:cNvSpPr txBox="true"/>
          <p:nvPr/>
        </p:nvSpPr>
        <p:spPr>
          <a:xfrm rot="0">
            <a:off x="284431" y="4951540"/>
            <a:ext cx="5850671" cy="904875"/>
          </a:xfrm>
          <a:prstGeom prst="rect">
            <a:avLst/>
          </a:prstGeom>
        </p:spPr>
        <p:txBody>
          <a:bodyPr anchor="t" rtlCol="false" tIns="0" lIns="0" bIns="0" rIns="0">
            <a:spAutoFit/>
          </a:bodyPr>
          <a:lstStyle/>
          <a:p>
            <a:pPr algn="l">
              <a:lnSpc>
                <a:spcPts val="3450"/>
              </a:lnSpc>
            </a:pPr>
            <a:r>
              <a:rPr lang="en-US" sz="3000" b="true">
                <a:solidFill>
                  <a:srgbClr val="FFFFFF"/>
                </a:solidFill>
                <a:latin typeface="Poppins Bold"/>
                <a:ea typeface="Poppins Bold"/>
                <a:cs typeface="Poppins Bold"/>
                <a:sym typeface="Poppins Bold"/>
              </a:rPr>
              <a:t>ERA DE LA COMPUTACIÓN EVOLUTIVA Y LÓGICA DIFUSA</a:t>
            </a:r>
          </a:p>
        </p:txBody>
      </p:sp>
      <p:grpSp>
        <p:nvGrpSpPr>
          <p:cNvPr name="Group 31" id="31"/>
          <p:cNvGrpSpPr/>
          <p:nvPr/>
        </p:nvGrpSpPr>
        <p:grpSpPr>
          <a:xfrm rot="0">
            <a:off x="284431" y="5856415"/>
            <a:ext cx="2042945" cy="47625"/>
            <a:chOff x="0" y="0"/>
            <a:chExt cx="538060" cy="12543"/>
          </a:xfrm>
        </p:grpSpPr>
        <p:sp>
          <p:nvSpPr>
            <p:cNvPr name="Freeform 32" id="32"/>
            <p:cNvSpPr/>
            <p:nvPr/>
          </p:nvSpPr>
          <p:spPr>
            <a:xfrm flipH="false" flipV="false" rot="0">
              <a:off x="0" y="0"/>
              <a:ext cx="538060" cy="12543"/>
            </a:xfrm>
            <a:custGeom>
              <a:avLst/>
              <a:gdLst/>
              <a:ahLst/>
              <a:cxnLst/>
              <a:rect r="r" b="b" t="t" l="l"/>
              <a:pathLst>
                <a:path h="12543" w="538060">
                  <a:moveTo>
                    <a:pt x="0" y="0"/>
                  </a:moveTo>
                  <a:lnTo>
                    <a:pt x="538060" y="0"/>
                  </a:lnTo>
                  <a:lnTo>
                    <a:pt x="538060" y="12543"/>
                  </a:lnTo>
                  <a:lnTo>
                    <a:pt x="0" y="12543"/>
                  </a:lnTo>
                  <a:close/>
                </a:path>
              </a:pathLst>
            </a:custGeom>
            <a:solidFill>
              <a:srgbClr val="00C9FF"/>
            </a:solidFill>
          </p:spPr>
        </p:sp>
        <p:sp>
          <p:nvSpPr>
            <p:cNvPr name="TextBox 33" id="33"/>
            <p:cNvSpPr txBox="true"/>
            <p:nvPr/>
          </p:nvSpPr>
          <p:spPr>
            <a:xfrm>
              <a:off x="0" y="-28575"/>
              <a:ext cx="538060" cy="41118"/>
            </a:xfrm>
            <a:prstGeom prst="rect">
              <a:avLst/>
            </a:prstGeom>
          </p:spPr>
          <p:txBody>
            <a:bodyPr anchor="ctr" rtlCol="false" tIns="50800" lIns="50800" bIns="50800" rIns="50800"/>
            <a:lstStyle/>
            <a:p>
              <a:pPr algn="ctr">
                <a:lnSpc>
                  <a:spcPts val="2239"/>
                </a:lnSpc>
              </a:pPr>
            </a:p>
          </p:txBody>
        </p:sp>
      </p:grpSp>
      <p:grpSp>
        <p:nvGrpSpPr>
          <p:cNvPr name="Group 34" id="34"/>
          <p:cNvGrpSpPr/>
          <p:nvPr/>
        </p:nvGrpSpPr>
        <p:grpSpPr>
          <a:xfrm rot="0">
            <a:off x="2327376" y="5856415"/>
            <a:ext cx="573803" cy="47625"/>
            <a:chOff x="0" y="0"/>
            <a:chExt cx="151125" cy="12543"/>
          </a:xfrm>
        </p:grpSpPr>
        <p:sp>
          <p:nvSpPr>
            <p:cNvPr name="Freeform 35" id="35"/>
            <p:cNvSpPr/>
            <p:nvPr/>
          </p:nvSpPr>
          <p:spPr>
            <a:xfrm flipH="false" flipV="false" rot="0">
              <a:off x="0" y="0"/>
              <a:ext cx="151125" cy="12543"/>
            </a:xfrm>
            <a:custGeom>
              <a:avLst/>
              <a:gdLst/>
              <a:ahLst/>
              <a:cxnLst/>
              <a:rect r="r" b="b" t="t" l="l"/>
              <a:pathLst>
                <a:path h="12543" w="151125">
                  <a:moveTo>
                    <a:pt x="0" y="0"/>
                  </a:moveTo>
                  <a:lnTo>
                    <a:pt x="151125" y="0"/>
                  </a:lnTo>
                  <a:lnTo>
                    <a:pt x="151125" y="12543"/>
                  </a:lnTo>
                  <a:lnTo>
                    <a:pt x="0" y="12543"/>
                  </a:lnTo>
                  <a:close/>
                </a:path>
              </a:pathLst>
            </a:custGeom>
            <a:solidFill>
              <a:srgbClr val="FFFFFF">
                <a:alpha val="8627"/>
              </a:srgbClr>
            </a:solidFill>
            <a:ln cap="sq">
              <a:noFill/>
              <a:prstDash val="solid"/>
              <a:miter/>
            </a:ln>
          </p:spPr>
        </p:sp>
        <p:sp>
          <p:nvSpPr>
            <p:cNvPr name="TextBox 36" id="36"/>
            <p:cNvSpPr txBox="true"/>
            <p:nvPr/>
          </p:nvSpPr>
          <p:spPr>
            <a:xfrm>
              <a:off x="0" y="-38100"/>
              <a:ext cx="151125" cy="50643"/>
            </a:xfrm>
            <a:prstGeom prst="rect">
              <a:avLst/>
            </a:prstGeom>
          </p:spPr>
          <p:txBody>
            <a:bodyPr anchor="ctr" rtlCol="false" tIns="50800" lIns="50800" bIns="50800" rIns="50800"/>
            <a:lstStyle/>
            <a:p>
              <a:pPr algn="ctr" marL="0" indent="0" lvl="0">
                <a:lnSpc>
                  <a:spcPts val="2659"/>
                </a:lnSpc>
                <a:spcBef>
                  <a:spcPct val="0"/>
                </a:spcBef>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D0C32"/>
        </a:solidFill>
      </p:bgPr>
    </p:bg>
    <p:spTree>
      <p:nvGrpSpPr>
        <p:cNvPr id="1" name=""/>
        <p:cNvGrpSpPr/>
        <p:nvPr/>
      </p:nvGrpSpPr>
      <p:grpSpPr>
        <a:xfrm>
          <a:off x="0" y="0"/>
          <a:ext cx="0" cy="0"/>
          <a:chOff x="0" y="0"/>
          <a:chExt cx="0" cy="0"/>
        </a:xfrm>
      </p:grpSpPr>
      <p:grpSp>
        <p:nvGrpSpPr>
          <p:cNvPr name="Group 2" id="2"/>
          <p:cNvGrpSpPr/>
          <p:nvPr/>
        </p:nvGrpSpPr>
        <p:grpSpPr>
          <a:xfrm rot="0">
            <a:off x="17742214" y="7803705"/>
            <a:ext cx="47625" cy="1740345"/>
            <a:chOff x="0" y="0"/>
            <a:chExt cx="12543" cy="458362"/>
          </a:xfrm>
        </p:grpSpPr>
        <p:sp>
          <p:nvSpPr>
            <p:cNvPr name="Freeform 3" id="3"/>
            <p:cNvSpPr/>
            <p:nvPr/>
          </p:nvSpPr>
          <p:spPr>
            <a:xfrm flipH="false" flipV="false" rot="0">
              <a:off x="0" y="0"/>
              <a:ext cx="12543" cy="458362"/>
            </a:xfrm>
            <a:custGeom>
              <a:avLst/>
              <a:gdLst/>
              <a:ahLst/>
              <a:cxnLst/>
              <a:rect r="r" b="b" t="t" l="l"/>
              <a:pathLst>
                <a:path h="458362" w="12543">
                  <a:moveTo>
                    <a:pt x="0" y="0"/>
                  </a:moveTo>
                  <a:lnTo>
                    <a:pt x="12543" y="0"/>
                  </a:lnTo>
                  <a:lnTo>
                    <a:pt x="12543" y="458362"/>
                  </a:lnTo>
                  <a:lnTo>
                    <a:pt x="0" y="458362"/>
                  </a:lnTo>
                  <a:close/>
                </a:path>
              </a:pathLst>
            </a:custGeom>
            <a:solidFill>
              <a:srgbClr val="00C9FF"/>
            </a:solidFill>
          </p:spPr>
        </p:sp>
        <p:sp>
          <p:nvSpPr>
            <p:cNvPr name="TextBox 4" id="4"/>
            <p:cNvSpPr txBox="true"/>
            <p:nvPr/>
          </p:nvSpPr>
          <p:spPr>
            <a:xfrm>
              <a:off x="0" y="-38100"/>
              <a:ext cx="12543" cy="496462"/>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7567467" y="9534525"/>
            <a:ext cx="397119" cy="397119"/>
            <a:chOff x="0" y="0"/>
            <a:chExt cx="104591" cy="104591"/>
          </a:xfrm>
        </p:grpSpPr>
        <p:sp>
          <p:nvSpPr>
            <p:cNvPr name="Freeform 6" id="6"/>
            <p:cNvSpPr/>
            <p:nvPr/>
          </p:nvSpPr>
          <p:spPr>
            <a:xfrm flipH="false" flipV="false" rot="0">
              <a:off x="0" y="0"/>
              <a:ext cx="104591" cy="104591"/>
            </a:xfrm>
            <a:custGeom>
              <a:avLst/>
              <a:gdLst/>
              <a:ahLst/>
              <a:cxnLst/>
              <a:rect r="r" b="b" t="t" l="l"/>
              <a:pathLst>
                <a:path h="104591" w="104591">
                  <a:moveTo>
                    <a:pt x="0" y="0"/>
                  </a:moveTo>
                  <a:lnTo>
                    <a:pt x="104591" y="0"/>
                  </a:lnTo>
                  <a:lnTo>
                    <a:pt x="104591" y="104591"/>
                  </a:lnTo>
                  <a:lnTo>
                    <a:pt x="0" y="104591"/>
                  </a:lnTo>
                  <a:close/>
                </a:path>
              </a:pathLst>
            </a:custGeom>
            <a:solidFill>
              <a:srgbClr val="00C9FF"/>
            </a:solidFill>
          </p:spPr>
        </p:sp>
        <p:sp>
          <p:nvSpPr>
            <p:cNvPr name="TextBox 7" id="7"/>
            <p:cNvSpPr txBox="true"/>
            <p:nvPr/>
          </p:nvSpPr>
          <p:spPr>
            <a:xfrm>
              <a:off x="0" y="-28575"/>
              <a:ext cx="104591" cy="133166"/>
            </a:xfrm>
            <a:prstGeom prst="rect">
              <a:avLst/>
            </a:prstGeom>
          </p:spPr>
          <p:txBody>
            <a:bodyPr anchor="ctr" rtlCol="false" tIns="50800" lIns="50800" bIns="50800" rIns="50800"/>
            <a:lstStyle/>
            <a:p>
              <a:pPr algn="ctr">
                <a:lnSpc>
                  <a:spcPts val="2239"/>
                </a:lnSpc>
              </a:pPr>
            </a:p>
          </p:txBody>
        </p:sp>
      </p:grpSp>
      <p:sp>
        <p:nvSpPr>
          <p:cNvPr name="TextBox 8" id="8"/>
          <p:cNvSpPr txBox="true"/>
          <p:nvPr/>
        </p:nvSpPr>
        <p:spPr>
          <a:xfrm rot="0">
            <a:off x="17492295" y="9598502"/>
            <a:ext cx="547464" cy="240591"/>
          </a:xfrm>
          <a:prstGeom prst="rect">
            <a:avLst/>
          </a:prstGeom>
        </p:spPr>
        <p:txBody>
          <a:bodyPr anchor="t" rtlCol="false" tIns="0" lIns="0" bIns="0" rIns="0">
            <a:spAutoFit/>
          </a:bodyPr>
          <a:lstStyle/>
          <a:p>
            <a:pPr algn="ctr">
              <a:lnSpc>
                <a:spcPts val="1960"/>
              </a:lnSpc>
              <a:spcBef>
                <a:spcPct val="0"/>
              </a:spcBef>
            </a:pPr>
            <a:r>
              <a:rPr lang="en-US" b="true" sz="1400">
                <a:solidFill>
                  <a:srgbClr val="FFFFFF"/>
                </a:solidFill>
                <a:latin typeface="Open Sans Bold"/>
                <a:ea typeface="Open Sans Bold"/>
                <a:cs typeface="Open Sans Bold"/>
                <a:sym typeface="Open Sans Bold"/>
              </a:rPr>
              <a:t>06</a:t>
            </a:r>
          </a:p>
        </p:txBody>
      </p:sp>
      <p:grpSp>
        <p:nvGrpSpPr>
          <p:cNvPr name="Group 9" id="9"/>
          <p:cNvGrpSpPr/>
          <p:nvPr/>
        </p:nvGrpSpPr>
        <p:grpSpPr>
          <a:xfrm rot="0">
            <a:off x="13514155" y="5513155"/>
            <a:ext cx="3745145" cy="3745145"/>
            <a:chOff x="0" y="0"/>
            <a:chExt cx="4993526" cy="4993526"/>
          </a:xfrm>
        </p:grpSpPr>
        <p:pic>
          <p:nvPicPr>
            <p:cNvPr name="Picture 10" id="10"/>
            <p:cNvPicPr>
              <a:picLocks noChangeAspect="true"/>
            </p:cNvPicPr>
            <p:nvPr/>
          </p:nvPicPr>
          <p:blipFill>
            <a:blip r:embed="rId2"/>
            <a:srcRect l="16636" t="0" r="16636" b="0"/>
            <a:stretch>
              <a:fillRect/>
            </a:stretch>
          </p:blipFill>
          <p:spPr>
            <a:xfrm flipH="false" flipV="false">
              <a:off x="0" y="0"/>
              <a:ext cx="4993526" cy="4993526"/>
            </a:xfrm>
            <a:prstGeom prst="rect">
              <a:avLst/>
            </a:prstGeom>
          </p:spPr>
        </p:pic>
      </p:grpSp>
      <p:grpSp>
        <p:nvGrpSpPr>
          <p:cNvPr name="Group 11" id="11"/>
          <p:cNvGrpSpPr/>
          <p:nvPr/>
        </p:nvGrpSpPr>
        <p:grpSpPr>
          <a:xfrm rot="0">
            <a:off x="13514155" y="1351349"/>
            <a:ext cx="3745145" cy="3883497"/>
            <a:chOff x="0" y="0"/>
            <a:chExt cx="425492" cy="441210"/>
          </a:xfrm>
        </p:grpSpPr>
        <p:sp>
          <p:nvSpPr>
            <p:cNvPr name="Freeform 12" id="12"/>
            <p:cNvSpPr/>
            <p:nvPr/>
          </p:nvSpPr>
          <p:spPr>
            <a:xfrm flipH="false" flipV="false" rot="0">
              <a:off x="0" y="0"/>
              <a:ext cx="425492" cy="441210"/>
            </a:xfrm>
            <a:custGeom>
              <a:avLst/>
              <a:gdLst/>
              <a:ahLst/>
              <a:cxnLst/>
              <a:rect r="r" b="b" t="t" l="l"/>
              <a:pathLst>
                <a:path h="441210" w="425492">
                  <a:moveTo>
                    <a:pt x="0" y="0"/>
                  </a:moveTo>
                  <a:lnTo>
                    <a:pt x="425492" y="0"/>
                  </a:lnTo>
                  <a:lnTo>
                    <a:pt x="425492" y="441210"/>
                  </a:lnTo>
                  <a:lnTo>
                    <a:pt x="0" y="441210"/>
                  </a:lnTo>
                  <a:close/>
                </a:path>
              </a:pathLst>
            </a:custGeom>
            <a:solidFill>
              <a:srgbClr val="00C9FF"/>
            </a:solidFill>
          </p:spPr>
        </p:sp>
        <p:sp>
          <p:nvSpPr>
            <p:cNvPr name="TextBox 13" id="13"/>
            <p:cNvSpPr txBox="true"/>
            <p:nvPr/>
          </p:nvSpPr>
          <p:spPr>
            <a:xfrm>
              <a:off x="0" y="-38100"/>
              <a:ext cx="425492" cy="479310"/>
            </a:xfrm>
            <a:prstGeom prst="rect">
              <a:avLst/>
            </a:prstGeom>
          </p:spPr>
          <p:txBody>
            <a:bodyPr anchor="ctr" rtlCol="false" tIns="50800" lIns="50800" bIns="50800" rIns="50800"/>
            <a:lstStyle/>
            <a:p>
              <a:pPr algn="ctr">
                <a:lnSpc>
                  <a:spcPts val="2659"/>
                </a:lnSpc>
                <a:spcBef>
                  <a:spcPct val="0"/>
                </a:spcBef>
              </a:pPr>
            </a:p>
          </p:txBody>
        </p:sp>
      </p:grpSp>
      <p:pic>
        <p:nvPicPr>
          <p:cNvPr name="Picture 14" id="14"/>
          <p:cNvPicPr>
            <a:picLocks noChangeAspect="true"/>
          </p:cNvPicPr>
          <p:nvPr/>
        </p:nvPicPr>
        <p:blipFill>
          <a:blip r:embed="rId3"/>
          <a:stretch>
            <a:fillRect/>
          </a:stretch>
        </p:blipFill>
        <p:spPr>
          <a:xfrm rot="0">
            <a:off x="13765181" y="1671551"/>
            <a:ext cx="3243094" cy="3243094"/>
          </a:xfrm>
          <a:prstGeom prst="rect">
            <a:avLst/>
          </a:prstGeom>
        </p:spPr>
      </p:pic>
      <p:grpSp>
        <p:nvGrpSpPr>
          <p:cNvPr name="Group 15" id="15"/>
          <p:cNvGrpSpPr/>
          <p:nvPr/>
        </p:nvGrpSpPr>
        <p:grpSpPr>
          <a:xfrm rot="0">
            <a:off x="9485921" y="1351349"/>
            <a:ext cx="3745145" cy="7906951"/>
            <a:chOff x="0" y="0"/>
            <a:chExt cx="4993526" cy="10542601"/>
          </a:xfrm>
        </p:grpSpPr>
        <p:pic>
          <p:nvPicPr>
            <p:cNvPr name="Picture 16" id="16"/>
            <p:cNvPicPr>
              <a:picLocks noChangeAspect="true"/>
            </p:cNvPicPr>
            <p:nvPr/>
          </p:nvPicPr>
          <p:blipFill>
            <a:blip r:embed="rId4"/>
            <a:srcRect l="34240" t="0" r="34240" b="0"/>
            <a:stretch>
              <a:fillRect/>
            </a:stretch>
          </p:blipFill>
          <p:spPr>
            <a:xfrm flipH="false" flipV="false">
              <a:off x="0" y="0"/>
              <a:ext cx="4993526" cy="10542601"/>
            </a:xfrm>
            <a:prstGeom prst="rect">
              <a:avLst/>
            </a:prstGeom>
          </p:spPr>
        </p:pic>
      </p:grpSp>
      <p:sp>
        <p:nvSpPr>
          <p:cNvPr name="TextBox 17" id="17"/>
          <p:cNvSpPr txBox="true"/>
          <p:nvPr/>
        </p:nvSpPr>
        <p:spPr>
          <a:xfrm rot="0">
            <a:off x="2083838" y="1998733"/>
            <a:ext cx="4776015" cy="774700"/>
          </a:xfrm>
          <a:prstGeom prst="rect">
            <a:avLst/>
          </a:prstGeom>
        </p:spPr>
        <p:txBody>
          <a:bodyPr anchor="t" rtlCol="false" tIns="0" lIns="0" bIns="0" rIns="0">
            <a:spAutoFit/>
          </a:bodyPr>
          <a:lstStyle/>
          <a:p>
            <a:pPr algn="l">
              <a:lnSpc>
                <a:spcPts val="5750"/>
              </a:lnSpc>
            </a:pPr>
            <a:r>
              <a:rPr lang="en-US" sz="5000" b="true">
                <a:solidFill>
                  <a:srgbClr val="FFFFFF"/>
                </a:solidFill>
                <a:latin typeface="Poppins Bold"/>
                <a:ea typeface="Poppins Bold"/>
                <a:cs typeface="Poppins Bold"/>
                <a:sym typeface="Poppins Bold"/>
              </a:rPr>
              <a:t>CONCLUSION</a:t>
            </a:r>
          </a:p>
        </p:txBody>
      </p:sp>
      <p:grpSp>
        <p:nvGrpSpPr>
          <p:cNvPr name="Group 18" id="18"/>
          <p:cNvGrpSpPr/>
          <p:nvPr/>
        </p:nvGrpSpPr>
        <p:grpSpPr>
          <a:xfrm rot="0">
            <a:off x="2083838" y="3184996"/>
            <a:ext cx="2042945" cy="47625"/>
            <a:chOff x="0" y="0"/>
            <a:chExt cx="538060" cy="12543"/>
          </a:xfrm>
        </p:grpSpPr>
        <p:sp>
          <p:nvSpPr>
            <p:cNvPr name="Freeform 19" id="19"/>
            <p:cNvSpPr/>
            <p:nvPr/>
          </p:nvSpPr>
          <p:spPr>
            <a:xfrm flipH="false" flipV="false" rot="0">
              <a:off x="0" y="0"/>
              <a:ext cx="538060" cy="12543"/>
            </a:xfrm>
            <a:custGeom>
              <a:avLst/>
              <a:gdLst/>
              <a:ahLst/>
              <a:cxnLst/>
              <a:rect r="r" b="b" t="t" l="l"/>
              <a:pathLst>
                <a:path h="12543" w="538060">
                  <a:moveTo>
                    <a:pt x="0" y="0"/>
                  </a:moveTo>
                  <a:lnTo>
                    <a:pt x="538060" y="0"/>
                  </a:lnTo>
                  <a:lnTo>
                    <a:pt x="538060" y="12543"/>
                  </a:lnTo>
                  <a:lnTo>
                    <a:pt x="0" y="12543"/>
                  </a:lnTo>
                  <a:close/>
                </a:path>
              </a:pathLst>
            </a:custGeom>
            <a:solidFill>
              <a:srgbClr val="00C9FF"/>
            </a:solidFill>
          </p:spPr>
        </p:sp>
        <p:sp>
          <p:nvSpPr>
            <p:cNvPr name="TextBox 20" id="20"/>
            <p:cNvSpPr txBox="true"/>
            <p:nvPr/>
          </p:nvSpPr>
          <p:spPr>
            <a:xfrm>
              <a:off x="0" y="-28575"/>
              <a:ext cx="538060" cy="41118"/>
            </a:xfrm>
            <a:prstGeom prst="rect">
              <a:avLst/>
            </a:prstGeom>
          </p:spPr>
          <p:txBody>
            <a:bodyPr anchor="ctr" rtlCol="false" tIns="50800" lIns="50800" bIns="50800" rIns="50800"/>
            <a:lstStyle/>
            <a:p>
              <a:pPr algn="ctr">
                <a:lnSpc>
                  <a:spcPts val="2239"/>
                </a:lnSpc>
              </a:pPr>
            </a:p>
          </p:txBody>
        </p:sp>
      </p:grpSp>
      <p:grpSp>
        <p:nvGrpSpPr>
          <p:cNvPr name="Group 21" id="21"/>
          <p:cNvGrpSpPr/>
          <p:nvPr/>
        </p:nvGrpSpPr>
        <p:grpSpPr>
          <a:xfrm rot="0">
            <a:off x="4126783" y="3184996"/>
            <a:ext cx="573803" cy="47625"/>
            <a:chOff x="0" y="0"/>
            <a:chExt cx="151125" cy="12543"/>
          </a:xfrm>
        </p:grpSpPr>
        <p:sp>
          <p:nvSpPr>
            <p:cNvPr name="Freeform 22" id="22"/>
            <p:cNvSpPr/>
            <p:nvPr/>
          </p:nvSpPr>
          <p:spPr>
            <a:xfrm flipH="false" flipV="false" rot="0">
              <a:off x="0" y="0"/>
              <a:ext cx="151125" cy="12543"/>
            </a:xfrm>
            <a:custGeom>
              <a:avLst/>
              <a:gdLst/>
              <a:ahLst/>
              <a:cxnLst/>
              <a:rect r="r" b="b" t="t" l="l"/>
              <a:pathLst>
                <a:path h="12543" w="151125">
                  <a:moveTo>
                    <a:pt x="0" y="0"/>
                  </a:moveTo>
                  <a:lnTo>
                    <a:pt x="151125" y="0"/>
                  </a:lnTo>
                  <a:lnTo>
                    <a:pt x="151125" y="12543"/>
                  </a:lnTo>
                  <a:lnTo>
                    <a:pt x="0" y="12543"/>
                  </a:lnTo>
                  <a:close/>
                </a:path>
              </a:pathLst>
            </a:custGeom>
            <a:solidFill>
              <a:srgbClr val="FFFFFF">
                <a:alpha val="8627"/>
              </a:srgbClr>
            </a:solidFill>
            <a:ln cap="sq">
              <a:noFill/>
              <a:prstDash val="solid"/>
              <a:miter/>
            </a:ln>
          </p:spPr>
        </p:sp>
        <p:sp>
          <p:nvSpPr>
            <p:cNvPr name="TextBox 23" id="23"/>
            <p:cNvSpPr txBox="true"/>
            <p:nvPr/>
          </p:nvSpPr>
          <p:spPr>
            <a:xfrm>
              <a:off x="0" y="-38100"/>
              <a:ext cx="151125" cy="50643"/>
            </a:xfrm>
            <a:prstGeom prst="rect">
              <a:avLst/>
            </a:prstGeom>
          </p:spPr>
          <p:txBody>
            <a:bodyPr anchor="ctr" rtlCol="false" tIns="50800" lIns="50800" bIns="50800" rIns="50800"/>
            <a:lstStyle/>
            <a:p>
              <a:pPr algn="ctr" marL="0" indent="0" lvl="0">
                <a:lnSpc>
                  <a:spcPts val="2659"/>
                </a:lnSpc>
                <a:spcBef>
                  <a:spcPct val="0"/>
                </a:spcBef>
              </a:pPr>
            </a:p>
          </p:txBody>
        </p:sp>
      </p:grpSp>
      <p:grpSp>
        <p:nvGrpSpPr>
          <p:cNvPr name="Group 24" id="24"/>
          <p:cNvGrpSpPr/>
          <p:nvPr/>
        </p:nvGrpSpPr>
        <p:grpSpPr>
          <a:xfrm rot="0">
            <a:off x="2083838" y="4250962"/>
            <a:ext cx="807124" cy="807124"/>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C9FF"/>
            </a:solidFill>
          </p:spPr>
        </p:sp>
        <p:sp>
          <p:nvSpPr>
            <p:cNvPr name="TextBox 26" id="26"/>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27" id="27"/>
          <p:cNvSpPr txBox="true"/>
          <p:nvPr/>
        </p:nvSpPr>
        <p:spPr>
          <a:xfrm rot="0">
            <a:off x="2211334" y="4449706"/>
            <a:ext cx="552131" cy="371537"/>
          </a:xfrm>
          <a:prstGeom prst="rect">
            <a:avLst/>
          </a:prstGeom>
        </p:spPr>
        <p:txBody>
          <a:bodyPr anchor="t" rtlCol="false" tIns="0" lIns="0" bIns="0" rIns="0">
            <a:spAutoFit/>
          </a:bodyPr>
          <a:lstStyle/>
          <a:p>
            <a:pPr algn="ctr">
              <a:lnSpc>
                <a:spcPts val="3096"/>
              </a:lnSpc>
              <a:spcBef>
                <a:spcPct val="0"/>
              </a:spcBef>
            </a:pPr>
            <a:r>
              <a:rPr lang="en-US" b="true" sz="2212">
                <a:solidFill>
                  <a:srgbClr val="FFFFFF"/>
                </a:solidFill>
                <a:latin typeface="Open Sans Bold"/>
                <a:ea typeface="Open Sans Bold"/>
                <a:cs typeface="Open Sans Bold"/>
                <a:sym typeface="Open Sans Bold"/>
              </a:rPr>
              <a:t>01</a:t>
            </a:r>
          </a:p>
        </p:txBody>
      </p:sp>
      <p:sp>
        <p:nvSpPr>
          <p:cNvPr name="TextBox 28" id="28"/>
          <p:cNvSpPr txBox="true"/>
          <p:nvPr/>
        </p:nvSpPr>
        <p:spPr>
          <a:xfrm rot="0">
            <a:off x="3294686" y="4222387"/>
            <a:ext cx="4618418" cy="735965"/>
          </a:xfrm>
          <a:prstGeom prst="rect">
            <a:avLst/>
          </a:prstGeom>
        </p:spPr>
        <p:txBody>
          <a:bodyPr anchor="t" rtlCol="false" tIns="0" lIns="0" bIns="0" rIns="0">
            <a:spAutoFit/>
          </a:bodyPr>
          <a:lstStyle/>
          <a:p>
            <a:pPr algn="l">
              <a:lnSpc>
                <a:spcPts val="1960"/>
              </a:lnSpc>
              <a:spcBef>
                <a:spcPct val="0"/>
              </a:spcBef>
            </a:pPr>
            <a:r>
              <a:rPr lang="en-US" sz="1400">
                <a:solidFill>
                  <a:srgbClr val="FFFFFF"/>
                </a:solidFill>
                <a:latin typeface="Open Sans"/>
                <a:ea typeface="Open Sans"/>
                <a:cs typeface="Open Sans"/>
                <a:sym typeface="Open Sans"/>
              </a:rPr>
              <a:t>La IA ha evolucionado desde enfoques generalistas hacia soluciones especializadas para problemas específicos.</a:t>
            </a:r>
          </a:p>
        </p:txBody>
      </p:sp>
      <p:grpSp>
        <p:nvGrpSpPr>
          <p:cNvPr name="Group 29" id="29"/>
          <p:cNvGrpSpPr/>
          <p:nvPr/>
        </p:nvGrpSpPr>
        <p:grpSpPr>
          <a:xfrm rot="0">
            <a:off x="2083838" y="5854868"/>
            <a:ext cx="807124" cy="807124"/>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C9FF"/>
            </a:solidFill>
          </p:spPr>
        </p:sp>
        <p:sp>
          <p:nvSpPr>
            <p:cNvPr name="TextBox 31" id="31"/>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32" id="32"/>
          <p:cNvSpPr txBox="true"/>
          <p:nvPr/>
        </p:nvSpPr>
        <p:spPr>
          <a:xfrm rot="0">
            <a:off x="2211334" y="6053612"/>
            <a:ext cx="552131" cy="371537"/>
          </a:xfrm>
          <a:prstGeom prst="rect">
            <a:avLst/>
          </a:prstGeom>
        </p:spPr>
        <p:txBody>
          <a:bodyPr anchor="t" rtlCol="false" tIns="0" lIns="0" bIns="0" rIns="0">
            <a:spAutoFit/>
          </a:bodyPr>
          <a:lstStyle/>
          <a:p>
            <a:pPr algn="ctr">
              <a:lnSpc>
                <a:spcPts val="3096"/>
              </a:lnSpc>
              <a:spcBef>
                <a:spcPct val="0"/>
              </a:spcBef>
            </a:pPr>
            <a:r>
              <a:rPr lang="en-US" b="true" sz="2212">
                <a:solidFill>
                  <a:srgbClr val="FFFFFF"/>
                </a:solidFill>
                <a:latin typeface="Open Sans Bold"/>
                <a:ea typeface="Open Sans Bold"/>
                <a:cs typeface="Open Sans Bold"/>
                <a:sym typeface="Open Sans Bold"/>
              </a:rPr>
              <a:t>02</a:t>
            </a:r>
          </a:p>
        </p:txBody>
      </p:sp>
      <p:sp>
        <p:nvSpPr>
          <p:cNvPr name="TextBox 33" id="33"/>
          <p:cNvSpPr txBox="true"/>
          <p:nvPr/>
        </p:nvSpPr>
        <p:spPr>
          <a:xfrm rot="0">
            <a:off x="3294686" y="5826293"/>
            <a:ext cx="4618418" cy="735965"/>
          </a:xfrm>
          <a:prstGeom prst="rect">
            <a:avLst/>
          </a:prstGeom>
        </p:spPr>
        <p:txBody>
          <a:bodyPr anchor="t" rtlCol="false" tIns="0" lIns="0" bIns="0" rIns="0">
            <a:spAutoFit/>
          </a:bodyPr>
          <a:lstStyle/>
          <a:p>
            <a:pPr algn="l">
              <a:lnSpc>
                <a:spcPts val="1960"/>
              </a:lnSpc>
              <a:spcBef>
                <a:spcPct val="0"/>
              </a:spcBef>
            </a:pPr>
            <a:r>
              <a:rPr lang="en-US" sz="1400">
                <a:solidFill>
                  <a:srgbClr val="FFFFFF"/>
                </a:solidFill>
                <a:latin typeface="Open Sans"/>
                <a:ea typeface="Open Sans"/>
                <a:cs typeface="Open Sans"/>
                <a:sym typeface="Open Sans"/>
              </a:rPr>
              <a:t>Los avances tecnológicos han superado las limitaciones previas, permitiendo implementar teorías más complejas.</a:t>
            </a:r>
          </a:p>
        </p:txBody>
      </p:sp>
      <p:grpSp>
        <p:nvGrpSpPr>
          <p:cNvPr name="Group 34" id="34"/>
          <p:cNvGrpSpPr/>
          <p:nvPr/>
        </p:nvGrpSpPr>
        <p:grpSpPr>
          <a:xfrm rot="0">
            <a:off x="2083838" y="7462092"/>
            <a:ext cx="807124" cy="807124"/>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solidFill>
              <a:srgbClr val="00C9FF"/>
            </a:solidFill>
          </p:spPr>
        </p:sp>
        <p:sp>
          <p:nvSpPr>
            <p:cNvPr name="TextBox 36" id="36"/>
            <p:cNvSpPr txBox="true"/>
            <p:nvPr/>
          </p:nvSpPr>
          <p:spPr>
            <a:xfrm>
              <a:off x="0" y="-38100"/>
              <a:ext cx="812800" cy="850900"/>
            </a:xfrm>
            <a:prstGeom prst="rect">
              <a:avLst/>
            </a:prstGeom>
          </p:spPr>
          <p:txBody>
            <a:bodyPr anchor="ctr" rtlCol="false" tIns="50800" lIns="50800" bIns="50800" rIns="50800"/>
            <a:lstStyle/>
            <a:p>
              <a:pPr algn="ctr">
                <a:lnSpc>
                  <a:spcPts val="2659"/>
                </a:lnSpc>
              </a:pPr>
            </a:p>
          </p:txBody>
        </p:sp>
      </p:grpSp>
      <p:sp>
        <p:nvSpPr>
          <p:cNvPr name="TextBox 37" id="37"/>
          <p:cNvSpPr txBox="true"/>
          <p:nvPr/>
        </p:nvSpPr>
        <p:spPr>
          <a:xfrm rot="0">
            <a:off x="2211334" y="7660836"/>
            <a:ext cx="552131" cy="371537"/>
          </a:xfrm>
          <a:prstGeom prst="rect">
            <a:avLst/>
          </a:prstGeom>
        </p:spPr>
        <p:txBody>
          <a:bodyPr anchor="t" rtlCol="false" tIns="0" lIns="0" bIns="0" rIns="0">
            <a:spAutoFit/>
          </a:bodyPr>
          <a:lstStyle/>
          <a:p>
            <a:pPr algn="ctr">
              <a:lnSpc>
                <a:spcPts val="3096"/>
              </a:lnSpc>
              <a:spcBef>
                <a:spcPct val="0"/>
              </a:spcBef>
            </a:pPr>
            <a:r>
              <a:rPr lang="en-US" b="true" sz="2212">
                <a:solidFill>
                  <a:srgbClr val="FFFFFF"/>
                </a:solidFill>
                <a:latin typeface="Open Sans Bold"/>
                <a:ea typeface="Open Sans Bold"/>
                <a:cs typeface="Open Sans Bold"/>
                <a:sym typeface="Open Sans Bold"/>
              </a:rPr>
              <a:t>03</a:t>
            </a:r>
          </a:p>
        </p:txBody>
      </p:sp>
      <p:sp>
        <p:nvSpPr>
          <p:cNvPr name="TextBox 38" id="38"/>
          <p:cNvSpPr txBox="true"/>
          <p:nvPr/>
        </p:nvSpPr>
        <p:spPr>
          <a:xfrm rot="0">
            <a:off x="3294686" y="7590345"/>
            <a:ext cx="4618418" cy="40767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Actualmente, la IA integra múltiples paradigmas para abordar de manera más efectiva problemas complejos del mundo real.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DAGeo8-IBCc</dc:identifier>
  <dcterms:modified xsi:type="dcterms:W3CDTF">2011-08-01T06:04:30Z</dcterms:modified>
  <cp:revision>1</cp:revision>
  <dc:title>Blue Futuristic Artificial Intelligence Presentation</dc:title>
</cp:coreProperties>
</file>