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22D2B336-2337-463D-875A-100852D680BE}" type="datetimeFigureOut">
              <a:rPr lang="es-AR" smtClean="0"/>
              <a:t>2/8/2022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406583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2D2B336-2337-463D-875A-100852D680BE}" type="datetimeFigureOut">
              <a:rPr lang="es-AR" smtClean="0"/>
              <a:t>2/8/2022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237435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2D2B336-2337-463D-875A-100852D680BE}" type="datetimeFigureOut">
              <a:rPr lang="es-AR" smtClean="0"/>
              <a:t>2/8/2022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359477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2D2B336-2337-463D-875A-100852D680BE}" type="datetimeFigureOut">
              <a:rPr lang="es-AR" smtClean="0"/>
              <a:t>2/8/2022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218031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2D2B336-2337-463D-875A-100852D680BE}" type="datetimeFigureOut">
              <a:rPr lang="es-AR" smtClean="0"/>
              <a:t>2/8/2022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75389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22D2B336-2337-463D-875A-100852D680BE}" type="datetimeFigureOut">
              <a:rPr lang="es-AR" smtClean="0"/>
              <a:t>2/8/2022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159849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22D2B336-2337-463D-875A-100852D680BE}" type="datetimeFigureOut">
              <a:rPr lang="es-AR" smtClean="0"/>
              <a:t>2/8/2022</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333264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22D2B336-2337-463D-875A-100852D680BE}" type="datetimeFigureOut">
              <a:rPr lang="es-AR" smtClean="0"/>
              <a:t>2/8/2022</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161637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2D2B336-2337-463D-875A-100852D680BE}" type="datetimeFigureOut">
              <a:rPr lang="es-AR" smtClean="0"/>
              <a:t>2/8/2022</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178873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2D2B336-2337-463D-875A-100852D680BE}" type="datetimeFigureOut">
              <a:rPr lang="es-AR" smtClean="0"/>
              <a:t>2/8/2022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83568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2D2B336-2337-463D-875A-100852D680BE}" type="datetimeFigureOut">
              <a:rPr lang="es-AR" smtClean="0"/>
              <a:t>2/8/2022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A6CD247-7E36-409D-82C4-9D3E915932F1}" type="slidenum">
              <a:rPr lang="es-AR" smtClean="0"/>
              <a:t>‹Nº›</a:t>
            </a:fld>
            <a:endParaRPr lang="es-AR"/>
          </a:p>
        </p:txBody>
      </p:sp>
    </p:spTree>
    <p:extLst>
      <p:ext uri="{BB962C8B-B14F-4D97-AF65-F5344CB8AC3E}">
        <p14:creationId xmlns:p14="http://schemas.microsoft.com/office/powerpoint/2010/main" val="213764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2B336-2337-463D-875A-100852D680BE}" type="datetimeFigureOut">
              <a:rPr lang="es-AR" smtClean="0"/>
              <a:t>2/8/2022</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CD247-7E36-409D-82C4-9D3E915932F1}" type="slidenum">
              <a:rPr lang="es-AR" smtClean="0"/>
              <a:t>‹Nº›</a:t>
            </a:fld>
            <a:endParaRPr lang="es-AR"/>
          </a:p>
        </p:txBody>
      </p:sp>
    </p:spTree>
    <p:extLst>
      <p:ext uri="{BB962C8B-B14F-4D97-AF65-F5344CB8AC3E}">
        <p14:creationId xmlns:p14="http://schemas.microsoft.com/office/powerpoint/2010/main" val="362995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webinars.net/blog/que-es-spring-framewor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itblogsogeti.com/2015/10/29/inyeccion-de-dependencias-vs-inversion-de-control-eduard-moret-soget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3000">
              <a:schemeClr val="accent1">
                <a:lumMod val="45000"/>
                <a:lumOff val="55000"/>
              </a:schemeClr>
            </a:gs>
            <a:gs pos="78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6092" y="2610434"/>
            <a:ext cx="9144000" cy="963111"/>
          </a:xfrm>
        </p:spPr>
        <p:txBody>
          <a:bodyPr/>
          <a:lstStyle/>
          <a:p>
            <a:pPr algn="l"/>
            <a:r>
              <a:rPr lang="es-MX" b="1" u="sng" dirty="0" smtClean="0">
                <a:effectLst>
                  <a:outerShdw blurRad="38100" dist="38100" dir="2700000" algn="tl">
                    <a:srgbClr val="000000">
                      <a:alpha val="43137"/>
                    </a:srgbClr>
                  </a:outerShdw>
                </a:effectLst>
              </a:rPr>
              <a:t>Capitulo 11: Sistemas</a:t>
            </a:r>
            <a:endParaRPr lang="es-AR"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266092" y="5009691"/>
            <a:ext cx="9144000" cy="1655762"/>
          </a:xfrm>
          <a:solidFill>
            <a:schemeClr val="bg1">
              <a:alpha val="0"/>
            </a:schemeClr>
          </a:solidFill>
        </p:spPr>
        <p:txBody>
          <a:bodyPr>
            <a:normAutofit fontScale="92500" lnSpcReduction="20000"/>
          </a:bodyPr>
          <a:lstStyle/>
          <a:p>
            <a:pPr algn="l"/>
            <a:r>
              <a:rPr lang="es-MX" dirty="0" smtClean="0"/>
              <a:t>Alumno: Octavio </a:t>
            </a:r>
            <a:r>
              <a:rPr lang="es-MX" dirty="0" err="1" smtClean="0"/>
              <a:t>Lucardi</a:t>
            </a:r>
            <a:r>
              <a:rPr lang="es-MX" dirty="0" smtClean="0"/>
              <a:t> Fierro</a:t>
            </a:r>
          </a:p>
          <a:p>
            <a:pPr algn="l"/>
            <a:r>
              <a:rPr lang="es-MX" dirty="0" smtClean="0"/>
              <a:t>Curso: 6º11º</a:t>
            </a:r>
          </a:p>
          <a:p>
            <a:pPr algn="l"/>
            <a:r>
              <a:rPr lang="es-MX" dirty="0" smtClean="0"/>
              <a:t>“</a:t>
            </a:r>
            <a:r>
              <a:rPr lang="es-MX" dirty="0"/>
              <a:t>La complejidad es letal. Acaba con los desarrolladores y dificulta </a:t>
            </a:r>
            <a:r>
              <a:rPr lang="es-MX" dirty="0" smtClean="0"/>
              <a:t>la </a:t>
            </a:r>
            <a:r>
              <a:rPr lang="es-MX" dirty="0"/>
              <a:t>planificación, generación y pruebas de los productos”</a:t>
            </a:r>
            <a:endParaRPr lang="es-AR" dirty="0"/>
          </a:p>
          <a:p>
            <a:r>
              <a:rPr lang="es-MX" dirty="0"/>
              <a:t>	</a:t>
            </a:r>
            <a:r>
              <a:rPr lang="es-MX" dirty="0" err="1" smtClean="0"/>
              <a:t>Ray</a:t>
            </a:r>
            <a:r>
              <a:rPr lang="es-MX" dirty="0" smtClean="0"/>
              <a:t> </a:t>
            </a:r>
            <a:r>
              <a:rPr lang="es-MX" dirty="0" err="1"/>
              <a:t>Ozzie</a:t>
            </a:r>
            <a:r>
              <a:rPr lang="es-MX" dirty="0"/>
              <a:t>, CTO, Microsoft </a:t>
            </a:r>
            <a:r>
              <a:rPr lang="es-MX" dirty="0" err="1"/>
              <a:t>Corporation</a:t>
            </a:r>
            <a:endParaRPr lang="es-AR" dirty="0"/>
          </a:p>
          <a:p>
            <a:pPr algn="l"/>
            <a:endParaRPr lang="es-MX" dirty="0" smtClean="0"/>
          </a:p>
        </p:txBody>
      </p:sp>
      <p:sp>
        <p:nvSpPr>
          <p:cNvPr id="4" name="CuadroTexto 3"/>
          <p:cNvSpPr txBox="1"/>
          <p:nvPr/>
        </p:nvSpPr>
        <p:spPr>
          <a:xfrm>
            <a:off x="1266092" y="684990"/>
            <a:ext cx="9823939" cy="1384995"/>
          </a:xfrm>
          <a:prstGeom prst="rect">
            <a:avLst/>
          </a:prstGeom>
          <a:noFill/>
        </p:spPr>
        <p:txBody>
          <a:bodyPr wrap="square" rtlCol="0">
            <a:spAutoFit/>
          </a:bodyPr>
          <a:lstStyle/>
          <a:p>
            <a:r>
              <a:rPr lang="es-MX" sz="6000" u="sng" dirty="0" smtClean="0">
                <a:effectLst>
                  <a:outerShdw blurRad="38100" dist="38100" dir="2700000" algn="tl">
                    <a:srgbClr val="000000">
                      <a:alpha val="43137"/>
                    </a:srgbClr>
                  </a:outerShdw>
                </a:effectLst>
              </a:rPr>
              <a:t>Código Limpio</a:t>
            </a:r>
            <a:endParaRPr lang="es-MX" sz="6000" u="sng" dirty="0">
              <a:effectLst>
                <a:outerShdw blurRad="38100" dist="38100" dir="2700000" algn="tl">
                  <a:srgbClr val="000000">
                    <a:alpha val="43137"/>
                  </a:srgbClr>
                </a:outerShdw>
              </a:effectLst>
            </a:endParaRPr>
          </a:p>
          <a:p>
            <a:r>
              <a:rPr lang="es-MX" sz="2400" i="1" dirty="0" smtClean="0"/>
              <a:t>Manual de estilo para el desarrollo ágil de software</a:t>
            </a:r>
            <a:endParaRPr lang="es-AR" sz="2400" i="1" dirty="0"/>
          </a:p>
        </p:txBody>
      </p:sp>
      <p:pic>
        <p:nvPicPr>
          <p:cNvPr id="1026" name="Picture 2" descr="Libro Código Limpio, Robert C. Martin, ISBN 9788441532106. Comprar en  Busca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031" y="1377490"/>
            <a:ext cx="2667000" cy="34290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1703403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23000">
              <a:schemeClr val="accent1">
                <a:lumMod val="20000"/>
                <a:lumOff val="80000"/>
              </a:schemeClr>
            </a:gs>
            <a:gs pos="78000">
              <a:schemeClr val="accent1">
                <a:lumMod val="40000"/>
                <a:lumOff val="60000"/>
              </a:schemeClr>
            </a:gs>
            <a:gs pos="100000">
              <a:schemeClr val="accent1">
                <a:lumMod val="60000"/>
                <a:lumOff val="4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199" y="0"/>
            <a:ext cx="10515600" cy="1325563"/>
          </a:xfrm>
        </p:spPr>
        <p:txBody>
          <a:bodyPr>
            <a:normAutofit/>
          </a:bodyPr>
          <a:lstStyle/>
          <a:p>
            <a:r>
              <a:rPr lang="es-MX" sz="4800" b="1" u="sng" dirty="0" smtClean="0">
                <a:effectLst>
                  <a:outerShdw blurRad="38100" dist="38100" dir="2700000" algn="tl">
                    <a:srgbClr val="000000">
                      <a:alpha val="43137"/>
                    </a:srgbClr>
                  </a:outerShdw>
                </a:effectLst>
              </a:rPr>
              <a:t>Aspectos </a:t>
            </a:r>
            <a:r>
              <a:rPr lang="es-MX" sz="4800" b="1" u="sng" dirty="0">
                <a:effectLst>
                  <a:outerShdw blurRad="38100" dist="38100" dir="2700000" algn="tl">
                    <a:srgbClr val="000000">
                      <a:alpha val="43137"/>
                    </a:srgbClr>
                  </a:outerShdw>
                </a:effectLst>
              </a:rPr>
              <a:t>de AspectJ: </a:t>
            </a:r>
            <a:endParaRPr lang="es-AR" sz="4800" b="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199" y="994611"/>
            <a:ext cx="7295147" cy="5863388"/>
          </a:xfrm>
        </p:spPr>
        <p:txBody>
          <a:bodyPr>
            <a:normAutofit lnSpcReduction="10000"/>
          </a:bodyPr>
          <a:lstStyle/>
          <a:p>
            <a:pPr marL="0" indent="0">
              <a:buNone/>
            </a:pPr>
            <a:endParaRPr lang="es-MX" dirty="0" smtClean="0"/>
          </a:p>
          <a:p>
            <a:pPr marL="0" indent="0">
              <a:buNone/>
            </a:pPr>
            <a:r>
              <a:rPr lang="es-MX" dirty="0" smtClean="0"/>
              <a:t>	Por </a:t>
            </a:r>
            <a:r>
              <a:rPr lang="es-MX" dirty="0"/>
              <a:t>último la herramienta más compleja de separación a través de aspectos es el lenguaje AspectJ, una extensión de Java que ofrece compatibilidad de primer nivel para aspectos como construcción de modularidad. Ofrece un conjunto de herramientas avanzadas para la separación de aspectos. </a:t>
            </a:r>
            <a:endParaRPr lang="es-MX" dirty="0"/>
          </a:p>
          <a:p>
            <a:pPr marL="0" indent="0">
              <a:buNone/>
            </a:pPr>
            <a:r>
              <a:rPr lang="es-MX" dirty="0" smtClean="0"/>
              <a:t>	El </a:t>
            </a:r>
            <a:r>
              <a:rPr lang="es-MX" dirty="0"/>
              <a:t>inconveniente de este lenguaje es la necesidad de adoptar nuevas herramientas y aprender nuevas construcciones del lenguaje. Igualmente estos problemas se han mitigado gracias a la introducción de un formato de anotación de AspectJ, donde se usan anotaciones de Java 5 para definir aspectos con código puro de java.</a:t>
            </a:r>
            <a:endParaRPr lang="es-AR" dirty="0"/>
          </a:p>
        </p:txBody>
      </p:sp>
      <p:pic>
        <p:nvPicPr>
          <p:cNvPr id="2050" name="Picture 2" descr="Aspect Oriented Programming - Aspect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216" y="1325564"/>
            <a:ext cx="3485334" cy="348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338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9000">
              <a:schemeClr val="accent1">
                <a:lumMod val="60000"/>
                <a:lumOff val="40000"/>
              </a:schemeClr>
            </a:gs>
            <a:gs pos="0">
              <a:schemeClr val="accent1">
                <a:lumMod val="20000"/>
                <a:lumOff val="80000"/>
              </a:schemeClr>
            </a:gs>
            <a:gs pos="43000">
              <a:schemeClr val="accent1">
                <a:lumMod val="40000"/>
                <a:lumOff val="60000"/>
              </a:schemeClr>
            </a:gs>
            <a:gs pos="100000">
              <a:schemeClr val="accent1">
                <a:lumMod val="60000"/>
                <a:lumOff val="4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67225" y="0"/>
            <a:ext cx="10515600" cy="1325563"/>
          </a:xfrm>
        </p:spPr>
        <p:txBody>
          <a:bodyPr>
            <a:normAutofit/>
          </a:bodyPr>
          <a:lstStyle/>
          <a:p>
            <a:r>
              <a:rPr lang="es-MX" sz="4800" b="1" u="sng" dirty="0" smtClean="0">
                <a:effectLst>
                  <a:outerShdw blurRad="38100" dist="38100" dir="2700000" algn="tl">
                    <a:srgbClr val="000000">
                      <a:alpha val="43137"/>
                    </a:srgbClr>
                  </a:outerShdw>
                </a:effectLst>
              </a:rPr>
              <a:t>Optimizar </a:t>
            </a:r>
            <a:r>
              <a:rPr lang="es-MX" sz="4800" b="1" u="sng" dirty="0">
                <a:effectLst>
                  <a:outerShdw blurRad="38100" dist="38100" dir="2700000" algn="tl">
                    <a:srgbClr val="000000">
                      <a:alpha val="43137"/>
                    </a:srgbClr>
                  </a:outerShdw>
                </a:effectLst>
              </a:rPr>
              <a:t>la toma de decisiones</a:t>
            </a:r>
            <a:r>
              <a:rPr lang="es-MX" sz="4800" b="1" u="sng" dirty="0">
                <a:effectLst>
                  <a:outerShdw blurRad="38100" dist="38100" dir="2700000" algn="tl">
                    <a:srgbClr val="000000">
                      <a:alpha val="43137"/>
                    </a:srgbClr>
                  </a:outerShdw>
                </a:effectLst>
              </a:rPr>
              <a:t> </a:t>
            </a:r>
            <a:endParaRPr lang="es-AR" sz="4800" b="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467225" y="1325563"/>
            <a:ext cx="9382628" cy="5863388"/>
          </a:xfrm>
        </p:spPr>
        <p:txBody>
          <a:bodyPr>
            <a:normAutofit/>
          </a:bodyPr>
          <a:lstStyle/>
          <a:p>
            <a:pPr marL="0" indent="0">
              <a:buNone/>
            </a:pPr>
            <a:r>
              <a:rPr lang="es-MX" dirty="0" smtClean="0"/>
              <a:t>	La </a:t>
            </a:r>
            <a:r>
              <a:rPr lang="es-MX" dirty="0"/>
              <a:t>modularidad y separación de aspectos da como resultado la </a:t>
            </a:r>
            <a:r>
              <a:rPr lang="es-MX" b="1" dirty="0"/>
              <a:t>descentralización de la administración</a:t>
            </a:r>
            <a:r>
              <a:rPr lang="es-MX" dirty="0"/>
              <a:t> y la toma de decisiones. En estos tipos de sistemas amplios, </a:t>
            </a:r>
            <a:r>
              <a:rPr lang="es-MX" b="1" dirty="0"/>
              <a:t>no</a:t>
            </a:r>
            <a:r>
              <a:rPr lang="es-MX" dirty="0"/>
              <a:t> debe haber </a:t>
            </a:r>
            <a:r>
              <a:rPr lang="es-MX" b="1" dirty="0"/>
              <a:t>una</a:t>
            </a:r>
            <a:r>
              <a:rPr lang="es-MX" dirty="0"/>
              <a:t> sola persona que adopte todas las decisiones. Sabemos que conviene delegar las responsabilidades en las personas más calificadas, solemos olvidar que también conviene posponer decisiones hasta el último momento, no es falta de responsabilidad, nos permite tomar decisiones con la mejor información posible</a:t>
            </a:r>
            <a:r>
              <a:rPr lang="es-MX" dirty="0" smtClean="0"/>
              <a:t>.</a:t>
            </a:r>
          </a:p>
          <a:p>
            <a:pPr marL="0" indent="0">
              <a:buNone/>
            </a:pPr>
            <a:endParaRPr lang="es-MX" dirty="0"/>
          </a:p>
          <a:p>
            <a:pPr marL="0" indent="0">
              <a:buNone/>
            </a:pPr>
            <a:r>
              <a:rPr lang="es-MX" dirty="0" smtClean="0"/>
              <a:t>	Si </a:t>
            </a:r>
            <a:r>
              <a:rPr lang="es-MX" dirty="0"/>
              <a:t>decidimos bastante pronto tendremos menos información sobre nuestro cliente, reflexión mental sobre el proyecto y experiencia con las opciones de implementación. </a:t>
            </a:r>
            <a:endParaRPr lang="es-AR" dirty="0"/>
          </a:p>
        </p:txBody>
      </p:sp>
      <p:pic>
        <p:nvPicPr>
          <p:cNvPr id="1028" name="Picture 4" descr="Optimizar - Iconos gratis de negoc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1170" y="1741578"/>
            <a:ext cx="2515678" cy="251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619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chemeClr val="accent1">
                <a:lumMod val="60000"/>
                <a:lumOff val="40000"/>
              </a:schemeClr>
            </a:gs>
            <a:gs pos="0">
              <a:schemeClr val="accent1">
                <a:lumMod val="20000"/>
                <a:lumOff val="80000"/>
              </a:schemeClr>
            </a:gs>
            <a:gs pos="43000">
              <a:schemeClr val="accent1">
                <a:lumMod val="40000"/>
                <a:lumOff val="60000"/>
              </a:schemeClr>
            </a:gs>
            <a:gs pos="100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314092" y="1494242"/>
            <a:ext cx="9144000" cy="963111"/>
          </a:xfrm>
        </p:spPr>
        <p:txBody>
          <a:bodyPr/>
          <a:lstStyle/>
          <a:p>
            <a:pPr algn="l"/>
            <a:r>
              <a:rPr lang="es-MX" b="1" u="sng" dirty="0" smtClean="0">
                <a:effectLst>
                  <a:outerShdw blurRad="38100" dist="38100" dir="2700000" algn="tl">
                    <a:srgbClr val="000000">
                      <a:alpha val="43137"/>
                    </a:srgbClr>
                  </a:outerShdw>
                </a:effectLst>
              </a:rPr>
              <a:t>Fuente principal:</a:t>
            </a:r>
            <a:endParaRPr lang="es-AR"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4314092" y="2549656"/>
            <a:ext cx="7027676" cy="1016998"/>
          </a:xfrm>
          <a:solidFill>
            <a:schemeClr val="bg1">
              <a:alpha val="0"/>
            </a:schemeClr>
          </a:solidFill>
        </p:spPr>
        <p:txBody>
          <a:bodyPr>
            <a:normAutofit/>
          </a:bodyPr>
          <a:lstStyle/>
          <a:p>
            <a:pPr marL="342900" indent="-342900" algn="l">
              <a:buFont typeface="Arial" panose="020B0604020202020204" pitchFamily="34" charset="0"/>
              <a:buChar char="•"/>
            </a:pPr>
            <a:r>
              <a:rPr lang="es-MX" i="1" dirty="0" smtClean="0"/>
              <a:t>Código Limpio: Manual </a:t>
            </a:r>
            <a:r>
              <a:rPr lang="es-MX" i="1" dirty="0"/>
              <a:t>de estilo para el desarrollo ágil de software</a:t>
            </a:r>
            <a:endParaRPr lang="es-MX" dirty="0" smtClean="0"/>
          </a:p>
        </p:txBody>
      </p:sp>
      <p:sp>
        <p:nvSpPr>
          <p:cNvPr id="4" name="CuadroTexto 3"/>
          <p:cNvSpPr txBox="1"/>
          <p:nvPr/>
        </p:nvSpPr>
        <p:spPr>
          <a:xfrm>
            <a:off x="715724" y="386276"/>
            <a:ext cx="9823939" cy="1015663"/>
          </a:xfrm>
          <a:prstGeom prst="rect">
            <a:avLst/>
          </a:prstGeom>
          <a:noFill/>
        </p:spPr>
        <p:txBody>
          <a:bodyPr wrap="square" rtlCol="0">
            <a:spAutoFit/>
          </a:bodyPr>
          <a:lstStyle/>
          <a:p>
            <a:r>
              <a:rPr lang="es-MX" sz="6000" u="sng" dirty="0" smtClean="0">
                <a:effectLst>
                  <a:outerShdw blurRad="38100" dist="38100" dir="2700000" algn="tl">
                    <a:srgbClr val="000000">
                      <a:alpha val="43137"/>
                    </a:srgbClr>
                  </a:outerShdw>
                </a:effectLst>
              </a:rPr>
              <a:t>Fin</a:t>
            </a:r>
          </a:p>
        </p:txBody>
      </p:sp>
      <p:pic>
        <p:nvPicPr>
          <p:cNvPr id="1026" name="Picture 2" descr="Libro Código Limpio, Robert C. Martin, ISBN 9788441532106. Comprar en  Busca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95" y="1632602"/>
            <a:ext cx="2667000" cy="34290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5" name="Rectángulo 4"/>
          <p:cNvSpPr/>
          <p:nvPr/>
        </p:nvSpPr>
        <p:spPr>
          <a:xfrm>
            <a:off x="4314092" y="3335791"/>
            <a:ext cx="5872645" cy="646331"/>
          </a:xfrm>
          <a:prstGeom prst="rect">
            <a:avLst/>
          </a:prstGeom>
        </p:spPr>
        <p:txBody>
          <a:bodyPr wrap="square">
            <a:spAutoFit/>
          </a:bodyPr>
          <a:lstStyle/>
          <a:p>
            <a:r>
              <a:rPr lang="es-MX" sz="3600" b="1" u="sng" dirty="0" smtClean="0">
                <a:effectLst>
                  <a:outerShdw blurRad="38100" dist="38100" dir="2700000" algn="tl">
                    <a:srgbClr val="000000">
                      <a:alpha val="43137"/>
                    </a:srgbClr>
                  </a:outerShdw>
                </a:effectLst>
                <a:latin typeface="+mj-lt"/>
                <a:ea typeface="+mj-ea"/>
                <a:cs typeface="+mj-cs"/>
              </a:rPr>
              <a:t>Fuentes Secundarias:</a:t>
            </a:r>
            <a:endParaRPr lang="es-AR" sz="3600" b="1" u="sng" dirty="0">
              <a:effectLst>
                <a:outerShdw blurRad="38100" dist="38100" dir="2700000" algn="tl">
                  <a:srgbClr val="000000">
                    <a:alpha val="43137"/>
                  </a:srgbClr>
                </a:outerShdw>
              </a:effectLst>
              <a:latin typeface="+mj-lt"/>
              <a:ea typeface="+mj-ea"/>
              <a:cs typeface="+mj-cs"/>
            </a:endParaRPr>
          </a:p>
        </p:txBody>
      </p:sp>
      <p:sp>
        <p:nvSpPr>
          <p:cNvPr id="7" name="Subtítulo 2"/>
          <p:cNvSpPr txBox="1">
            <a:spLocks/>
          </p:cNvSpPr>
          <p:nvPr/>
        </p:nvSpPr>
        <p:spPr>
          <a:xfrm>
            <a:off x="4314092" y="4141428"/>
            <a:ext cx="7027676" cy="2111495"/>
          </a:xfrm>
          <a:prstGeom prst="rect">
            <a:avLst/>
          </a:prstGeom>
          <a:solidFill>
            <a:schemeClr val="bg1">
              <a:alpha val="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MX" i="1" dirty="0">
                <a:hlinkClick r:id="rId3"/>
              </a:rPr>
              <a:t>https://openwebinars.net/blog/que-es-spring-framework</a:t>
            </a:r>
            <a:r>
              <a:rPr lang="es-MX" i="1" dirty="0" smtClean="0">
                <a:hlinkClick r:id="rId3"/>
              </a:rPr>
              <a:t>/</a:t>
            </a:r>
            <a:endParaRPr lang="es-MX" i="1" dirty="0" smtClean="0"/>
          </a:p>
          <a:p>
            <a:pPr marL="342900" indent="-342900" algn="l">
              <a:buFont typeface="Arial" panose="020B0604020202020204" pitchFamily="34" charset="0"/>
              <a:buChar char="•"/>
            </a:pPr>
            <a:r>
              <a:rPr lang="es-MX" i="1" dirty="0">
                <a:hlinkClick r:id="rId4"/>
              </a:rPr>
              <a:t>https://itblogsogeti.com/2015/10/29/inyeccion-de-dependencias-vs-inversion-de-control-eduard-moret-sogeti</a:t>
            </a:r>
            <a:r>
              <a:rPr lang="es-MX" i="1" dirty="0" smtClean="0">
                <a:hlinkClick r:id="rId4"/>
              </a:rPr>
              <a:t>/</a:t>
            </a:r>
            <a:r>
              <a:rPr lang="es-MX" i="1" dirty="0" smtClean="0"/>
              <a:t> </a:t>
            </a:r>
          </a:p>
          <a:p>
            <a:pPr marL="342900" indent="-342900" algn="l">
              <a:buFont typeface="Arial" panose="020B0604020202020204" pitchFamily="34" charset="0"/>
              <a:buChar char="•"/>
            </a:pPr>
            <a:endParaRPr lang="es-MX" dirty="0" smtClean="0"/>
          </a:p>
        </p:txBody>
      </p:sp>
    </p:spTree>
    <p:extLst>
      <p:ext uri="{BB962C8B-B14F-4D97-AF65-F5344CB8AC3E}">
        <p14:creationId xmlns:p14="http://schemas.microsoft.com/office/powerpoint/2010/main" val="180220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78000">
              <a:schemeClr val="accent1">
                <a:lumMod val="45000"/>
                <a:lumOff val="55000"/>
              </a:schemeClr>
            </a:gs>
            <a:gs pos="100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6092" y="286334"/>
            <a:ext cx="9144000" cy="1517066"/>
          </a:xfrm>
        </p:spPr>
        <p:txBody>
          <a:bodyPr>
            <a:normAutofit/>
          </a:bodyPr>
          <a:lstStyle/>
          <a:p>
            <a:pPr algn="l"/>
            <a:r>
              <a:rPr lang="es-MX" sz="4800" b="1" u="sng" dirty="0">
                <a:effectLst>
                  <a:outerShdw blurRad="38100" dist="38100" dir="2700000" algn="tl">
                    <a:srgbClr val="000000">
                      <a:alpha val="43137"/>
                    </a:srgbClr>
                  </a:outerShdw>
                </a:effectLst>
              </a:rPr>
              <a:t>Separar la construcción de un sistema de su uso:</a:t>
            </a:r>
            <a:endParaRPr lang="es-AR" sz="4800"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266092" y="2324100"/>
            <a:ext cx="8182708" cy="4668482"/>
          </a:xfrm>
          <a:solidFill>
            <a:schemeClr val="bg1">
              <a:alpha val="0"/>
            </a:schemeClr>
          </a:solidFill>
        </p:spPr>
        <p:txBody>
          <a:bodyPr>
            <a:normAutofit/>
          </a:bodyPr>
          <a:lstStyle/>
          <a:p>
            <a:pPr algn="l"/>
            <a:r>
              <a:rPr lang="es-MX" sz="2800" dirty="0" smtClean="0"/>
              <a:t>	La </a:t>
            </a:r>
            <a:r>
              <a:rPr lang="es-MX" sz="2800" dirty="0"/>
              <a:t>construcción es un proceso </a:t>
            </a:r>
            <a:r>
              <a:rPr lang="es-MX" sz="2800" b="1" dirty="0"/>
              <a:t>muy diferente </a:t>
            </a:r>
            <a:r>
              <a:rPr lang="es-MX" sz="2800" dirty="0"/>
              <a:t>al uso. Los sistemas de software deben separar el proceso de inicio, en el cual se crean los objetos de la aplicación y se conectan las dependencias, de la lógica de ejecución que toma el testigo tras el inicio</a:t>
            </a:r>
            <a:r>
              <a:rPr lang="es-MX" sz="2800" dirty="0" smtClean="0"/>
              <a:t>.</a:t>
            </a:r>
          </a:p>
          <a:p>
            <a:pPr algn="l"/>
            <a:endParaRPr lang="es-AR" sz="2800" dirty="0"/>
          </a:p>
          <a:p>
            <a:pPr algn="l"/>
            <a:r>
              <a:rPr lang="es-MX" sz="2800" dirty="0" smtClean="0"/>
              <a:t>	El </a:t>
            </a:r>
            <a:r>
              <a:rPr lang="es-MX" sz="2800" dirty="0"/>
              <a:t>proceso de inicio es un aspecto que toda aplicación debe abordar. Desafortunadamente, muchas aplicaciones no lo hacen. Por ello existen técnicas para llevar esto a cabo:</a:t>
            </a:r>
            <a:endParaRPr lang="es-AR" sz="2800" dirty="0"/>
          </a:p>
          <a:p>
            <a:pPr algn="l"/>
            <a:endParaRPr lang="es-MX" dirty="0" smtClean="0"/>
          </a:p>
        </p:txBody>
      </p:sp>
      <p:sp>
        <p:nvSpPr>
          <p:cNvPr id="5" name="Rectángulo 4"/>
          <p:cNvSpPr/>
          <p:nvPr/>
        </p:nvSpPr>
        <p:spPr>
          <a:xfrm>
            <a:off x="10115550" y="1524000"/>
            <a:ext cx="1714500" cy="1581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p:cNvSpPr/>
          <p:nvPr/>
        </p:nvSpPr>
        <p:spPr>
          <a:xfrm>
            <a:off x="10115550" y="4095750"/>
            <a:ext cx="1714500" cy="1581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p:cNvSpPr txBox="1"/>
          <p:nvPr/>
        </p:nvSpPr>
        <p:spPr>
          <a:xfrm>
            <a:off x="10115550" y="2014746"/>
            <a:ext cx="1714500" cy="707886"/>
          </a:xfrm>
          <a:prstGeom prst="rect">
            <a:avLst/>
          </a:prstGeom>
          <a:noFill/>
        </p:spPr>
        <p:txBody>
          <a:bodyPr wrap="square" rtlCol="0">
            <a:spAutoFit/>
          </a:bodyPr>
          <a:lstStyle/>
          <a:p>
            <a:pPr algn="ctr"/>
            <a:r>
              <a:rPr lang="es-MX" sz="2000" b="1" dirty="0" smtClean="0"/>
              <a:t>Construcción del sistema</a:t>
            </a:r>
            <a:endParaRPr lang="es-AR" sz="2000" b="1" dirty="0"/>
          </a:p>
        </p:txBody>
      </p:sp>
      <p:sp>
        <p:nvSpPr>
          <p:cNvPr id="9" name="CuadroTexto 8"/>
          <p:cNvSpPr txBox="1"/>
          <p:nvPr/>
        </p:nvSpPr>
        <p:spPr>
          <a:xfrm>
            <a:off x="10115550" y="4532382"/>
            <a:ext cx="1714500" cy="707886"/>
          </a:xfrm>
          <a:prstGeom prst="rect">
            <a:avLst/>
          </a:prstGeom>
          <a:noFill/>
        </p:spPr>
        <p:txBody>
          <a:bodyPr wrap="square" rtlCol="0">
            <a:spAutoFit/>
          </a:bodyPr>
          <a:lstStyle/>
          <a:p>
            <a:pPr algn="ctr"/>
            <a:r>
              <a:rPr lang="es-MX" sz="2000" b="1" dirty="0" smtClean="0"/>
              <a:t>Uso del sistema</a:t>
            </a:r>
            <a:endParaRPr lang="es-AR" sz="2000" b="1" dirty="0"/>
          </a:p>
        </p:txBody>
      </p:sp>
    </p:spTree>
    <p:extLst>
      <p:ext uri="{BB962C8B-B14F-4D97-AF65-F5344CB8AC3E}">
        <p14:creationId xmlns:p14="http://schemas.microsoft.com/office/powerpoint/2010/main" val="2669063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8000">
              <a:schemeClr val="accent1">
                <a:lumMod val="45000"/>
                <a:lumOff val="55000"/>
              </a:schemeClr>
            </a:gs>
            <a:gs pos="78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6092" y="286334"/>
            <a:ext cx="9144000" cy="1517066"/>
          </a:xfrm>
        </p:spPr>
        <p:txBody>
          <a:bodyPr>
            <a:normAutofit/>
          </a:bodyPr>
          <a:lstStyle/>
          <a:p>
            <a:pPr algn="l"/>
            <a:r>
              <a:rPr lang="es-MX" sz="4800" b="1" u="sng" dirty="0">
                <a:effectLst>
                  <a:outerShdw blurRad="38100" dist="38100" dir="2700000" algn="tl">
                    <a:srgbClr val="000000">
                      <a:alpha val="43137"/>
                    </a:srgbClr>
                  </a:outerShdw>
                </a:effectLst>
              </a:rPr>
              <a:t>Técnica de la inicialización / evaluación tardía</a:t>
            </a:r>
            <a:endParaRPr lang="es-AR" sz="4800"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266092" y="2189518"/>
            <a:ext cx="9535258" cy="4668482"/>
          </a:xfrm>
          <a:solidFill>
            <a:schemeClr val="bg1">
              <a:alpha val="0"/>
            </a:schemeClr>
          </a:solidFill>
        </p:spPr>
        <p:txBody>
          <a:bodyPr>
            <a:normAutofit/>
          </a:bodyPr>
          <a:lstStyle/>
          <a:p>
            <a:pPr algn="l"/>
            <a:r>
              <a:rPr lang="es-MX" sz="3200" dirty="0" smtClean="0"/>
              <a:t>	No </a:t>
            </a:r>
            <a:r>
              <a:rPr lang="es-MX" sz="3200" dirty="0" smtClean="0"/>
              <a:t>incurrimos (caemos en la falta) </a:t>
            </a:r>
            <a:r>
              <a:rPr lang="es-MX" sz="3200" dirty="0"/>
              <a:t>en la sobrecarga de la construcción a menos que usemos el objeto realmente, como resultado el tiempo de inicio se puede acelerar y evitamos que se devuelva “</a:t>
            </a:r>
            <a:r>
              <a:rPr lang="es-MX" sz="3200" dirty="0" err="1"/>
              <a:t>null</a:t>
            </a:r>
            <a:r>
              <a:rPr lang="es-MX" sz="3200" dirty="0"/>
              <a:t>”.  </a:t>
            </a:r>
            <a:endParaRPr lang="es-MX" sz="3200" dirty="0" smtClean="0"/>
          </a:p>
          <a:p>
            <a:pPr algn="l"/>
            <a:endParaRPr lang="es-MX" sz="3200" dirty="0"/>
          </a:p>
          <a:p>
            <a:pPr algn="l"/>
            <a:r>
              <a:rPr lang="es-MX" sz="3200" dirty="0" smtClean="0"/>
              <a:t>	Pero </a:t>
            </a:r>
            <a:r>
              <a:rPr lang="es-MX" sz="3200" dirty="0"/>
              <a:t>si tenemos Dependencias (del objeto) no podremos compilar la aplicación sin resolver esto primero. </a:t>
            </a:r>
            <a:endParaRPr lang="es-AR" sz="3200" dirty="0"/>
          </a:p>
          <a:p>
            <a:pPr algn="l"/>
            <a:endParaRPr lang="es-MX" dirty="0" smtClean="0"/>
          </a:p>
        </p:txBody>
      </p:sp>
    </p:spTree>
    <p:extLst>
      <p:ext uri="{BB962C8B-B14F-4D97-AF65-F5344CB8AC3E}">
        <p14:creationId xmlns:p14="http://schemas.microsoft.com/office/powerpoint/2010/main" val="3977459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55000">
              <a:schemeClr val="accent1">
                <a:lumMod val="45000"/>
                <a:lumOff val="55000"/>
              </a:schemeClr>
            </a:gs>
            <a:gs pos="23000">
              <a:schemeClr val="accent1">
                <a:lumMod val="45000"/>
                <a:lumOff val="55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6092" y="228600"/>
            <a:ext cx="9144000" cy="831850"/>
          </a:xfrm>
        </p:spPr>
        <p:txBody>
          <a:bodyPr>
            <a:normAutofit/>
          </a:bodyPr>
          <a:lstStyle/>
          <a:p>
            <a:pPr algn="l"/>
            <a:r>
              <a:rPr lang="es-MX" sz="4800" b="1" u="sng" dirty="0">
                <a:effectLst>
                  <a:outerShdw blurRad="38100" dist="38100" dir="2700000" algn="tl">
                    <a:srgbClr val="000000">
                      <a:alpha val="43137"/>
                    </a:srgbClr>
                  </a:outerShdw>
                </a:effectLst>
              </a:rPr>
              <a:t>Separar Main</a:t>
            </a:r>
            <a:endParaRPr lang="es-AR" sz="4800"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266092" y="1060450"/>
            <a:ext cx="3705958" cy="3568700"/>
          </a:xfrm>
          <a:solidFill>
            <a:schemeClr val="bg1">
              <a:alpha val="0"/>
            </a:schemeClr>
          </a:solidFill>
        </p:spPr>
        <p:txBody>
          <a:bodyPr>
            <a:normAutofit lnSpcReduction="10000"/>
          </a:bodyPr>
          <a:lstStyle/>
          <a:p>
            <a:pPr algn="l"/>
            <a:r>
              <a:rPr lang="es-MX" dirty="0" smtClean="0"/>
              <a:t>	Una </a:t>
            </a:r>
            <a:r>
              <a:rPr lang="es-MX" dirty="0"/>
              <a:t>forma de separar la construcción, consiste en trasladar todos los aspectos de la construcción a Main o a módulos individuales por main, y diseñar el resto del sistema suponiendo que todos los objetos se han creado y conectado correctamente.</a:t>
            </a:r>
            <a:endParaRPr lang="es-AR" dirty="0"/>
          </a:p>
          <a:p>
            <a:pPr algn="l"/>
            <a:endParaRPr lang="es-MX" dirty="0" smtClean="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5614987" y="228600"/>
            <a:ext cx="6367463" cy="4114800"/>
          </a:xfrm>
          <a:prstGeom prst="rect">
            <a:avLst/>
          </a:prstGeom>
        </p:spPr>
      </p:pic>
      <p:sp>
        <p:nvSpPr>
          <p:cNvPr id="5" name="CuadroTexto 4"/>
          <p:cNvSpPr txBox="1"/>
          <p:nvPr/>
        </p:nvSpPr>
        <p:spPr>
          <a:xfrm>
            <a:off x="1266092" y="4495800"/>
            <a:ext cx="10716358" cy="1938992"/>
          </a:xfrm>
          <a:prstGeom prst="rect">
            <a:avLst/>
          </a:prstGeom>
          <a:noFill/>
        </p:spPr>
        <p:txBody>
          <a:bodyPr wrap="square" rtlCol="0">
            <a:spAutoFit/>
          </a:bodyPr>
          <a:lstStyle/>
          <a:p>
            <a:r>
              <a:rPr lang="es-MX" sz="2400" dirty="0" smtClean="0"/>
              <a:t>	El </a:t>
            </a:r>
            <a:r>
              <a:rPr lang="es-MX" sz="2400" dirty="0"/>
              <a:t>flujo de control es fácil de seguir. La función main crea los objetos necesarios para el sistema, los pasa a la aplicación y esta los utiliza, todas las flechas van en la misma dirección, alejándose de main, lo que significa que la aplicación no tiene conocimiento de main ni del resto del proceso de construcción. Simplemente espera a que todo se haya construido correctamente.</a:t>
            </a:r>
            <a:endParaRPr lang="es-AR" sz="2400" dirty="0"/>
          </a:p>
        </p:txBody>
      </p:sp>
    </p:spTree>
    <p:extLst>
      <p:ext uri="{BB962C8B-B14F-4D97-AF65-F5344CB8AC3E}">
        <p14:creationId xmlns:p14="http://schemas.microsoft.com/office/powerpoint/2010/main" val="3765108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3000">
              <a:schemeClr val="accent1">
                <a:lumMod val="5000"/>
                <a:lumOff val="95000"/>
              </a:schemeClr>
            </a:gs>
            <a:gs pos="38000">
              <a:schemeClr val="accent1">
                <a:lumMod val="45000"/>
                <a:lumOff val="55000"/>
              </a:schemeClr>
            </a:gs>
            <a:gs pos="51000">
              <a:schemeClr val="accent1">
                <a:lumMod val="45000"/>
                <a:lumOff val="55000"/>
              </a:schemeClr>
            </a:gs>
            <a:gs pos="73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6092" y="228600"/>
            <a:ext cx="9144000" cy="831850"/>
          </a:xfrm>
        </p:spPr>
        <p:txBody>
          <a:bodyPr>
            <a:normAutofit/>
          </a:bodyPr>
          <a:lstStyle/>
          <a:p>
            <a:pPr algn="l"/>
            <a:r>
              <a:rPr lang="es-MX" sz="4800" b="1" u="sng" dirty="0" smtClean="0">
                <a:effectLst>
                  <a:outerShdw blurRad="38100" dist="38100" dir="2700000" algn="tl">
                    <a:srgbClr val="000000">
                      <a:alpha val="43137"/>
                    </a:srgbClr>
                  </a:outerShdw>
                </a:effectLst>
              </a:rPr>
              <a:t>Factorías</a:t>
            </a:r>
            <a:endParaRPr lang="es-AR" sz="4800"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266092" y="1803400"/>
            <a:ext cx="4163158" cy="5447632"/>
          </a:xfrm>
          <a:solidFill>
            <a:schemeClr val="bg1">
              <a:alpha val="0"/>
            </a:schemeClr>
          </a:solidFill>
        </p:spPr>
        <p:txBody>
          <a:bodyPr>
            <a:normAutofit/>
          </a:bodyPr>
          <a:lstStyle/>
          <a:p>
            <a:pPr algn="l"/>
            <a:r>
              <a:rPr lang="es-MX" sz="2800" dirty="0" smtClean="0"/>
              <a:t>	En </a:t>
            </a:r>
            <a:r>
              <a:rPr lang="es-MX" sz="2800" dirty="0"/>
              <a:t>ocasiones la aplicación será responsable de crear un objeto. En este caso podemos usar el </a:t>
            </a:r>
            <a:r>
              <a:rPr lang="es-MX" sz="2800" b="1" dirty="0"/>
              <a:t>patrón de factoría abstracta (Patrón de diseño) </a:t>
            </a:r>
            <a:r>
              <a:rPr lang="es-MX" sz="2800" dirty="0"/>
              <a:t>para que la aplicación controle cuando crearlo, pero manteniendo los detalles de dicha construcción separados del código de la aplicación. </a:t>
            </a:r>
          </a:p>
        </p:txBody>
      </p:sp>
      <p:pic>
        <p:nvPicPr>
          <p:cNvPr id="2050" name="Picture 2" descr="Abstract Fa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1784350"/>
            <a:ext cx="6132427"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06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87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6092" y="228600"/>
            <a:ext cx="9144000" cy="831850"/>
          </a:xfrm>
        </p:spPr>
        <p:txBody>
          <a:bodyPr>
            <a:normAutofit/>
          </a:bodyPr>
          <a:lstStyle/>
          <a:p>
            <a:pPr algn="l"/>
            <a:r>
              <a:rPr lang="es-MX" sz="4800" b="1" u="sng" dirty="0" smtClean="0">
                <a:effectLst>
                  <a:outerShdw blurRad="38100" dist="38100" dir="2700000" algn="tl">
                    <a:srgbClr val="000000">
                      <a:alpha val="43137"/>
                    </a:srgbClr>
                  </a:outerShdw>
                </a:effectLst>
              </a:rPr>
              <a:t>Inyectar </a:t>
            </a:r>
            <a:r>
              <a:rPr lang="es-MX" sz="4800" b="1" u="sng" dirty="0">
                <a:effectLst>
                  <a:outerShdw blurRad="38100" dist="38100" dir="2700000" algn="tl">
                    <a:srgbClr val="000000">
                      <a:alpha val="43137"/>
                    </a:srgbClr>
                  </a:outerShdw>
                </a:effectLst>
              </a:rPr>
              <a:t>Dependencias </a:t>
            </a:r>
            <a:endParaRPr lang="es-AR" sz="4800" b="1" u="sng"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266092" y="1803400"/>
            <a:ext cx="9668608" cy="4730750"/>
          </a:xfrm>
          <a:noFill/>
        </p:spPr>
        <p:txBody>
          <a:bodyPr>
            <a:normAutofit/>
          </a:bodyPr>
          <a:lstStyle/>
          <a:p>
            <a:pPr algn="l"/>
            <a:r>
              <a:rPr lang="es-MX" sz="2800" dirty="0" smtClean="0"/>
              <a:t>	Un </a:t>
            </a:r>
            <a:r>
              <a:rPr lang="es-MX" sz="2800" dirty="0"/>
              <a:t>potente mecanismo para separar la construcción del uso es </a:t>
            </a:r>
            <a:r>
              <a:rPr lang="es-MX" sz="2800" i="1" u="sng" dirty="0"/>
              <a:t>la Inyección de dependencias</a:t>
            </a:r>
            <a:r>
              <a:rPr lang="es-MX" sz="2800" dirty="0"/>
              <a:t>, la aplicación de </a:t>
            </a:r>
            <a:r>
              <a:rPr lang="es-MX" sz="2800" b="1" dirty="0"/>
              <a:t>Inversión de control</a:t>
            </a:r>
            <a:r>
              <a:rPr lang="es-MX" sz="2800" dirty="0"/>
              <a:t> (un método de trabajo en el cual el flujo de ejecución de un programa se invierte) a la administración de dependencias. La inversión de control pasa responsabilidades secundarias de un objeto a otros dedicados a ese cometido. Aparte de esto la inyección de dependencias va un paso más allá. En un programa la clase no hace nada directamente para resolver sus dependencias, por el contrario ofrece </a:t>
            </a:r>
            <a:r>
              <a:rPr lang="es-MX" sz="2800" b="1" dirty="0">
                <a:solidFill>
                  <a:srgbClr val="FF0000"/>
                </a:solidFill>
              </a:rPr>
              <a:t>métodos de establecimiento o argumentos de constructor</a:t>
            </a:r>
            <a:r>
              <a:rPr lang="es-MX" sz="2800" dirty="0">
                <a:solidFill>
                  <a:srgbClr val="FF0000"/>
                </a:solidFill>
              </a:rPr>
              <a:t> </a:t>
            </a:r>
            <a:r>
              <a:rPr lang="es-MX" sz="2800" dirty="0"/>
              <a:t>(o las 2) que se usan para inyectar dependencias. </a:t>
            </a:r>
            <a:endParaRPr lang="es-AR" sz="2800" dirty="0"/>
          </a:p>
        </p:txBody>
      </p:sp>
    </p:spTree>
    <p:extLst>
      <p:ext uri="{BB962C8B-B14F-4D97-AF65-F5344CB8AC3E}">
        <p14:creationId xmlns:p14="http://schemas.microsoft.com/office/powerpoint/2010/main" val="324969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1">
                <a:lumMod val="5000"/>
                <a:lumOff val="95000"/>
              </a:schemeClr>
            </a:gs>
            <a:gs pos="35000">
              <a:schemeClr val="accent1">
                <a:lumMod val="45000"/>
                <a:lumOff val="55000"/>
              </a:schemeClr>
            </a:gs>
            <a:gs pos="87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u="sng" dirty="0">
                <a:effectLst>
                  <a:outerShdw blurRad="38100" dist="38100" dir="2700000" algn="tl">
                    <a:srgbClr val="000000">
                      <a:alpha val="43137"/>
                    </a:srgbClr>
                  </a:outerShdw>
                </a:effectLst>
              </a:rPr>
              <a:t>Mas sobre las dependencias </a:t>
            </a:r>
            <a:endParaRPr lang="es-AR" sz="4800" b="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marL="0" indent="0">
              <a:buNone/>
            </a:pPr>
            <a:r>
              <a:rPr lang="es-MX" dirty="0" smtClean="0"/>
              <a:t>	En </a:t>
            </a:r>
            <a:r>
              <a:rPr lang="es-MX" dirty="0"/>
              <a:t>el proceso de construcción el contenedor de inyección crea instancias en los objetos necesarios (lo hace bajo demanda) y usa lo </a:t>
            </a:r>
            <a:r>
              <a:rPr lang="es-MX" b="1" dirty="0">
                <a:solidFill>
                  <a:srgbClr val="FF0000"/>
                </a:solidFill>
              </a:rPr>
              <a:t>anteriormente mencionado </a:t>
            </a:r>
            <a:r>
              <a:rPr lang="es-MX" dirty="0"/>
              <a:t>para conectar las dependencias. Por su parte objetos dependientes suelen especificarse a través de un archivo de configuración o mediante programación en un módulo de construcción de propósito especial. </a:t>
            </a:r>
            <a:endParaRPr lang="es-AR" dirty="0"/>
          </a:p>
          <a:p>
            <a:pPr marL="0" indent="0">
              <a:buNone/>
            </a:pPr>
            <a:r>
              <a:rPr lang="es-MX" dirty="0" smtClean="0"/>
              <a:t>Ejemplo</a:t>
            </a:r>
            <a:r>
              <a:rPr lang="es-MX" dirty="0"/>
              <a:t>: La estructura Spring (es un </a:t>
            </a:r>
            <a:r>
              <a:rPr lang="es-MX" dirty="0" err="1"/>
              <a:t>framework</a:t>
            </a:r>
            <a:r>
              <a:rPr lang="es-MX" dirty="0"/>
              <a:t> de código abierto para la creación de aplicaciones empresariales Java) proporciona el contenedor de inyección más conocido de Java, los objetos que se van a conectar se definen en un archivo de configuración XML.</a:t>
            </a:r>
            <a:endParaRPr lang="es-AR" dirty="0"/>
          </a:p>
          <a:p>
            <a:endParaRPr lang="es-AR" dirty="0"/>
          </a:p>
        </p:txBody>
      </p:sp>
    </p:spTree>
    <p:extLst>
      <p:ext uri="{BB962C8B-B14F-4D97-AF65-F5344CB8AC3E}">
        <p14:creationId xmlns:p14="http://schemas.microsoft.com/office/powerpoint/2010/main" val="3883290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8000">
              <a:schemeClr val="accent1">
                <a:lumMod val="45000"/>
                <a:lumOff val="55000"/>
              </a:schemeClr>
            </a:gs>
            <a:gs pos="78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u="sng" dirty="0" smtClean="0">
                <a:effectLst>
                  <a:outerShdw blurRad="38100" dist="38100" dir="2700000" algn="tl">
                    <a:srgbClr val="000000">
                      <a:alpha val="43137"/>
                    </a:srgbClr>
                  </a:outerShdw>
                </a:effectLst>
              </a:rPr>
              <a:t>Evolucionar </a:t>
            </a:r>
            <a:endParaRPr lang="es-AR" sz="4800" b="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marL="0" indent="0">
              <a:buNone/>
            </a:pPr>
            <a:r>
              <a:rPr lang="es-MX" dirty="0" smtClean="0"/>
              <a:t>	Conseguir </a:t>
            </a:r>
            <a:r>
              <a:rPr lang="es-MX" dirty="0"/>
              <a:t>sistemas perfectos a la primera es un mito. Por el contrario, debemos </a:t>
            </a:r>
            <a:r>
              <a:rPr lang="es-MX" b="1" u="sng" dirty="0">
                <a:effectLst>
                  <a:outerShdw blurRad="38100" dist="38100" dir="2700000" algn="tl">
                    <a:srgbClr val="000000">
                      <a:alpha val="43137"/>
                    </a:srgbClr>
                  </a:outerShdw>
                </a:effectLst>
              </a:rPr>
              <a:t>implementar hoy</a:t>
            </a:r>
            <a:r>
              <a:rPr lang="es-MX" dirty="0"/>
              <a:t>, y re factorizar y </a:t>
            </a:r>
            <a:r>
              <a:rPr lang="es-MX" b="1" u="sng" dirty="0">
                <a:effectLst>
                  <a:outerShdw blurRad="38100" dist="38100" dir="2700000" algn="tl">
                    <a:srgbClr val="000000">
                      <a:alpha val="43137"/>
                    </a:srgbClr>
                  </a:outerShdw>
                </a:effectLst>
              </a:rPr>
              <a:t>ampliar mañana</a:t>
            </a:r>
            <a:r>
              <a:rPr lang="es-MX" dirty="0"/>
              <a:t>. Es la esencia de la agilidad iterativa e incremental. El desarrollo controlado por pruebas, la refactorización y el código limpio que generan hace que funcione a nivel de código. </a:t>
            </a:r>
            <a:endParaRPr lang="es-AR" dirty="0"/>
          </a:p>
          <a:p>
            <a:pPr marL="0" indent="0">
              <a:buNone/>
            </a:pPr>
            <a:endParaRPr lang="es-MX" dirty="0" smtClean="0"/>
          </a:p>
          <a:p>
            <a:pPr marL="0" indent="0">
              <a:buNone/>
            </a:pPr>
            <a:r>
              <a:rPr lang="es-MX" dirty="0" smtClean="0"/>
              <a:t>	¿</a:t>
            </a:r>
            <a:r>
              <a:rPr lang="es-MX" dirty="0"/>
              <a:t>Pero qué sucede en el nivel del sistema? ¿La arquitectura del sistema no requiere una planificación previa?  Sin duda no puede aumentar incrementalmente algo sencillo a algo complejo ¿O sí?</a:t>
            </a:r>
            <a:endParaRPr lang="es-AR" dirty="0"/>
          </a:p>
          <a:p>
            <a:pPr marL="0" indent="0">
              <a:buNone/>
            </a:pPr>
            <a:endParaRPr lang="es-AR" dirty="0"/>
          </a:p>
        </p:txBody>
      </p:sp>
    </p:spTree>
    <p:extLst>
      <p:ext uri="{BB962C8B-B14F-4D97-AF65-F5344CB8AC3E}">
        <p14:creationId xmlns:p14="http://schemas.microsoft.com/office/powerpoint/2010/main" val="2155173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8000">
              <a:schemeClr val="accent1">
                <a:lumMod val="20000"/>
                <a:lumOff val="80000"/>
              </a:schemeClr>
            </a:gs>
            <a:gs pos="78000">
              <a:schemeClr val="accent1">
                <a:lumMod val="40000"/>
                <a:lumOff val="60000"/>
              </a:schemeClr>
            </a:gs>
            <a:gs pos="100000">
              <a:schemeClr val="accent1">
                <a:lumMod val="60000"/>
                <a:lumOff val="4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u="sng" dirty="0" smtClean="0">
                <a:effectLst>
                  <a:outerShdw blurRad="38100" dist="38100" dir="2700000" algn="tl">
                    <a:srgbClr val="000000">
                      <a:alpha val="43137"/>
                    </a:srgbClr>
                  </a:outerShdw>
                </a:effectLst>
              </a:rPr>
              <a:t>Proxies </a:t>
            </a:r>
            <a:r>
              <a:rPr lang="es-MX" sz="4800" b="1" u="sng" dirty="0">
                <a:effectLst>
                  <a:outerShdw blurRad="38100" dist="38100" dir="2700000" algn="tl">
                    <a:srgbClr val="000000">
                      <a:alpha val="43137"/>
                    </a:srgbClr>
                  </a:outerShdw>
                </a:effectLst>
              </a:rPr>
              <a:t>de Java</a:t>
            </a:r>
            <a:r>
              <a:rPr lang="es-MX" sz="4800" b="1" u="sng" dirty="0">
                <a:effectLst>
                  <a:outerShdw blurRad="38100" dist="38100" dir="2700000" algn="tl">
                    <a:srgbClr val="000000">
                      <a:alpha val="43137"/>
                    </a:srgbClr>
                  </a:outerShdw>
                </a:effectLst>
              </a:rPr>
              <a:t> </a:t>
            </a:r>
            <a:endParaRPr lang="es-AR" sz="4800" b="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marL="0" indent="0">
              <a:buNone/>
            </a:pPr>
            <a:endParaRPr lang="es-MX" dirty="0" smtClean="0"/>
          </a:p>
          <a:p>
            <a:pPr marL="0" indent="0">
              <a:buNone/>
            </a:pPr>
            <a:r>
              <a:rPr lang="es-MX" dirty="0" smtClean="0"/>
              <a:t>	Un </a:t>
            </a:r>
            <a:r>
              <a:rPr lang="es-MX" dirty="0"/>
              <a:t>proxy recibe solicitudes del cliente, realiza parte del trabajo (control de acceso, almacenamiento en caché, </a:t>
            </a:r>
            <a:r>
              <a:rPr lang="es-MX" dirty="0" smtClean="0"/>
              <a:t>etc.). </a:t>
            </a:r>
            <a:r>
              <a:rPr lang="es-MX" dirty="0"/>
              <a:t>Los proxies de Java son útiles en casos sencillos, como envolver invocaciones de métodos en objetos o clases concretas, sin embargo, los proxies dinámicos proporcionados en el JDK (Java Development Kit) solo funcionan en interfaces. Para aplicarlos a clases se debe usar una biblioteca de manipulación de código de bytes (CGLIB (Code Generation Library) o Javassist</a:t>
            </a:r>
            <a:r>
              <a:rPr lang="es-MX" dirty="0" smtClean="0"/>
              <a:t>).</a:t>
            </a:r>
            <a:endParaRPr lang="es-AR" dirty="0"/>
          </a:p>
          <a:p>
            <a:pPr marL="0" indent="0">
              <a:buNone/>
            </a:pPr>
            <a:endParaRPr lang="es-AR" dirty="0"/>
          </a:p>
        </p:txBody>
      </p:sp>
    </p:spTree>
    <p:extLst>
      <p:ext uri="{BB962C8B-B14F-4D97-AF65-F5344CB8AC3E}">
        <p14:creationId xmlns:p14="http://schemas.microsoft.com/office/powerpoint/2010/main" val="3541043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117</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Capitulo 11: Sistemas</vt:lpstr>
      <vt:lpstr>Separar la construcción de un sistema de su uso:</vt:lpstr>
      <vt:lpstr>Técnica de la inicialización / evaluación tardía</vt:lpstr>
      <vt:lpstr>Separar Main</vt:lpstr>
      <vt:lpstr>Factorías</vt:lpstr>
      <vt:lpstr>Inyectar Dependencias </vt:lpstr>
      <vt:lpstr>Mas sobre las dependencias </vt:lpstr>
      <vt:lpstr>Evolucionar </vt:lpstr>
      <vt:lpstr>Proxies de Java </vt:lpstr>
      <vt:lpstr>Aspectos de AspectJ: </vt:lpstr>
      <vt:lpstr>Optimizar la toma de decisiones </vt:lpstr>
      <vt:lpstr>Fuente principal: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11: Sistemas</dc:title>
  <dc:creator>Octavio</dc:creator>
  <cp:lastModifiedBy>Octavio</cp:lastModifiedBy>
  <cp:revision>13</cp:revision>
  <dcterms:created xsi:type="dcterms:W3CDTF">2022-08-01T23:23:12Z</dcterms:created>
  <dcterms:modified xsi:type="dcterms:W3CDTF">2022-08-02T17:53:09Z</dcterms:modified>
</cp:coreProperties>
</file>