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57" r:id="rId4"/>
    <p:sldId id="258" r:id="rId5"/>
    <p:sldId id="282" r:id="rId6"/>
    <p:sldId id="283" r:id="rId7"/>
    <p:sldId id="28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4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2742" autoAdjust="0"/>
  </p:normalViewPr>
  <p:slideViewPr>
    <p:cSldViewPr snapToGrid="0" snapToObjects="1">
      <p:cViewPr>
        <p:scale>
          <a:sx n="94" d="100"/>
          <a:sy n="94" d="100"/>
        </p:scale>
        <p:origin x="1416" y="-1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CACAD-E971-2243-8124-720D11534A29}" type="datetimeFigureOut">
              <a:rPr lang="pt-PT" smtClean="0"/>
              <a:t>16/02/18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B63D3-152E-7142-B548-1DDDC1D16CB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984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B63D3-152E-7142-B548-1DDDC1D16CB9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65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B63D3-152E-7142-B548-1DDDC1D16CB9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91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B63D3-152E-7142-B548-1DDDC1D16CB9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43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6A10-2D21-0842-BB06-4EC1014CAA30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529A-8F51-0B49-892F-CA2A8563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6A10-2D21-0842-BB06-4EC1014CAA30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529A-8F51-0B49-892F-CA2A8563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0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6A10-2D21-0842-BB06-4EC1014CAA30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529A-8F51-0B49-892F-CA2A8563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6A10-2D21-0842-BB06-4EC1014CAA30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529A-8F51-0B49-892F-CA2A8563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6A10-2D21-0842-BB06-4EC1014CAA30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529A-8F51-0B49-892F-CA2A8563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6A10-2D21-0842-BB06-4EC1014CAA30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529A-8F51-0B49-892F-CA2A8563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6A10-2D21-0842-BB06-4EC1014CAA30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529A-8F51-0B49-892F-CA2A8563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8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6A10-2D21-0842-BB06-4EC1014CAA30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529A-8F51-0B49-892F-CA2A8563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6A10-2D21-0842-BB06-4EC1014CAA30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529A-8F51-0B49-892F-CA2A8563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6A10-2D21-0842-BB06-4EC1014CAA30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529A-8F51-0B49-892F-CA2A8563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6A10-2D21-0842-BB06-4EC1014CAA30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529A-8F51-0B49-892F-CA2A8563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4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76A10-2D21-0842-BB06-4EC1014CAA30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529A-8F51-0B49-892F-CA2A8563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dropbox.com/s/db5nzrd2rn424g2/datasets.zip?dl=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virtualbox.org" TargetMode="Externa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dropbox.com/s/8pjb8skzkx7ruw3/datasets.zip?dl=0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5864" y="6181446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398889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10" y="1"/>
            <a:ext cx="8919882" cy="208844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Linux Environment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for Bioinformatics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236" y="6181446"/>
            <a:ext cx="7186706" cy="571963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Algoritmos Avançados de </a:t>
            </a:r>
            <a:r>
              <a:rPr lang="pt-BR" sz="2800" smtClean="0">
                <a:solidFill>
                  <a:schemeClr val="bg1"/>
                </a:solidFill>
              </a:rPr>
              <a:t>Bioinformática </a:t>
            </a:r>
            <a:r>
              <a:rPr lang="pt-BR" sz="2800" smtClean="0">
                <a:solidFill>
                  <a:schemeClr val="bg1"/>
                </a:solidFill>
              </a:rPr>
              <a:t>2018</a:t>
            </a:r>
            <a:endParaRPr lang="pt-BR" sz="28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 descr="terminal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07" y="2994863"/>
            <a:ext cx="1799054" cy="1799054"/>
          </a:xfrm>
          <a:prstGeom prst="rect">
            <a:avLst/>
          </a:prstGeom>
          <a:ln>
            <a:solidFill>
              <a:srgbClr val="002A52"/>
            </a:solidFill>
          </a:ln>
        </p:spPr>
      </p:pic>
    </p:spTree>
    <p:extLst>
      <p:ext uri="{BB962C8B-B14F-4D97-AF65-F5344CB8AC3E}">
        <p14:creationId xmlns:p14="http://schemas.microsoft.com/office/powerpoint/2010/main" val="41120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973" y="780610"/>
            <a:ext cx="8549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Symbolic links create references to files and folders and allow this data to be accessed without duplication.</a:t>
            </a:r>
          </a:p>
          <a:p>
            <a:pPr marL="285750" indent="-28575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To create symbolic links mode to the folder where you want to create the link and the use the </a:t>
            </a:r>
            <a:r>
              <a:rPr lang="en-US" sz="2000" i="1" dirty="0" err="1" smtClean="0">
                <a:solidFill>
                  <a:srgbClr val="002A52"/>
                </a:solidFill>
              </a:rPr>
              <a:t>ln</a:t>
            </a:r>
            <a:r>
              <a:rPr lang="en-US" sz="2000" dirty="0" smtClean="0">
                <a:solidFill>
                  <a:srgbClr val="002A52"/>
                </a:solidFill>
              </a:rPr>
              <a:t> command: 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Symbolic Links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973" y="2482102"/>
            <a:ext cx="8026833" cy="628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move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(cd)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to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folder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where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you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want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link 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ln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–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s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fullPathToFileOrFolderToLink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73" y="3531798"/>
            <a:ext cx="8549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Links can be listed with </a:t>
            </a:r>
            <a:r>
              <a:rPr lang="en-US" sz="2000" i="1" dirty="0" err="1" smtClean="0">
                <a:solidFill>
                  <a:srgbClr val="002A52"/>
                </a:solidFill>
              </a:rPr>
              <a:t>ls</a:t>
            </a:r>
            <a:r>
              <a:rPr lang="en-US" sz="2000" dirty="0" smtClean="0">
                <a:solidFill>
                  <a:srgbClr val="002A52"/>
                </a:solidFill>
              </a:rPr>
              <a:t> as ordinary files;</a:t>
            </a:r>
          </a:p>
          <a:p>
            <a:pPr marL="285750" indent="-28575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To delete symbolic links use </a:t>
            </a:r>
            <a:r>
              <a:rPr lang="en-US" sz="2000" i="1" dirty="0" smtClean="0">
                <a:solidFill>
                  <a:srgbClr val="002A52"/>
                </a:solidFill>
              </a:rPr>
              <a:t>unlink</a:t>
            </a:r>
            <a:r>
              <a:rPr lang="en-US" sz="2000" dirty="0" smtClean="0">
                <a:solidFill>
                  <a:srgbClr val="002A52"/>
                </a:solidFill>
              </a:rPr>
              <a:t>;</a:t>
            </a:r>
            <a:endParaRPr lang="en-US" sz="2000" dirty="0">
              <a:solidFill>
                <a:srgbClr val="002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112" y="740247"/>
            <a:ext cx="8549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Regular expressions allow to target multiple files that follow in their names a specific pattern.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rgbClr val="002A52"/>
                </a:solidFill>
              </a:rPr>
              <a:t>*</a:t>
            </a:r>
            <a:r>
              <a:rPr lang="en-US" sz="2000" dirty="0" smtClean="0">
                <a:solidFill>
                  <a:srgbClr val="002A52"/>
                </a:solidFill>
              </a:rPr>
              <a:t> Symbol matches on the respective position any string of variable length.  e.g. s* </a:t>
            </a:r>
            <a:r>
              <a:rPr lang="en-US" sz="2000" dirty="0" smtClean="0">
                <a:solidFill>
                  <a:srgbClr val="002A52"/>
                </a:solidFill>
                <a:sym typeface="Wingdings"/>
              </a:rPr>
              <a:t> sun, Saturday, s1, ...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>
                <a:solidFill>
                  <a:srgbClr val="002A52"/>
                </a:solidFill>
                <a:sym typeface="Wingdings"/>
              </a:rPr>
              <a:t>?</a:t>
            </a:r>
            <a:r>
              <a:rPr lang="en-US" sz="2000" dirty="0" smtClean="0">
                <a:solidFill>
                  <a:srgbClr val="002A52"/>
                </a:solidFill>
              </a:rPr>
              <a:t> </a:t>
            </a:r>
            <a:r>
              <a:rPr lang="en-US" sz="2000" dirty="0">
                <a:solidFill>
                  <a:srgbClr val="002A52"/>
                </a:solidFill>
              </a:rPr>
              <a:t>Symbol matches on the respective position </a:t>
            </a:r>
            <a:r>
              <a:rPr lang="en-US" sz="2000" dirty="0" smtClean="0">
                <a:solidFill>
                  <a:srgbClr val="002A52"/>
                </a:solidFill>
              </a:rPr>
              <a:t>one character. </a:t>
            </a:r>
            <a:r>
              <a:rPr lang="en-US" sz="2000" dirty="0">
                <a:solidFill>
                  <a:srgbClr val="002A52"/>
                </a:solidFill>
              </a:rPr>
              <a:t>e</a:t>
            </a:r>
            <a:r>
              <a:rPr lang="en-US" sz="2000" dirty="0" smtClean="0">
                <a:solidFill>
                  <a:srgbClr val="002A52"/>
                </a:solidFill>
              </a:rPr>
              <a:t>.g. </a:t>
            </a:r>
            <a:r>
              <a:rPr lang="en-US" sz="2000" dirty="0" err="1" smtClean="0">
                <a:solidFill>
                  <a:srgbClr val="002A52"/>
                </a:solidFill>
              </a:rPr>
              <a:t>c?t</a:t>
            </a:r>
            <a:r>
              <a:rPr lang="en-US" sz="2000" dirty="0" smtClean="0">
                <a:solidFill>
                  <a:srgbClr val="002A52"/>
                </a:solidFill>
              </a:rPr>
              <a:t> </a:t>
            </a:r>
            <a:r>
              <a:rPr lang="en-US" sz="2000" dirty="0" smtClean="0">
                <a:solidFill>
                  <a:srgbClr val="002A52"/>
                </a:solidFill>
                <a:sym typeface="Wingdings"/>
              </a:rPr>
              <a:t> cut, cat, ...</a:t>
            </a:r>
            <a:r>
              <a:rPr lang="en-US" sz="2000" dirty="0" smtClean="0">
                <a:solidFill>
                  <a:srgbClr val="002A52"/>
                </a:solidFill>
              </a:rPr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rgbClr val="002A52"/>
                </a:solidFill>
              </a:rPr>
              <a:t>[] </a:t>
            </a:r>
            <a:r>
              <a:rPr lang="en-US" sz="2000" dirty="0" smtClean="0">
                <a:solidFill>
                  <a:srgbClr val="002A52"/>
                </a:solidFill>
              </a:rPr>
              <a:t>on the respective position matches all the characters inside the brackets. </a:t>
            </a:r>
            <a:r>
              <a:rPr lang="en-US" sz="2000" dirty="0">
                <a:solidFill>
                  <a:srgbClr val="002A52"/>
                </a:solidFill>
              </a:rPr>
              <a:t>e</a:t>
            </a:r>
            <a:r>
              <a:rPr lang="en-US" sz="2000" dirty="0" smtClean="0">
                <a:solidFill>
                  <a:srgbClr val="002A52"/>
                </a:solidFill>
              </a:rPr>
              <a:t>.g. c[</a:t>
            </a:r>
            <a:r>
              <a:rPr lang="en-US" sz="2000" dirty="0" err="1" smtClean="0">
                <a:solidFill>
                  <a:srgbClr val="002A52"/>
                </a:solidFill>
              </a:rPr>
              <a:t>a,u</a:t>
            </a:r>
            <a:r>
              <a:rPr lang="en-US" sz="2000" dirty="0" smtClean="0">
                <a:solidFill>
                  <a:srgbClr val="002A52"/>
                </a:solidFill>
              </a:rPr>
              <a:t>] </a:t>
            </a:r>
            <a:r>
              <a:rPr lang="en-US" sz="2000" dirty="0" smtClean="0">
                <a:solidFill>
                  <a:srgbClr val="002A52"/>
                </a:solidFill>
                <a:sym typeface="Wingdings"/>
              </a:rPr>
              <a:t> cat, cut, ... </a:t>
            </a:r>
            <a:r>
              <a:rPr lang="en-US" sz="2000" dirty="0" smtClean="0">
                <a:solidFill>
                  <a:srgbClr val="002A52"/>
                </a:solidFill>
              </a:rPr>
              <a:t>  </a:t>
            </a:r>
            <a:endParaRPr lang="en-US" sz="2000" b="1" dirty="0" smtClean="0">
              <a:solidFill>
                <a:srgbClr val="002A5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Other useful commands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12" y="3442297"/>
            <a:ext cx="8026833" cy="3285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wildcards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match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everything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x-none" sz="1600" dirty="0" smtClean="0">
                <a:solidFill>
                  <a:schemeClr val="tx1"/>
                </a:solidFill>
                <a:latin typeface="Courier"/>
                <a:cs typeface="Courier"/>
              </a:rPr>
              <a:t>ls *.fastq</a:t>
            </a:r>
          </a:p>
          <a:p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check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storage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used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in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different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available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disks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df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–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h</a:t>
            </a: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size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of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current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directories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du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–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sh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*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option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s: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provides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a human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readable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summary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of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currents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directories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size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of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all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directories</a:t>
            </a:r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du -h</a:t>
            </a:r>
          </a:p>
        </p:txBody>
      </p:sp>
    </p:spTree>
    <p:extLst>
      <p:ext uri="{BB962C8B-B14F-4D97-AF65-F5344CB8AC3E}">
        <p14:creationId xmlns:p14="http://schemas.microsoft.com/office/powerpoint/2010/main" val="15332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Commands to improve productivity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973" y="676554"/>
            <a:ext cx="8481172" cy="607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download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data in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command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line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x-none" sz="1600" dirty="0" smtClean="0">
                <a:solidFill>
                  <a:schemeClr val="tx1"/>
                </a:solidFill>
                <a:latin typeface="Courier"/>
                <a:cs typeface="Courier"/>
              </a:rPr>
              <a:t>wget url1; url2; url3;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…</a:t>
            </a:r>
            <a:endParaRPr lang="x-none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wget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  <a:hlinkClick r:id="rId2"/>
              </a:rPr>
              <a:t>https://www.dropbox.com/s/db5nzrd2rn424g2/datasets.zip?dl=</a:t>
            </a:r>
            <a:r>
              <a:rPr lang="pl-PL" sz="1600" dirty="0" smtClean="0">
                <a:solidFill>
                  <a:schemeClr val="tx1"/>
                </a:solidFill>
                <a:latin typeface="Courier"/>
                <a:cs typeface="Courier"/>
                <a:hlinkClick r:id="rId2"/>
              </a:rPr>
              <a:t>0</a:t>
            </a:r>
            <a:endParaRPr lang="pl-P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hidden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configuration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file of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bash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~/.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bashrc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aliases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allow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to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create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shortcuts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for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different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commands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edit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.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bashrc</a:t>
            </a:r>
            <a:r>
              <a:rPr lang="es-ES_tradnl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and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add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some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alias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a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lias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ll=‘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-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lh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’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a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lias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la=‘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-la’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ask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before removing or overwriting files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alias mv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=‘mv –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’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alias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cp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=‘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cp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–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’  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alias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rm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=‘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rm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–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’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a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lias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dirsize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=‘du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–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sh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*/’</a:t>
            </a: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finding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files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x-none" sz="1600" dirty="0" smtClean="0">
                <a:solidFill>
                  <a:schemeClr val="tx1"/>
                </a:solidFill>
                <a:latin typeface="Courier"/>
                <a:cs typeface="Courier"/>
              </a:rPr>
              <a:t>find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–</a:t>
            </a:r>
            <a:r>
              <a:rPr lang="x-none" sz="1600" dirty="0" smtClean="0">
                <a:solidFill>
                  <a:schemeClr val="tx1"/>
                </a:solidFill>
                <a:latin typeface="Courier"/>
                <a:cs typeface="Courier"/>
              </a:rPr>
              <a:t>name test.sam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find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needs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some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options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to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work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including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-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name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search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for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file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name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-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type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search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for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type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: (f)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ile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, (d)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irectory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, (l)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ink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finds recursively in the current directory all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fastq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fq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) files 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find . -name "*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fq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"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86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258" y="778731"/>
            <a:ext cx="8549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In </a:t>
            </a:r>
            <a:r>
              <a:rPr lang="en-US" sz="2000" dirty="0">
                <a:solidFill>
                  <a:srgbClr val="002A52"/>
                </a:solidFill>
              </a:rPr>
              <a:t>the bash environment </a:t>
            </a:r>
            <a:r>
              <a:rPr lang="en-US" sz="2000" dirty="0" err="1">
                <a:solidFill>
                  <a:srgbClr val="002A52"/>
                </a:solidFill>
              </a:rPr>
              <a:t>backticks</a:t>
            </a:r>
            <a:r>
              <a:rPr lang="en-US" sz="2000" dirty="0">
                <a:solidFill>
                  <a:srgbClr val="002A52"/>
                </a:solidFill>
              </a:rPr>
              <a:t> </a:t>
            </a:r>
            <a:r>
              <a:rPr lang="en-US" sz="2000" b="1" dirty="0">
                <a:solidFill>
                  <a:srgbClr val="002A52"/>
                </a:solidFill>
              </a:rPr>
              <a:t>``</a:t>
            </a:r>
            <a:r>
              <a:rPr lang="en-US" sz="2000" dirty="0">
                <a:solidFill>
                  <a:srgbClr val="002A52"/>
                </a:solidFill>
              </a:rPr>
              <a:t> have a special </a:t>
            </a:r>
            <a:r>
              <a:rPr lang="en-US" sz="2000" dirty="0" smtClean="0">
                <a:solidFill>
                  <a:srgbClr val="002A52"/>
                </a:solidFill>
              </a:rPr>
              <a:t>meaning. Everything </a:t>
            </a:r>
            <a:r>
              <a:rPr lang="en-US" sz="2000" dirty="0">
                <a:solidFill>
                  <a:srgbClr val="002A52"/>
                </a:solidFill>
              </a:rPr>
              <a:t>typed between </a:t>
            </a:r>
            <a:r>
              <a:rPr lang="en-US" sz="2000" dirty="0" err="1">
                <a:solidFill>
                  <a:srgbClr val="002A52"/>
                </a:solidFill>
              </a:rPr>
              <a:t>backticks</a:t>
            </a:r>
            <a:r>
              <a:rPr lang="en-US" sz="2000" dirty="0">
                <a:solidFill>
                  <a:srgbClr val="002A52"/>
                </a:solidFill>
              </a:rPr>
              <a:t> is evaluated (executed) by the shell</a:t>
            </a:r>
            <a:r>
              <a:rPr lang="en-US" sz="2000" dirty="0" smtClean="0">
                <a:solidFill>
                  <a:srgbClr val="002A52"/>
                </a:solidFill>
              </a:rPr>
              <a:t>.</a:t>
            </a:r>
            <a:endParaRPr lang="en-US" sz="2000" b="1" dirty="0" smtClean="0">
              <a:solidFill>
                <a:srgbClr val="002A5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Command evaluation in bash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258" y="1761872"/>
            <a:ext cx="8026833" cy="880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result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of a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command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can be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directly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stored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in a variable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x-none" sz="1600" dirty="0" smtClean="0">
                <a:solidFill>
                  <a:schemeClr val="tx1"/>
                </a:solidFill>
                <a:latin typeface="Courier"/>
                <a:cs typeface="Courier"/>
              </a:rPr>
              <a:t>getls=`ls -la`</a:t>
            </a:r>
          </a:p>
          <a:p>
            <a:r>
              <a:rPr lang="x-none" sz="1600" dirty="0" smtClean="0">
                <a:solidFill>
                  <a:schemeClr val="tx1"/>
                </a:solidFill>
                <a:latin typeface="Courier"/>
                <a:cs typeface="Courier"/>
              </a:rPr>
              <a:t>$ echo $getls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258" y="2963144"/>
            <a:ext cx="8549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Bash scripting is a powerful tool to efficiently apply the same operation</a:t>
            </a:r>
            <a:r>
              <a:rPr lang="en-US" sz="2000" b="1" dirty="0" smtClean="0">
                <a:solidFill>
                  <a:srgbClr val="002A52"/>
                </a:solidFill>
              </a:rPr>
              <a:t> </a:t>
            </a:r>
            <a:r>
              <a:rPr lang="en-US" sz="2000" dirty="0" smtClean="0">
                <a:solidFill>
                  <a:srgbClr val="002A52"/>
                </a:solidFill>
              </a:rPr>
              <a:t>to multiple files.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258" y="3743858"/>
            <a:ext cx="8026833" cy="3019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list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all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fastq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files and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get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first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one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hundred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lines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;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create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a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subset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file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for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each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file</a:t>
            </a: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for file in `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ls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*.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fq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`;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  echo $file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done</a:t>
            </a:r>
          </a:p>
          <a:p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for file in `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ls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*.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fq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`;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  cat $file | head -n 100 &gt; $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file".subset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7480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973" y="780610"/>
            <a:ext cx="8549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A powerful feature of </a:t>
            </a:r>
            <a:r>
              <a:rPr lang="en-US" sz="2000" dirty="0" err="1" smtClean="0">
                <a:solidFill>
                  <a:srgbClr val="002A52"/>
                </a:solidFill>
              </a:rPr>
              <a:t>unix</a:t>
            </a:r>
            <a:r>
              <a:rPr lang="en-US" sz="2000" dirty="0" smtClean="0">
                <a:solidFill>
                  <a:srgbClr val="002A52"/>
                </a:solidFill>
              </a:rPr>
              <a:t> environment is to allow building data work flows by naturally integrating multiple tools;</a:t>
            </a:r>
          </a:p>
          <a:p>
            <a:pPr marL="285750" indent="-285750">
              <a:buFont typeface="Courier New"/>
              <a:buChar char="o"/>
            </a:pPr>
            <a:r>
              <a:rPr lang="en-US" sz="2000" b="1" dirty="0" smtClean="0">
                <a:solidFill>
                  <a:srgbClr val="002A52"/>
                </a:solidFill>
              </a:rPr>
              <a:t>Pipes </a:t>
            </a:r>
            <a:r>
              <a:rPr lang="en-US" sz="2000" dirty="0" smtClean="0">
                <a:solidFill>
                  <a:srgbClr val="002A52"/>
                </a:solidFill>
              </a:rPr>
              <a:t>allow to combine different tools by chaining their input and output, i.e. the output of a program/tool is the input of another program.</a:t>
            </a:r>
            <a:endParaRPr lang="en-US" sz="2000" dirty="0">
              <a:solidFill>
                <a:srgbClr val="002A52"/>
              </a:solidFill>
            </a:endParaRPr>
          </a:p>
          <a:p>
            <a:r>
              <a:rPr lang="en-US" sz="2000" dirty="0" smtClean="0">
                <a:solidFill>
                  <a:srgbClr val="002A52"/>
                </a:solidFill>
              </a:rPr>
              <a:t>Main elements: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err="1">
                <a:solidFill>
                  <a:srgbClr val="002A52"/>
                </a:solidFill>
              </a:rPr>
              <a:t>s</a:t>
            </a:r>
            <a:r>
              <a:rPr lang="en-US" sz="2000" i="1" dirty="0" err="1" smtClean="0">
                <a:solidFill>
                  <a:srgbClr val="002A52"/>
                </a:solidFill>
              </a:rPr>
              <a:t>tdin</a:t>
            </a:r>
            <a:r>
              <a:rPr lang="en-US" sz="2000" dirty="0" smtClean="0">
                <a:solidFill>
                  <a:srgbClr val="002A52"/>
                </a:solidFill>
              </a:rPr>
              <a:t>: input channel - what is read by the program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err="1">
                <a:solidFill>
                  <a:srgbClr val="002A52"/>
                </a:solidFill>
              </a:rPr>
              <a:t>s</a:t>
            </a:r>
            <a:r>
              <a:rPr lang="en-US" sz="2000" i="1" dirty="0" err="1" smtClean="0">
                <a:solidFill>
                  <a:srgbClr val="002A52"/>
                </a:solidFill>
              </a:rPr>
              <a:t>tdout</a:t>
            </a:r>
            <a:r>
              <a:rPr lang="en-US" sz="2000" dirty="0" smtClean="0">
                <a:solidFill>
                  <a:srgbClr val="002A52"/>
                </a:solidFill>
              </a:rPr>
              <a:t>: channel used to output the results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err="1">
                <a:solidFill>
                  <a:srgbClr val="002A52"/>
                </a:solidFill>
              </a:rPr>
              <a:t>s</a:t>
            </a:r>
            <a:r>
              <a:rPr lang="en-US" sz="2000" i="1" dirty="0" err="1" smtClean="0">
                <a:solidFill>
                  <a:srgbClr val="002A52"/>
                </a:solidFill>
              </a:rPr>
              <a:t>tderr</a:t>
            </a:r>
            <a:r>
              <a:rPr lang="en-US" sz="2000" dirty="0" smtClean="0">
                <a:solidFill>
                  <a:srgbClr val="002A52"/>
                </a:solidFill>
              </a:rPr>
              <a:t>: channel used for error reporting </a:t>
            </a:r>
          </a:p>
          <a:p>
            <a:endParaRPr lang="en-US" sz="2000" dirty="0">
              <a:solidFill>
                <a:srgbClr val="002A5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2A52"/>
                </a:solidFill>
              </a:rPr>
              <a:t>&gt;: indicates that the data is redirected to the following channel or file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2A52"/>
                </a:solidFill>
              </a:rPr>
              <a:t>&gt;&gt;: appends the data to the </a:t>
            </a:r>
            <a:r>
              <a:rPr lang="en-US" sz="2000" dirty="0">
                <a:solidFill>
                  <a:srgbClr val="002A52"/>
                </a:solidFill>
              </a:rPr>
              <a:t>following channel or </a:t>
            </a:r>
            <a:r>
              <a:rPr lang="en-US" sz="2000" dirty="0" smtClean="0">
                <a:solidFill>
                  <a:srgbClr val="002A52"/>
                </a:solidFill>
              </a:rPr>
              <a:t>file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2A52"/>
                </a:solidFill>
              </a:rPr>
              <a:t>&lt;: defines the input as the channel or file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Chaining Command line tools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258" y="4566262"/>
            <a:ext cx="8026833" cy="2166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echo “Hello” &gt;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text.txt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echo “World” &gt;&gt;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text.txt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cat &lt;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text.txt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ls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–la &gt;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tt.txt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less &lt;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tt.txt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in alternative the last 2 commands can be combined in one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ls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–la | less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here the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stdout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of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ls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is redirected to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stdin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of less</a:t>
            </a:r>
          </a:p>
        </p:txBody>
      </p:sp>
    </p:spTree>
    <p:extLst>
      <p:ext uri="{BB962C8B-B14F-4D97-AF65-F5344CB8AC3E}">
        <p14:creationId xmlns:p14="http://schemas.microsoft.com/office/powerpoint/2010/main" val="40466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973" y="780610"/>
            <a:ext cx="8549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Unix/Linux has an extensive and very efficient set of tools for text analysis.</a:t>
            </a:r>
          </a:p>
          <a:p>
            <a:r>
              <a:rPr lang="en-US" sz="2000" dirty="0" smtClean="0">
                <a:solidFill>
                  <a:srgbClr val="002A52"/>
                </a:solidFill>
              </a:rPr>
              <a:t>They handle very efficiently large text files which makes them very well suited for bioinformatics analysis.</a:t>
            </a:r>
          </a:p>
          <a:p>
            <a:endParaRPr lang="en-US" sz="2000" dirty="0" smtClean="0">
              <a:solidFill>
                <a:srgbClr val="002A52"/>
              </a:solidFill>
            </a:endParaRPr>
          </a:p>
          <a:p>
            <a:r>
              <a:rPr lang="en-US" sz="2000" dirty="0" smtClean="0">
                <a:solidFill>
                  <a:srgbClr val="002A52"/>
                </a:solidFill>
              </a:rPr>
              <a:t>Tools:</a:t>
            </a:r>
            <a:endParaRPr lang="en-US" sz="2000" dirty="0">
              <a:solidFill>
                <a:srgbClr val="002A52"/>
              </a:solidFill>
            </a:endParaRPr>
          </a:p>
          <a:p>
            <a:r>
              <a:rPr lang="en-US" sz="2000" u="sng" dirty="0" smtClean="0">
                <a:solidFill>
                  <a:srgbClr val="002A52"/>
                </a:solidFill>
              </a:rPr>
              <a:t>Reporting</a:t>
            </a:r>
            <a:r>
              <a:rPr lang="en-US" sz="2000" dirty="0" smtClean="0">
                <a:solidFill>
                  <a:srgbClr val="002A52"/>
                </a:solidFill>
              </a:rPr>
              <a:t> : </a:t>
            </a:r>
            <a:r>
              <a:rPr lang="en-US" sz="2000" dirty="0" err="1" smtClean="0">
                <a:solidFill>
                  <a:srgbClr val="002A52"/>
                </a:solidFill>
              </a:rPr>
              <a:t>wc</a:t>
            </a:r>
            <a:endParaRPr lang="en-US" sz="2000" dirty="0" smtClean="0">
              <a:solidFill>
                <a:srgbClr val="002A52"/>
              </a:solidFill>
            </a:endParaRPr>
          </a:p>
          <a:p>
            <a:r>
              <a:rPr lang="en-US" sz="2000" u="sng" dirty="0" smtClean="0">
                <a:solidFill>
                  <a:srgbClr val="002A52"/>
                </a:solidFill>
              </a:rPr>
              <a:t>Extraction and filtering</a:t>
            </a:r>
            <a:r>
              <a:rPr lang="en-US" sz="2000" dirty="0" smtClean="0">
                <a:solidFill>
                  <a:srgbClr val="002A52"/>
                </a:solidFill>
              </a:rPr>
              <a:t>: head, tail, </a:t>
            </a:r>
            <a:r>
              <a:rPr lang="en-US" sz="2000" dirty="0" err="1" smtClean="0">
                <a:solidFill>
                  <a:srgbClr val="002A52"/>
                </a:solidFill>
              </a:rPr>
              <a:t>grep</a:t>
            </a:r>
            <a:r>
              <a:rPr lang="en-US" sz="2000" dirty="0" smtClean="0">
                <a:solidFill>
                  <a:srgbClr val="002A52"/>
                </a:solidFill>
              </a:rPr>
              <a:t>, </a:t>
            </a:r>
            <a:r>
              <a:rPr lang="en-US" sz="2000" dirty="0" err="1" smtClean="0">
                <a:solidFill>
                  <a:srgbClr val="002A52"/>
                </a:solidFill>
              </a:rPr>
              <a:t>uniq</a:t>
            </a:r>
            <a:r>
              <a:rPr lang="en-US" sz="2000" dirty="0" smtClean="0">
                <a:solidFill>
                  <a:srgbClr val="002A52"/>
                </a:solidFill>
              </a:rPr>
              <a:t>, </a:t>
            </a:r>
            <a:r>
              <a:rPr lang="en-US" sz="2000" dirty="0" err="1" smtClean="0">
                <a:solidFill>
                  <a:srgbClr val="002A52"/>
                </a:solidFill>
              </a:rPr>
              <a:t>awk</a:t>
            </a:r>
            <a:r>
              <a:rPr lang="en-US" sz="2000" dirty="0" smtClean="0">
                <a:solidFill>
                  <a:srgbClr val="002A52"/>
                </a:solidFill>
              </a:rPr>
              <a:t>, cut</a:t>
            </a:r>
          </a:p>
          <a:p>
            <a:r>
              <a:rPr lang="en-US" sz="2000" u="sng" dirty="0" smtClean="0">
                <a:solidFill>
                  <a:srgbClr val="002A52"/>
                </a:solidFill>
              </a:rPr>
              <a:t>Manipulation</a:t>
            </a:r>
            <a:r>
              <a:rPr lang="en-US" sz="2000" dirty="0" smtClean="0">
                <a:solidFill>
                  <a:srgbClr val="002A52"/>
                </a:solidFill>
              </a:rPr>
              <a:t>: dos2unix, sort, </a:t>
            </a:r>
            <a:r>
              <a:rPr lang="en-US" sz="2000" dirty="0" err="1" smtClean="0">
                <a:solidFill>
                  <a:srgbClr val="002A52"/>
                </a:solidFill>
              </a:rPr>
              <a:t>tr</a:t>
            </a:r>
            <a:r>
              <a:rPr lang="en-US" sz="2000" dirty="0" smtClean="0">
                <a:solidFill>
                  <a:srgbClr val="002A52"/>
                </a:solidFill>
              </a:rPr>
              <a:t>, </a:t>
            </a:r>
            <a:r>
              <a:rPr lang="en-US" sz="2000" dirty="0" err="1" smtClean="0">
                <a:solidFill>
                  <a:srgbClr val="002A52"/>
                </a:solidFill>
              </a:rPr>
              <a:t>sed</a:t>
            </a:r>
            <a:endParaRPr lang="en-US" sz="2000" dirty="0" smtClean="0">
              <a:solidFill>
                <a:srgbClr val="002A52"/>
              </a:solidFill>
            </a:endParaRPr>
          </a:p>
          <a:p>
            <a:r>
              <a:rPr lang="en-US" sz="2000" u="sng" dirty="0" smtClean="0">
                <a:solidFill>
                  <a:srgbClr val="002A52"/>
                </a:solidFill>
              </a:rPr>
              <a:t>Comparison</a:t>
            </a:r>
            <a:r>
              <a:rPr lang="en-US" sz="2000" dirty="0" smtClean="0">
                <a:solidFill>
                  <a:srgbClr val="002A52"/>
                </a:solidFill>
              </a:rPr>
              <a:t>: diff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Unix Power Tools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973" y="780610"/>
            <a:ext cx="8549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2A52"/>
                </a:solidFill>
              </a:rPr>
              <a:t>w</a:t>
            </a:r>
            <a:r>
              <a:rPr lang="en-US" sz="2000" b="1" dirty="0" err="1" smtClean="0">
                <a:solidFill>
                  <a:srgbClr val="002A52"/>
                </a:solidFill>
              </a:rPr>
              <a:t>c</a:t>
            </a:r>
            <a:r>
              <a:rPr lang="en-US" sz="2000" dirty="0" smtClean="0">
                <a:solidFill>
                  <a:srgbClr val="002A52"/>
                </a:solidFill>
              </a:rPr>
              <a:t> is a general tool to count lines, words and characters</a:t>
            </a:r>
          </a:p>
          <a:p>
            <a:r>
              <a:rPr lang="en-US" sz="2000" dirty="0" smtClean="0">
                <a:solidFill>
                  <a:srgbClr val="002A52"/>
                </a:solidFill>
              </a:rPr>
              <a:t>Options:</a:t>
            </a:r>
          </a:p>
          <a:p>
            <a:r>
              <a:rPr lang="en-US" sz="2000" dirty="0">
                <a:solidFill>
                  <a:srgbClr val="002A52"/>
                </a:solidFill>
              </a:rPr>
              <a:t>	</a:t>
            </a:r>
            <a:r>
              <a:rPr lang="en-US" sz="2000" dirty="0" smtClean="0">
                <a:solidFill>
                  <a:srgbClr val="002A52"/>
                </a:solidFill>
              </a:rPr>
              <a:t>c: number of characters</a:t>
            </a:r>
          </a:p>
          <a:p>
            <a:r>
              <a:rPr lang="en-US" sz="2000" dirty="0">
                <a:solidFill>
                  <a:srgbClr val="002A52"/>
                </a:solidFill>
              </a:rPr>
              <a:t>	</a:t>
            </a:r>
            <a:r>
              <a:rPr lang="en-US" sz="2000" dirty="0" smtClean="0">
                <a:solidFill>
                  <a:srgbClr val="002A52"/>
                </a:solidFill>
              </a:rPr>
              <a:t>w: number of words</a:t>
            </a:r>
          </a:p>
          <a:p>
            <a:r>
              <a:rPr lang="en-US" sz="2000" dirty="0">
                <a:solidFill>
                  <a:srgbClr val="002A52"/>
                </a:solidFill>
              </a:rPr>
              <a:t>	</a:t>
            </a:r>
            <a:r>
              <a:rPr lang="en-US" sz="2000" dirty="0" smtClean="0">
                <a:solidFill>
                  <a:srgbClr val="002A52"/>
                </a:solidFill>
              </a:rPr>
              <a:t>l: number 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Counting and translating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973" y="2451160"/>
            <a:ext cx="8026833" cy="1642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unzip file in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GenomeAnnotation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folder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unzip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genes.gtf.zip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number of lines in a file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wc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–l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genes.gtf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number of lines that match TP53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grep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TP53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genes.gtf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|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wc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–l 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73" y="4230235"/>
            <a:ext cx="8549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2A52"/>
                </a:solidFill>
              </a:rPr>
              <a:t>t</a:t>
            </a:r>
            <a:r>
              <a:rPr lang="en-US" sz="2000" b="1" dirty="0" err="1" smtClean="0">
                <a:solidFill>
                  <a:srgbClr val="002A52"/>
                </a:solidFill>
              </a:rPr>
              <a:t>r</a:t>
            </a:r>
            <a:r>
              <a:rPr lang="en-US" sz="2000" b="1" dirty="0" smtClean="0">
                <a:solidFill>
                  <a:srgbClr val="002A52"/>
                </a:solidFill>
              </a:rPr>
              <a:t> </a:t>
            </a:r>
            <a:r>
              <a:rPr lang="en-US" sz="2000" dirty="0" smtClean="0">
                <a:solidFill>
                  <a:srgbClr val="002A52"/>
                </a:solidFill>
              </a:rPr>
              <a:t>replaces characters </a:t>
            </a:r>
          </a:p>
          <a:p>
            <a:r>
              <a:rPr lang="en-US" sz="2000" dirty="0" smtClean="0">
                <a:solidFill>
                  <a:srgbClr val="002A52"/>
                </a:solidFill>
              </a:rPr>
              <a:t>Syntax:</a:t>
            </a:r>
          </a:p>
          <a:p>
            <a:r>
              <a:rPr lang="en-US" sz="2000" dirty="0" err="1" smtClean="0">
                <a:solidFill>
                  <a:srgbClr val="002A52"/>
                </a:solidFill>
              </a:rPr>
              <a:t>tr</a:t>
            </a:r>
            <a:r>
              <a:rPr lang="en-US" sz="2000" dirty="0" smtClean="0">
                <a:solidFill>
                  <a:srgbClr val="002A52"/>
                </a:solidFill>
              </a:rPr>
              <a:t> ‘find’ ‘replace’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973" y="5349993"/>
            <a:ext cx="8026833" cy="1265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number of lines in a file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echo “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toupper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” |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tr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‘[a-z]’ ‘[A-Z]’</a:t>
            </a: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tr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can also be used to delete characters: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tr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–d ‘del’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tr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–d ‘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chr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’ &lt;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input.txt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&gt;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out.txt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816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973" y="780610"/>
            <a:ext cx="85493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2A52"/>
                </a:solidFill>
              </a:rPr>
              <a:t>grep</a:t>
            </a:r>
            <a:r>
              <a:rPr lang="en-US" sz="2000" dirty="0" smtClean="0">
                <a:solidFill>
                  <a:srgbClr val="002A52"/>
                </a:solidFill>
              </a:rPr>
              <a:t> extracts lines that match a string. If matched a string is outputted to </a:t>
            </a:r>
            <a:r>
              <a:rPr lang="en-US" sz="2000" i="1" dirty="0" err="1" smtClean="0">
                <a:solidFill>
                  <a:srgbClr val="002A52"/>
                </a:solidFill>
              </a:rPr>
              <a:t>stdout</a:t>
            </a:r>
            <a:r>
              <a:rPr lang="en-US" sz="2000" dirty="0" smtClean="0">
                <a:solidFill>
                  <a:srgbClr val="002A52"/>
                </a:solidFill>
              </a:rPr>
              <a:t>.</a:t>
            </a:r>
          </a:p>
          <a:p>
            <a:endParaRPr lang="en-US" sz="2000" dirty="0" smtClean="0">
              <a:solidFill>
                <a:srgbClr val="002A52"/>
              </a:solidFill>
            </a:endParaRPr>
          </a:p>
          <a:p>
            <a:r>
              <a:rPr lang="en-US" sz="2000" dirty="0" smtClean="0">
                <a:solidFill>
                  <a:srgbClr val="002A52"/>
                </a:solidFill>
              </a:rPr>
              <a:t>Syntax:</a:t>
            </a:r>
          </a:p>
          <a:p>
            <a:r>
              <a:rPr lang="en-US" sz="2000" dirty="0" smtClean="0">
                <a:solidFill>
                  <a:srgbClr val="002A52"/>
                </a:solidFill>
              </a:rPr>
              <a:t>$ </a:t>
            </a:r>
            <a:r>
              <a:rPr lang="en-US" sz="2000" dirty="0" err="1" smtClean="0">
                <a:solidFill>
                  <a:srgbClr val="002A52"/>
                </a:solidFill>
              </a:rPr>
              <a:t>grep</a:t>
            </a:r>
            <a:r>
              <a:rPr lang="en-US" sz="2000" dirty="0" smtClean="0">
                <a:solidFill>
                  <a:srgbClr val="002A52"/>
                </a:solidFill>
              </a:rPr>
              <a:t> [options] string [file(s)]</a:t>
            </a:r>
          </a:p>
          <a:p>
            <a:r>
              <a:rPr lang="en-US" sz="2000" dirty="0" smtClean="0">
                <a:solidFill>
                  <a:srgbClr val="002A52"/>
                </a:solidFill>
              </a:rPr>
              <a:t>Selected options:</a:t>
            </a:r>
          </a:p>
          <a:p>
            <a:r>
              <a:rPr lang="en-US" sz="2000" dirty="0">
                <a:solidFill>
                  <a:srgbClr val="002A52"/>
                </a:solidFill>
              </a:rPr>
              <a:t>	</a:t>
            </a:r>
            <a:r>
              <a:rPr lang="en-US" sz="2000" dirty="0" smtClean="0">
                <a:solidFill>
                  <a:srgbClr val="002A52"/>
                </a:solidFill>
              </a:rPr>
              <a:t>-</a:t>
            </a:r>
            <a:r>
              <a:rPr lang="en-US" sz="2000" dirty="0" err="1" smtClean="0">
                <a:solidFill>
                  <a:srgbClr val="002A52"/>
                </a:solidFill>
              </a:rPr>
              <a:t>i</a:t>
            </a:r>
            <a:r>
              <a:rPr lang="en-US" sz="2000" dirty="0" smtClean="0">
                <a:solidFill>
                  <a:srgbClr val="002A52"/>
                </a:solidFill>
              </a:rPr>
              <a:t>: ignore case</a:t>
            </a:r>
          </a:p>
          <a:p>
            <a:r>
              <a:rPr lang="en-US" sz="2000" dirty="0" smtClean="0">
                <a:solidFill>
                  <a:srgbClr val="002A52"/>
                </a:solidFill>
              </a:rPr>
              <a:t>	-v: invert match</a:t>
            </a:r>
          </a:p>
          <a:p>
            <a:r>
              <a:rPr lang="en-US" sz="2000" dirty="0">
                <a:solidFill>
                  <a:srgbClr val="002A52"/>
                </a:solidFill>
              </a:rPr>
              <a:t>	</a:t>
            </a:r>
            <a:r>
              <a:rPr lang="en-US" sz="2000" dirty="0" smtClean="0">
                <a:solidFill>
                  <a:srgbClr val="002A52"/>
                </a:solidFill>
              </a:rPr>
              <a:t>-l: list only the files that contain the match</a:t>
            </a:r>
          </a:p>
          <a:p>
            <a:r>
              <a:rPr lang="en-US" sz="2000" dirty="0">
                <a:solidFill>
                  <a:srgbClr val="002A52"/>
                </a:solidFill>
              </a:rPr>
              <a:t>	</a:t>
            </a:r>
            <a:r>
              <a:rPr lang="en-US" sz="2000" dirty="0" smtClean="0">
                <a:solidFill>
                  <a:srgbClr val="002A52"/>
                </a:solidFill>
              </a:rPr>
              <a:t>--color: highlights the match</a:t>
            </a:r>
          </a:p>
          <a:p>
            <a:r>
              <a:rPr lang="en-US" sz="2000" dirty="0">
                <a:solidFill>
                  <a:srgbClr val="002A52"/>
                </a:solidFill>
              </a:rPr>
              <a:t>	</a:t>
            </a:r>
            <a:r>
              <a:rPr lang="en-US" sz="2000" dirty="0" smtClean="0">
                <a:solidFill>
                  <a:srgbClr val="002A52"/>
                </a:solidFill>
              </a:rPr>
              <a:t>-f: the patterns to be matched are listed in the input file</a:t>
            </a:r>
          </a:p>
          <a:p>
            <a:r>
              <a:rPr lang="en-US" sz="2000" dirty="0" err="1">
                <a:solidFill>
                  <a:srgbClr val="002A52"/>
                </a:solidFill>
              </a:rPr>
              <a:t>g</a:t>
            </a:r>
            <a:r>
              <a:rPr lang="en-US" sz="2000" dirty="0" err="1" smtClean="0">
                <a:solidFill>
                  <a:srgbClr val="002A52"/>
                </a:solidFill>
              </a:rPr>
              <a:t>rep</a:t>
            </a:r>
            <a:r>
              <a:rPr lang="en-US" sz="2000" dirty="0" smtClean="0">
                <a:solidFill>
                  <a:srgbClr val="002A52"/>
                </a:solidFill>
              </a:rPr>
              <a:t> only handles fixed patterns. </a:t>
            </a:r>
            <a:r>
              <a:rPr lang="en-US" sz="2000" b="1" dirty="0" err="1" smtClean="0">
                <a:solidFill>
                  <a:srgbClr val="002A52"/>
                </a:solidFill>
              </a:rPr>
              <a:t>egrep</a:t>
            </a:r>
            <a:r>
              <a:rPr lang="en-US" sz="2000" dirty="0" smtClean="0">
                <a:solidFill>
                  <a:srgbClr val="002A52"/>
                </a:solidFill>
              </a:rPr>
              <a:t> allows to search for regular expressions.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filtering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045" y="4946279"/>
            <a:ext cx="8026833" cy="1499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all lines that contain TP53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grep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“TP53”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genes.bed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number of lines that match chr1, chr2, chr3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egrep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“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chr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[1-3]\t”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genes.gtf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|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wc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–l 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305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973" y="780610"/>
            <a:ext cx="8549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A52"/>
                </a:solidFill>
              </a:rPr>
              <a:t>cut</a:t>
            </a:r>
            <a:r>
              <a:rPr lang="en-US" sz="2000" dirty="0">
                <a:solidFill>
                  <a:srgbClr val="002A52"/>
                </a:solidFill>
              </a:rPr>
              <a:t> cuts out selected portions of each line of a file. Typically defined by the fields in the line.</a:t>
            </a:r>
          </a:p>
          <a:p>
            <a:r>
              <a:rPr lang="en-US" sz="2000" dirty="0">
                <a:solidFill>
                  <a:srgbClr val="002A52"/>
                </a:solidFill>
              </a:rPr>
              <a:t>Syntax:</a:t>
            </a:r>
          </a:p>
          <a:p>
            <a:r>
              <a:rPr lang="en-US" sz="2000" dirty="0">
                <a:solidFill>
                  <a:srgbClr val="002A52"/>
                </a:solidFill>
              </a:rPr>
              <a:t>cut [-d </a:t>
            </a:r>
            <a:r>
              <a:rPr lang="en-US" sz="2000" dirty="0" err="1">
                <a:solidFill>
                  <a:srgbClr val="002A52"/>
                </a:solidFill>
              </a:rPr>
              <a:t>delim</a:t>
            </a:r>
            <a:r>
              <a:rPr lang="en-US" sz="2000" dirty="0">
                <a:solidFill>
                  <a:srgbClr val="002A52"/>
                </a:solidFill>
              </a:rPr>
              <a:t>] -f &lt;fields&gt; [file(s)]</a:t>
            </a:r>
          </a:p>
          <a:p>
            <a:r>
              <a:rPr lang="en-US" sz="2000" dirty="0">
                <a:solidFill>
                  <a:srgbClr val="002A52"/>
                </a:solidFill>
              </a:rPr>
              <a:t>Options:</a:t>
            </a:r>
          </a:p>
          <a:p>
            <a:r>
              <a:rPr lang="en-US" sz="2000" dirty="0">
                <a:solidFill>
                  <a:srgbClr val="002A52"/>
                </a:solidFill>
              </a:rPr>
              <a:t>    </a:t>
            </a:r>
            <a:r>
              <a:rPr lang="en-US" sz="2000" dirty="0" err="1">
                <a:solidFill>
                  <a:srgbClr val="002A52"/>
                </a:solidFill>
              </a:rPr>
              <a:t>delim</a:t>
            </a:r>
            <a:r>
              <a:rPr lang="en-US" sz="2000" dirty="0">
                <a:solidFill>
                  <a:srgbClr val="002A52"/>
                </a:solidFill>
              </a:rPr>
              <a:t>: field </a:t>
            </a:r>
            <a:r>
              <a:rPr lang="en-US" sz="2000" dirty="0" err="1">
                <a:solidFill>
                  <a:srgbClr val="002A52"/>
                </a:solidFill>
              </a:rPr>
              <a:t>delimeter</a:t>
            </a:r>
            <a:endParaRPr lang="en-US" sz="2000" dirty="0">
              <a:solidFill>
                <a:srgbClr val="002A52"/>
              </a:solidFill>
            </a:endParaRPr>
          </a:p>
          <a:p>
            <a:r>
              <a:rPr lang="en-US" sz="2000" dirty="0">
                <a:solidFill>
                  <a:srgbClr val="002A52"/>
                </a:solidFill>
              </a:rPr>
              <a:t>    fields: index number of the fields to be extracted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filtering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777" y="3207994"/>
            <a:ext cx="8026833" cy="18332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extract gene names and strand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cut -d \t -f4,6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get the coordinates of genes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cut -f 1-3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extract the first three characters of each line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cut -c 1-3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23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973" y="677986"/>
            <a:ext cx="8549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A52"/>
                </a:solidFill>
              </a:rPr>
              <a:t>head</a:t>
            </a:r>
            <a:r>
              <a:rPr lang="en-US" sz="2000" dirty="0">
                <a:solidFill>
                  <a:srgbClr val="002A52"/>
                </a:solidFill>
              </a:rPr>
              <a:t> displays the first lines of a file.</a:t>
            </a:r>
          </a:p>
          <a:p>
            <a:r>
              <a:rPr lang="en-US" sz="2000" b="1" dirty="0">
                <a:solidFill>
                  <a:srgbClr val="002A52"/>
                </a:solidFill>
              </a:rPr>
              <a:t>tail</a:t>
            </a:r>
            <a:r>
              <a:rPr lang="en-US" sz="2000" dirty="0">
                <a:solidFill>
                  <a:srgbClr val="002A52"/>
                </a:solidFill>
              </a:rPr>
              <a:t> displays the last part of a file</a:t>
            </a:r>
            <a:r>
              <a:rPr lang="en-US" sz="2000" dirty="0" smtClean="0">
                <a:solidFill>
                  <a:srgbClr val="002A52"/>
                </a:solidFill>
              </a:rPr>
              <a:t>.</a:t>
            </a:r>
            <a:endParaRPr lang="en-US" sz="2000" dirty="0">
              <a:solidFill>
                <a:srgbClr val="002A52"/>
              </a:solidFill>
            </a:endParaRPr>
          </a:p>
          <a:p>
            <a:r>
              <a:rPr lang="en-US" sz="2000" dirty="0">
                <a:solidFill>
                  <a:srgbClr val="002A52"/>
                </a:solidFill>
              </a:rPr>
              <a:t>Selected Options:</a:t>
            </a:r>
          </a:p>
          <a:p>
            <a:r>
              <a:rPr lang="en-US" sz="2000" dirty="0">
                <a:solidFill>
                  <a:srgbClr val="002A52"/>
                </a:solidFill>
              </a:rPr>
              <a:t>    -n : the number of lines to be extracted</a:t>
            </a:r>
          </a:p>
          <a:p>
            <a:r>
              <a:rPr lang="en-US" sz="2000" dirty="0">
                <a:solidFill>
                  <a:srgbClr val="002A5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Selecting and getting unique elements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973" y="2053491"/>
            <a:ext cx="8026833" cy="1461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extract the first 10 lines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head -n 10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#or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head -10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extract line at position 100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head -100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| tail -1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73" y="3758495"/>
            <a:ext cx="8549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2A52"/>
                </a:solidFill>
              </a:rPr>
              <a:t>uniq</a:t>
            </a:r>
            <a:r>
              <a:rPr lang="en-US" sz="2000" dirty="0">
                <a:solidFill>
                  <a:srgbClr val="002A52"/>
                </a:solidFill>
              </a:rPr>
              <a:t> reports or filters out repeated lines in a file.</a:t>
            </a:r>
          </a:p>
          <a:p>
            <a:r>
              <a:rPr lang="en-US" sz="2000" dirty="0">
                <a:solidFill>
                  <a:srgbClr val="002A52"/>
                </a:solidFill>
              </a:rPr>
              <a:t>Syntax:</a:t>
            </a:r>
          </a:p>
          <a:p>
            <a:r>
              <a:rPr lang="en-US" sz="2000" dirty="0" err="1">
                <a:solidFill>
                  <a:srgbClr val="002A52"/>
                </a:solidFill>
              </a:rPr>
              <a:t>uniq</a:t>
            </a:r>
            <a:r>
              <a:rPr lang="en-US" sz="2000" dirty="0">
                <a:solidFill>
                  <a:srgbClr val="002A52"/>
                </a:solidFill>
              </a:rPr>
              <a:t> [options] [files(s)]</a:t>
            </a:r>
          </a:p>
          <a:p>
            <a:r>
              <a:rPr lang="en-US" sz="2000" dirty="0">
                <a:solidFill>
                  <a:srgbClr val="002A52"/>
                </a:solidFill>
              </a:rPr>
              <a:t>    -c</a:t>
            </a:r>
            <a:r>
              <a:rPr lang="en-US" sz="2000" dirty="0" smtClean="0">
                <a:solidFill>
                  <a:srgbClr val="002A52"/>
                </a:solidFill>
              </a:rPr>
              <a:t>: precede </a:t>
            </a:r>
            <a:r>
              <a:rPr lang="en-US" sz="2000" dirty="0">
                <a:solidFill>
                  <a:srgbClr val="002A52"/>
                </a:solidFill>
              </a:rPr>
              <a:t>each output line with the count of the number of times the line occurred in the input</a:t>
            </a:r>
          </a:p>
          <a:p>
            <a:r>
              <a:rPr lang="en-US" sz="2000" dirty="0" smtClean="0">
                <a:solidFill>
                  <a:srgbClr val="002A52"/>
                </a:solidFill>
              </a:rPr>
              <a:t> </a:t>
            </a:r>
            <a:endParaRPr lang="en-US" sz="2000" dirty="0">
              <a:solidFill>
                <a:srgbClr val="002A5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973" y="5515899"/>
            <a:ext cx="8026833" cy="1149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how many different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chromossomes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cut -f1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| sort |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uniq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|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wc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-l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count number of repeated occurrences per item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cut -f1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| sort |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uniq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-c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887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BioLinux</a:t>
            </a:r>
            <a:r>
              <a:rPr lang="en-US" sz="2800" dirty="0" smtClean="0">
                <a:solidFill>
                  <a:schemeClr val="bg1"/>
                </a:solidFill>
              </a:rPr>
              <a:t> as a Virtual Machine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71" y="3027719"/>
            <a:ext cx="7412335" cy="1607868"/>
          </a:xfrm>
          <a:prstGeom prst="rect">
            <a:avLst/>
          </a:prstGeom>
          <a:ln>
            <a:solidFill>
              <a:srgbClr val="002A5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84582" y="1144250"/>
            <a:ext cx="7889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A52"/>
                </a:solidFill>
              </a:rPr>
              <a:t>Documentation for installation steps:</a:t>
            </a:r>
          </a:p>
          <a:p>
            <a:pPr marL="342900" indent="-342900">
              <a:buFont typeface="Courier New"/>
              <a:buChar char="o"/>
            </a:pPr>
            <a:r>
              <a:rPr lang="fr-FR" sz="2000" dirty="0">
                <a:solidFill>
                  <a:srgbClr val="002A52"/>
                </a:solidFill>
              </a:rPr>
              <a:t>http://</a:t>
            </a:r>
            <a:r>
              <a:rPr lang="fr-FR" sz="2000" dirty="0" err="1">
                <a:solidFill>
                  <a:srgbClr val="002A52"/>
                </a:solidFill>
              </a:rPr>
              <a:t>environmentalomics.org</a:t>
            </a:r>
            <a:r>
              <a:rPr lang="fr-FR" sz="2000" dirty="0">
                <a:solidFill>
                  <a:srgbClr val="002A52"/>
                </a:solidFill>
              </a:rPr>
              <a:t>/bio-linux-installation/</a:t>
            </a:r>
            <a:endParaRPr lang="en-US" sz="2000" dirty="0">
              <a:solidFill>
                <a:srgbClr val="002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973" y="677986"/>
            <a:ext cx="8549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A52"/>
                </a:solidFill>
              </a:rPr>
              <a:t>sort</a:t>
            </a:r>
            <a:r>
              <a:rPr lang="en-US" sz="2000" dirty="0">
                <a:solidFill>
                  <a:srgbClr val="002A52"/>
                </a:solidFill>
              </a:rPr>
              <a:t> sorts lines of text files.</a:t>
            </a:r>
          </a:p>
          <a:p>
            <a:r>
              <a:rPr lang="en-US" sz="2000" dirty="0">
                <a:solidFill>
                  <a:srgbClr val="002A52"/>
                </a:solidFill>
              </a:rPr>
              <a:t>Syntax:</a:t>
            </a:r>
          </a:p>
          <a:p>
            <a:r>
              <a:rPr lang="en-US" sz="2000" dirty="0">
                <a:solidFill>
                  <a:srgbClr val="002A52"/>
                </a:solidFill>
              </a:rPr>
              <a:t>    sort [options] [file(s)]</a:t>
            </a:r>
          </a:p>
          <a:p>
            <a:endParaRPr lang="en-US" sz="2000" dirty="0">
              <a:solidFill>
                <a:srgbClr val="002A52"/>
              </a:solidFill>
            </a:endParaRPr>
          </a:p>
          <a:p>
            <a:r>
              <a:rPr lang="en-US" sz="2000" dirty="0">
                <a:solidFill>
                  <a:srgbClr val="002A52"/>
                </a:solidFill>
              </a:rPr>
              <a:t>Selected Options:</a:t>
            </a:r>
          </a:p>
          <a:p>
            <a:r>
              <a:rPr lang="en-US" sz="2000" dirty="0">
                <a:solidFill>
                  <a:srgbClr val="002A52"/>
                </a:solidFill>
              </a:rPr>
              <a:t>    -r: reverse the result of comparisons</a:t>
            </a:r>
          </a:p>
          <a:p>
            <a:r>
              <a:rPr lang="en-US" sz="2000" dirty="0">
                <a:solidFill>
                  <a:srgbClr val="002A52"/>
                </a:solidFill>
              </a:rPr>
              <a:t>    -g: compare according to general numerical value</a:t>
            </a:r>
          </a:p>
          <a:p>
            <a:r>
              <a:rPr lang="en-US" sz="2000" dirty="0">
                <a:solidFill>
                  <a:srgbClr val="002A52"/>
                </a:solidFill>
              </a:rPr>
              <a:t>    -t: define the field separator</a:t>
            </a:r>
          </a:p>
          <a:p>
            <a:r>
              <a:rPr lang="en-US" sz="2000" dirty="0">
                <a:solidFill>
                  <a:srgbClr val="002A52"/>
                </a:solidFill>
              </a:rPr>
              <a:t>    -k: start and end index field</a:t>
            </a:r>
            <a:r>
              <a:rPr lang="en-US" sz="2000" dirty="0" smtClean="0">
                <a:solidFill>
                  <a:srgbClr val="002A52"/>
                </a:solidFill>
              </a:rPr>
              <a:t> </a:t>
            </a:r>
            <a:endParaRPr lang="en-US" sz="2000" dirty="0">
              <a:solidFill>
                <a:srgbClr val="002A5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sorting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973" y="3669819"/>
            <a:ext cx="8026833" cy="1572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sorts file first by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chromossome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then by start position and then by end position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sort -k1,1 -k2,2g -k3,3g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| less</a:t>
            </a: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sort by gene names alphabetically in reverse order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sort -r -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k4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881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Differences and OS conversion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73" y="679832"/>
            <a:ext cx="8549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A52"/>
                </a:solidFill>
              </a:rPr>
              <a:t>diff</a:t>
            </a:r>
            <a:r>
              <a:rPr lang="en-US" sz="2000" dirty="0">
                <a:solidFill>
                  <a:srgbClr val="002A52"/>
                </a:solidFill>
              </a:rPr>
              <a:t> compares files line by </a:t>
            </a:r>
            <a:r>
              <a:rPr lang="en-US" sz="2000" dirty="0" smtClean="0">
                <a:solidFill>
                  <a:srgbClr val="002A52"/>
                </a:solidFill>
              </a:rPr>
              <a:t>line.</a:t>
            </a:r>
            <a:endParaRPr lang="en-US" sz="2000" dirty="0">
              <a:solidFill>
                <a:srgbClr val="002A52"/>
              </a:solidFill>
            </a:endParaRPr>
          </a:p>
          <a:p>
            <a:r>
              <a:rPr lang="en-US" sz="2000" dirty="0">
                <a:solidFill>
                  <a:srgbClr val="002A52"/>
                </a:solidFill>
              </a:rPr>
              <a:t>Syntax:</a:t>
            </a:r>
          </a:p>
          <a:p>
            <a:r>
              <a:rPr lang="en-US" sz="2000" dirty="0">
                <a:solidFill>
                  <a:srgbClr val="002A52"/>
                </a:solidFill>
              </a:rPr>
              <a:t>diff [options] [files(s)]</a:t>
            </a:r>
            <a:r>
              <a:rPr lang="en-US" sz="2000" dirty="0" smtClean="0">
                <a:solidFill>
                  <a:srgbClr val="002A52"/>
                </a:solidFill>
              </a:rPr>
              <a:t> </a:t>
            </a:r>
            <a:endParaRPr lang="en-US" sz="2000" dirty="0">
              <a:solidFill>
                <a:srgbClr val="002A5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973" y="1785291"/>
            <a:ext cx="8026833" cy="1714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create two similar files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head -10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&gt; h1.txt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head -10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&gt; h2.txt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make some changes in the first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–i's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/chr22/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chrX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/' h1.txt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compare them line by line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diff h1.txt h2.txt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973" y="4280341"/>
            <a:ext cx="8549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A52"/>
                </a:solidFill>
              </a:rPr>
              <a:t>dos2unix</a:t>
            </a:r>
            <a:r>
              <a:rPr lang="en-US" sz="2000" dirty="0">
                <a:solidFill>
                  <a:srgbClr val="002A52"/>
                </a:solidFill>
              </a:rPr>
              <a:t> is DOS/MAC to UNIX text file format converter. Specially important if files are </a:t>
            </a:r>
            <a:r>
              <a:rPr lang="en-US" sz="2000" dirty="0" smtClean="0">
                <a:solidFill>
                  <a:srgbClr val="002A52"/>
                </a:solidFill>
              </a:rPr>
              <a:t>created in </a:t>
            </a:r>
            <a:r>
              <a:rPr lang="en-US" sz="2000" dirty="0">
                <a:solidFill>
                  <a:srgbClr val="002A52"/>
                </a:solidFill>
              </a:rPr>
              <a:t>different operating systems.</a:t>
            </a:r>
          </a:p>
          <a:p>
            <a:r>
              <a:rPr lang="en-US" sz="2000" dirty="0">
                <a:solidFill>
                  <a:srgbClr val="002A52"/>
                </a:solidFill>
              </a:rPr>
              <a:t>Syntax:</a:t>
            </a:r>
          </a:p>
          <a:p>
            <a:r>
              <a:rPr lang="en-US" sz="2000" dirty="0">
                <a:solidFill>
                  <a:srgbClr val="002A52"/>
                </a:solidFill>
              </a:rPr>
              <a:t>dos2unix  [options] [-c </a:t>
            </a:r>
            <a:r>
              <a:rPr lang="en-US" sz="2000" dirty="0" err="1">
                <a:solidFill>
                  <a:srgbClr val="002A52"/>
                </a:solidFill>
              </a:rPr>
              <a:t>convmode</a:t>
            </a:r>
            <a:r>
              <a:rPr lang="en-US" sz="2000" dirty="0">
                <a:solidFill>
                  <a:srgbClr val="002A52"/>
                </a:solidFill>
              </a:rPr>
              <a:t>] [-n </a:t>
            </a:r>
            <a:r>
              <a:rPr lang="en-US" sz="2000" dirty="0" err="1">
                <a:solidFill>
                  <a:srgbClr val="002A52"/>
                </a:solidFill>
              </a:rPr>
              <a:t>infile</a:t>
            </a:r>
            <a:r>
              <a:rPr lang="en-US" sz="2000" dirty="0">
                <a:solidFill>
                  <a:srgbClr val="002A52"/>
                </a:solidFill>
              </a:rPr>
              <a:t> </a:t>
            </a:r>
            <a:r>
              <a:rPr lang="en-US" sz="2000" dirty="0" err="1">
                <a:solidFill>
                  <a:srgbClr val="002A52"/>
                </a:solidFill>
              </a:rPr>
              <a:t>outfile</a:t>
            </a:r>
            <a:r>
              <a:rPr lang="en-US" sz="2000" dirty="0">
                <a:solidFill>
                  <a:srgbClr val="002A5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941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Differences and OS conversion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880" y="862317"/>
            <a:ext cx="85493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A52"/>
                </a:solidFill>
              </a:rPr>
              <a:t>dos2unix</a:t>
            </a:r>
            <a:r>
              <a:rPr lang="en-US" sz="2000" dirty="0">
                <a:solidFill>
                  <a:srgbClr val="002A52"/>
                </a:solidFill>
              </a:rPr>
              <a:t> is </a:t>
            </a:r>
            <a:r>
              <a:rPr lang="en-US" sz="2000" dirty="0" smtClean="0">
                <a:solidFill>
                  <a:srgbClr val="002A52"/>
                </a:solidFill>
              </a:rPr>
              <a:t>not a native command from </a:t>
            </a:r>
            <a:r>
              <a:rPr lang="en-US" sz="2000" dirty="0" err="1" smtClean="0">
                <a:solidFill>
                  <a:srgbClr val="002A52"/>
                </a:solidFill>
              </a:rPr>
              <a:t>linux</a:t>
            </a:r>
            <a:r>
              <a:rPr lang="en-US" sz="2000" dirty="0" smtClean="0">
                <a:solidFill>
                  <a:srgbClr val="002A52"/>
                </a:solidFill>
              </a:rPr>
              <a:t>. To have it ready in your machine:</a:t>
            </a:r>
          </a:p>
          <a:p>
            <a:endParaRPr lang="en-US" sz="2000" dirty="0">
              <a:solidFill>
                <a:srgbClr val="002A52"/>
              </a:solidFill>
            </a:endParaRPr>
          </a:p>
          <a:p>
            <a:r>
              <a:rPr lang="en-US" sz="2000" dirty="0" err="1">
                <a:solidFill>
                  <a:srgbClr val="002A52"/>
                </a:solidFill>
              </a:rPr>
              <a:t>s</a:t>
            </a:r>
            <a:r>
              <a:rPr lang="en-US" sz="2000" dirty="0" err="1" smtClean="0">
                <a:solidFill>
                  <a:srgbClr val="002A52"/>
                </a:solidFill>
              </a:rPr>
              <a:t>udo</a:t>
            </a:r>
            <a:r>
              <a:rPr lang="en-US" sz="2000" dirty="0" smtClean="0">
                <a:solidFill>
                  <a:srgbClr val="002A52"/>
                </a:solidFill>
              </a:rPr>
              <a:t> apt-get install </a:t>
            </a:r>
            <a:r>
              <a:rPr lang="en-US" sz="2000" dirty="0" err="1" smtClean="0">
                <a:solidFill>
                  <a:srgbClr val="002A52"/>
                </a:solidFill>
              </a:rPr>
              <a:t>tofrodos</a:t>
            </a:r>
            <a:endParaRPr lang="en-US" sz="2000" dirty="0" smtClean="0">
              <a:solidFill>
                <a:srgbClr val="002A52"/>
              </a:solidFill>
            </a:endParaRPr>
          </a:p>
          <a:p>
            <a:endParaRPr lang="en-US" sz="2000" dirty="0" smtClean="0">
              <a:solidFill>
                <a:srgbClr val="002A52"/>
              </a:solidFill>
            </a:endParaRPr>
          </a:p>
          <a:p>
            <a:r>
              <a:rPr lang="en-US" sz="2000" dirty="0" err="1">
                <a:solidFill>
                  <a:srgbClr val="002A52"/>
                </a:solidFill>
              </a:rPr>
              <a:t>t</a:t>
            </a:r>
            <a:r>
              <a:rPr lang="en-US" sz="2000" dirty="0" err="1" smtClean="0">
                <a:solidFill>
                  <a:srgbClr val="002A52"/>
                </a:solidFill>
              </a:rPr>
              <a:t>ofrodos</a:t>
            </a:r>
            <a:r>
              <a:rPr lang="en-US" sz="2000" dirty="0" smtClean="0">
                <a:solidFill>
                  <a:srgbClr val="002A52"/>
                </a:solidFill>
              </a:rPr>
              <a:t> == to and from dos</a:t>
            </a:r>
          </a:p>
          <a:p>
            <a:endParaRPr lang="en-US" sz="2000" dirty="0">
              <a:solidFill>
                <a:srgbClr val="002A52"/>
              </a:solidFill>
            </a:endParaRPr>
          </a:p>
          <a:p>
            <a:endParaRPr lang="en-US" sz="2000" dirty="0" smtClean="0">
              <a:solidFill>
                <a:srgbClr val="002A52"/>
              </a:solidFill>
            </a:endParaRPr>
          </a:p>
          <a:p>
            <a:endParaRPr lang="en-US" sz="2000" dirty="0">
              <a:solidFill>
                <a:srgbClr val="002A52"/>
              </a:solidFill>
            </a:endParaRPr>
          </a:p>
          <a:p>
            <a:endParaRPr lang="en-US" sz="2000" dirty="0" smtClean="0">
              <a:solidFill>
                <a:srgbClr val="002A52"/>
              </a:solidFill>
            </a:endParaRPr>
          </a:p>
          <a:p>
            <a:r>
              <a:rPr lang="en-US" sz="2000" dirty="0" smtClean="0">
                <a:solidFill>
                  <a:srgbClr val="002A52"/>
                </a:solidFill>
              </a:rPr>
              <a:t>or in alternative the function of this tool can be achieved with: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880" y="4272529"/>
            <a:ext cx="8026833" cy="1226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rgbClr val="002A52"/>
                </a:solidFill>
              </a:rPr>
              <a:t>tr</a:t>
            </a:r>
            <a:r>
              <a:rPr lang="en-US" sz="1600" dirty="0">
                <a:solidFill>
                  <a:srgbClr val="002A52"/>
                </a:solidFill>
              </a:rPr>
              <a:t> –d </a:t>
            </a:r>
            <a:r>
              <a:rPr lang="en-US" sz="1600" b="1" dirty="0">
                <a:solidFill>
                  <a:schemeClr val="tx1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2A52"/>
                </a:solidFill>
              </a:rPr>
              <a:t>\r</a:t>
            </a:r>
            <a:r>
              <a:rPr lang="en-US" sz="1600" b="1" dirty="0">
                <a:solidFill>
                  <a:schemeClr val="tx1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2A52"/>
                </a:solidFill>
              </a:rPr>
              <a:t> </a:t>
            </a:r>
            <a:r>
              <a:rPr lang="en-US" sz="1600" dirty="0" err="1">
                <a:solidFill>
                  <a:srgbClr val="002A52"/>
                </a:solidFill>
              </a:rPr>
              <a:t>file.txt</a:t>
            </a:r>
            <a:r>
              <a:rPr lang="en-US" sz="1600" dirty="0">
                <a:solidFill>
                  <a:srgbClr val="002A52"/>
                </a:solidFill>
              </a:rPr>
              <a:t> &gt; </a:t>
            </a:r>
            <a:r>
              <a:rPr lang="en-US" sz="1600" dirty="0" err="1" smtClean="0">
                <a:solidFill>
                  <a:srgbClr val="002A52"/>
                </a:solidFill>
              </a:rPr>
              <a:t>file.converted.txt</a:t>
            </a:r>
            <a:endParaRPr lang="en-US" sz="1600" dirty="0" smtClean="0">
              <a:solidFill>
                <a:srgbClr val="002A52"/>
              </a:solidFill>
            </a:endParaRPr>
          </a:p>
          <a:p>
            <a:endParaRPr lang="en-US" sz="1600" dirty="0" smtClean="0">
              <a:solidFill>
                <a:srgbClr val="002A52"/>
              </a:solidFill>
            </a:endParaRPr>
          </a:p>
          <a:p>
            <a:r>
              <a:rPr lang="en-US" sz="1600" dirty="0" smtClean="0">
                <a:solidFill>
                  <a:srgbClr val="002A52"/>
                </a:solidFill>
              </a:rPr>
              <a:t># or to generate </a:t>
            </a:r>
            <a:r>
              <a:rPr lang="en-US" sz="1600" dirty="0" err="1" smtClean="0">
                <a:solidFill>
                  <a:srgbClr val="002A52"/>
                </a:solidFill>
              </a:rPr>
              <a:t>repercute</a:t>
            </a:r>
            <a:r>
              <a:rPr lang="en-US" sz="1600" dirty="0" smtClean="0">
                <a:solidFill>
                  <a:srgbClr val="002A52"/>
                </a:solidFill>
              </a:rPr>
              <a:t> the changes in the original file</a:t>
            </a:r>
          </a:p>
          <a:p>
            <a:r>
              <a:rPr lang="en-US" sz="1600" dirty="0" err="1">
                <a:solidFill>
                  <a:srgbClr val="002A52"/>
                </a:solidFill>
              </a:rPr>
              <a:t>t</a:t>
            </a:r>
            <a:r>
              <a:rPr lang="en-US" sz="1600" dirty="0" err="1" smtClean="0">
                <a:solidFill>
                  <a:srgbClr val="002A52"/>
                </a:solidFill>
              </a:rPr>
              <a:t>r</a:t>
            </a:r>
            <a:r>
              <a:rPr lang="en-US" sz="1600" dirty="0" smtClean="0">
                <a:solidFill>
                  <a:srgbClr val="002A52"/>
                </a:solidFill>
              </a:rPr>
              <a:t> </a:t>
            </a:r>
            <a:r>
              <a:rPr lang="en-US" sz="1600" dirty="0">
                <a:solidFill>
                  <a:srgbClr val="002A52"/>
                </a:solidFill>
              </a:rPr>
              <a:t>–d </a:t>
            </a:r>
            <a:r>
              <a:rPr lang="en-US" sz="1600" b="1" dirty="0">
                <a:solidFill>
                  <a:schemeClr val="tx1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2A52"/>
                </a:solidFill>
              </a:rPr>
              <a:t>\</a:t>
            </a:r>
            <a:r>
              <a:rPr lang="en-US" sz="1600" dirty="0" smtClean="0">
                <a:solidFill>
                  <a:srgbClr val="002A52"/>
                </a:solidFill>
              </a:rPr>
              <a:t>r</a:t>
            </a:r>
            <a:r>
              <a:rPr lang="en-US" sz="1600" b="1" dirty="0" smtClean="0">
                <a:solidFill>
                  <a:schemeClr val="tx1"/>
                </a:solidFill>
                <a:latin typeface="Courier"/>
                <a:cs typeface="Courier"/>
              </a:rPr>
              <a:t>’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&lt;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file.txt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&gt; t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mv t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file.txt</a:t>
            </a:r>
            <a:endParaRPr lang="en-US" sz="1600" dirty="0">
              <a:solidFill>
                <a:srgbClr val="002A52"/>
              </a:solidFill>
            </a:endParaRPr>
          </a:p>
          <a:p>
            <a:endParaRPr lang="en-US" sz="1600" b="1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880" y="2776815"/>
            <a:ext cx="8026833" cy="664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rgbClr val="002A52"/>
                </a:solidFill>
              </a:rPr>
              <a:t>sudo</a:t>
            </a:r>
            <a:r>
              <a:rPr lang="en-US" sz="1600" dirty="0" smtClean="0">
                <a:solidFill>
                  <a:srgbClr val="002A52"/>
                </a:solidFill>
              </a:rPr>
              <a:t> </a:t>
            </a:r>
            <a:r>
              <a:rPr lang="en-US" sz="1600" dirty="0" err="1">
                <a:solidFill>
                  <a:srgbClr val="002A52"/>
                </a:solidFill>
              </a:rPr>
              <a:t>ln</a:t>
            </a:r>
            <a:r>
              <a:rPr lang="en-US" sz="1600" dirty="0">
                <a:solidFill>
                  <a:srgbClr val="002A52"/>
                </a:solidFill>
              </a:rPr>
              <a:t> –s /</a:t>
            </a:r>
            <a:r>
              <a:rPr lang="en-US" sz="1600" dirty="0" err="1">
                <a:solidFill>
                  <a:srgbClr val="002A52"/>
                </a:solidFill>
              </a:rPr>
              <a:t>usr</a:t>
            </a:r>
            <a:r>
              <a:rPr lang="en-US" sz="1600" dirty="0">
                <a:solidFill>
                  <a:srgbClr val="002A52"/>
                </a:solidFill>
              </a:rPr>
              <a:t>/bin/</a:t>
            </a:r>
            <a:r>
              <a:rPr lang="en-US" sz="1600" dirty="0" err="1">
                <a:solidFill>
                  <a:srgbClr val="002A52"/>
                </a:solidFill>
              </a:rPr>
              <a:t>fromdos</a:t>
            </a:r>
            <a:r>
              <a:rPr lang="en-US" sz="1600" dirty="0">
                <a:solidFill>
                  <a:srgbClr val="002A52"/>
                </a:solidFill>
              </a:rPr>
              <a:t> /</a:t>
            </a:r>
            <a:r>
              <a:rPr lang="en-US" sz="1600" dirty="0" err="1">
                <a:solidFill>
                  <a:srgbClr val="002A52"/>
                </a:solidFill>
              </a:rPr>
              <a:t>usr</a:t>
            </a:r>
            <a:r>
              <a:rPr lang="en-US" sz="1600" dirty="0">
                <a:solidFill>
                  <a:srgbClr val="002A52"/>
                </a:solidFill>
              </a:rPr>
              <a:t>/bin/dos2unix</a:t>
            </a:r>
          </a:p>
          <a:p>
            <a:r>
              <a:rPr lang="en-US" sz="1600" dirty="0" err="1">
                <a:solidFill>
                  <a:srgbClr val="002A52"/>
                </a:solidFill>
              </a:rPr>
              <a:t>sudo</a:t>
            </a:r>
            <a:r>
              <a:rPr lang="en-US" sz="1600" dirty="0">
                <a:solidFill>
                  <a:srgbClr val="002A52"/>
                </a:solidFill>
              </a:rPr>
              <a:t> </a:t>
            </a:r>
            <a:r>
              <a:rPr lang="en-US" sz="1600" dirty="0" err="1">
                <a:solidFill>
                  <a:srgbClr val="002A52"/>
                </a:solidFill>
              </a:rPr>
              <a:t>ln</a:t>
            </a:r>
            <a:r>
              <a:rPr lang="en-US" sz="1600" dirty="0">
                <a:solidFill>
                  <a:srgbClr val="002A52"/>
                </a:solidFill>
              </a:rPr>
              <a:t> –s /</a:t>
            </a:r>
            <a:r>
              <a:rPr lang="en-US" sz="1600" dirty="0" err="1">
                <a:solidFill>
                  <a:srgbClr val="002A52"/>
                </a:solidFill>
              </a:rPr>
              <a:t>usr</a:t>
            </a:r>
            <a:r>
              <a:rPr lang="en-US" sz="1600" dirty="0">
                <a:solidFill>
                  <a:srgbClr val="002A52"/>
                </a:solidFill>
              </a:rPr>
              <a:t>/bin/</a:t>
            </a:r>
            <a:r>
              <a:rPr lang="en-US" sz="1600" dirty="0" err="1">
                <a:solidFill>
                  <a:srgbClr val="002A52"/>
                </a:solidFill>
              </a:rPr>
              <a:t>todos</a:t>
            </a:r>
            <a:r>
              <a:rPr lang="en-US" sz="1600" dirty="0">
                <a:solidFill>
                  <a:srgbClr val="002A52"/>
                </a:solidFill>
              </a:rPr>
              <a:t> /</a:t>
            </a:r>
            <a:r>
              <a:rPr lang="en-US" sz="1600" dirty="0" err="1">
                <a:solidFill>
                  <a:srgbClr val="002A52"/>
                </a:solidFill>
              </a:rPr>
              <a:t>usr</a:t>
            </a:r>
            <a:r>
              <a:rPr lang="en-US" sz="1600" dirty="0">
                <a:solidFill>
                  <a:srgbClr val="002A52"/>
                </a:solidFill>
              </a:rPr>
              <a:t>/bin/</a:t>
            </a:r>
            <a:r>
              <a:rPr lang="en-US" sz="1600" dirty="0" smtClean="0">
                <a:solidFill>
                  <a:srgbClr val="002A52"/>
                </a:solidFill>
              </a:rPr>
              <a:t>unix2dos</a:t>
            </a:r>
            <a:endParaRPr lang="en-US" sz="1600" dirty="0">
              <a:solidFill>
                <a:srgbClr val="002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Stream editor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73" y="789592"/>
            <a:ext cx="85493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solidFill>
                  <a:srgbClr val="002A52"/>
                </a:solidFill>
              </a:rPr>
              <a:t>sed</a:t>
            </a:r>
            <a:r>
              <a:rPr lang="en-US" sz="2000" dirty="0">
                <a:solidFill>
                  <a:srgbClr val="002A52"/>
                </a:solidFill>
              </a:rPr>
              <a:t> is a stream editor. It reads from the input channel (file or </a:t>
            </a:r>
            <a:r>
              <a:rPr lang="en-US" sz="2000" i="1" dirty="0" err="1">
                <a:solidFill>
                  <a:srgbClr val="002A52"/>
                </a:solidFill>
              </a:rPr>
              <a:t>stdin</a:t>
            </a:r>
            <a:r>
              <a:rPr lang="en-US" sz="2000" dirty="0" smtClean="0">
                <a:solidFill>
                  <a:srgbClr val="002A52"/>
                </a:solidFill>
              </a:rPr>
              <a:t>) modifies </a:t>
            </a:r>
            <a:r>
              <a:rPr lang="en-US" sz="2000" dirty="0">
                <a:solidFill>
                  <a:srgbClr val="002A52"/>
                </a:solidFill>
              </a:rPr>
              <a:t>the input as specified by a list of commands and then writes to standard </a:t>
            </a:r>
            <a:r>
              <a:rPr lang="en-US" sz="2000" dirty="0" smtClean="0">
                <a:solidFill>
                  <a:srgbClr val="002A52"/>
                </a:solidFill>
              </a:rPr>
              <a:t>output. Has </a:t>
            </a:r>
            <a:r>
              <a:rPr lang="en-US" sz="2000" dirty="0">
                <a:solidFill>
                  <a:srgbClr val="002A52"/>
                </a:solidFill>
              </a:rPr>
              <a:t>been used in the development of programming languages.</a:t>
            </a:r>
          </a:p>
          <a:p>
            <a:pPr algn="just"/>
            <a:r>
              <a:rPr lang="en-US" sz="2000" dirty="0" err="1">
                <a:solidFill>
                  <a:srgbClr val="002A52"/>
                </a:solidFill>
              </a:rPr>
              <a:t>sed</a:t>
            </a:r>
            <a:r>
              <a:rPr lang="en-US" sz="2000" dirty="0">
                <a:solidFill>
                  <a:srgbClr val="002A52"/>
                </a:solidFill>
              </a:rPr>
              <a:t> is a very powerful and complete tool, we will only look into the substitute function</a:t>
            </a:r>
            <a:r>
              <a:rPr lang="en-US" sz="2000" dirty="0" smtClean="0">
                <a:solidFill>
                  <a:srgbClr val="002A52"/>
                </a:solidFill>
              </a:rPr>
              <a:t>.</a:t>
            </a:r>
          </a:p>
          <a:p>
            <a:pPr algn="just"/>
            <a:endParaRPr lang="en-US" sz="2000" dirty="0">
              <a:solidFill>
                <a:srgbClr val="002A52"/>
              </a:solidFill>
            </a:endParaRPr>
          </a:p>
          <a:p>
            <a:r>
              <a:rPr lang="en-US" sz="2000" dirty="0">
                <a:solidFill>
                  <a:srgbClr val="002A52"/>
                </a:solidFill>
              </a:rPr>
              <a:t>General </a:t>
            </a:r>
            <a:r>
              <a:rPr lang="en-US" sz="2000" dirty="0" err="1">
                <a:solidFill>
                  <a:srgbClr val="002A52"/>
                </a:solidFill>
              </a:rPr>
              <a:t>Sed</a:t>
            </a:r>
            <a:r>
              <a:rPr lang="en-US" sz="2000" dirty="0">
                <a:solidFill>
                  <a:srgbClr val="002A52"/>
                </a:solidFill>
              </a:rPr>
              <a:t> syntax:</a:t>
            </a:r>
          </a:p>
          <a:p>
            <a:r>
              <a:rPr lang="en-US" sz="2000" dirty="0" err="1">
                <a:solidFill>
                  <a:srgbClr val="002A52"/>
                </a:solidFill>
              </a:rPr>
              <a:t>sed</a:t>
            </a:r>
            <a:r>
              <a:rPr lang="en-US" sz="2000" dirty="0">
                <a:solidFill>
                  <a:srgbClr val="002A52"/>
                </a:solidFill>
              </a:rPr>
              <a:t> [options] [script] [</a:t>
            </a:r>
            <a:r>
              <a:rPr lang="en-US" sz="2000" dirty="0" err="1">
                <a:solidFill>
                  <a:srgbClr val="002A52"/>
                </a:solidFill>
              </a:rPr>
              <a:t>inputfile</a:t>
            </a:r>
            <a:r>
              <a:rPr lang="en-US" sz="2000" dirty="0">
                <a:solidFill>
                  <a:srgbClr val="002A52"/>
                </a:solidFill>
              </a:rPr>
              <a:t>]</a:t>
            </a:r>
          </a:p>
          <a:p>
            <a:endParaRPr lang="en-US" sz="2000" dirty="0">
              <a:solidFill>
                <a:srgbClr val="002A52"/>
              </a:solidFill>
            </a:endParaRPr>
          </a:p>
          <a:p>
            <a:r>
              <a:rPr lang="en-US" sz="2000" dirty="0">
                <a:solidFill>
                  <a:srgbClr val="002A52"/>
                </a:solidFill>
              </a:rPr>
              <a:t>Selected Options:</a:t>
            </a:r>
          </a:p>
          <a:p>
            <a:r>
              <a:rPr lang="en-US" sz="2000" dirty="0">
                <a:solidFill>
                  <a:srgbClr val="002A52"/>
                </a:solidFill>
              </a:rPr>
              <a:t>    -e: sets the following commands to be run while processing the input</a:t>
            </a:r>
          </a:p>
          <a:p>
            <a:r>
              <a:rPr lang="en-US" sz="2000" dirty="0">
                <a:solidFill>
                  <a:srgbClr val="002A52"/>
                </a:solidFill>
              </a:rPr>
              <a:t>    -f: defines the script-file where the commands to be executed are listed</a:t>
            </a:r>
          </a:p>
          <a:p>
            <a:r>
              <a:rPr lang="en-US" sz="2000" dirty="0">
                <a:solidFill>
                  <a:srgbClr val="002A52"/>
                </a:solidFill>
              </a:rPr>
              <a:t>    -</a:t>
            </a:r>
            <a:r>
              <a:rPr lang="en-US" sz="2000" dirty="0" err="1">
                <a:solidFill>
                  <a:srgbClr val="002A52"/>
                </a:solidFill>
              </a:rPr>
              <a:t>i</a:t>
            </a:r>
            <a:r>
              <a:rPr lang="en-US" sz="2000" dirty="0">
                <a:solidFill>
                  <a:srgbClr val="002A52"/>
                </a:solidFill>
              </a:rPr>
              <a:t>: specifies that the changes are done directly in the input file and not send to </a:t>
            </a:r>
            <a:r>
              <a:rPr lang="en-US" sz="2000" dirty="0" err="1">
                <a:solidFill>
                  <a:srgbClr val="002A52"/>
                </a:solidFill>
              </a:rPr>
              <a:t>stdout</a:t>
            </a:r>
            <a:r>
              <a:rPr lang="en-US" sz="2000" dirty="0">
                <a:solidFill>
                  <a:srgbClr val="002A52"/>
                </a:solidFill>
              </a:rPr>
              <a:t>.</a:t>
            </a:r>
          </a:p>
          <a:p>
            <a:r>
              <a:rPr lang="en-US" sz="2000" dirty="0">
                <a:solidFill>
                  <a:srgbClr val="002A5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85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Stream editor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73" y="654176"/>
            <a:ext cx="8549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2A52"/>
                </a:solidFill>
              </a:rPr>
              <a:t>Substitution command syntax:</a:t>
            </a:r>
          </a:p>
          <a:p>
            <a:pPr algn="just"/>
            <a:r>
              <a:rPr lang="en-US" sz="2000" dirty="0" err="1">
                <a:solidFill>
                  <a:srgbClr val="002A52"/>
                </a:solidFill>
              </a:rPr>
              <a:t>sed</a:t>
            </a:r>
            <a:r>
              <a:rPr lang="en-US" sz="2000" dirty="0">
                <a:solidFill>
                  <a:srgbClr val="002A52"/>
                </a:solidFill>
              </a:rPr>
              <a:t> -e 's/r1/s1/' [file(s)]</a:t>
            </a:r>
          </a:p>
          <a:p>
            <a:pPr algn="just"/>
            <a:r>
              <a:rPr lang="en-US" sz="2000" dirty="0">
                <a:solidFill>
                  <a:srgbClr val="002A52"/>
                </a:solidFill>
              </a:rPr>
              <a:t>    s: indicates the substitution operation</a:t>
            </a:r>
          </a:p>
          <a:p>
            <a:pPr algn="just"/>
            <a:r>
              <a:rPr lang="en-US" sz="2000" dirty="0">
                <a:solidFill>
                  <a:srgbClr val="002A52"/>
                </a:solidFill>
              </a:rPr>
              <a:t>    r1: the regular expression to be replaced</a:t>
            </a:r>
          </a:p>
          <a:p>
            <a:pPr algn="just"/>
            <a:r>
              <a:rPr lang="en-US" sz="2000" dirty="0">
                <a:solidFill>
                  <a:srgbClr val="002A52"/>
                </a:solidFill>
              </a:rPr>
              <a:t>    s1: text that will replace the regex match</a:t>
            </a:r>
            <a:r>
              <a:rPr lang="en-US" sz="2000" dirty="0" smtClean="0">
                <a:solidFill>
                  <a:srgbClr val="002A52"/>
                </a:solidFill>
              </a:rPr>
              <a:t> </a:t>
            </a:r>
            <a:endParaRPr lang="en-US" sz="2000" dirty="0">
              <a:solidFill>
                <a:srgbClr val="002A5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973" y="2295981"/>
            <a:ext cx="8026833" cy="2540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convert to upper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chromossomes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-e 's/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chr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/CHR/'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Note that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will only replace the first match. option g is used to do a global match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remove the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chr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prefix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sed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's/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chr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//g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'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forcing matches at the start of the line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sed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's/^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chr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//'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Trim whitespaces and tabulations at start and end of file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's/^[ \t]*//;s/[ \t]*$//'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file.txt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973" y="4988435"/>
            <a:ext cx="8026833" cy="1707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can also be used to delete files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delete blank line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'/^$/d'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file.txt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delete the fourth line 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'4d' h1.txt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delete the first to the third line 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'1,3d' h1.txt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067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Pattern Matching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73" y="743972"/>
            <a:ext cx="85493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solidFill>
                  <a:srgbClr val="002A52"/>
                </a:solidFill>
              </a:rPr>
              <a:t>awk</a:t>
            </a:r>
            <a:r>
              <a:rPr lang="en-US" sz="2000" dirty="0">
                <a:solidFill>
                  <a:srgbClr val="002A52"/>
                </a:solidFill>
              </a:rPr>
              <a:t> is pattern-directed scanning and processing language. It is a high-level and </a:t>
            </a:r>
            <a:r>
              <a:rPr lang="en-US" sz="2000" dirty="0" smtClean="0">
                <a:solidFill>
                  <a:srgbClr val="002A52"/>
                </a:solidFill>
              </a:rPr>
              <a:t>flexible programming </a:t>
            </a:r>
            <a:r>
              <a:rPr lang="en-US" sz="2000" dirty="0">
                <a:solidFill>
                  <a:srgbClr val="002A52"/>
                </a:solidFill>
              </a:rPr>
              <a:t>language.</a:t>
            </a:r>
          </a:p>
          <a:p>
            <a:pPr algn="just"/>
            <a:endParaRPr lang="en-US" sz="2000" dirty="0" smtClean="0">
              <a:solidFill>
                <a:srgbClr val="002A52"/>
              </a:solidFill>
            </a:endParaRPr>
          </a:p>
          <a:p>
            <a:pPr algn="just"/>
            <a:r>
              <a:rPr lang="en-US" sz="2000" dirty="0" err="1">
                <a:solidFill>
                  <a:srgbClr val="002A52"/>
                </a:solidFill>
              </a:rPr>
              <a:t>a</a:t>
            </a:r>
            <a:r>
              <a:rPr lang="en-US" sz="2000" dirty="0" err="1" smtClean="0">
                <a:solidFill>
                  <a:srgbClr val="002A52"/>
                </a:solidFill>
              </a:rPr>
              <a:t>wk</a:t>
            </a:r>
            <a:r>
              <a:rPr lang="en-US" sz="2000" dirty="0" smtClean="0">
                <a:solidFill>
                  <a:srgbClr val="002A52"/>
                </a:solidFill>
              </a:rPr>
              <a:t> </a:t>
            </a:r>
            <a:r>
              <a:rPr lang="en-US" sz="2000" dirty="0">
                <a:solidFill>
                  <a:srgbClr val="002A52"/>
                </a:solidFill>
              </a:rPr>
              <a:t>command line Syntax:</a:t>
            </a:r>
          </a:p>
          <a:p>
            <a:pPr algn="just"/>
            <a:r>
              <a:rPr lang="en-US" sz="2000" dirty="0" err="1">
                <a:solidFill>
                  <a:srgbClr val="002A52"/>
                </a:solidFill>
              </a:rPr>
              <a:t>awk</a:t>
            </a:r>
            <a:r>
              <a:rPr lang="en-US" sz="2000" dirty="0">
                <a:solidFill>
                  <a:srgbClr val="002A52"/>
                </a:solidFill>
              </a:rPr>
              <a:t> [ -F </a:t>
            </a:r>
            <a:r>
              <a:rPr lang="en-US" sz="2000" dirty="0" err="1">
                <a:solidFill>
                  <a:srgbClr val="002A52"/>
                </a:solidFill>
              </a:rPr>
              <a:t>fs</a:t>
            </a:r>
            <a:r>
              <a:rPr lang="en-US" sz="2000" dirty="0">
                <a:solidFill>
                  <a:srgbClr val="002A52"/>
                </a:solidFill>
              </a:rPr>
              <a:t> ] [ -v </a:t>
            </a:r>
            <a:r>
              <a:rPr lang="en-US" sz="2000" dirty="0" err="1">
                <a:solidFill>
                  <a:srgbClr val="002A52"/>
                </a:solidFill>
              </a:rPr>
              <a:t>var</a:t>
            </a:r>
            <a:r>
              <a:rPr lang="en-US" sz="2000" dirty="0">
                <a:solidFill>
                  <a:srgbClr val="002A52"/>
                </a:solidFill>
              </a:rPr>
              <a:t>=value ] [ -f </a:t>
            </a:r>
            <a:r>
              <a:rPr lang="en-US" sz="2000" dirty="0" err="1">
                <a:solidFill>
                  <a:srgbClr val="002A52"/>
                </a:solidFill>
              </a:rPr>
              <a:t>progfile</a:t>
            </a:r>
            <a:r>
              <a:rPr lang="en-US" sz="2000" dirty="0">
                <a:solidFill>
                  <a:srgbClr val="002A52"/>
                </a:solidFill>
              </a:rPr>
              <a:t> ] [ file ]</a:t>
            </a:r>
          </a:p>
          <a:p>
            <a:pPr algn="just"/>
            <a:r>
              <a:rPr lang="en-US" sz="2000" dirty="0" smtClean="0">
                <a:solidFill>
                  <a:srgbClr val="002A52"/>
                </a:solidFill>
              </a:rPr>
              <a:t>	-</a:t>
            </a:r>
            <a:r>
              <a:rPr lang="en-US" sz="2000" dirty="0">
                <a:solidFill>
                  <a:srgbClr val="002A52"/>
                </a:solidFill>
              </a:rPr>
              <a:t>F: field </a:t>
            </a:r>
            <a:r>
              <a:rPr lang="en-US" sz="2000" dirty="0" smtClean="0">
                <a:solidFill>
                  <a:srgbClr val="002A52"/>
                </a:solidFill>
              </a:rPr>
              <a:t>separator</a:t>
            </a:r>
          </a:p>
          <a:p>
            <a:pPr algn="just"/>
            <a:r>
              <a:rPr lang="en-US" sz="2000" dirty="0">
                <a:solidFill>
                  <a:srgbClr val="002A52"/>
                </a:solidFill>
              </a:rPr>
              <a:t>	</a:t>
            </a:r>
            <a:r>
              <a:rPr lang="en-US" sz="2000" dirty="0" smtClean="0">
                <a:solidFill>
                  <a:srgbClr val="002A52"/>
                </a:solidFill>
              </a:rPr>
              <a:t>-</a:t>
            </a:r>
            <a:r>
              <a:rPr lang="en-US" sz="2000" dirty="0">
                <a:solidFill>
                  <a:srgbClr val="002A52"/>
                </a:solidFill>
              </a:rPr>
              <a:t>v: parameters value to be passed to the </a:t>
            </a:r>
            <a:r>
              <a:rPr lang="en-US" sz="2000" dirty="0" err="1">
                <a:solidFill>
                  <a:srgbClr val="002A52"/>
                </a:solidFill>
              </a:rPr>
              <a:t>awk</a:t>
            </a:r>
            <a:r>
              <a:rPr lang="en-US" sz="2000" dirty="0">
                <a:solidFill>
                  <a:srgbClr val="002A52"/>
                </a:solidFill>
              </a:rPr>
              <a:t> </a:t>
            </a:r>
            <a:r>
              <a:rPr lang="en-US" sz="2000" dirty="0" smtClean="0">
                <a:solidFill>
                  <a:srgbClr val="002A52"/>
                </a:solidFill>
              </a:rPr>
              <a:t>script</a:t>
            </a:r>
          </a:p>
          <a:p>
            <a:pPr algn="just"/>
            <a:r>
              <a:rPr lang="en-US" sz="2000" dirty="0">
                <a:solidFill>
                  <a:srgbClr val="002A52"/>
                </a:solidFill>
              </a:rPr>
              <a:t>	</a:t>
            </a:r>
            <a:r>
              <a:rPr lang="en-US" sz="2000" dirty="0" smtClean="0">
                <a:solidFill>
                  <a:srgbClr val="002A52"/>
                </a:solidFill>
              </a:rPr>
              <a:t>-</a:t>
            </a:r>
            <a:r>
              <a:rPr lang="en-US" sz="2000" dirty="0">
                <a:solidFill>
                  <a:srgbClr val="002A52"/>
                </a:solidFill>
              </a:rPr>
              <a:t>f: name of the </a:t>
            </a:r>
            <a:r>
              <a:rPr lang="en-US" sz="2000" dirty="0" err="1">
                <a:solidFill>
                  <a:srgbClr val="002A52"/>
                </a:solidFill>
              </a:rPr>
              <a:t>awk</a:t>
            </a:r>
            <a:r>
              <a:rPr lang="en-US" sz="2000" dirty="0">
                <a:solidFill>
                  <a:srgbClr val="002A52"/>
                </a:solidFill>
              </a:rPr>
              <a:t> </a:t>
            </a:r>
            <a:r>
              <a:rPr lang="en-US" sz="2000" dirty="0" smtClean="0">
                <a:solidFill>
                  <a:srgbClr val="002A52"/>
                </a:solidFill>
              </a:rPr>
              <a:t>script</a:t>
            </a:r>
          </a:p>
          <a:p>
            <a:pPr algn="just"/>
            <a:r>
              <a:rPr lang="en-US" sz="2000" dirty="0">
                <a:solidFill>
                  <a:srgbClr val="002A52"/>
                </a:solidFill>
              </a:rPr>
              <a:t>	</a:t>
            </a:r>
            <a:r>
              <a:rPr lang="en-US" sz="2000" dirty="0" smtClean="0">
                <a:solidFill>
                  <a:srgbClr val="002A52"/>
                </a:solidFill>
              </a:rPr>
              <a:t>file</a:t>
            </a:r>
            <a:r>
              <a:rPr lang="en-US" sz="2000" dirty="0">
                <a:solidFill>
                  <a:srgbClr val="002A52"/>
                </a:solidFill>
              </a:rPr>
              <a:t>: input files</a:t>
            </a:r>
            <a:r>
              <a:rPr lang="en-US" sz="2000" dirty="0" smtClean="0">
                <a:solidFill>
                  <a:srgbClr val="002A52"/>
                </a:solidFill>
              </a:rPr>
              <a:t>.</a:t>
            </a:r>
          </a:p>
          <a:p>
            <a:pPr algn="just"/>
            <a:endParaRPr lang="en-US" sz="2000" dirty="0">
              <a:solidFill>
                <a:srgbClr val="002A52"/>
              </a:solidFill>
            </a:endParaRPr>
          </a:p>
          <a:p>
            <a:pPr algn="just"/>
            <a:r>
              <a:rPr lang="en-US" sz="2000" dirty="0" err="1">
                <a:solidFill>
                  <a:srgbClr val="002A52"/>
                </a:solidFill>
              </a:rPr>
              <a:t>Awk</a:t>
            </a:r>
            <a:r>
              <a:rPr lang="en-US" sz="2000" dirty="0">
                <a:solidFill>
                  <a:srgbClr val="002A52"/>
                </a:solidFill>
              </a:rPr>
              <a:t> is a based on 'pattern ==&gt; { action }' paradigm.</a:t>
            </a:r>
          </a:p>
          <a:p>
            <a:pPr marL="342900" indent="-342900" algn="just">
              <a:buFont typeface="Courier New"/>
              <a:buChar char="o"/>
            </a:pPr>
            <a:r>
              <a:rPr lang="en-US" sz="2000" dirty="0">
                <a:solidFill>
                  <a:srgbClr val="002A52"/>
                </a:solidFill>
              </a:rPr>
              <a:t>It operates on a line-by-line basis.</a:t>
            </a:r>
          </a:p>
          <a:p>
            <a:pPr marL="342900" indent="-342900" algn="just">
              <a:buFont typeface="Courier New"/>
              <a:buChar char="o"/>
            </a:pPr>
            <a:r>
              <a:rPr lang="en-US" sz="2000" dirty="0">
                <a:solidFill>
                  <a:srgbClr val="002A52"/>
                </a:solidFill>
              </a:rPr>
              <a:t>It can be used to do calculations and data manipulation.</a:t>
            </a:r>
          </a:p>
          <a:p>
            <a:pPr marL="342900" indent="-342900" algn="just">
              <a:buFont typeface="Courier New"/>
              <a:buChar char="o"/>
            </a:pPr>
            <a:r>
              <a:rPr lang="en-US" sz="2000" dirty="0">
                <a:solidFill>
                  <a:srgbClr val="002A52"/>
                </a:solidFill>
              </a:rPr>
              <a:t>It has a structure: BEGIN{}{}END{}.</a:t>
            </a:r>
          </a:p>
          <a:p>
            <a:pPr marL="342900" indent="-342900" algn="just">
              <a:buFont typeface="Courier New"/>
              <a:buChar char="o"/>
            </a:pPr>
            <a:r>
              <a:rPr lang="en-US" sz="2000" dirty="0">
                <a:solidFill>
                  <a:srgbClr val="002A52"/>
                </a:solidFill>
              </a:rPr>
              <a:t>It can be run in a file with the command </a:t>
            </a:r>
            <a:r>
              <a:rPr lang="en-US" sz="2000" dirty="0" err="1">
                <a:solidFill>
                  <a:srgbClr val="002A52"/>
                </a:solidFill>
              </a:rPr>
              <a:t>awk</a:t>
            </a:r>
            <a:r>
              <a:rPr lang="en-US" sz="2000" dirty="0">
                <a:solidFill>
                  <a:srgbClr val="002A52"/>
                </a:solidFill>
              </a:rPr>
              <a:t> -f </a:t>
            </a:r>
            <a:r>
              <a:rPr lang="en-US" sz="2000" dirty="0" err="1">
                <a:solidFill>
                  <a:srgbClr val="002A52"/>
                </a:solidFill>
              </a:rPr>
              <a:t>yourscript.awk</a:t>
            </a:r>
            <a:r>
              <a:rPr lang="en-US" sz="2000" dirty="0">
                <a:solidFill>
                  <a:srgbClr val="002A52"/>
                </a:solidFill>
              </a:rPr>
              <a:t> or in the command </a:t>
            </a:r>
            <a:r>
              <a:rPr lang="en-US" sz="2000" dirty="0" smtClean="0">
                <a:solidFill>
                  <a:srgbClr val="002A52"/>
                </a:solidFill>
              </a:rPr>
              <a:t>line using </a:t>
            </a:r>
            <a:r>
              <a:rPr lang="en-US" sz="2000" dirty="0">
                <a:solidFill>
                  <a:srgbClr val="002A52"/>
                </a:solidFill>
              </a:rPr>
              <a:t>quotes as </a:t>
            </a:r>
            <a:r>
              <a:rPr lang="en-US" sz="2000" dirty="0" err="1">
                <a:solidFill>
                  <a:srgbClr val="002A52"/>
                </a:solidFill>
              </a:rPr>
              <a:t>awk</a:t>
            </a:r>
            <a:r>
              <a:rPr lang="en-US" sz="2000" dirty="0">
                <a:solidFill>
                  <a:srgbClr val="002A52"/>
                </a:solidFill>
              </a:rPr>
              <a:t> '{</a:t>
            </a:r>
            <a:r>
              <a:rPr lang="en-US" sz="2000" dirty="0" smtClean="0">
                <a:solidFill>
                  <a:srgbClr val="002A52"/>
                </a:solidFill>
              </a:rPr>
              <a:t>print  </a:t>
            </a:r>
            <a:r>
              <a:rPr lang="en-US" sz="2000" dirty="0">
                <a:solidFill>
                  <a:srgbClr val="002A52"/>
                </a:solidFill>
              </a:rPr>
              <a:t>$0}'</a:t>
            </a:r>
            <a:r>
              <a:rPr lang="en-US" sz="2000" dirty="0" smtClean="0">
                <a:solidFill>
                  <a:srgbClr val="002A52"/>
                </a:solidFill>
              </a:rPr>
              <a:t>.</a:t>
            </a:r>
            <a:endParaRPr lang="en-US" sz="2000" dirty="0">
              <a:solidFill>
                <a:srgbClr val="002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Pattern Matching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73" y="916452"/>
            <a:ext cx="85493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/>
              <a:buChar char="o"/>
            </a:pPr>
            <a:r>
              <a:rPr lang="en-US" sz="2000" dirty="0">
                <a:solidFill>
                  <a:srgbClr val="002A52"/>
                </a:solidFill>
              </a:rPr>
              <a:t>It operates on the concept of records (rows) and fields (columns). Both the input and output </a:t>
            </a:r>
            <a:r>
              <a:rPr lang="en-US" sz="2000" dirty="0" smtClean="0">
                <a:solidFill>
                  <a:srgbClr val="002A52"/>
                </a:solidFill>
              </a:rPr>
              <a:t>markers for </a:t>
            </a:r>
            <a:r>
              <a:rPr lang="en-US" sz="2000" dirty="0">
                <a:solidFill>
                  <a:srgbClr val="002A52"/>
                </a:solidFill>
              </a:rPr>
              <a:t>records and fields can be defined by the user in the code of the program, </a:t>
            </a:r>
            <a:r>
              <a:rPr lang="en-US" sz="2000" dirty="0" smtClean="0">
                <a:solidFill>
                  <a:srgbClr val="002A52"/>
                </a:solidFill>
              </a:rPr>
              <a:t>typically in </a:t>
            </a:r>
            <a:r>
              <a:rPr lang="en-US" sz="2000" dirty="0">
                <a:solidFill>
                  <a:srgbClr val="002A52"/>
                </a:solidFill>
              </a:rPr>
              <a:t>the command line or the BEGIN section.</a:t>
            </a:r>
          </a:p>
          <a:p>
            <a:pPr marL="1257300" lvl="2" indent="-342900" algn="just">
              <a:buFont typeface="Arial"/>
              <a:buChar char="•"/>
            </a:pPr>
            <a:r>
              <a:rPr lang="en-US" sz="2000" dirty="0">
                <a:solidFill>
                  <a:srgbClr val="002A52"/>
                </a:solidFill>
              </a:rPr>
              <a:t>FS: Field Separator, e.g. FS=";"</a:t>
            </a:r>
          </a:p>
          <a:p>
            <a:pPr marL="1257300" lvl="2" indent="-342900" algn="just">
              <a:buFont typeface="Arial"/>
              <a:buChar char="•"/>
            </a:pPr>
            <a:r>
              <a:rPr lang="en-US" sz="2000" dirty="0">
                <a:solidFill>
                  <a:srgbClr val="002A52"/>
                </a:solidFill>
              </a:rPr>
              <a:t>OFS: Output Field Separator, e.g. OFS=","</a:t>
            </a:r>
          </a:p>
          <a:p>
            <a:pPr marL="1257300" lvl="2" indent="-342900" algn="just">
              <a:buFont typeface="Arial"/>
              <a:buChar char="•"/>
            </a:pPr>
            <a:r>
              <a:rPr lang="en-US" sz="2000" dirty="0">
                <a:solidFill>
                  <a:srgbClr val="002A52"/>
                </a:solidFill>
              </a:rPr>
              <a:t>RS: Record Separator, e.g. RS="\t"</a:t>
            </a:r>
          </a:p>
          <a:p>
            <a:pPr marL="1257300" lvl="2" indent="-342900" algn="just">
              <a:buFont typeface="Arial"/>
              <a:buChar char="•"/>
            </a:pPr>
            <a:r>
              <a:rPr lang="en-US" sz="2000" dirty="0">
                <a:solidFill>
                  <a:srgbClr val="002A52"/>
                </a:solidFill>
              </a:rPr>
              <a:t>ORS: Output Record Separator, e.g. RS="\</a:t>
            </a:r>
            <a:r>
              <a:rPr lang="en-US" sz="2000" dirty="0" smtClean="0">
                <a:solidFill>
                  <a:srgbClr val="002A52"/>
                </a:solidFill>
              </a:rPr>
              <a:t>n”</a:t>
            </a:r>
          </a:p>
          <a:p>
            <a:pPr marL="1257300" lvl="2" indent="-342900" algn="just">
              <a:buFont typeface="Arial"/>
              <a:buChar char="•"/>
            </a:pPr>
            <a:endParaRPr lang="en-US" sz="2000" dirty="0" smtClean="0">
              <a:solidFill>
                <a:srgbClr val="002A52"/>
              </a:solidFill>
            </a:endParaRPr>
          </a:p>
          <a:p>
            <a:pPr marL="1257300" lvl="2" indent="-342900" algn="just">
              <a:buFont typeface="Arial"/>
              <a:buChar char="•"/>
            </a:pPr>
            <a:r>
              <a:rPr lang="en-US" sz="2000" dirty="0">
                <a:solidFill>
                  <a:srgbClr val="002A52"/>
                </a:solidFill>
              </a:rPr>
              <a:t>NF and NR: number of records and fields</a:t>
            </a:r>
          </a:p>
          <a:p>
            <a:pPr marL="1257300" lvl="2" indent="-342900" algn="just">
              <a:buFont typeface="Arial"/>
              <a:buChar char="•"/>
            </a:pPr>
            <a:r>
              <a:rPr lang="en-US" sz="2000" dirty="0">
                <a:solidFill>
                  <a:srgbClr val="002A52"/>
                </a:solidFill>
              </a:rPr>
              <a:t>$x: indicates the field number</a:t>
            </a:r>
          </a:p>
          <a:p>
            <a:pPr marL="1257300" lvl="2" indent="-342900" algn="just">
              <a:buFont typeface="Arial"/>
              <a:buChar char="•"/>
            </a:pPr>
            <a:r>
              <a:rPr lang="en-US" sz="2000" dirty="0">
                <a:solidFill>
                  <a:srgbClr val="002A52"/>
                </a:solidFill>
              </a:rPr>
              <a:t>$0: entire line</a:t>
            </a:r>
          </a:p>
          <a:p>
            <a:pPr marL="1257300" lvl="2" indent="-342900" algn="just">
              <a:buFont typeface="Arial"/>
              <a:buChar char="•"/>
            </a:pPr>
            <a:r>
              <a:rPr lang="en-US" sz="2000" dirty="0">
                <a:solidFill>
                  <a:srgbClr val="002A52"/>
                </a:solidFill>
              </a:rPr>
              <a:t>$1: field number 1</a:t>
            </a:r>
          </a:p>
          <a:p>
            <a:pPr marL="1257300" lvl="2" indent="-342900" algn="just">
              <a:buFont typeface="Arial"/>
              <a:buChar char="•"/>
            </a:pPr>
            <a:r>
              <a:rPr lang="en-US" sz="2000" dirty="0">
                <a:solidFill>
                  <a:srgbClr val="002A52"/>
                </a:solidFill>
              </a:rPr>
              <a:t>$NF: last field</a:t>
            </a:r>
          </a:p>
        </p:txBody>
      </p:sp>
    </p:spTree>
    <p:extLst>
      <p:ext uri="{BB962C8B-B14F-4D97-AF65-F5344CB8AC3E}">
        <p14:creationId xmlns:p14="http://schemas.microsoft.com/office/powerpoint/2010/main" val="193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Pattern Matching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73" y="820940"/>
            <a:ext cx="8549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002A52"/>
                </a:solidFill>
              </a:rPr>
              <a:t>Awk</a:t>
            </a:r>
            <a:r>
              <a:rPr lang="en-US" sz="2000" dirty="0">
                <a:solidFill>
                  <a:srgbClr val="002A52"/>
                </a:solidFill>
              </a:rPr>
              <a:t> as a filtering </a:t>
            </a:r>
            <a:r>
              <a:rPr lang="en-US" sz="2000" dirty="0" smtClean="0">
                <a:solidFill>
                  <a:srgbClr val="002A52"/>
                </a:solidFill>
              </a:rPr>
              <a:t>tool.</a:t>
            </a:r>
            <a:endParaRPr lang="en-US" sz="2000" dirty="0">
              <a:solidFill>
                <a:srgbClr val="002A52"/>
              </a:solidFill>
            </a:endParaRPr>
          </a:p>
          <a:p>
            <a:pPr algn="just"/>
            <a:r>
              <a:rPr lang="en-US" sz="2000" dirty="0">
                <a:solidFill>
                  <a:srgbClr val="002A52"/>
                </a:solidFill>
              </a:rPr>
              <a:t>Syntax:</a:t>
            </a:r>
          </a:p>
          <a:p>
            <a:pPr algn="just"/>
            <a:r>
              <a:rPr lang="en-US" sz="2000" dirty="0">
                <a:solidFill>
                  <a:srgbClr val="002A52"/>
                </a:solidFill>
              </a:rPr>
              <a:t>    </a:t>
            </a:r>
            <a:r>
              <a:rPr lang="en-US" sz="2000" dirty="0" err="1">
                <a:solidFill>
                  <a:srgbClr val="002A52"/>
                </a:solidFill>
              </a:rPr>
              <a:t>awk</a:t>
            </a:r>
            <a:r>
              <a:rPr lang="en-US" sz="2000" dirty="0">
                <a:solidFill>
                  <a:srgbClr val="002A52"/>
                </a:solidFill>
              </a:rPr>
              <a:t> -F </a:t>
            </a:r>
            <a:r>
              <a:rPr lang="en-US" sz="2000" dirty="0" err="1">
                <a:solidFill>
                  <a:srgbClr val="002A52"/>
                </a:solidFill>
              </a:rPr>
              <a:t>delim</a:t>
            </a:r>
            <a:r>
              <a:rPr lang="en-US" sz="2000" dirty="0">
                <a:solidFill>
                  <a:srgbClr val="002A52"/>
                </a:solidFill>
              </a:rPr>
              <a:t> '/pattern/{print}'</a:t>
            </a:r>
          </a:p>
          <a:p>
            <a:pPr algn="just"/>
            <a:r>
              <a:rPr lang="en-US" sz="2000" dirty="0">
                <a:solidFill>
                  <a:srgbClr val="002A52"/>
                </a:solidFill>
              </a:rPr>
              <a:t>Options:</a:t>
            </a:r>
          </a:p>
          <a:p>
            <a:pPr algn="just"/>
            <a:r>
              <a:rPr lang="en-US" sz="2000" dirty="0">
                <a:solidFill>
                  <a:srgbClr val="002A52"/>
                </a:solidFill>
              </a:rPr>
              <a:t>    </a:t>
            </a:r>
            <a:r>
              <a:rPr lang="en-US" sz="2000" dirty="0" err="1">
                <a:solidFill>
                  <a:srgbClr val="002A52"/>
                </a:solidFill>
              </a:rPr>
              <a:t>delim</a:t>
            </a:r>
            <a:r>
              <a:rPr lang="en-US" sz="2000" dirty="0">
                <a:solidFill>
                  <a:srgbClr val="002A52"/>
                </a:solidFill>
              </a:rPr>
              <a:t>: field </a:t>
            </a:r>
            <a:r>
              <a:rPr lang="en-US" sz="2000" dirty="0" err="1">
                <a:solidFill>
                  <a:srgbClr val="002A52"/>
                </a:solidFill>
              </a:rPr>
              <a:t>delimeter</a:t>
            </a:r>
            <a:endParaRPr lang="en-US" sz="2000" dirty="0">
              <a:solidFill>
                <a:srgbClr val="002A52"/>
              </a:solidFill>
            </a:endParaRPr>
          </a:p>
          <a:p>
            <a:pPr algn="just"/>
            <a:r>
              <a:rPr lang="en-US" sz="2000" dirty="0">
                <a:solidFill>
                  <a:srgbClr val="002A52"/>
                </a:solidFill>
              </a:rPr>
              <a:t>    pattern: regular expression with pattern to be matched</a:t>
            </a:r>
          </a:p>
          <a:p>
            <a:pPr algn="just"/>
            <a:endParaRPr lang="en-US" sz="2000" dirty="0">
              <a:solidFill>
                <a:srgbClr val="002A52"/>
              </a:solidFill>
            </a:endParaRPr>
          </a:p>
          <a:p>
            <a:pPr algn="just"/>
            <a:r>
              <a:rPr lang="en-US" sz="2000" dirty="0">
                <a:solidFill>
                  <a:srgbClr val="002A52"/>
                </a:solidFill>
              </a:rPr>
              <a:t>The part of the code in brackets is </a:t>
            </a:r>
            <a:r>
              <a:rPr lang="en-US" sz="2000">
                <a:solidFill>
                  <a:srgbClr val="002A52"/>
                </a:solidFill>
              </a:rPr>
              <a:t>executed </a:t>
            </a:r>
            <a:r>
              <a:rPr lang="en-US" sz="2000" smtClean="0">
                <a:solidFill>
                  <a:srgbClr val="002A52"/>
                </a:solidFill>
              </a:rPr>
              <a:t>if </a:t>
            </a:r>
            <a:r>
              <a:rPr lang="en-US" sz="2000" dirty="0">
                <a:solidFill>
                  <a:srgbClr val="002A52"/>
                </a:solidFill>
              </a:rPr>
              <a:t>the </a:t>
            </a:r>
            <a:r>
              <a:rPr lang="en-US" sz="2000">
                <a:solidFill>
                  <a:srgbClr val="002A52"/>
                </a:solidFill>
              </a:rPr>
              <a:t>line </a:t>
            </a:r>
            <a:r>
              <a:rPr lang="en-US" sz="2000" smtClean="0">
                <a:solidFill>
                  <a:srgbClr val="002A52"/>
                </a:solidFill>
              </a:rPr>
              <a:t>has </a:t>
            </a:r>
            <a:r>
              <a:rPr lang="en-US" sz="2000" dirty="0">
                <a:solidFill>
                  <a:srgbClr val="002A52"/>
                </a:solidFill>
              </a:rPr>
              <a:t>a match with the regular </a:t>
            </a:r>
            <a:r>
              <a:rPr lang="en-US" sz="2000" dirty="0" smtClean="0">
                <a:solidFill>
                  <a:srgbClr val="002A52"/>
                </a:solidFill>
              </a:rPr>
              <a:t>expression match</a:t>
            </a:r>
            <a:r>
              <a:rPr lang="en-US" sz="2000" dirty="0">
                <a:solidFill>
                  <a:srgbClr val="002A5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0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Awk</a:t>
            </a:r>
            <a:r>
              <a:rPr lang="en-US" sz="2800" dirty="0" smtClean="0">
                <a:solidFill>
                  <a:schemeClr val="bg1"/>
                </a:solidFill>
              </a:rPr>
              <a:t> Examples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973" y="783578"/>
            <a:ext cx="8454149" cy="5917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extract the gene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coordinates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in fields 1, 4 and 5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'{print "chr"$1,$4,$5}'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genes.gtf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print lines with exact match to the first field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'{if($1 == "chr1"){print}}'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 lines that do not have exact match to the first field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'{if($1 != "chr22"){print}}'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 lines whose 7th field matches the regular expression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'$7  ~ /^[a-f]/'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text.txt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or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'{if($7 ~ /^[a-f]/){print $0}}'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text.txt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 lines whose 7th field does not match the regular expression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'$7  !~ /^[a-f]/'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text.txt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 genes that have coordinates in a certain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chromossomic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region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'{if($1=="chr1" &amp;&amp; $2 &gt; 100000 &amp;&amp; $3&lt; 200000){print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$0}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}'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 genes that are either chr1 or chr3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'{if($1=="chr1" || $1=="chr3"){print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$0}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}'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167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Awk</a:t>
            </a:r>
            <a:r>
              <a:rPr lang="en-US" sz="2800" dirty="0" smtClean="0">
                <a:solidFill>
                  <a:schemeClr val="bg1"/>
                </a:solidFill>
              </a:rPr>
              <a:t> Examples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65" y="1077525"/>
            <a:ext cx="8773890" cy="5218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Sum of all elements of field 1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'{sum+=$1} END {print sum}'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file.txt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Compute the mean of field 2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'{x+=$2}END{print x/NR}'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file.txt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Compute the mean of field 2 with an initial value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'BEGIN{x=100}{x+=$2}END{print x/NR}'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file.txt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convert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gtf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to bed format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'{print "chr"$1"\t"$4"\t"$5"\t"$10"\t"$7}'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genes.gtf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|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's/"//' |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's/";//' &gt;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genes.bed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output the list of unique chromosome ids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'{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chrlist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[$1]=1;}END{for(c in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chrlist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){print c}}'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count the number of occurrences of each chromosome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awk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'{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chrlist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[$1]+=1;}END{for(c in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chrlist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){print c"\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t"chrlist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[c]}}'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gene.regions.bed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556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753" y="839893"/>
            <a:ext cx="854930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2000" dirty="0" err="1">
                <a:solidFill>
                  <a:srgbClr val="002A52"/>
                </a:solidFill>
              </a:rPr>
              <a:t>VirtualBox</a:t>
            </a:r>
            <a:r>
              <a:rPr lang="en-US" sz="2000" dirty="0">
                <a:solidFill>
                  <a:srgbClr val="002A52"/>
                </a:solidFill>
              </a:rPr>
              <a:t> is a free and powerful cross-platform VM manager found at </a:t>
            </a:r>
            <a:endParaRPr lang="en-US" sz="2000" dirty="0" smtClean="0">
              <a:solidFill>
                <a:srgbClr val="002A52"/>
              </a:solidFill>
            </a:endParaRPr>
          </a:p>
          <a:p>
            <a:r>
              <a:rPr lang="en-US" sz="2000" dirty="0">
                <a:solidFill>
                  <a:srgbClr val="002A52"/>
                </a:solidFill>
              </a:rPr>
              <a:t> </a:t>
            </a:r>
            <a:r>
              <a:rPr lang="en-US" sz="2000" b="1" dirty="0" smtClean="0">
                <a:solidFill>
                  <a:srgbClr val="002A52"/>
                </a:solidFill>
                <a:hlinkClick r:id="rId2"/>
              </a:rPr>
              <a:t>http</a:t>
            </a:r>
            <a:r>
              <a:rPr lang="en-US" sz="2000" b="1" dirty="0">
                <a:solidFill>
                  <a:srgbClr val="002A52"/>
                </a:solidFill>
                <a:hlinkClick r:id="rId2"/>
              </a:rPr>
              <a:t>://</a:t>
            </a:r>
            <a:r>
              <a:rPr lang="en-US" sz="2000" b="1" dirty="0" smtClean="0">
                <a:solidFill>
                  <a:srgbClr val="002A52"/>
                </a:solidFill>
                <a:hlinkClick r:id="rId2"/>
              </a:rPr>
              <a:t>virtualbox.org</a:t>
            </a:r>
            <a:endParaRPr lang="en-US" sz="2000" dirty="0" smtClean="0">
              <a:solidFill>
                <a:srgbClr val="002A52"/>
              </a:solidFill>
            </a:endParaRPr>
          </a:p>
          <a:p>
            <a:endParaRPr lang="en-US" sz="2000" dirty="0" smtClean="0"/>
          </a:p>
          <a:p>
            <a:pPr marL="342900" indent="-342900">
              <a:buFont typeface="Courier New"/>
              <a:buChar char="o"/>
            </a:pPr>
            <a:r>
              <a:rPr lang="en-US" sz="2000" dirty="0"/>
              <a:t>Bio-Linux is a 64-bit operating system</a:t>
            </a:r>
            <a:r>
              <a:rPr lang="en-US" sz="2000" dirty="0" smtClean="0"/>
              <a:t>. </a:t>
            </a:r>
            <a:endParaRPr lang="en-US" sz="2000" dirty="0"/>
          </a:p>
          <a:p>
            <a:pPr marL="342900" indent="-342900">
              <a:buFont typeface="Courier New"/>
              <a:buChar char="o"/>
            </a:pPr>
            <a:r>
              <a:rPr lang="en-US" sz="2000" dirty="0" smtClean="0"/>
              <a:t>Full documentation at: </a:t>
            </a:r>
            <a:r>
              <a:rPr lang="fr-FR" sz="2000" dirty="0"/>
              <a:t>http://</a:t>
            </a:r>
            <a:r>
              <a:rPr lang="fr-FR" sz="2000" dirty="0" err="1"/>
              <a:t>environmentalomics.org</a:t>
            </a:r>
            <a:r>
              <a:rPr lang="fr-FR" sz="2000" dirty="0"/>
              <a:t>/bio-linux-installation/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Courier New"/>
              <a:buChar char="o"/>
            </a:pPr>
            <a:r>
              <a:rPr lang="en-US" sz="2000" dirty="0" smtClean="0"/>
              <a:t>Steps: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&gt; 40GB free disk space.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Download and install the appropriate version of </a:t>
            </a:r>
            <a:r>
              <a:rPr lang="en-US" sz="2000" dirty="0" err="1"/>
              <a:t>VirtualBox</a:t>
            </a:r>
            <a:r>
              <a:rPr lang="en-US" sz="2000" dirty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Download the OVA file of Bio-</a:t>
            </a:r>
            <a:r>
              <a:rPr lang="en-US" sz="2000" dirty="0" err="1"/>
              <a:t>linux</a:t>
            </a:r>
            <a:r>
              <a:rPr lang="en-US" sz="2000" dirty="0" smtClean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20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Start </a:t>
            </a:r>
            <a:r>
              <a:rPr lang="en-US" sz="2000" dirty="0" err="1"/>
              <a:t>VirtualBox</a:t>
            </a:r>
            <a:r>
              <a:rPr lang="en-US" sz="2000" dirty="0"/>
              <a:t> and select Import Appliance from the File menu and import the .ova file (don’t worry that it says you need an OVF file).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When importing the appliance, select the option to reinitialize the MAC addresses of network cards.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Start the VM and if you see a log-in screen, log in as user manager with password also manager.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Once this is working, you can delete the .ova file to save space.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Running Bio-Linux as a VM with </a:t>
            </a:r>
            <a:r>
              <a:rPr lang="en-US" sz="2800" dirty="0" err="1">
                <a:solidFill>
                  <a:schemeClr val="bg1"/>
                </a:solidFill>
              </a:rPr>
              <a:t>VirtualBox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03" y="4062318"/>
            <a:ext cx="2513165" cy="3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Exercises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73" y="993420"/>
            <a:ext cx="8549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2A52"/>
                </a:solidFill>
              </a:rPr>
              <a:t>Calculate the sum of column 2 and 3 and put it at the end of a row (</a:t>
            </a:r>
            <a:r>
              <a:rPr lang="en-US" sz="2000" dirty="0" err="1">
                <a:solidFill>
                  <a:srgbClr val="002A52"/>
                </a:solidFill>
              </a:rPr>
              <a:t>GeneExpression</a:t>
            </a:r>
            <a:r>
              <a:rPr lang="en-US" sz="2000" dirty="0">
                <a:solidFill>
                  <a:srgbClr val="002A52"/>
                </a:solidFill>
              </a:rPr>
              <a:t>/</a:t>
            </a:r>
            <a:r>
              <a:rPr lang="en-US" sz="2000" dirty="0" err="1">
                <a:solidFill>
                  <a:srgbClr val="002A52"/>
                </a:solidFill>
              </a:rPr>
              <a:t>GeneExpression.tab</a:t>
            </a:r>
            <a:r>
              <a:rPr lang="en-US" sz="2000" dirty="0" smtClean="0">
                <a:solidFill>
                  <a:srgbClr val="002A52"/>
                </a:solidFill>
              </a:rPr>
              <a:t>)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2A52"/>
              </a:solidFill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2A52"/>
                </a:solidFill>
              </a:rPr>
              <a:t>Calculate the sum of column 2 and 3 and put it at the end of the file (</a:t>
            </a:r>
            <a:r>
              <a:rPr lang="en-US" sz="2000" dirty="0" err="1">
                <a:solidFill>
                  <a:srgbClr val="002A52"/>
                </a:solidFill>
              </a:rPr>
              <a:t>GeneExpression</a:t>
            </a:r>
            <a:r>
              <a:rPr lang="en-US" sz="2000" dirty="0">
                <a:solidFill>
                  <a:srgbClr val="002A52"/>
                </a:solidFill>
              </a:rPr>
              <a:t>/</a:t>
            </a:r>
            <a:r>
              <a:rPr lang="en-US" sz="2000" dirty="0" err="1">
                <a:solidFill>
                  <a:srgbClr val="002A52"/>
                </a:solidFill>
              </a:rPr>
              <a:t>GeneExpression.tab</a:t>
            </a:r>
            <a:r>
              <a:rPr lang="en-US" sz="2000" dirty="0" smtClean="0">
                <a:solidFill>
                  <a:srgbClr val="002A52"/>
                </a:solidFill>
              </a:rPr>
              <a:t>)</a:t>
            </a:r>
          </a:p>
          <a:p>
            <a:pPr algn="just"/>
            <a:endParaRPr lang="en-US" sz="2000" dirty="0">
              <a:solidFill>
                <a:srgbClr val="002A52"/>
              </a:solidFill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2A52"/>
                </a:solidFill>
              </a:rPr>
              <a:t>Output sequence name and its length for every sequence within a </a:t>
            </a:r>
            <a:r>
              <a:rPr lang="en-US" sz="2000" dirty="0" err="1">
                <a:solidFill>
                  <a:srgbClr val="002A52"/>
                </a:solidFill>
              </a:rPr>
              <a:t>fasta</a:t>
            </a:r>
            <a:r>
              <a:rPr lang="en-US" sz="2000" dirty="0">
                <a:solidFill>
                  <a:srgbClr val="002A52"/>
                </a:solidFill>
              </a:rPr>
              <a:t> file (Motifs/</a:t>
            </a:r>
            <a:r>
              <a:rPr lang="en-US" sz="2000" dirty="0" err="1">
                <a:solidFill>
                  <a:srgbClr val="002A52"/>
                </a:solidFill>
              </a:rPr>
              <a:t>lex.dna.fasta</a:t>
            </a:r>
            <a:r>
              <a:rPr lang="en-US" sz="2000" dirty="0" smtClean="0">
                <a:solidFill>
                  <a:srgbClr val="002A52"/>
                </a:solidFill>
              </a:rPr>
              <a:t>)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2A52"/>
              </a:solidFill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2A52"/>
                </a:solidFill>
              </a:rPr>
              <a:t>Sort genes by their increasing length. Output gene name and respective length (</a:t>
            </a:r>
            <a:r>
              <a:rPr lang="en-US" sz="2000" dirty="0" err="1">
                <a:solidFill>
                  <a:srgbClr val="002A52"/>
                </a:solidFill>
              </a:rPr>
              <a:t>gene.regions.bed</a:t>
            </a:r>
            <a:r>
              <a:rPr lang="en-US" sz="2000" dirty="0">
                <a:solidFill>
                  <a:srgbClr val="002A52"/>
                </a:solidFill>
              </a:rPr>
              <a:t>)</a:t>
            </a:r>
          </a:p>
          <a:p>
            <a:pPr algn="just"/>
            <a:endParaRPr lang="en-US" sz="2000" dirty="0" err="1">
              <a:solidFill>
                <a:srgbClr val="002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655917"/>
          </a:xfrm>
        </p:spPr>
        <p:txBody>
          <a:bodyPr>
            <a:norm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drive.google.com</a:t>
            </a:r>
            <a:r>
              <a:rPr lang="pt-PT" dirty="0"/>
              <a:t>/file/d/1jzddejVPOeW08dLnIeIXoI9W3WUjnIp2/</a:t>
            </a:r>
            <a:r>
              <a:rPr lang="pt-PT" dirty="0" err="1"/>
              <a:t>view?usp</a:t>
            </a:r>
            <a:r>
              <a:rPr lang="pt-PT" dirty="0"/>
              <a:t>=</a:t>
            </a:r>
            <a:r>
              <a:rPr lang="pt-PT" dirty="0" err="1"/>
              <a:t>sharing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5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67" y="817563"/>
            <a:ext cx="8549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Download zip file with example files to be used from here:</a:t>
            </a:r>
          </a:p>
          <a:p>
            <a:r>
              <a:rPr lang="pl-PL" sz="2000" dirty="0">
                <a:hlinkClick r:id="rId2"/>
              </a:rPr>
              <a:t>https://www.dropbox.com/s/8pjb8skzkx7ruw3/datasets.zip?dl=</a:t>
            </a:r>
            <a:r>
              <a:rPr lang="pl-PL" sz="2000" dirty="0" smtClean="0">
                <a:hlinkClick r:id="rId2"/>
              </a:rPr>
              <a:t>0</a:t>
            </a:r>
            <a:endParaRPr lang="pl-PL" sz="2000" dirty="0" smtClean="0"/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 smtClean="0"/>
              <a:t>Open </a:t>
            </a:r>
            <a:r>
              <a:rPr lang="en-US" sz="2000" dirty="0" err="1" smtClean="0"/>
              <a:t>firefox</a:t>
            </a:r>
            <a:r>
              <a:rPr lang="en-US" sz="2000" dirty="0" smtClean="0"/>
              <a:t> and in the </a:t>
            </a:r>
            <a:r>
              <a:rPr lang="en-US" sz="2000" dirty="0" err="1" smtClean="0"/>
              <a:t>url</a:t>
            </a:r>
            <a:r>
              <a:rPr lang="en-US" sz="2000" dirty="0" smtClean="0"/>
              <a:t> paste the link above. Data will be saved in /home/manager/Downloads/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Datasets for exercises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35" y="2711374"/>
            <a:ext cx="3369453" cy="36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972" y="780610"/>
            <a:ext cx="8842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Home directory is (typically) the starting point and is the root directory</a:t>
            </a:r>
          </a:p>
          <a:p>
            <a:r>
              <a:rPr lang="en-US" sz="2000" dirty="0" smtClean="0">
                <a:solidFill>
                  <a:srgbClr val="002A52"/>
                </a:solidFill>
              </a:rPr>
              <a:t>that for the structure that contains the user files, directories and programs.</a:t>
            </a:r>
          </a:p>
          <a:p>
            <a:pPr marL="285750" indent="-28575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Basic managing </a:t>
            </a:r>
            <a:r>
              <a:rPr lang="en-US" sz="2000" dirty="0" err="1" smtClean="0">
                <a:solidFill>
                  <a:srgbClr val="002A52"/>
                </a:solidFill>
              </a:rPr>
              <a:t>linux</a:t>
            </a:r>
            <a:r>
              <a:rPr lang="en-US" sz="2000" dirty="0" smtClean="0">
                <a:solidFill>
                  <a:srgbClr val="002A52"/>
                </a:solidFill>
              </a:rPr>
              <a:t> operations includes: listing (</a:t>
            </a:r>
            <a:r>
              <a:rPr lang="en-US" sz="2000" dirty="0" err="1" smtClean="0">
                <a:solidFill>
                  <a:srgbClr val="002A52"/>
                </a:solidFill>
              </a:rPr>
              <a:t>ls</a:t>
            </a:r>
            <a:r>
              <a:rPr lang="en-US" sz="2000" dirty="0" smtClean="0">
                <a:solidFill>
                  <a:srgbClr val="002A52"/>
                </a:solidFill>
              </a:rPr>
              <a:t>), changing directory (cd)</a:t>
            </a:r>
          </a:p>
          <a:p>
            <a:r>
              <a:rPr lang="en-US" sz="2000" dirty="0">
                <a:solidFill>
                  <a:srgbClr val="002A52"/>
                </a:solidFill>
              </a:rPr>
              <a:t>c</a:t>
            </a:r>
            <a:r>
              <a:rPr lang="en-US" sz="2000" dirty="0" smtClean="0">
                <a:solidFill>
                  <a:srgbClr val="002A52"/>
                </a:solidFill>
              </a:rPr>
              <a:t>opying files (</a:t>
            </a:r>
            <a:r>
              <a:rPr lang="en-US" sz="2000" dirty="0" err="1" smtClean="0">
                <a:solidFill>
                  <a:srgbClr val="002A52"/>
                </a:solidFill>
              </a:rPr>
              <a:t>cp</a:t>
            </a:r>
            <a:r>
              <a:rPr lang="en-US" sz="2000" dirty="0" smtClean="0">
                <a:solidFill>
                  <a:srgbClr val="002A52"/>
                </a:solidFill>
              </a:rPr>
              <a:t>), removing file (</a:t>
            </a:r>
            <a:r>
              <a:rPr lang="en-US" sz="2000" dirty="0" err="1" smtClean="0">
                <a:solidFill>
                  <a:srgbClr val="002A52"/>
                </a:solidFill>
              </a:rPr>
              <a:t>rm</a:t>
            </a:r>
            <a:r>
              <a:rPr lang="en-US" sz="2000" dirty="0" smtClean="0">
                <a:solidFill>
                  <a:srgbClr val="002A52"/>
                </a:solidFill>
              </a:rPr>
              <a:t>), moving files (mv)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Getting familiar with terminal/command lines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973" y="2269675"/>
            <a:ext cx="8302213" cy="4404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open a terminal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window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obtaining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full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path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of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current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directory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pwd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</a:br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list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contents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of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directory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-la</a:t>
            </a: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changing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directory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cd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Documents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cd 		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changes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to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home folder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cd .. 	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changes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to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upper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directory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, note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space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cd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/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home/manager/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Documents/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cd ~manager   # a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shortcut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for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home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directory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>
                <a:solidFill>
                  <a:schemeClr val="tx1"/>
                </a:solidFill>
                <a:latin typeface="Courier"/>
                <a:cs typeface="Courier"/>
              </a:rPr>
              <a:t>create</a:t>
            </a:r>
            <a:r>
              <a:rPr lang="es-ES_tradnl" sz="1600" dirty="0">
                <a:solidFill>
                  <a:schemeClr val="tx1"/>
                </a:solidFill>
                <a:latin typeface="Courier"/>
                <a:cs typeface="Courier"/>
              </a:rPr>
              <a:t> a </a:t>
            </a:r>
            <a:r>
              <a:rPr lang="es-ES_tradnl" sz="1600" dirty="0" err="1">
                <a:solidFill>
                  <a:schemeClr val="tx1"/>
                </a:solidFill>
                <a:latin typeface="Courier"/>
                <a:cs typeface="Courier"/>
              </a:rPr>
              <a:t>directory</a:t>
            </a:r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>
                <a:solidFill>
                  <a:schemeClr val="tx1"/>
                </a:solidFill>
                <a:latin typeface="Courier"/>
                <a:cs typeface="Courier"/>
              </a:rPr>
              <a:t>mkdir</a:t>
            </a:r>
            <a:r>
              <a:rPr lang="es-ES_tradnl" sz="1600" dirty="0">
                <a:solidFill>
                  <a:schemeClr val="tx1"/>
                </a:solidFill>
                <a:latin typeface="Courier"/>
                <a:cs typeface="Courier"/>
              </a:rPr>
              <a:t> AAB2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cd AAB2</a:t>
            </a:r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659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Getting familiar with terminal/command lines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926" y="1148348"/>
            <a:ext cx="8302213" cy="4850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in folder AAB2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create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a sub-folder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mkdir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Exercises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create an empty file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touch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exercises.txt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>
                <a:solidFill>
                  <a:schemeClr val="tx1"/>
                </a:solidFill>
                <a:latin typeface="Courier"/>
                <a:cs typeface="Courier"/>
              </a:rPr>
              <a:t>$ echo "EXERCISES FROM COURSE AAB 2016/2017" &gt;&gt; </a:t>
            </a:r>
            <a:r>
              <a:rPr lang="es-ES_tradnl" sz="1600" dirty="0" err="1">
                <a:solidFill>
                  <a:schemeClr val="tx1"/>
                </a:solidFill>
                <a:latin typeface="Courier"/>
                <a:cs typeface="Courier"/>
              </a:rPr>
              <a:t>exercises.txt</a:t>
            </a:r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>
                <a:solidFill>
                  <a:schemeClr val="tx1"/>
                </a:solidFill>
                <a:latin typeface="Courier"/>
                <a:cs typeface="Courier"/>
              </a:rPr>
              <a:t>cat</a:t>
            </a:r>
            <a:r>
              <a:rPr lang="es-ES_tradnl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>
                <a:solidFill>
                  <a:schemeClr val="tx1"/>
                </a:solidFill>
                <a:latin typeface="Courier"/>
                <a:cs typeface="Courier"/>
              </a:rPr>
              <a:t>exercises.txt</a:t>
            </a:r>
            <a:r>
              <a:rPr lang="es-ES_tradnl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copy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a file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from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one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point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to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another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cp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exercises.txt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Exercises/</a:t>
            </a: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if you are already in the target directory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cp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../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exercises.txt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.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copy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multiple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files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cp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..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/* .</a:t>
            </a:r>
          </a:p>
          <a:p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cd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/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home/manager/Documents/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AAB2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cp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/home/manager/Downloads/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datasets.zip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.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885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Getting familiar with terminal/command lines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973" y="1283448"/>
            <a:ext cx="8302213" cy="3958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remove a file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rm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exercises.txt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>
                <a:solidFill>
                  <a:schemeClr val="tx1"/>
                </a:solidFill>
                <a:latin typeface="Courier"/>
                <a:cs typeface="Courier"/>
              </a:rPr>
              <a:t>move</a:t>
            </a:r>
            <a:r>
              <a:rPr lang="es-ES_tradnl" sz="1600" dirty="0">
                <a:solidFill>
                  <a:schemeClr val="tx1"/>
                </a:solidFill>
                <a:latin typeface="Courier"/>
                <a:cs typeface="Courier"/>
              </a:rPr>
              <a:t> files and </a:t>
            </a:r>
            <a:r>
              <a:rPr lang="es-ES_tradnl" sz="1600" dirty="0" err="1">
                <a:solidFill>
                  <a:schemeClr val="tx1"/>
                </a:solidFill>
                <a:latin typeface="Courier"/>
                <a:cs typeface="Courier"/>
              </a:rPr>
              <a:t>rename</a:t>
            </a:r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>
                <a:solidFill>
                  <a:schemeClr val="tx1"/>
                </a:solidFill>
                <a:latin typeface="Courier"/>
                <a:cs typeface="Courier"/>
              </a:rPr>
              <a:t>$ mv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/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home/manager/Documents/AAB2/Exercises/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exercises.txt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/home/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pferreira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/AAB2/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exercises.txt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mv ex1.txt ex1a.txt</a:t>
            </a:r>
          </a:p>
          <a:p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clears the screen 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clear</a:t>
            </a:r>
          </a:p>
          <a:p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history of commands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$ cat ~manager/.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bash_history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112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972" y="780610"/>
            <a:ext cx="8842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2000" dirty="0" err="1">
                <a:solidFill>
                  <a:srgbClr val="002A52"/>
                </a:solidFill>
              </a:rPr>
              <a:t>l</a:t>
            </a:r>
            <a:r>
              <a:rPr lang="en-US" sz="2000" dirty="0" err="1" smtClean="0">
                <a:solidFill>
                  <a:srgbClr val="002A52"/>
                </a:solidFill>
              </a:rPr>
              <a:t>rzip</a:t>
            </a:r>
            <a:r>
              <a:rPr lang="en-US" sz="2000" dirty="0" smtClean="0">
                <a:solidFill>
                  <a:srgbClr val="002A52"/>
                </a:solidFill>
              </a:rPr>
              <a:t>, </a:t>
            </a:r>
            <a:r>
              <a:rPr lang="en-US" sz="2000" dirty="0" err="1" smtClean="0">
                <a:solidFill>
                  <a:srgbClr val="002A52"/>
                </a:solidFill>
              </a:rPr>
              <a:t>lbzip</a:t>
            </a:r>
            <a:r>
              <a:rPr lang="en-US" sz="2000" dirty="0" smtClean="0">
                <a:solidFill>
                  <a:srgbClr val="002A52"/>
                </a:solidFill>
              </a:rPr>
              <a:t>, </a:t>
            </a:r>
            <a:r>
              <a:rPr lang="en-US" sz="2000" dirty="0" err="1" smtClean="0">
                <a:solidFill>
                  <a:srgbClr val="002A52"/>
                </a:solidFill>
              </a:rPr>
              <a:t>gzip</a:t>
            </a:r>
            <a:r>
              <a:rPr lang="en-US" sz="2000" dirty="0" smtClean="0">
                <a:solidFill>
                  <a:srgbClr val="002A52"/>
                </a:solidFill>
              </a:rPr>
              <a:t>, bzip2, 7-zip</a:t>
            </a:r>
          </a:p>
          <a:p>
            <a:pPr marL="285750" indent="-285750">
              <a:buFont typeface="Courier New"/>
              <a:buChar char="o"/>
            </a:pPr>
            <a:endParaRPr lang="en-US" sz="2000" dirty="0" smtClean="0">
              <a:solidFill>
                <a:srgbClr val="002A52"/>
              </a:solidFill>
            </a:endParaRPr>
          </a:p>
          <a:p>
            <a:pPr marL="285750" indent="-28575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Commonly used data formats in bioinformatics are </a:t>
            </a:r>
            <a:r>
              <a:rPr lang="en-US" sz="2000" dirty="0" err="1" smtClean="0">
                <a:solidFill>
                  <a:srgbClr val="002A52"/>
                </a:solidFill>
              </a:rPr>
              <a:t>gzip</a:t>
            </a:r>
            <a:r>
              <a:rPr lang="en-US" sz="2000" dirty="0" smtClean="0">
                <a:solidFill>
                  <a:srgbClr val="002A52"/>
                </a:solidFill>
              </a:rPr>
              <a:t> and bzip2.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 smtClean="0">
                <a:solidFill>
                  <a:srgbClr val="002A52"/>
                </a:solidFill>
              </a:rPr>
              <a:t>gzip</a:t>
            </a:r>
            <a:r>
              <a:rPr lang="en-US" sz="2000" dirty="0" smtClean="0">
                <a:solidFill>
                  <a:srgbClr val="002A52"/>
                </a:solidFill>
              </a:rPr>
              <a:t> is faster and </a:t>
            </a:r>
            <a:r>
              <a:rPr lang="en-US" sz="2000" dirty="0" err="1" smtClean="0">
                <a:solidFill>
                  <a:srgbClr val="002A52"/>
                </a:solidFill>
              </a:rPr>
              <a:t>bzip</a:t>
            </a:r>
            <a:r>
              <a:rPr lang="en-US" sz="2000" dirty="0" smtClean="0">
                <a:solidFill>
                  <a:srgbClr val="002A52"/>
                </a:solidFill>
              </a:rPr>
              <a:t> compress more efficiently.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 smtClean="0">
                <a:solidFill>
                  <a:srgbClr val="002A52"/>
                </a:solidFill>
              </a:rPr>
              <a:t>gzip</a:t>
            </a:r>
            <a:r>
              <a:rPr lang="en-US" sz="2000" dirty="0" smtClean="0">
                <a:solidFill>
                  <a:srgbClr val="002A52"/>
                </a:solidFill>
              </a:rPr>
              <a:t> receives a parameter from 1 to 9 for a compression that can be faster to more efficient.</a:t>
            </a: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Manipulation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Compression tools and formats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972" y="2679756"/>
            <a:ext cx="8302213" cy="41377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create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a file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with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random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data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head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-10 /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dev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urandom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|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hexdump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&gt;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file.txt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cat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file.txt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compress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with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bzip2 and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gzip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gzip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-6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file.txt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bzip2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file.txt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uncompress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files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cd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/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home/manager/Documents/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AAB2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$ unzip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datasets.zip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bunzip2 file.txt.bz2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gunzip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file.txt.gz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No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need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to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uncompress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the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files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to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access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its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contents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zcat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file.txt.gz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|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less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bzcat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file.txt.bz2 |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less</a:t>
            </a:r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677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973" y="728163"/>
            <a:ext cx="8549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2000" dirty="0">
                <a:solidFill>
                  <a:srgbClr val="002A52"/>
                </a:solidFill>
              </a:rPr>
              <a:t>t</a:t>
            </a:r>
            <a:r>
              <a:rPr lang="en-US" sz="2000" dirty="0" smtClean="0">
                <a:solidFill>
                  <a:srgbClr val="002A52"/>
                </a:solidFill>
              </a:rPr>
              <a:t>ar (“tape archive”) is a </a:t>
            </a:r>
            <a:r>
              <a:rPr lang="en-US" sz="2000" dirty="0" err="1" smtClean="0">
                <a:solidFill>
                  <a:srgbClr val="002A52"/>
                </a:solidFill>
              </a:rPr>
              <a:t>linux</a:t>
            </a:r>
            <a:r>
              <a:rPr lang="en-US" sz="2000" dirty="0" smtClean="0">
                <a:solidFill>
                  <a:srgbClr val="002A52"/>
                </a:solidFill>
              </a:rPr>
              <a:t> tool that allows to bundle files and directories maintaining the respective structure. The resulting file is called the </a:t>
            </a:r>
            <a:r>
              <a:rPr lang="en-US" sz="2000" i="1" dirty="0" smtClean="0">
                <a:solidFill>
                  <a:srgbClr val="002A52"/>
                </a:solidFill>
              </a:rPr>
              <a:t>tar ball</a:t>
            </a:r>
            <a:r>
              <a:rPr lang="en-US" sz="2000" dirty="0" smtClean="0">
                <a:solidFill>
                  <a:srgbClr val="002A52"/>
                </a:solidFill>
              </a:rPr>
              <a:t>.</a:t>
            </a:r>
            <a:endParaRPr lang="en-US" sz="2000" dirty="0">
              <a:solidFill>
                <a:srgbClr val="002A52"/>
              </a:solidFill>
            </a:endParaRPr>
          </a:p>
          <a:p>
            <a:pPr marL="285750" indent="-285750">
              <a:buFont typeface="Courier New"/>
              <a:buChar char="o"/>
            </a:pPr>
            <a:r>
              <a:rPr lang="en-US" sz="2000" dirty="0">
                <a:solidFill>
                  <a:srgbClr val="002A52"/>
                </a:solidFill>
              </a:rPr>
              <a:t>t</a:t>
            </a:r>
            <a:r>
              <a:rPr lang="en-US" sz="2000" dirty="0" smtClean="0">
                <a:solidFill>
                  <a:srgbClr val="002A52"/>
                </a:solidFill>
              </a:rPr>
              <a:t>ar can be used as a stand-alone tool.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69863" cy="676554"/>
          </a:xfrm>
          <a:prstGeom prst="rect">
            <a:avLst/>
          </a:prstGeom>
          <a:solidFill>
            <a:srgbClr val="002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36100" y="0"/>
            <a:ext cx="7186706" cy="571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Bundle files in directories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973" y="1794312"/>
            <a:ext cx="8026833" cy="2655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create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a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tar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ball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file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tar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–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cf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test.tar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file1 file2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dirA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/</a:t>
            </a: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extract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contents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from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a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tar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ball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tar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–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xvf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test.tar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options</a:t>
            </a:r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c: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creates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a new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tar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file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f: file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name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given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to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archive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x: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extract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tar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v: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verbose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output </a:t>
            </a: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73" y="4448923"/>
            <a:ext cx="854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2000" dirty="0" smtClean="0">
                <a:solidFill>
                  <a:srgbClr val="002A52"/>
                </a:solidFill>
              </a:rPr>
              <a:t>tar can be combined with </a:t>
            </a:r>
            <a:r>
              <a:rPr lang="en-US" sz="2000" dirty="0" err="1" smtClean="0">
                <a:solidFill>
                  <a:srgbClr val="002A52"/>
                </a:solidFill>
              </a:rPr>
              <a:t>gzip</a:t>
            </a:r>
            <a:r>
              <a:rPr lang="en-US" sz="2000" dirty="0">
                <a:solidFill>
                  <a:srgbClr val="002A52"/>
                </a:solidFill>
              </a:rPr>
              <a:t> </a:t>
            </a:r>
            <a:r>
              <a:rPr lang="en-US" sz="2000" dirty="0" smtClean="0">
                <a:solidFill>
                  <a:srgbClr val="002A52"/>
                </a:solidFill>
              </a:rPr>
              <a:t>to create a compressed tar file.</a:t>
            </a: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95973" y="4836205"/>
            <a:ext cx="8026833" cy="1938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create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compressed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tar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tar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cvzf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test.tar.gz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testFolder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/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or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tar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cvzt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test.tgz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testFolder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/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option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z: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for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compression</a:t>
            </a:r>
            <a:endParaRPr lang="es-ES_tradnl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#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Uncompress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tar.gz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archive file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$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tar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–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xvf</a:t>
            </a:r>
            <a:r>
              <a:rPr lang="es-ES_tradnl" sz="16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Courier"/>
                <a:cs typeface="Courier"/>
              </a:rPr>
              <a:t>test.gz</a:t>
            </a:r>
            <a:endParaRPr lang="es-ES_tradnl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787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12044</TotalTime>
  <Words>3037</Words>
  <Application>Microsoft Macintosh PowerPoint</Application>
  <PresentationFormat>On-screen Show (4:3)</PresentationFormat>
  <Paragraphs>465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Courier</vt:lpstr>
      <vt:lpstr>Courier New</vt:lpstr>
      <vt:lpstr>Wingdings</vt:lpstr>
      <vt:lpstr>Arial</vt:lpstr>
      <vt:lpstr>Office Theme</vt:lpstr>
      <vt:lpstr>Linux Environment  for Bioinformatics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https://drive.google.com/file/d/1jzddejVPOeW08dLnIeIXoI9W3WUjnIp2/view?usp=sharing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scorreia@deb.uminho.pt</cp:lastModifiedBy>
  <cp:revision>93</cp:revision>
  <dcterms:created xsi:type="dcterms:W3CDTF">2016-02-02T21:31:43Z</dcterms:created>
  <dcterms:modified xsi:type="dcterms:W3CDTF">2018-02-16T10:51:53Z</dcterms:modified>
</cp:coreProperties>
</file>