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9" r:id="rId3"/>
    <p:sldId id="300" r:id="rId4"/>
    <p:sldId id="281" r:id="rId5"/>
    <p:sldId id="284" r:id="rId6"/>
    <p:sldId id="302" r:id="rId7"/>
    <p:sldId id="290" r:id="rId8"/>
    <p:sldId id="303" r:id="rId9"/>
    <p:sldId id="29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4"/>
    <p:restoredTop sz="92790"/>
  </p:normalViewPr>
  <p:slideViewPr>
    <p:cSldViewPr snapToGrid="0" snapToObjects="1">
      <p:cViewPr varScale="1">
        <p:scale>
          <a:sx n="102" d="100"/>
          <a:sy n="102" d="100"/>
        </p:scale>
        <p:origin x="15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6AC5-0D76-3F49-9D6B-362E35F8D5F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07BC-8148-7145-9D8E-12BFFCEE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4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6AC5-0D76-3F49-9D6B-362E35F8D5F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07BC-8148-7145-9D8E-12BFFCEE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2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6AC5-0D76-3F49-9D6B-362E35F8D5F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07BC-8148-7145-9D8E-12BFFCEE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2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6AC5-0D76-3F49-9D6B-362E35F8D5F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07BC-8148-7145-9D8E-12BFFCEE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8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6AC5-0D76-3F49-9D6B-362E35F8D5F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07BC-8148-7145-9D8E-12BFFCEE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6AC5-0D76-3F49-9D6B-362E35F8D5F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07BC-8148-7145-9D8E-12BFFCEE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0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6AC5-0D76-3F49-9D6B-362E35F8D5F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07BC-8148-7145-9D8E-12BFFCEE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2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6AC5-0D76-3F49-9D6B-362E35F8D5F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07BC-8148-7145-9D8E-12BFFCEE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5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6AC5-0D76-3F49-9D6B-362E35F8D5F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07BC-8148-7145-9D8E-12BFFCEE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6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6AC5-0D76-3F49-9D6B-362E35F8D5F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07BC-8148-7145-9D8E-12BFFCEE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5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6AC5-0D76-3F49-9D6B-362E35F8D5F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07BC-8148-7145-9D8E-12BFFCEE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5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96AC5-0D76-3F49-9D6B-362E35F8D5F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207BC-8148-7145-9D8E-12BFFCEE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6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Grafos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Implementaç</a:t>
            </a:r>
            <a:r>
              <a:rPr lang="pt-PT" dirty="0" err="1" smtClean="0"/>
              <a:t>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9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rgbClr val="953735"/>
                </a:solidFill>
              </a:rPr>
              <a:t>Implementando grafos</a:t>
            </a:r>
            <a:endParaRPr lang="pt-PT" b="1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 smtClean="0"/>
              <a:t>Vamos criar uma classe para representar grafos </a:t>
            </a:r>
            <a:r>
              <a:rPr lang="pt-PT" b="1" dirty="0" smtClean="0"/>
              <a:t>orientados </a:t>
            </a:r>
            <a:r>
              <a:rPr lang="pt-PT" dirty="0" smtClean="0"/>
              <a:t>(note-se que podemos sempre representar grafos não orientados colocando ambos os sentidos da ligação)</a:t>
            </a:r>
          </a:p>
          <a:p>
            <a:r>
              <a:rPr lang="pt-PT" dirty="0" smtClean="0"/>
              <a:t>A representação será dada por </a:t>
            </a:r>
            <a:r>
              <a:rPr lang="pt-PT" b="1" dirty="0" smtClean="0"/>
              <a:t>listas de adjacência</a:t>
            </a:r>
          </a:p>
          <a:p>
            <a:r>
              <a:rPr lang="pt-PT" dirty="0" smtClean="0"/>
              <a:t>Será usado um dicionário para representar o grafo onde</a:t>
            </a:r>
          </a:p>
          <a:p>
            <a:pPr lvl="1"/>
            <a:r>
              <a:rPr lang="pt-PT" dirty="0" smtClean="0"/>
              <a:t>as </a:t>
            </a:r>
            <a:r>
              <a:rPr lang="pt-PT" b="1" dirty="0" smtClean="0"/>
              <a:t>chaves</a:t>
            </a:r>
            <a:r>
              <a:rPr lang="pt-PT" dirty="0" smtClean="0"/>
              <a:t> são os identificadores dos </a:t>
            </a:r>
            <a:r>
              <a:rPr lang="pt-PT" b="1" dirty="0" smtClean="0"/>
              <a:t>nós</a:t>
            </a:r>
          </a:p>
          <a:p>
            <a:pPr lvl="1"/>
            <a:r>
              <a:rPr lang="pt-PT" dirty="0" smtClean="0"/>
              <a:t>os </a:t>
            </a:r>
            <a:r>
              <a:rPr lang="pt-PT" b="1" dirty="0" smtClean="0"/>
              <a:t>valores</a:t>
            </a:r>
            <a:r>
              <a:rPr lang="pt-PT" dirty="0" smtClean="0"/>
              <a:t> representam os </a:t>
            </a:r>
            <a:r>
              <a:rPr lang="pt-PT" b="1" dirty="0" smtClean="0"/>
              <a:t>arcos</a:t>
            </a:r>
            <a:r>
              <a:rPr lang="pt-PT" dirty="0" smtClean="0"/>
              <a:t>, indicando uma lista de nós que estão ligados ao nó chave 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836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953735"/>
                </a:solidFill>
              </a:rPr>
              <a:t>Implementando grafos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Cria os seguintes m</a:t>
            </a:r>
            <a:r>
              <a:rPr lang="pt-PT" dirty="0" smtClean="0"/>
              <a:t>étodos:</a:t>
            </a:r>
          </a:p>
          <a:p>
            <a:pPr lvl="1"/>
            <a:r>
              <a:rPr lang="pt-PT" b="1" dirty="0" err="1"/>
              <a:t>print_graph</a:t>
            </a:r>
            <a:r>
              <a:rPr lang="pt-PT" dirty="0"/>
              <a:t> : imprime o grafo</a:t>
            </a:r>
          </a:p>
          <a:p>
            <a:pPr lvl="1"/>
            <a:r>
              <a:rPr lang="pt-PT" b="1" dirty="0" err="1"/>
              <a:t>get_nodes</a:t>
            </a:r>
            <a:r>
              <a:rPr lang="pt-PT" dirty="0"/>
              <a:t>: retorna a lista de </a:t>
            </a:r>
            <a:r>
              <a:rPr lang="pt-PT" dirty="0" smtClean="0"/>
              <a:t>nós</a:t>
            </a:r>
          </a:p>
          <a:p>
            <a:pPr lvl="1"/>
            <a:r>
              <a:rPr lang="pt-PT" sz="2800" b="1" dirty="0" err="1" smtClean="0"/>
              <a:t>get_edges</a:t>
            </a:r>
            <a:r>
              <a:rPr lang="pt-PT" sz="2800" dirty="0"/>
              <a:t>: retorna a lista de arcos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lista</a:t>
            </a:r>
            <a:r>
              <a:rPr lang="en-US" sz="2800" dirty="0"/>
              <a:t> de pares (</a:t>
            </a:r>
            <a:r>
              <a:rPr lang="en-US" sz="2800" dirty="0" err="1"/>
              <a:t>tuplos</a:t>
            </a:r>
            <a:r>
              <a:rPr lang="en-US" sz="2800" dirty="0"/>
              <a:t>)</a:t>
            </a:r>
            <a:r>
              <a:rPr lang="pt-PT" sz="2800" dirty="0"/>
              <a:t> </a:t>
            </a:r>
            <a:endParaRPr lang="pt-PT" dirty="0"/>
          </a:p>
          <a:p>
            <a:pPr lvl="1"/>
            <a:r>
              <a:rPr lang="en-US" b="1" dirty="0" err="1" smtClean="0"/>
              <a:t>add_node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/>
              <a:t>adiciona</a:t>
            </a:r>
            <a:r>
              <a:rPr lang="en-US" dirty="0"/>
              <a:t> o </a:t>
            </a:r>
            <a:r>
              <a:rPr lang="en-US" dirty="0" err="1"/>
              <a:t>nó</a:t>
            </a:r>
            <a:r>
              <a:rPr lang="en-US" dirty="0"/>
              <a:t> v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grafo</a:t>
            </a:r>
            <a:r>
              <a:rPr lang="en-US" dirty="0"/>
              <a:t>, assume </a:t>
            </a:r>
            <a:r>
              <a:rPr lang="en-US" dirty="0" err="1"/>
              <a:t>que</a:t>
            </a:r>
            <a:r>
              <a:rPr lang="en-US" dirty="0"/>
              <a:t> o n</a:t>
            </a:r>
            <a:r>
              <a:rPr lang="pt-PT" dirty="0"/>
              <a:t>ó não tem </a:t>
            </a:r>
            <a:r>
              <a:rPr lang="pt-PT" dirty="0" smtClean="0"/>
              <a:t>ligação.</a:t>
            </a:r>
            <a:endParaRPr lang="en-US" dirty="0" smtClean="0"/>
          </a:p>
          <a:p>
            <a:pPr lvl="1"/>
            <a:r>
              <a:rPr lang="en-US" b="1" dirty="0" err="1" smtClean="0"/>
              <a:t>add_edge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/>
              <a:t>adiciona</a:t>
            </a:r>
            <a:r>
              <a:rPr lang="en-US" dirty="0"/>
              <a:t> o </a:t>
            </a:r>
            <a:r>
              <a:rPr lang="en-US" dirty="0" err="1"/>
              <a:t>arco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o,d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grafo</a:t>
            </a:r>
            <a:endParaRPr lang="en-US" dirty="0"/>
          </a:p>
          <a:p>
            <a:pPr lvl="2"/>
            <a:r>
              <a:rPr lang="en-US" dirty="0"/>
              <a:t>Se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i="1" dirty="0"/>
              <a:t>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existirem</a:t>
            </a:r>
            <a:r>
              <a:rPr lang="en-US" dirty="0"/>
              <a:t> </a:t>
            </a:r>
            <a:r>
              <a:rPr lang="en-US" dirty="0" err="1"/>
              <a:t>adiciona-os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grafo</a:t>
            </a:r>
            <a:r>
              <a:rPr lang="en-US" dirty="0"/>
              <a:t>.</a:t>
            </a:r>
          </a:p>
          <a:p>
            <a:pPr lvl="1"/>
            <a:endParaRPr lang="pt-PT" sz="2800" dirty="0"/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582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4252" y="-37319"/>
            <a:ext cx="8229600" cy="1143000"/>
          </a:xfrm>
        </p:spPr>
        <p:txBody>
          <a:bodyPr/>
          <a:lstStyle/>
          <a:p>
            <a:r>
              <a:rPr lang="pt-PT" b="1" dirty="0" smtClean="0">
                <a:solidFill>
                  <a:srgbClr val="953735"/>
                </a:solidFill>
              </a:rPr>
              <a:t>Implementando grafos</a:t>
            </a:r>
            <a:endParaRPr lang="pt-PT" b="1" dirty="0">
              <a:solidFill>
                <a:srgbClr val="9537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119" y="2685081"/>
            <a:ext cx="4116932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gr = </a:t>
            </a:r>
            <a:r>
              <a:rPr lang="en-US" dirty="0" err="1"/>
              <a:t>MyGraph</a:t>
            </a:r>
            <a:r>
              <a:rPr lang="en-US" dirty="0"/>
              <a:t>( {1:[2], 2:[3], 3:[2,4], 4:[2]} )</a:t>
            </a:r>
          </a:p>
          <a:p>
            <a:r>
              <a:rPr lang="en-US" dirty="0" err="1" smtClean="0"/>
              <a:t>gr.print_graph</a:t>
            </a:r>
            <a:r>
              <a:rPr lang="en-US" dirty="0"/>
              <a:t>()</a:t>
            </a:r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gr.get_nodes</a:t>
            </a:r>
            <a:r>
              <a:rPr lang="en-US" dirty="0" smtClean="0"/>
              <a:t>())</a:t>
            </a:r>
            <a:endParaRPr lang="en-US" dirty="0"/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gr.get_edges</a:t>
            </a:r>
            <a:r>
              <a:rPr lang="en-US" dirty="0" smtClean="0"/>
              <a:t>())</a:t>
            </a:r>
            <a:endParaRPr lang="en-US" dirty="0">
              <a:effectLst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90910" y="1269927"/>
            <a:ext cx="4033851" cy="1600369"/>
            <a:chOff x="411213" y="4947678"/>
            <a:chExt cx="4635500" cy="1755775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11213" y="5396941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/>
                <a:t>N1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257476" y="4947678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/>
                <a:t>N2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257476" y="6297053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/>
                <a:t>N3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4281538" y="5487428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/>
                <a:t>N4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1177976" y="5217553"/>
              <a:ext cx="1079500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2662288" y="5352491"/>
              <a:ext cx="0" cy="900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3021063" y="5803341"/>
              <a:ext cx="1260475" cy="584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 flipV="1">
              <a:off x="3021063" y="5262003"/>
              <a:ext cx="1214438" cy="315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2527351" y="5352491"/>
              <a:ext cx="0" cy="944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85119" y="4179202"/>
            <a:ext cx="3184135" cy="1754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1 -&gt; [2</a:t>
            </a:r>
            <a:r>
              <a:rPr lang="en-US" dirty="0" smtClean="0"/>
              <a:t>]</a:t>
            </a:r>
          </a:p>
          <a:p>
            <a:r>
              <a:rPr lang="en-US" dirty="0" smtClean="0"/>
              <a:t>2 </a:t>
            </a:r>
            <a:r>
              <a:rPr lang="en-US" dirty="0"/>
              <a:t>-&gt; [3</a:t>
            </a:r>
            <a:r>
              <a:rPr lang="en-US" dirty="0" smtClean="0"/>
              <a:t>]</a:t>
            </a:r>
          </a:p>
          <a:p>
            <a:r>
              <a:rPr lang="en-US" dirty="0" smtClean="0"/>
              <a:t>3 </a:t>
            </a:r>
            <a:r>
              <a:rPr lang="en-US" dirty="0"/>
              <a:t>-&gt; [2, 4</a:t>
            </a:r>
            <a:r>
              <a:rPr lang="en-US" dirty="0" smtClean="0"/>
              <a:t>]</a:t>
            </a:r>
          </a:p>
          <a:p>
            <a:r>
              <a:rPr lang="en-US" dirty="0" smtClean="0"/>
              <a:t>4 </a:t>
            </a:r>
            <a:r>
              <a:rPr lang="en-US" dirty="0"/>
              <a:t>-&gt; [2</a:t>
            </a:r>
            <a:r>
              <a:rPr lang="en-US" dirty="0" smtClean="0"/>
              <a:t>]</a:t>
            </a:r>
          </a:p>
          <a:p>
            <a:r>
              <a:rPr lang="en-US" dirty="0" smtClean="0"/>
              <a:t>[</a:t>
            </a:r>
            <a:r>
              <a:rPr lang="en-US" dirty="0"/>
              <a:t>1, 2, 3, 4</a:t>
            </a:r>
            <a:r>
              <a:rPr lang="en-US" dirty="0" smtClean="0"/>
              <a:t>]</a:t>
            </a:r>
          </a:p>
          <a:p>
            <a:r>
              <a:rPr lang="en-US" dirty="0" smtClean="0"/>
              <a:t>[</a:t>
            </a:r>
            <a:r>
              <a:rPr lang="en-US" dirty="0"/>
              <a:t>(1, 2), (2, 3), (3, 2), (3, 4), (4, 2)]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09557" y="3076505"/>
            <a:ext cx="2564545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gr2 = </a:t>
            </a:r>
            <a:r>
              <a:rPr lang="en-US" dirty="0" err="1"/>
              <a:t>MyGraph</a:t>
            </a:r>
            <a:r>
              <a:rPr lang="en-US" dirty="0"/>
              <a:t>()</a:t>
            </a:r>
          </a:p>
          <a:p>
            <a:r>
              <a:rPr lang="en-US" dirty="0"/>
              <a:t>gr2.addVertex(1)</a:t>
            </a:r>
          </a:p>
          <a:p>
            <a:r>
              <a:rPr lang="en-US" dirty="0"/>
              <a:t>gr2.addVertex(2)</a:t>
            </a:r>
          </a:p>
          <a:p>
            <a:r>
              <a:rPr lang="en-US" dirty="0"/>
              <a:t>gr2.addVertex(3)</a:t>
            </a:r>
          </a:p>
          <a:p>
            <a:r>
              <a:rPr lang="en-US" dirty="0"/>
              <a:t>gr2.addVertex(4)</a:t>
            </a:r>
          </a:p>
          <a:p>
            <a:endParaRPr lang="en-US" dirty="0" smtClean="0"/>
          </a:p>
          <a:p>
            <a:r>
              <a:rPr lang="en-US" dirty="0" smtClean="0"/>
              <a:t>gr2</a:t>
            </a:r>
            <a:r>
              <a:rPr lang="en-US" dirty="0"/>
              <a:t>.addEdge(1,2)</a:t>
            </a:r>
          </a:p>
          <a:p>
            <a:r>
              <a:rPr lang="en-US" dirty="0"/>
              <a:t>gr2.addEdge(2,3)</a:t>
            </a:r>
          </a:p>
          <a:p>
            <a:r>
              <a:rPr lang="en-US" dirty="0"/>
              <a:t>gr2.addEdge(3,2)</a:t>
            </a:r>
          </a:p>
          <a:p>
            <a:r>
              <a:rPr lang="en-US" dirty="0"/>
              <a:t>gr2.addEdge(3,4)</a:t>
            </a:r>
          </a:p>
          <a:p>
            <a:r>
              <a:rPr lang="en-US" dirty="0"/>
              <a:t>gr2.addEdge(4,2)</a:t>
            </a:r>
          </a:p>
          <a:p>
            <a:endParaRPr lang="en-US" dirty="0" smtClean="0"/>
          </a:p>
          <a:p>
            <a:r>
              <a:rPr lang="en-US" dirty="0" smtClean="0"/>
              <a:t>gr2</a:t>
            </a:r>
            <a:r>
              <a:rPr lang="en-US" dirty="0"/>
              <a:t>.printGraph()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587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48" y="-45746"/>
            <a:ext cx="8229600" cy="1143000"/>
          </a:xfrm>
        </p:spPr>
        <p:txBody>
          <a:bodyPr/>
          <a:lstStyle/>
          <a:p>
            <a:r>
              <a:rPr lang="pt-PT" b="1" dirty="0" smtClean="0">
                <a:solidFill>
                  <a:srgbClr val="953735"/>
                </a:solidFill>
              </a:rPr>
              <a:t>Implementando grafos: graus</a:t>
            </a:r>
            <a:endParaRPr lang="pt-PT" b="1" dirty="0">
              <a:solidFill>
                <a:srgbClr val="9537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220" y="1160217"/>
            <a:ext cx="2828224" cy="53553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b="1" dirty="0" err="1" smtClean="0"/>
              <a:t>get_successors</a:t>
            </a:r>
            <a:r>
              <a:rPr lang="en-US" dirty="0" smtClean="0"/>
              <a:t>(self</a:t>
            </a:r>
            <a:r>
              <a:rPr lang="en-US" dirty="0" smtClean="0"/>
              <a:t>, v)</a:t>
            </a:r>
          </a:p>
          <a:p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 smtClean="0"/>
              <a:t>get_predecessors</a:t>
            </a:r>
            <a:r>
              <a:rPr lang="en-US" dirty="0" smtClean="0"/>
              <a:t>(self</a:t>
            </a:r>
            <a:r>
              <a:rPr lang="en-US" dirty="0"/>
              <a:t>, v)</a:t>
            </a:r>
          </a:p>
          <a:p>
            <a:r>
              <a:rPr lang="en-US" dirty="0"/>
              <a:t>	…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err="1" smtClean="0"/>
              <a:t>get_adjacents</a:t>
            </a:r>
            <a:r>
              <a:rPr lang="en-US" dirty="0" smtClean="0"/>
              <a:t>(self</a:t>
            </a:r>
            <a:r>
              <a:rPr lang="en-US" dirty="0" smtClean="0"/>
              <a:t>, v):</a:t>
            </a:r>
          </a:p>
          <a:p>
            <a:r>
              <a:rPr lang="en-US" dirty="0" smtClean="0"/>
              <a:t>	…</a:t>
            </a:r>
          </a:p>
          <a:p>
            <a:endParaRPr lang="en-US" dirty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err="1" smtClean="0"/>
              <a:t>out_degree</a:t>
            </a:r>
            <a:r>
              <a:rPr lang="en-US" dirty="0" smtClean="0"/>
              <a:t>(self</a:t>
            </a:r>
            <a:r>
              <a:rPr lang="en-US" dirty="0"/>
              <a:t>, v):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 smtClean="0"/>
              <a:t>in_degree</a:t>
            </a:r>
            <a:r>
              <a:rPr lang="en-US" dirty="0" smtClean="0"/>
              <a:t>(self</a:t>
            </a:r>
            <a:r>
              <a:rPr lang="en-US" dirty="0"/>
              <a:t>, v):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/>
              <a:t>degree</a:t>
            </a:r>
            <a:r>
              <a:rPr lang="en-US" dirty="0"/>
              <a:t>(self, v):</a:t>
            </a:r>
          </a:p>
          <a:p>
            <a:r>
              <a:rPr lang="en-US" dirty="0" smtClean="0"/>
              <a:t>	…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02127" y="1168006"/>
            <a:ext cx="542719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 smtClean="0"/>
              <a:t>get_successors</a:t>
            </a:r>
            <a:r>
              <a:rPr lang="pt-PT" b="1" dirty="0" smtClean="0"/>
              <a:t> </a:t>
            </a:r>
            <a:r>
              <a:rPr lang="pt-PT" b="1" dirty="0" smtClean="0"/>
              <a:t>– </a:t>
            </a:r>
            <a:r>
              <a:rPr lang="pt-PT" dirty="0" smtClean="0"/>
              <a:t>dá lista de nós sucessores do nó v</a:t>
            </a:r>
          </a:p>
          <a:p>
            <a:endParaRPr lang="pt-PT" b="1" dirty="0" smtClean="0"/>
          </a:p>
          <a:p>
            <a:endParaRPr lang="pt-PT" b="1" dirty="0" smtClean="0"/>
          </a:p>
          <a:p>
            <a:r>
              <a:rPr lang="pt-PT" b="1" dirty="0" err="1" smtClean="0"/>
              <a:t>get_predecessors</a:t>
            </a:r>
            <a:r>
              <a:rPr lang="pt-PT" b="1" dirty="0" smtClean="0"/>
              <a:t> </a:t>
            </a:r>
            <a:r>
              <a:rPr lang="pt-PT" b="1" dirty="0" smtClean="0"/>
              <a:t>– </a:t>
            </a:r>
            <a:r>
              <a:rPr lang="pt-PT" dirty="0" smtClean="0"/>
              <a:t>dá lista de nós antecessores do nó v</a:t>
            </a:r>
          </a:p>
          <a:p>
            <a:endParaRPr lang="pt-PT" b="1" dirty="0" smtClean="0"/>
          </a:p>
          <a:p>
            <a:endParaRPr lang="pt-PT" b="1" dirty="0" smtClean="0"/>
          </a:p>
          <a:p>
            <a:r>
              <a:rPr lang="pt-PT" b="1" dirty="0" err="1" smtClean="0"/>
              <a:t>get_adjacents</a:t>
            </a:r>
            <a:r>
              <a:rPr lang="pt-PT" b="1" dirty="0" smtClean="0"/>
              <a:t> </a:t>
            </a:r>
            <a:r>
              <a:rPr lang="pt-PT" b="1" dirty="0" smtClean="0"/>
              <a:t>– </a:t>
            </a:r>
            <a:r>
              <a:rPr lang="pt-PT" dirty="0" smtClean="0"/>
              <a:t>dá lista de nós adjacentes do nó v</a:t>
            </a:r>
          </a:p>
          <a:p>
            <a:endParaRPr lang="pt-PT" b="1" dirty="0" smtClean="0"/>
          </a:p>
          <a:p>
            <a:endParaRPr lang="pt-PT" b="1" dirty="0" smtClean="0"/>
          </a:p>
          <a:p>
            <a:r>
              <a:rPr lang="pt-PT" b="1" dirty="0" err="1" smtClean="0"/>
              <a:t>out_degree</a:t>
            </a:r>
            <a:r>
              <a:rPr lang="pt-PT" dirty="0" smtClean="0"/>
              <a:t>– calcula grau de saída do nó v</a:t>
            </a:r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b="1" dirty="0" err="1" smtClean="0"/>
              <a:t>in_degree</a:t>
            </a:r>
            <a:r>
              <a:rPr lang="pt-PT" dirty="0" smtClean="0"/>
              <a:t>– calcula grau de entrada do nó v</a:t>
            </a:r>
          </a:p>
          <a:p>
            <a:endParaRPr lang="pt-PT" b="1" dirty="0" smtClean="0"/>
          </a:p>
          <a:p>
            <a:endParaRPr lang="pt-PT" b="1" dirty="0" smtClean="0"/>
          </a:p>
          <a:p>
            <a:r>
              <a:rPr lang="pt-PT" b="1" dirty="0" err="1" smtClean="0"/>
              <a:t>degree</a:t>
            </a:r>
            <a:r>
              <a:rPr lang="pt-PT" dirty="0" smtClean="0"/>
              <a:t>– calcula grau do nó v (todos os nós </a:t>
            </a:r>
          </a:p>
          <a:p>
            <a:r>
              <a:rPr lang="pt-PT" dirty="0" smtClean="0"/>
              <a:t>Adjacentes quer percursores quer sucessores)</a:t>
            </a:r>
          </a:p>
        </p:txBody>
      </p:sp>
    </p:spTree>
    <p:extLst>
      <p:ext uri="{BB962C8B-B14F-4D97-AF65-F5344CB8AC3E}">
        <p14:creationId xmlns:p14="http://schemas.microsoft.com/office/powerpoint/2010/main" val="177321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48" y="-45746"/>
            <a:ext cx="8229600" cy="1143000"/>
          </a:xfrm>
        </p:spPr>
        <p:txBody>
          <a:bodyPr/>
          <a:lstStyle/>
          <a:p>
            <a:r>
              <a:rPr lang="pt-PT" b="1" dirty="0" smtClean="0">
                <a:solidFill>
                  <a:srgbClr val="953735"/>
                </a:solidFill>
              </a:rPr>
              <a:t>Implementando grafos: </a:t>
            </a:r>
            <a:r>
              <a:rPr lang="pt-PT" b="1" dirty="0" smtClean="0">
                <a:solidFill>
                  <a:srgbClr val="953735"/>
                </a:solidFill>
              </a:rPr>
              <a:t>travessias</a:t>
            </a:r>
            <a:endParaRPr lang="pt-PT" b="1" dirty="0">
              <a:solidFill>
                <a:srgbClr val="95373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901" y="5525901"/>
            <a:ext cx="455143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gr2 = </a:t>
            </a:r>
            <a:r>
              <a:rPr lang="en-US" dirty="0" err="1"/>
              <a:t>MyGraph</a:t>
            </a:r>
            <a:r>
              <a:rPr lang="en-US" dirty="0"/>
              <a:t>( {1:[2,3], 2:[4], 3:[5], 4:[], 5:[]} )</a:t>
            </a:r>
          </a:p>
          <a:p>
            <a:r>
              <a:rPr lang="en-US" dirty="0" smtClean="0"/>
              <a:t>print (gr2.reachableBFS(1))</a:t>
            </a:r>
            <a:endParaRPr lang="en-US" dirty="0"/>
          </a:p>
          <a:p>
            <a:r>
              <a:rPr lang="en-US" dirty="0"/>
              <a:t>print </a:t>
            </a:r>
            <a:r>
              <a:rPr lang="en-US" dirty="0" smtClean="0"/>
              <a:t>(gr2.reachableDFS(1))</a:t>
            </a:r>
            <a:endParaRPr lang="en-US" dirty="0">
              <a:effectLst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-338202" y="848579"/>
            <a:ext cx="6263014" cy="5138987"/>
          </a:xfrm>
        </p:spPr>
        <p:txBody>
          <a:bodyPr>
            <a:normAutofit/>
          </a:bodyPr>
          <a:lstStyle/>
          <a:p>
            <a:pPr lvl="1"/>
            <a:r>
              <a:rPr lang="en-US" sz="2400" b="1" dirty="0" err="1" smtClean="0"/>
              <a:t>reachableBFS</a:t>
            </a:r>
            <a:r>
              <a:rPr lang="en-US" sz="2400" b="1" dirty="0" smtClean="0"/>
              <a:t> ( node) </a:t>
            </a:r>
            <a:r>
              <a:rPr lang="pt-PT" sz="2400" dirty="0" smtClean="0"/>
              <a:t>: </a:t>
            </a:r>
            <a:r>
              <a:rPr lang="pt-PT" sz="2400" dirty="0" smtClean="0"/>
              <a:t>começa pelo nó origem, depois explora todos os seus sucessores, depois os sucessores destes, e assim sucessivamente até todos os nós atingíveis terem sido </a:t>
            </a:r>
            <a:r>
              <a:rPr lang="pt-PT" sz="2400" dirty="0" smtClean="0"/>
              <a:t>explorados</a:t>
            </a:r>
          </a:p>
          <a:p>
            <a:pPr marL="457200" lvl="1" indent="0">
              <a:buNone/>
            </a:pPr>
            <a:endParaRPr lang="pt-PT" sz="2400" dirty="0" smtClean="0"/>
          </a:p>
          <a:p>
            <a:pPr lvl="1"/>
            <a:r>
              <a:rPr lang="en-US" sz="2400" b="1" dirty="0" err="1" smtClean="0"/>
              <a:t>reachableDFS</a:t>
            </a:r>
            <a:r>
              <a:rPr lang="en-US" sz="2400" b="1" dirty="0" smtClean="0"/>
              <a:t> (node</a:t>
            </a:r>
            <a:r>
              <a:rPr lang="pt-PT" sz="2400" dirty="0" smtClean="0"/>
              <a:t>: </a:t>
            </a:r>
            <a:r>
              <a:rPr lang="pt-PT" sz="2400" dirty="0" smtClean="0"/>
              <a:t>começa pelo nó origem e explora o 1º sucessor, seguido pelo 1º sucessor deste e assim sucessivamente até não haver mais sucessores e ter que se fazer “</a:t>
            </a:r>
            <a:r>
              <a:rPr lang="pt-PT" sz="2400" dirty="0" err="1" smtClean="0"/>
              <a:t>backtracking</a:t>
            </a:r>
            <a:r>
              <a:rPr lang="pt-PT" sz="2400" dirty="0" smtClean="0"/>
              <a:t>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65" y="848579"/>
            <a:ext cx="2533475" cy="22230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67808"/>
          <a:stretch/>
        </p:blipFill>
        <p:spPr>
          <a:xfrm>
            <a:off x="6087649" y="3267226"/>
            <a:ext cx="2943616" cy="27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48" y="-45746"/>
            <a:ext cx="8229600" cy="1143000"/>
          </a:xfrm>
        </p:spPr>
        <p:txBody>
          <a:bodyPr/>
          <a:lstStyle/>
          <a:p>
            <a:r>
              <a:rPr lang="pt-PT" b="1" dirty="0" smtClean="0">
                <a:solidFill>
                  <a:srgbClr val="953735"/>
                </a:solidFill>
              </a:rPr>
              <a:t>Implementando grafos: distância</a:t>
            </a:r>
            <a:endParaRPr lang="pt-PT" b="1" dirty="0">
              <a:solidFill>
                <a:srgbClr val="9537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219" y="1160217"/>
            <a:ext cx="3365821" cy="4524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b="1" dirty="0" smtClean="0"/>
              <a:t>distance</a:t>
            </a:r>
            <a:r>
              <a:rPr lang="en-US" dirty="0" smtClean="0"/>
              <a:t>(self, s, d):</a:t>
            </a:r>
          </a:p>
          <a:p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 smtClean="0"/>
              <a:t>shortest_path</a:t>
            </a:r>
            <a:r>
              <a:rPr lang="en-US" dirty="0" smtClean="0"/>
              <a:t>(self</a:t>
            </a:r>
            <a:r>
              <a:rPr lang="en-US" dirty="0"/>
              <a:t>, s, d):</a:t>
            </a:r>
          </a:p>
          <a:p>
            <a:r>
              <a:rPr lang="en-US" dirty="0"/>
              <a:t>	…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err="1" smtClean="0"/>
              <a:t>reachable_with_dist</a:t>
            </a:r>
            <a:r>
              <a:rPr lang="en-US" dirty="0" smtClean="0"/>
              <a:t>(self</a:t>
            </a:r>
            <a:r>
              <a:rPr lang="en-US" dirty="0"/>
              <a:t>, v</a:t>
            </a:r>
            <a:r>
              <a:rPr lang="en-US" dirty="0" smtClean="0"/>
              <a:t>):</a:t>
            </a:r>
            <a:endParaRPr lang="en-US" dirty="0"/>
          </a:p>
          <a:p>
            <a:r>
              <a:rPr lang="en-US" dirty="0"/>
              <a:t>	…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80040" y="1160217"/>
            <a:ext cx="47916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distance</a:t>
            </a:r>
            <a:r>
              <a:rPr lang="pt-PT" b="1" dirty="0" smtClean="0"/>
              <a:t> – </a:t>
            </a:r>
            <a:r>
              <a:rPr lang="pt-PT" dirty="0" smtClean="0"/>
              <a:t>retorna distância entre nós s e d</a:t>
            </a:r>
          </a:p>
          <a:p>
            <a:endParaRPr lang="pt-PT" b="1" dirty="0" smtClean="0"/>
          </a:p>
          <a:p>
            <a:endParaRPr lang="pt-PT" b="1" dirty="0"/>
          </a:p>
          <a:p>
            <a:endParaRPr lang="pt-PT" b="1" dirty="0"/>
          </a:p>
          <a:p>
            <a:r>
              <a:rPr lang="pt-PT" b="1" dirty="0" err="1" smtClean="0"/>
              <a:t>shortestPath</a:t>
            </a:r>
            <a:r>
              <a:rPr lang="pt-PT" dirty="0" smtClean="0"/>
              <a:t>– </a:t>
            </a:r>
            <a:r>
              <a:rPr lang="pt-PT" dirty="0"/>
              <a:t>retorna caminho mais curto </a:t>
            </a:r>
            <a:r>
              <a:rPr lang="pt-PT" dirty="0" smtClean="0"/>
              <a:t>entre s e d (lista de nós por onde passa)</a:t>
            </a:r>
            <a:endParaRPr lang="pt-PT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err="1" smtClean="0"/>
              <a:t>reachableWithDist</a:t>
            </a:r>
            <a:r>
              <a:rPr lang="pt-PT" b="1" dirty="0" smtClean="0"/>
              <a:t>– </a:t>
            </a:r>
            <a:r>
              <a:rPr lang="pt-PT" dirty="0" smtClean="0"/>
              <a:t>retorna lista de nós atingíveis a partir de v com respetiva distância</a:t>
            </a:r>
            <a:endParaRPr lang="pt-PT" dirty="0"/>
          </a:p>
          <a:p>
            <a:r>
              <a:rPr lang="pt-PT" dirty="0" smtClean="0"/>
              <a:t>(lista de pares nó, distância)</a:t>
            </a:r>
          </a:p>
          <a:p>
            <a:endParaRPr lang="pt-PT" dirty="0"/>
          </a:p>
          <a:p>
            <a:endParaRPr lang="pt-PT" b="1" dirty="0" smtClean="0"/>
          </a:p>
        </p:txBody>
      </p:sp>
    </p:spTree>
    <p:extLst>
      <p:ext uri="{BB962C8B-B14F-4D97-AF65-F5344CB8AC3E}">
        <p14:creationId xmlns:p14="http://schemas.microsoft.com/office/powerpoint/2010/main" val="11192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953735"/>
                </a:solidFill>
              </a:rPr>
              <a:t>Implementando grafos: </a:t>
            </a:r>
            <a:r>
              <a:rPr lang="pt-PT" b="1" dirty="0" smtClean="0">
                <a:solidFill>
                  <a:srgbClr val="953735"/>
                </a:solidFill>
              </a:rPr>
              <a:t>ciclos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3026589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 smtClean="0"/>
              <a:t>node_has_cycle</a:t>
            </a:r>
            <a:r>
              <a:rPr lang="en-US" dirty="0" smtClean="0"/>
              <a:t> </a:t>
            </a:r>
            <a:r>
              <a:rPr lang="en-US" dirty="0"/>
              <a:t>(self, v):</a:t>
            </a:r>
          </a:p>
          <a:p>
            <a:r>
              <a:rPr lang="mr-IN" dirty="0" smtClean="0"/>
              <a:t>…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err="1" smtClean="0"/>
              <a:t>has_cycle</a:t>
            </a:r>
            <a:r>
              <a:rPr lang="en-US" dirty="0" smtClean="0"/>
              <a:t>(self</a:t>
            </a:r>
            <a:r>
              <a:rPr lang="en-US" dirty="0"/>
              <a:t>):</a:t>
            </a:r>
          </a:p>
          <a:p>
            <a:r>
              <a:rPr lang="en-US" dirty="0" smtClean="0"/>
              <a:t>..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7839"/>
            <a:ext cx="4547038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gr = </a:t>
            </a:r>
            <a:r>
              <a:rPr lang="en-US" dirty="0" err="1"/>
              <a:t>MyGraph</a:t>
            </a:r>
            <a:r>
              <a:rPr lang="en-US" dirty="0"/>
              <a:t>( {1:[2], 2:[3], 3:[2,4], 4:[2]} )</a:t>
            </a:r>
          </a:p>
          <a:p>
            <a:r>
              <a:rPr lang="en-US" dirty="0" smtClean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gr.node_has_cycle</a:t>
            </a:r>
            <a:r>
              <a:rPr lang="en-US" dirty="0" smtClean="0"/>
              <a:t>(2))</a:t>
            </a:r>
            <a:endParaRPr lang="en-US" dirty="0" smtClean="0"/>
          </a:p>
          <a:p>
            <a:r>
              <a:rPr lang="en-US" dirty="0" smtClean="0"/>
              <a:t>print (</a:t>
            </a:r>
            <a:r>
              <a:rPr lang="en-US" dirty="0" err="1" smtClean="0"/>
              <a:t>gr.node_has_cycle</a:t>
            </a:r>
            <a:r>
              <a:rPr lang="en-US" dirty="0" smtClean="0"/>
              <a:t>(1</a:t>
            </a:r>
            <a:r>
              <a:rPr lang="en-US" dirty="0" smtClean="0"/>
              <a:t>))</a:t>
            </a:r>
            <a:endParaRPr lang="en-US" dirty="0"/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gr.has_cycle</a:t>
            </a:r>
            <a:r>
              <a:rPr lang="en-US" dirty="0" smtClean="0"/>
              <a:t>())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gr2 </a:t>
            </a:r>
            <a:r>
              <a:rPr lang="en-US" dirty="0"/>
              <a:t>= </a:t>
            </a:r>
            <a:r>
              <a:rPr lang="en-US" dirty="0" err="1"/>
              <a:t>MyGraph</a:t>
            </a:r>
            <a:r>
              <a:rPr lang="en-US" dirty="0"/>
              <a:t>( {1:[2,3], 2:[4], 3:[5], 4:[], 5:[]} )</a:t>
            </a:r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smtClean="0"/>
              <a:t>gr2.node_has_cycle(1</a:t>
            </a:r>
            <a:r>
              <a:rPr lang="en-US" dirty="0" smtClean="0"/>
              <a:t>))</a:t>
            </a:r>
            <a:endParaRPr lang="en-US" dirty="0"/>
          </a:p>
          <a:p>
            <a:r>
              <a:rPr lang="en-US" dirty="0" smtClean="0"/>
              <a:t>print (</a:t>
            </a:r>
            <a:r>
              <a:rPr lang="en-US" dirty="0" smtClean="0"/>
              <a:t>gr2.has_cycle</a:t>
            </a:r>
            <a:r>
              <a:rPr lang="en-US" dirty="0" smtClean="0"/>
              <a:t>())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91951" y="1908835"/>
            <a:ext cx="4033851" cy="1600369"/>
            <a:chOff x="411213" y="4947678"/>
            <a:chExt cx="4635500" cy="175577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11213" y="5396941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dirty="0"/>
                <a:t>N1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257476" y="4947678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/>
                <a:t>N2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257476" y="6297053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/>
                <a:t>N3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281538" y="5487428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/>
                <a:t>N4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1177976" y="5217553"/>
              <a:ext cx="1079500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2662288" y="5352491"/>
              <a:ext cx="0" cy="900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V="1">
              <a:off x="3021063" y="5803341"/>
              <a:ext cx="1260475" cy="584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H="1" flipV="1">
              <a:off x="3021063" y="5262003"/>
              <a:ext cx="1214438" cy="315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2527351" y="5352491"/>
              <a:ext cx="0" cy="944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5057813" y="4466789"/>
            <a:ext cx="665862" cy="37042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PT" dirty="0"/>
              <a:t>N1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6664447" y="4057291"/>
            <a:ext cx="665862" cy="37042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N2</a:t>
            </a:r>
          </a:p>
        </p:txBody>
      </p:sp>
      <p:sp>
        <p:nvSpPr>
          <p:cNvPr id="19" name="Oval 9"/>
          <p:cNvSpPr>
            <a:spLocks noChangeArrowheads="1"/>
          </p:cNvSpPr>
          <p:nvPr/>
        </p:nvSpPr>
        <p:spPr bwMode="auto">
          <a:xfrm>
            <a:off x="6664447" y="5287231"/>
            <a:ext cx="665862" cy="37042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N3</a:t>
            </a:r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8425802" y="4549267"/>
            <a:ext cx="665862" cy="37042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N4</a:t>
            </a: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 flipV="1">
            <a:off x="5725057" y="4303279"/>
            <a:ext cx="939390" cy="245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V="1">
            <a:off x="7328926" y="4837218"/>
            <a:ext cx="1096876" cy="5324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7385266" y="4261316"/>
            <a:ext cx="1040536" cy="2879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5763737" y="4795255"/>
            <a:ext cx="899327" cy="5480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7" name="Oval 9"/>
          <p:cNvSpPr>
            <a:spLocks noGrp="1" noChangeArrowheads="1"/>
          </p:cNvSpPr>
          <p:nvPr>
            <p:ph idx="1"/>
          </p:nvPr>
        </p:nvSpPr>
        <p:spPr bwMode="auto">
          <a:xfrm>
            <a:off x="8017830" y="5838789"/>
            <a:ext cx="668970" cy="40110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rmAutofit fontScale="47500" lnSpcReduction="20000"/>
          </a:bodyPr>
          <a:lstStyle/>
          <a:p>
            <a:pPr marL="0" indent="0" algn="ctr">
              <a:buNone/>
            </a:pPr>
            <a:r>
              <a:rPr lang="pt-PT" smtClean="0"/>
              <a:t>N5</a:t>
            </a:r>
            <a:endParaRPr lang="pt-PT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7385266" y="5657660"/>
            <a:ext cx="632564" cy="279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132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smtClean="0">
                <a:solidFill>
                  <a:schemeClr val="accent6">
                    <a:lumMod val="50000"/>
                  </a:schemeClr>
                </a:solidFill>
              </a:rPr>
              <a:t>Exercício</a:t>
            </a:r>
            <a:endParaRPr lang="pt-PT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 smtClean="0"/>
              <a:t>Use o código atual da classe </a:t>
            </a:r>
            <a:r>
              <a:rPr lang="pt-PT" dirty="0" err="1" smtClean="0"/>
              <a:t>MyGraph</a:t>
            </a:r>
            <a:r>
              <a:rPr lang="pt-PT" dirty="0" smtClean="0"/>
              <a:t> como base para a implementação de uma classe que implemente grafos orientados pesados (i.e. </a:t>
            </a:r>
            <a:r>
              <a:rPr lang="pt-PT" dirty="0"/>
              <a:t>q</a:t>
            </a:r>
            <a:r>
              <a:rPr lang="pt-PT" dirty="0" smtClean="0"/>
              <a:t>ue tenham um peso numérico associado a cada arco)</a:t>
            </a:r>
          </a:p>
          <a:p>
            <a:r>
              <a:rPr lang="pt-PT" dirty="0" smtClean="0"/>
              <a:t>Altere a representação para permitir representar um peso associado a cada arco (sugestão: use uma lista de </a:t>
            </a:r>
            <a:r>
              <a:rPr lang="pt-PT" dirty="0" err="1" smtClean="0"/>
              <a:t>tuplos</a:t>
            </a:r>
            <a:r>
              <a:rPr lang="pt-PT" dirty="0" smtClean="0"/>
              <a:t> onde o primeiro elemento é o nó destino e o segundo é o peso)</a:t>
            </a:r>
          </a:p>
          <a:p>
            <a:r>
              <a:rPr lang="pt-PT" dirty="0" smtClean="0"/>
              <a:t>Adapte os algoritmos de procura do caminho mais curto e distância, para retornarem o caminho com menor peso (sendo o peso de um caminho a soma dos pesos dos arcos que o compõem). Procure informação disponível sobre o algoritmo de </a:t>
            </a:r>
            <a:r>
              <a:rPr lang="pt-PT" dirty="0" err="1" smtClean="0"/>
              <a:t>Dijkstra</a:t>
            </a:r>
            <a:r>
              <a:rPr lang="pt-PT" dirty="0" smtClean="0"/>
              <a:t> !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4945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11343</TotalTime>
  <Words>700</Words>
  <Application>Microsoft Macintosh PowerPoint</Application>
  <PresentationFormat>On-screen Show (4:3)</PresentationFormat>
  <Paragraphs>138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Mangal</vt:lpstr>
      <vt:lpstr>Arial</vt:lpstr>
      <vt:lpstr>Office Theme</vt:lpstr>
      <vt:lpstr>Grafos</vt:lpstr>
      <vt:lpstr>Implementando grafos</vt:lpstr>
      <vt:lpstr>Implementando grafos</vt:lpstr>
      <vt:lpstr>Implementando grafos</vt:lpstr>
      <vt:lpstr>Implementando grafos: graus</vt:lpstr>
      <vt:lpstr>Implementando grafos: travessias</vt:lpstr>
      <vt:lpstr>Implementando grafos: distância</vt:lpstr>
      <vt:lpstr>Implementando grafos: ciclos</vt:lpstr>
      <vt:lpstr>Exercício</vt:lpstr>
    </vt:vector>
  </TitlesOfParts>
  <Company>Univ. Minho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Grafos</dc:title>
  <dc:creator>Miguel Rocha</dc:creator>
  <cp:lastModifiedBy>scorreia@deb.uminho.pt</cp:lastModifiedBy>
  <cp:revision>139</cp:revision>
  <dcterms:created xsi:type="dcterms:W3CDTF">2015-02-22T00:14:11Z</dcterms:created>
  <dcterms:modified xsi:type="dcterms:W3CDTF">2018-02-22T03:19:37Z</dcterms:modified>
</cp:coreProperties>
</file>