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4" r:id="rId7"/>
    <p:sldId id="275" r:id="rId8"/>
    <p:sldId id="26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6" r:id="rId20"/>
    <p:sldId id="286" r:id="rId21"/>
    <p:sldId id="288" r:id="rId22"/>
    <p:sldId id="267" r:id="rId23"/>
    <p:sldId id="289" r:id="rId24"/>
    <p:sldId id="273" r:id="rId25"/>
    <p:sldId id="299" r:id="rId26"/>
    <p:sldId id="268" r:id="rId27"/>
    <p:sldId id="290" r:id="rId28"/>
    <p:sldId id="291" r:id="rId29"/>
    <p:sldId id="269" r:id="rId30"/>
    <p:sldId id="270" r:id="rId31"/>
    <p:sldId id="271" r:id="rId32"/>
    <p:sldId id="297" r:id="rId33"/>
    <p:sldId id="298" r:id="rId34"/>
    <p:sldId id="272" r:id="rId35"/>
    <p:sldId id="292" r:id="rId36"/>
    <p:sldId id="293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857"/>
  </p:normalViewPr>
  <p:slideViewPr>
    <p:cSldViewPr snapToGrid="0" snapToObjects="1"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2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7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02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7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80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9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6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20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1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8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15F2-3BE4-0A49-AE60-583AABDB52D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65BC-9CE2-C646-9E21-B9147D0998E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4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Redes</a:t>
            </a:r>
            <a:r>
              <a:rPr lang="en-US" b="1" dirty="0" smtClean="0"/>
              <a:t> </a:t>
            </a:r>
            <a:r>
              <a:rPr lang="en-US" b="1" dirty="0" err="1" smtClean="0"/>
              <a:t>biológicas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, </a:t>
            </a:r>
            <a:r>
              <a:rPr lang="en-US" dirty="0" err="1" smtClean="0"/>
              <a:t>construção</a:t>
            </a:r>
            <a:r>
              <a:rPr lang="en-US" dirty="0" smtClean="0"/>
              <a:t>,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topológica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45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84" y="118819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22" y="1335307"/>
            <a:ext cx="8627391" cy="5240270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Redes metabólicas serão criadas no nosso código a partir de 3 ficheiros de texto:</a:t>
            </a:r>
          </a:p>
          <a:p>
            <a:pPr lvl="1"/>
            <a:r>
              <a:rPr lang="pt-PT" dirty="0" smtClean="0"/>
              <a:t>Ficheiro definindo </a:t>
            </a:r>
            <a:r>
              <a:rPr lang="pt-PT" b="1" dirty="0" err="1" smtClean="0"/>
              <a:t>metabolitos</a:t>
            </a:r>
            <a:r>
              <a:rPr lang="pt-PT" dirty="0" smtClean="0"/>
              <a:t>, um por linha</a:t>
            </a:r>
          </a:p>
          <a:p>
            <a:pPr lvl="1"/>
            <a:r>
              <a:rPr lang="pt-PT" dirty="0" smtClean="0"/>
              <a:t>Ficheiro definindo </a:t>
            </a:r>
            <a:r>
              <a:rPr lang="pt-PT" b="1" dirty="0" smtClean="0"/>
              <a:t>reações</a:t>
            </a:r>
            <a:r>
              <a:rPr lang="pt-PT" dirty="0" smtClean="0"/>
              <a:t> e seus atributos, uma por linha, com nome, limite inferior e limite superior dos fluxos (separados por vírgulas)</a:t>
            </a:r>
          </a:p>
          <a:p>
            <a:pPr lvl="1"/>
            <a:r>
              <a:rPr lang="pt-PT" dirty="0" smtClean="0"/>
              <a:t>Ficheiro com a </a:t>
            </a:r>
            <a:r>
              <a:rPr lang="pt-PT" b="1" dirty="0" smtClean="0"/>
              <a:t>matriz</a:t>
            </a:r>
            <a:r>
              <a:rPr lang="pt-PT" dirty="0" smtClean="0"/>
              <a:t> </a:t>
            </a:r>
            <a:r>
              <a:rPr lang="pt-PT" dirty="0" err="1" smtClean="0"/>
              <a:t>estequiométrica</a:t>
            </a:r>
            <a:r>
              <a:rPr lang="pt-PT" dirty="0" smtClean="0"/>
              <a:t>, com cada linha representando o índice do </a:t>
            </a:r>
            <a:r>
              <a:rPr lang="pt-PT" dirty="0" err="1" smtClean="0"/>
              <a:t>metabolito</a:t>
            </a:r>
            <a:r>
              <a:rPr lang="pt-PT" dirty="0" smtClean="0"/>
              <a:t> (início em zero), o índice da reação e o coeficiente </a:t>
            </a:r>
            <a:r>
              <a:rPr lang="pt-PT" dirty="0" err="1" smtClean="0"/>
              <a:t>estequiométrico</a:t>
            </a:r>
            <a:r>
              <a:rPr lang="pt-PT" dirty="0" smtClean="0"/>
              <a:t> (valores negativos usados para substratos e valores positivos para produtos)</a:t>
            </a:r>
          </a:p>
          <a:p>
            <a:r>
              <a:rPr lang="pt-PT" sz="3000" dirty="0" smtClean="0"/>
              <a:t>Exemplo: ficheiros “</a:t>
            </a:r>
            <a:r>
              <a:rPr lang="pt-PT" sz="3000" i="1" dirty="0" smtClean="0"/>
              <a:t>exemplo-</a:t>
            </a:r>
            <a:r>
              <a:rPr lang="pt-PT" sz="3000" i="1" dirty="0" err="1" smtClean="0"/>
              <a:t>metab.txt</a:t>
            </a:r>
            <a:r>
              <a:rPr lang="pt-PT" sz="3000" dirty="0" smtClean="0"/>
              <a:t>”, “</a:t>
            </a:r>
            <a:r>
              <a:rPr lang="pt-PT" sz="3000" i="1" dirty="0" smtClean="0"/>
              <a:t>exemplo-</a:t>
            </a:r>
            <a:r>
              <a:rPr lang="pt-PT" sz="3000" i="1" dirty="0" err="1" smtClean="0"/>
              <a:t>reac.txt</a:t>
            </a:r>
            <a:r>
              <a:rPr lang="pt-PT" sz="3000" dirty="0" smtClean="0"/>
              <a:t>” e “</a:t>
            </a:r>
            <a:r>
              <a:rPr lang="pt-PT" sz="3000" i="1" dirty="0" smtClean="0"/>
              <a:t>exemplo-</a:t>
            </a:r>
            <a:r>
              <a:rPr lang="pt-PT" sz="3000" i="1" dirty="0" err="1" smtClean="0"/>
              <a:t>mat.txt</a:t>
            </a:r>
            <a:r>
              <a:rPr lang="pt-PT" sz="3000" dirty="0" smtClean="0"/>
              <a:t>” representam rede no exemplo de um slide anterior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xmlns="" val="3778578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3" y="-12302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266" y="5025175"/>
            <a:ext cx="7144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Funções auxiliares para ler ficheiros anteriores:</a:t>
            </a:r>
          </a:p>
          <a:p>
            <a:pPr marL="285750" indent="-285750">
              <a:buFontTx/>
              <a:buChar char="-"/>
            </a:pPr>
            <a:r>
              <a:rPr lang="pt-BR" b="1" dirty="0" err="1" smtClean="0"/>
              <a:t>read_file_rm</a:t>
            </a:r>
            <a:r>
              <a:rPr lang="pt-BR" dirty="0" smtClean="0"/>
              <a:t>: lê ficheiros de reações e metabolitos, criando lista de ids e dicionário com </a:t>
            </a:r>
            <a:r>
              <a:rPr lang="pt-BR" dirty="0" err="1" smtClean="0"/>
              <a:t>idscomo</a:t>
            </a:r>
            <a:r>
              <a:rPr lang="pt-BR" dirty="0" smtClean="0"/>
              <a:t> chaves e atributos associados como valores</a:t>
            </a:r>
          </a:p>
          <a:p>
            <a:pPr marL="285750" indent="-285750">
              <a:buFontTx/>
              <a:buChar char="-"/>
            </a:pPr>
            <a:r>
              <a:rPr lang="pt-BR" b="1" dirty="0" err="1" smtClean="0"/>
              <a:t>read_file_mat</a:t>
            </a:r>
            <a:r>
              <a:rPr lang="pt-BR" dirty="0" smtClean="0"/>
              <a:t>: lê ficheiro representando a matriz, dando uma lista de </a:t>
            </a:r>
            <a:r>
              <a:rPr lang="pt-BR" dirty="0" err="1" smtClean="0"/>
              <a:t>tuplos</a:t>
            </a:r>
            <a:endParaRPr lang="pt-B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9593" y="1019980"/>
            <a:ext cx="5191956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read_file_mat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filename, </a:t>
            </a:r>
            <a:r>
              <a:rPr lang="en-US" dirty="0" err="1"/>
              <a:t>sep</a:t>
            </a:r>
            <a:r>
              <a:rPr lang="en-US" dirty="0"/>
              <a:t> = "\t"):</a:t>
            </a:r>
          </a:p>
          <a:p>
            <a:r>
              <a:rPr lang="en-US" dirty="0" smtClean="0"/>
              <a:t>	mf </a:t>
            </a:r>
            <a:r>
              <a:rPr lang="en-US" dirty="0"/>
              <a:t>= open(filename)</a:t>
            </a:r>
          </a:p>
          <a:p>
            <a:r>
              <a:rPr lang="en-US" dirty="0" smtClean="0"/>
              <a:t>	res </a:t>
            </a:r>
            <a:r>
              <a:rPr lang="en-US" dirty="0"/>
              <a:t>= </a:t>
            </a:r>
            <a:r>
              <a:rPr lang="en-US" dirty="0" smtClean="0"/>
              <a:t>[ ]</a:t>
            </a:r>
            <a:endParaRPr lang="en-US" dirty="0"/>
          </a:p>
          <a:p>
            <a:r>
              <a:rPr lang="en-US" dirty="0" smtClean="0"/>
              <a:t>	line </a:t>
            </a:r>
            <a:r>
              <a:rPr lang="en-US" dirty="0"/>
              <a:t>= </a:t>
            </a:r>
            <a:r>
              <a:rPr lang="en-US" dirty="0" err="1"/>
              <a:t>mf.readline</a:t>
            </a:r>
            <a:r>
              <a:rPr lang="en-US" dirty="0"/>
              <a:t>()</a:t>
            </a:r>
          </a:p>
          <a:p>
            <a:r>
              <a:rPr lang="en-US" dirty="0" smtClean="0"/>
              <a:t>	while </a:t>
            </a:r>
            <a:r>
              <a:rPr lang="en-US" dirty="0"/>
              <a:t>line:</a:t>
            </a:r>
          </a:p>
          <a:p>
            <a:r>
              <a:rPr lang="en-US" dirty="0" smtClean="0"/>
              <a:t>		tokens </a:t>
            </a:r>
            <a:r>
              <a:rPr lang="en-US" dirty="0"/>
              <a:t>= </a:t>
            </a:r>
            <a:r>
              <a:rPr lang="en-US" dirty="0" err="1"/>
              <a:t>line.strip</a:t>
            </a:r>
            <a:r>
              <a:rPr lang="en-US" dirty="0"/>
              <a:t>().split(</a:t>
            </a:r>
            <a:r>
              <a:rPr lang="en-US" dirty="0" err="1"/>
              <a:t>sep</a:t>
            </a:r>
            <a:r>
              <a:rPr lang="en-US" dirty="0" smtClean="0"/>
              <a:t>)					</a:t>
            </a:r>
            <a:r>
              <a:rPr lang="en-US" dirty="0" err="1" smtClean="0"/>
              <a:t>res.append</a:t>
            </a:r>
            <a:r>
              <a:rPr lang="en-US" dirty="0"/>
              <a:t>((tokens[0],tokens[1],tokens[2]))</a:t>
            </a:r>
          </a:p>
          <a:p>
            <a:r>
              <a:rPr lang="en-US" dirty="0" smtClean="0"/>
              <a:t>		line </a:t>
            </a:r>
            <a:r>
              <a:rPr lang="en-US" dirty="0"/>
              <a:t>= </a:t>
            </a:r>
            <a:r>
              <a:rPr lang="en-US" dirty="0" err="1"/>
              <a:t>mf.readline</a:t>
            </a:r>
            <a:r>
              <a:rPr lang="en-US" dirty="0"/>
              <a:t>()</a:t>
            </a:r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133" y="1495229"/>
            <a:ext cx="3991601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read_file_rm</a:t>
            </a:r>
            <a:r>
              <a:rPr lang="en-US" b="1" dirty="0" smtClean="0"/>
              <a:t> </a:t>
            </a:r>
            <a:r>
              <a:rPr lang="en-US" dirty="0" smtClean="0"/>
              <a:t>(filename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 = ","):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/>
              <a:t>= open(filename)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list_ids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 ]    </a:t>
            </a:r>
          </a:p>
          <a:p>
            <a:r>
              <a:rPr lang="en-US" dirty="0"/>
              <a:t>	</a:t>
            </a:r>
            <a:r>
              <a:rPr lang="en-US" dirty="0" err="1" smtClean="0"/>
              <a:t>ats_ids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 }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rline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rf.readline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 err="1"/>
              <a:t>rline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		tokens </a:t>
            </a:r>
            <a:r>
              <a:rPr lang="en-US" dirty="0"/>
              <a:t>= </a:t>
            </a:r>
            <a:r>
              <a:rPr lang="en-US" dirty="0" err="1"/>
              <a:t>rline.strip</a:t>
            </a:r>
            <a:r>
              <a:rPr lang="en-US" dirty="0"/>
              <a:t>().split(</a:t>
            </a:r>
            <a:r>
              <a:rPr lang="en-US" dirty="0" err="1"/>
              <a:t>sep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list_ids.append</a:t>
            </a:r>
            <a:r>
              <a:rPr lang="en-US" dirty="0"/>
              <a:t>(tokens[0])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ats_ids</a:t>
            </a:r>
            <a:r>
              <a:rPr lang="en-US" dirty="0"/>
              <a:t>[tokens[0]] = tokens[1:]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rline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rf.readline</a:t>
            </a:r>
            <a:r>
              <a:rPr lang="en-US" dirty="0"/>
              <a:t>()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(</a:t>
            </a:r>
            <a:r>
              <a:rPr lang="en-US" dirty="0" err="1"/>
              <a:t>list_ids</a:t>
            </a:r>
            <a:r>
              <a:rPr lang="en-US" dirty="0"/>
              <a:t>, </a:t>
            </a:r>
            <a:r>
              <a:rPr lang="en-US" dirty="0" err="1"/>
              <a:t>ats_ids</a:t>
            </a:r>
            <a:r>
              <a:rPr lang="en-US" dirty="0" smtClean="0"/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487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72" y="-23691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84" y="1245600"/>
            <a:ext cx="7744500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def </a:t>
            </a:r>
            <a:r>
              <a:rPr lang="pt-PT" b="1" smtClean="0"/>
              <a:t>loadFromFiles </a:t>
            </a:r>
            <a:r>
              <a:rPr lang="pt-PT" smtClean="0"/>
              <a:t>(</a:t>
            </a:r>
            <a:r>
              <a:rPr lang="pt-PT" i="1" smtClean="0"/>
              <a:t>self</a:t>
            </a:r>
            <a:r>
              <a:rPr lang="pt-PT" smtClean="0"/>
              <a:t>, reactions_file, metabs_file, matrix_file):</a:t>
            </a:r>
          </a:p>
          <a:p>
            <a:r>
              <a:rPr lang="pt-PT" smtClean="0"/>
              <a:t>	r_ids, r_atts = read_file_rm(reactions_file)	</a:t>
            </a:r>
          </a:p>
          <a:p>
            <a:r>
              <a:rPr lang="pt-PT" smtClean="0"/>
              <a:t>	m_ids, _ = read_file_rm(metabs_file) </a:t>
            </a:r>
          </a:p>
          <a:p>
            <a:r>
              <a:rPr lang="pt-PT" smtClean="0"/>
              <a:t>	mat = read_file_mat(matrix_file)</a:t>
            </a:r>
          </a:p>
          <a:p>
            <a:endParaRPr lang="pt-PT" smtClean="0"/>
          </a:p>
          <a:p>
            <a:r>
              <a:rPr lang="pt-PT" smtClean="0"/>
              <a:t>	gmr = MyGraph({})</a:t>
            </a:r>
          </a:p>
          <a:p>
            <a:endParaRPr lang="pt-PT" smtClean="0"/>
          </a:p>
          <a:p>
            <a:r>
              <a:rPr lang="pt-PT" smtClean="0"/>
              <a:t>	…</a:t>
            </a:r>
          </a:p>
          <a:p>
            <a:endParaRPr lang="pt-PT" smtClean="0"/>
          </a:p>
          <a:p>
            <a:r>
              <a:rPr lang="pt-PT" smtClean="0"/>
              <a:t>	if self.net_type == "metabolite-reaction":</a:t>
            </a:r>
          </a:p>
          <a:p>
            <a:r>
              <a:rPr lang="pt-PT" smtClean="0"/>
              <a:t>		self.graph = gmr.graph</a:t>
            </a:r>
          </a:p>
          <a:p>
            <a:pPr lvl="1"/>
            <a:r>
              <a:rPr lang="pt-PT" smtClean="0"/>
              <a:t>else: self.graph = {}</a:t>
            </a:r>
          </a:p>
          <a:p>
            <a:endParaRPr lang="pt-PT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266" y="5134247"/>
            <a:ext cx="7144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Método </a:t>
            </a:r>
            <a:r>
              <a:rPr lang="pt-PT" b="1" i="1" dirty="0" err="1" smtClean="0"/>
              <a:t>loadFromFiles</a:t>
            </a:r>
            <a:r>
              <a:rPr lang="pt-PT" dirty="0" smtClean="0"/>
              <a:t> – irá criar a rede metabólica a partir dos 3 ficheiros anteriores</a:t>
            </a:r>
          </a:p>
          <a:p>
            <a:endParaRPr lang="pt-PT" dirty="0" smtClean="0"/>
          </a:p>
          <a:p>
            <a:r>
              <a:rPr lang="pt-PT" dirty="0" smtClean="0"/>
              <a:t>Numa primeira fase, vamos assumir que queremos criar uma rede reações-</a:t>
            </a:r>
            <a:r>
              <a:rPr lang="pt-PT" dirty="0" err="1" smtClean="0"/>
              <a:t>metabolitos</a:t>
            </a:r>
            <a:r>
              <a:rPr lang="pt-PT" dirty="0" smtClean="0"/>
              <a:t> completando o código anterior ...</a:t>
            </a:r>
          </a:p>
        </p:txBody>
      </p:sp>
    </p:spTree>
    <p:extLst>
      <p:ext uri="{BB962C8B-B14F-4D97-AF65-F5344CB8AC3E}">
        <p14:creationId xmlns:p14="http://schemas.microsoft.com/office/powerpoint/2010/main" xmlns="" val="271435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8" y="-955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84" y="1245600"/>
            <a:ext cx="7744500" cy="5078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 err="1" smtClean="0"/>
              <a:t>def</a:t>
            </a:r>
            <a:r>
              <a:rPr lang="pt-PT" dirty="0" smtClean="0"/>
              <a:t> </a:t>
            </a:r>
            <a:r>
              <a:rPr lang="pt-PT" b="1" dirty="0" err="1" smtClean="0"/>
              <a:t>loadFromFiles</a:t>
            </a:r>
            <a:r>
              <a:rPr lang="pt-PT" b="1" dirty="0" smtClean="0"/>
              <a:t> </a:t>
            </a:r>
            <a:r>
              <a:rPr lang="pt-PT" dirty="0" smtClean="0"/>
              <a:t>(</a:t>
            </a:r>
            <a:r>
              <a:rPr lang="pt-PT" i="1" dirty="0" err="1" smtClean="0"/>
              <a:t>self</a:t>
            </a:r>
            <a:r>
              <a:rPr lang="pt-PT" dirty="0" smtClean="0"/>
              <a:t>, </a:t>
            </a:r>
            <a:r>
              <a:rPr lang="pt-PT" dirty="0" err="1" smtClean="0"/>
              <a:t>reactions_file</a:t>
            </a:r>
            <a:r>
              <a:rPr lang="pt-PT" dirty="0" smtClean="0"/>
              <a:t>, </a:t>
            </a:r>
            <a:r>
              <a:rPr lang="pt-PT" dirty="0" err="1" smtClean="0"/>
              <a:t>metabs_file</a:t>
            </a:r>
            <a:r>
              <a:rPr lang="pt-PT" dirty="0" smtClean="0"/>
              <a:t>, </a:t>
            </a:r>
            <a:r>
              <a:rPr lang="pt-PT" dirty="0" err="1" smtClean="0"/>
              <a:t>matrix_file</a:t>
            </a:r>
            <a:r>
              <a:rPr lang="pt-PT" dirty="0" smtClean="0"/>
              <a:t>):</a:t>
            </a:r>
          </a:p>
          <a:p>
            <a:r>
              <a:rPr lang="pt-PT" dirty="0" smtClean="0"/>
              <a:t>	(...)</a:t>
            </a:r>
          </a:p>
          <a:p>
            <a:endParaRPr lang="pt-PT" dirty="0" smtClean="0"/>
          </a:p>
          <a:p>
            <a:r>
              <a:rPr lang="pt-PT" dirty="0" smtClean="0"/>
              <a:t>	</a:t>
            </a:r>
            <a:r>
              <a:rPr lang="pt-PT" dirty="0" err="1" smtClean="0"/>
              <a:t>gmr</a:t>
            </a:r>
            <a:r>
              <a:rPr lang="pt-PT" dirty="0" smtClean="0"/>
              <a:t> = </a:t>
            </a:r>
            <a:r>
              <a:rPr lang="pt-PT" dirty="0" err="1" smtClean="0"/>
              <a:t>MyGraph</a:t>
            </a:r>
            <a:r>
              <a:rPr lang="pt-PT" dirty="0" smtClean="0"/>
              <a:t>({})</a:t>
            </a:r>
          </a:p>
          <a:p>
            <a:r>
              <a:rPr lang="pt-PT" dirty="0" smtClean="0"/>
              <a:t>	for </a:t>
            </a:r>
            <a:r>
              <a:rPr lang="pt-PT" dirty="0"/>
              <a:t>m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m_ids</a:t>
            </a:r>
            <a:r>
              <a:rPr lang="pt-PT" dirty="0"/>
              <a:t>: </a:t>
            </a:r>
            <a:r>
              <a:rPr lang="pt-PT" dirty="0" err="1"/>
              <a:t>gmr.addVertex</a:t>
            </a:r>
            <a:r>
              <a:rPr lang="pt-PT" dirty="0"/>
              <a:t>(m)</a:t>
            </a:r>
          </a:p>
          <a:p>
            <a:r>
              <a:rPr lang="pt-PT" dirty="0" smtClean="0"/>
              <a:t>	for </a:t>
            </a:r>
            <a:r>
              <a:rPr lang="pt-PT" dirty="0"/>
              <a:t>r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r_ids</a:t>
            </a:r>
            <a:r>
              <a:rPr lang="pt-PT" dirty="0"/>
              <a:t>: </a:t>
            </a:r>
            <a:r>
              <a:rPr lang="pt-PT" dirty="0" err="1"/>
              <a:t>gmr.addVertex</a:t>
            </a:r>
            <a:r>
              <a:rPr lang="pt-PT" dirty="0"/>
              <a:t>(r) </a:t>
            </a:r>
          </a:p>
          <a:p>
            <a:r>
              <a:rPr lang="pt-PT" dirty="0" smtClean="0"/>
              <a:t>	for </a:t>
            </a:r>
            <a:r>
              <a:rPr lang="pt-PT" dirty="0"/>
              <a:t>e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mat</a:t>
            </a:r>
            <a:r>
              <a:rPr lang="pt-PT" dirty="0"/>
              <a:t>: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met_index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int</a:t>
            </a:r>
            <a:r>
              <a:rPr lang="pt-PT" dirty="0"/>
              <a:t>(e[0])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met_id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m_ids</a:t>
            </a:r>
            <a:r>
              <a:rPr lang="pt-PT" dirty="0"/>
              <a:t>[</a:t>
            </a:r>
            <a:r>
              <a:rPr lang="pt-PT" dirty="0" err="1"/>
              <a:t>met_index</a:t>
            </a:r>
            <a:r>
              <a:rPr lang="pt-PT" dirty="0"/>
              <a:t>]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reac_index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int</a:t>
            </a:r>
            <a:r>
              <a:rPr lang="pt-PT" dirty="0"/>
              <a:t>(e[1])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reac_id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r_ids</a:t>
            </a:r>
            <a:r>
              <a:rPr lang="pt-PT" dirty="0"/>
              <a:t>[</a:t>
            </a:r>
            <a:r>
              <a:rPr lang="pt-PT" dirty="0" err="1"/>
              <a:t>reac_index</a:t>
            </a:r>
            <a:r>
              <a:rPr lang="pt-PT" dirty="0"/>
              <a:t>]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reac_rev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float</a:t>
            </a:r>
            <a:r>
              <a:rPr lang="pt-PT" dirty="0"/>
              <a:t>(</a:t>
            </a:r>
            <a:r>
              <a:rPr lang="pt-PT" dirty="0" err="1"/>
              <a:t>r_atts</a:t>
            </a:r>
            <a:r>
              <a:rPr lang="pt-PT" dirty="0"/>
              <a:t>[</a:t>
            </a:r>
            <a:r>
              <a:rPr lang="pt-PT" dirty="0" err="1"/>
              <a:t>reac_id</a:t>
            </a:r>
            <a:r>
              <a:rPr lang="pt-PT" dirty="0"/>
              <a:t>][0])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sign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float</a:t>
            </a:r>
            <a:r>
              <a:rPr lang="pt-PT" dirty="0"/>
              <a:t>(e[2])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/>
              <a:t>sign</a:t>
            </a:r>
            <a:r>
              <a:rPr lang="pt-PT" dirty="0"/>
              <a:t> &gt; 0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reac_rev</a:t>
            </a:r>
            <a:r>
              <a:rPr lang="pt-PT" dirty="0"/>
              <a:t> &lt; 0: </a:t>
            </a:r>
            <a:r>
              <a:rPr lang="pt-PT" dirty="0" err="1"/>
              <a:t>gmr.addEdge</a:t>
            </a:r>
            <a:r>
              <a:rPr lang="pt-PT" dirty="0"/>
              <a:t>(</a:t>
            </a:r>
            <a:r>
              <a:rPr lang="pt-PT" dirty="0" err="1"/>
              <a:t>reac_id,met_id</a:t>
            </a:r>
            <a:r>
              <a:rPr lang="pt-PT" dirty="0"/>
              <a:t>)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/>
              <a:t>sign</a:t>
            </a:r>
            <a:r>
              <a:rPr lang="pt-PT" dirty="0"/>
              <a:t> &lt; 0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reac_rev</a:t>
            </a:r>
            <a:r>
              <a:rPr lang="pt-PT" dirty="0"/>
              <a:t> &lt; 0: </a:t>
            </a:r>
            <a:r>
              <a:rPr lang="pt-PT" dirty="0" err="1"/>
              <a:t>gmr.addEdge</a:t>
            </a:r>
            <a:r>
              <a:rPr lang="pt-PT" dirty="0"/>
              <a:t>(</a:t>
            </a:r>
            <a:r>
              <a:rPr lang="pt-PT" dirty="0" err="1"/>
              <a:t>met_id</a:t>
            </a:r>
            <a:r>
              <a:rPr lang="pt-PT" dirty="0"/>
              <a:t>, </a:t>
            </a:r>
            <a:r>
              <a:rPr lang="pt-PT" dirty="0" err="1"/>
              <a:t>reac_id</a:t>
            </a:r>
            <a:r>
              <a:rPr lang="pt-PT" dirty="0"/>
              <a:t>)</a:t>
            </a:r>
          </a:p>
          <a:p>
            <a:endParaRPr lang="pt-PT" dirty="0" smtClean="0"/>
          </a:p>
          <a:p>
            <a:r>
              <a:rPr lang="pt-PT" dirty="0" smtClean="0"/>
              <a:t>	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self.net_type</a:t>
            </a:r>
            <a:r>
              <a:rPr lang="pt-PT" dirty="0" smtClean="0"/>
              <a:t> == "</a:t>
            </a:r>
            <a:r>
              <a:rPr lang="pt-PT" dirty="0" err="1" smtClean="0"/>
              <a:t>metabolite-reaction</a:t>
            </a:r>
            <a:r>
              <a:rPr lang="pt-PT" dirty="0" smtClean="0"/>
              <a:t>”: </a:t>
            </a:r>
            <a:r>
              <a:rPr lang="pt-PT" dirty="0" err="1" smtClean="0"/>
              <a:t>self.graph</a:t>
            </a:r>
            <a:r>
              <a:rPr lang="pt-PT" dirty="0" smtClean="0"/>
              <a:t> = </a:t>
            </a:r>
            <a:r>
              <a:rPr lang="pt-PT" dirty="0" err="1" smtClean="0"/>
              <a:t>gmr.graph</a:t>
            </a:r>
            <a:endParaRPr lang="pt-PT" dirty="0" smtClean="0"/>
          </a:p>
          <a:p>
            <a:pPr lvl="1"/>
            <a:r>
              <a:rPr lang="pt-PT" dirty="0" err="1" smtClean="0"/>
              <a:t>else</a:t>
            </a:r>
            <a:r>
              <a:rPr lang="pt-PT" dirty="0" smtClean="0"/>
              <a:t>: </a:t>
            </a:r>
            <a:r>
              <a:rPr lang="pt-PT" dirty="0" err="1" smtClean="0"/>
              <a:t>self.graph</a:t>
            </a:r>
            <a:r>
              <a:rPr lang="pt-PT" dirty="0" smtClean="0"/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xmlns="" val="398451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8" y="1026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558" y="1577334"/>
            <a:ext cx="793204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mrn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MetabolicNetwork</a:t>
            </a:r>
            <a:r>
              <a:rPr lang="en-US" dirty="0"/>
              <a:t>("metabolite-reaction", {})    </a:t>
            </a:r>
            <a:endParaRPr lang="en-US" dirty="0" smtClean="0"/>
          </a:p>
          <a:p>
            <a:r>
              <a:rPr lang="en-US" dirty="0" err="1" smtClean="0"/>
              <a:t>mrn.loadFromFiles</a:t>
            </a:r>
            <a:r>
              <a:rPr lang="en-US" dirty="0"/>
              <a:t>("</a:t>
            </a:r>
            <a:r>
              <a:rPr lang="en-US" dirty="0" err="1"/>
              <a:t>exemplo-reac.txt</a:t>
            </a:r>
            <a:r>
              <a:rPr lang="en-US" dirty="0"/>
              <a:t>", "</a:t>
            </a:r>
            <a:r>
              <a:rPr lang="en-US" dirty="0" err="1"/>
              <a:t>exemplo-metab.txt</a:t>
            </a:r>
            <a:r>
              <a:rPr lang="en-US" dirty="0"/>
              <a:t>", "</a:t>
            </a:r>
            <a:r>
              <a:rPr lang="en-US" dirty="0" err="1"/>
              <a:t>exemplo-mat.txt</a:t>
            </a:r>
            <a:r>
              <a:rPr lang="en-US" dirty="0"/>
              <a:t>")   </a:t>
            </a:r>
            <a:endParaRPr lang="en-US" dirty="0" smtClean="0"/>
          </a:p>
          <a:p>
            <a:r>
              <a:rPr lang="en-US" dirty="0" smtClean="0"/>
              <a:t>print ("</a:t>
            </a:r>
            <a:r>
              <a:rPr lang="en-US" dirty="0"/>
              <a:t>Metabolite-reaction network</a:t>
            </a:r>
            <a:r>
              <a:rPr lang="en-US" dirty="0" smtClean="0"/>
              <a:t>:")</a:t>
            </a:r>
          </a:p>
          <a:p>
            <a:r>
              <a:rPr lang="en-US" dirty="0" err="1" smtClean="0"/>
              <a:t>mrn.printGraph</a:t>
            </a:r>
            <a:r>
              <a:rPr lang="en-US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558" y="3054060"/>
            <a:ext cx="67064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Vamos testar o nosso código com os ficheiros exemplo</a:t>
            </a:r>
          </a:p>
          <a:p>
            <a:endParaRPr lang="pt-PT" dirty="0" smtClean="0"/>
          </a:p>
          <a:p>
            <a:r>
              <a:rPr lang="pt-PT" dirty="0" smtClean="0"/>
              <a:t>Verifique se o grafo imprimido corresponde ao esperado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Como fazer para criar os outros dois tipos de rede ? :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Só </a:t>
            </a:r>
            <a:r>
              <a:rPr lang="pt-PT" dirty="0" err="1" smtClean="0"/>
              <a:t>Metabolitos</a:t>
            </a:r>
            <a:endParaRPr lang="pt-PT" dirty="0" smtClean="0"/>
          </a:p>
          <a:p>
            <a:pPr marL="285750" indent="-285750">
              <a:buFontTx/>
              <a:buChar char="-"/>
            </a:pPr>
            <a:r>
              <a:rPr lang="pt-PT" dirty="0" smtClean="0"/>
              <a:t>Só Reações </a:t>
            </a:r>
          </a:p>
          <a:p>
            <a:pPr marL="285750" indent="-285750">
              <a:buFontTx/>
              <a:buChar char="-"/>
            </a:pPr>
            <a:endParaRPr lang="pt-PT" dirty="0"/>
          </a:p>
          <a:p>
            <a:r>
              <a:rPr lang="pt-PT" dirty="0" smtClean="0"/>
              <a:t>Sugestão: pense como criar as redes anteriores tendo já criada a rede </a:t>
            </a:r>
          </a:p>
          <a:p>
            <a:r>
              <a:rPr lang="pt-PT" dirty="0" smtClean="0"/>
              <a:t>reações-</a:t>
            </a:r>
            <a:r>
              <a:rPr lang="pt-PT" dirty="0" err="1" smtClean="0"/>
              <a:t>metabolitos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89822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8" y="-263576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463" y="846451"/>
            <a:ext cx="7744500" cy="5909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 err="1" smtClean="0"/>
              <a:t>def</a:t>
            </a:r>
            <a:r>
              <a:rPr lang="pt-PT" dirty="0" smtClean="0"/>
              <a:t> </a:t>
            </a:r>
            <a:r>
              <a:rPr lang="pt-PT" b="1" dirty="0" err="1" smtClean="0"/>
              <a:t>loadFromFiles</a:t>
            </a:r>
            <a:r>
              <a:rPr lang="pt-PT" b="1" dirty="0" smtClean="0"/>
              <a:t> </a:t>
            </a:r>
            <a:r>
              <a:rPr lang="pt-PT" dirty="0" smtClean="0"/>
              <a:t>(</a:t>
            </a:r>
            <a:r>
              <a:rPr lang="pt-PT" i="1" dirty="0" err="1" smtClean="0"/>
              <a:t>self</a:t>
            </a:r>
            <a:r>
              <a:rPr lang="pt-PT" dirty="0" smtClean="0"/>
              <a:t>, </a:t>
            </a:r>
            <a:r>
              <a:rPr lang="pt-PT" dirty="0" err="1" smtClean="0"/>
              <a:t>reactions_file</a:t>
            </a:r>
            <a:r>
              <a:rPr lang="pt-PT" dirty="0" smtClean="0"/>
              <a:t>, </a:t>
            </a:r>
            <a:r>
              <a:rPr lang="pt-PT" dirty="0" err="1" smtClean="0"/>
              <a:t>metabs_file</a:t>
            </a:r>
            <a:r>
              <a:rPr lang="pt-PT" dirty="0" smtClean="0"/>
              <a:t>, </a:t>
            </a:r>
            <a:r>
              <a:rPr lang="pt-PT" dirty="0" err="1" smtClean="0"/>
              <a:t>matrix_file</a:t>
            </a:r>
            <a:r>
              <a:rPr lang="pt-PT" dirty="0" smtClean="0"/>
              <a:t>):</a:t>
            </a:r>
          </a:p>
          <a:p>
            <a:r>
              <a:rPr lang="pt-PT" dirty="0" smtClean="0"/>
              <a:t>	(...)</a:t>
            </a:r>
          </a:p>
          <a:p>
            <a:r>
              <a:rPr lang="pt-PT" dirty="0" smtClean="0"/>
              <a:t>	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/>
              <a:t>self.net_type</a:t>
            </a:r>
            <a:r>
              <a:rPr lang="pt-PT" dirty="0"/>
              <a:t> == "</a:t>
            </a:r>
            <a:r>
              <a:rPr lang="pt-PT" dirty="0" err="1"/>
              <a:t>metabolite-reaction</a:t>
            </a:r>
            <a:r>
              <a:rPr lang="pt-PT" dirty="0"/>
              <a:t>":</a:t>
            </a:r>
          </a:p>
          <a:p>
            <a:r>
              <a:rPr lang="pt-PT" dirty="0" smtClean="0"/>
              <a:t>		</a:t>
            </a:r>
            <a:r>
              <a:rPr lang="pt-PT" dirty="0" err="1" smtClean="0"/>
              <a:t>self.graph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gmr.graph</a:t>
            </a:r>
            <a:endParaRPr lang="pt-PT" dirty="0"/>
          </a:p>
          <a:p>
            <a:r>
              <a:rPr lang="pt-PT" dirty="0" smtClean="0"/>
              <a:t>	</a:t>
            </a:r>
            <a:r>
              <a:rPr lang="pt-PT" dirty="0" err="1" smtClean="0"/>
              <a:t>elif</a:t>
            </a:r>
            <a:r>
              <a:rPr lang="pt-PT" dirty="0" smtClean="0"/>
              <a:t> </a:t>
            </a:r>
            <a:r>
              <a:rPr lang="pt-PT" dirty="0" err="1"/>
              <a:t>self.net_type</a:t>
            </a:r>
            <a:r>
              <a:rPr lang="pt-PT" dirty="0"/>
              <a:t> == "</a:t>
            </a:r>
            <a:r>
              <a:rPr lang="pt-PT" dirty="0" err="1"/>
              <a:t>metabolite</a:t>
            </a:r>
            <a:r>
              <a:rPr lang="pt-PT" dirty="0"/>
              <a:t>":</a:t>
            </a:r>
          </a:p>
          <a:p>
            <a:pPr lvl="1"/>
            <a:r>
              <a:rPr lang="pt-PT" dirty="0" smtClean="0"/>
              <a:t>	for </a:t>
            </a:r>
            <a:r>
              <a:rPr lang="pt-PT" dirty="0"/>
              <a:t>m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 smtClean="0"/>
              <a:t>m_ids</a:t>
            </a:r>
            <a:r>
              <a:rPr lang="pt-PT" dirty="0" smtClean="0"/>
              <a:t>: </a:t>
            </a:r>
          </a:p>
          <a:p>
            <a:pPr lvl="1"/>
            <a:r>
              <a:rPr lang="pt-PT" dirty="0"/>
              <a:t>	</a:t>
            </a:r>
            <a:r>
              <a:rPr lang="pt-PT" dirty="0" smtClean="0"/>
              <a:t>	</a:t>
            </a:r>
            <a:r>
              <a:rPr lang="pt-PT" dirty="0" err="1" smtClean="0"/>
              <a:t>self.addVertex</a:t>
            </a:r>
            <a:r>
              <a:rPr lang="pt-PT" dirty="0"/>
              <a:t>(m)</a:t>
            </a:r>
          </a:p>
          <a:p>
            <a:pPr lvl="1"/>
            <a:r>
              <a:rPr lang="pt-PT" dirty="0" smtClean="0"/>
              <a:t>		</a:t>
            </a:r>
            <a:r>
              <a:rPr lang="pt-PT" dirty="0" err="1" smtClean="0"/>
              <a:t>sucs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gmr.getSuccessors</a:t>
            </a:r>
            <a:r>
              <a:rPr lang="pt-PT" dirty="0"/>
              <a:t>(m)</a:t>
            </a:r>
          </a:p>
          <a:p>
            <a:pPr lvl="1"/>
            <a:r>
              <a:rPr lang="pt-PT" dirty="0" smtClean="0"/>
              <a:t>		for </a:t>
            </a:r>
            <a:r>
              <a:rPr lang="pt-PT" dirty="0"/>
              <a:t>s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sucs</a:t>
            </a:r>
            <a:r>
              <a:rPr lang="pt-PT" dirty="0"/>
              <a:t>:</a:t>
            </a:r>
          </a:p>
          <a:p>
            <a:pPr lvl="1"/>
            <a:r>
              <a:rPr lang="pt-PT" dirty="0" smtClean="0"/>
              <a:t>			</a:t>
            </a:r>
            <a:r>
              <a:rPr lang="pt-PT" dirty="0" err="1" smtClean="0"/>
              <a:t>sucs_r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gmr.getSuccessors</a:t>
            </a:r>
            <a:r>
              <a:rPr lang="pt-PT" dirty="0"/>
              <a:t>(s)</a:t>
            </a:r>
          </a:p>
          <a:p>
            <a:pPr lvl="1"/>
            <a:r>
              <a:rPr lang="pt-PT" dirty="0" smtClean="0"/>
              <a:t>			for </a:t>
            </a:r>
            <a:r>
              <a:rPr lang="pt-PT" dirty="0"/>
              <a:t>s2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sucs_r</a:t>
            </a:r>
            <a:r>
              <a:rPr lang="pt-PT" dirty="0"/>
              <a:t>:</a:t>
            </a:r>
          </a:p>
          <a:p>
            <a:pPr lvl="1"/>
            <a:r>
              <a:rPr lang="pt-PT" dirty="0" smtClean="0"/>
              <a:t>				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/>
              <a:t>m != s2: </a:t>
            </a:r>
            <a:r>
              <a:rPr lang="pt-PT" dirty="0" err="1"/>
              <a:t>self.addEdge</a:t>
            </a:r>
            <a:r>
              <a:rPr lang="pt-PT" dirty="0"/>
              <a:t>(m, s2)</a:t>
            </a:r>
          </a:p>
          <a:p>
            <a:r>
              <a:rPr lang="pt-PT" dirty="0" smtClean="0"/>
              <a:t>	</a:t>
            </a:r>
            <a:r>
              <a:rPr lang="pt-PT" dirty="0" err="1" smtClean="0"/>
              <a:t>elif</a:t>
            </a:r>
            <a:r>
              <a:rPr lang="pt-PT" dirty="0" smtClean="0"/>
              <a:t> </a:t>
            </a:r>
            <a:r>
              <a:rPr lang="pt-PT" dirty="0" err="1"/>
              <a:t>self.net_type</a:t>
            </a:r>
            <a:r>
              <a:rPr lang="pt-PT" dirty="0"/>
              <a:t> == "</a:t>
            </a:r>
            <a:r>
              <a:rPr lang="pt-PT" dirty="0" err="1"/>
              <a:t>reaction</a:t>
            </a:r>
            <a:r>
              <a:rPr lang="pt-PT" dirty="0"/>
              <a:t>":</a:t>
            </a:r>
          </a:p>
          <a:p>
            <a:r>
              <a:rPr lang="pt-PT" dirty="0" smtClean="0"/>
              <a:t>		for </a:t>
            </a:r>
            <a:r>
              <a:rPr lang="pt-PT" dirty="0"/>
              <a:t>r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r_ids</a:t>
            </a:r>
            <a:r>
              <a:rPr lang="pt-PT" dirty="0"/>
              <a:t>:</a:t>
            </a:r>
          </a:p>
          <a:p>
            <a:r>
              <a:rPr lang="pt-PT" dirty="0" smtClean="0"/>
              <a:t>			</a:t>
            </a:r>
            <a:r>
              <a:rPr lang="pt-PT" dirty="0" err="1" smtClean="0"/>
              <a:t>self.addVertex</a:t>
            </a:r>
            <a:r>
              <a:rPr lang="pt-PT" dirty="0"/>
              <a:t>(r)</a:t>
            </a:r>
          </a:p>
          <a:p>
            <a:r>
              <a:rPr lang="pt-PT" dirty="0" smtClean="0"/>
              <a:t>			</a:t>
            </a:r>
            <a:r>
              <a:rPr lang="pt-PT" dirty="0" err="1" smtClean="0"/>
              <a:t>sucs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gmr.getSuccessors</a:t>
            </a:r>
            <a:r>
              <a:rPr lang="pt-PT" dirty="0"/>
              <a:t>(r)</a:t>
            </a:r>
          </a:p>
          <a:p>
            <a:r>
              <a:rPr lang="pt-PT" dirty="0" smtClean="0"/>
              <a:t>			for </a:t>
            </a:r>
            <a:r>
              <a:rPr lang="pt-PT" dirty="0"/>
              <a:t>s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sucs</a:t>
            </a:r>
            <a:r>
              <a:rPr lang="pt-PT" dirty="0"/>
              <a:t>:</a:t>
            </a:r>
          </a:p>
          <a:p>
            <a:r>
              <a:rPr lang="pt-PT" dirty="0" smtClean="0"/>
              <a:t>				</a:t>
            </a:r>
            <a:r>
              <a:rPr lang="pt-PT" dirty="0" err="1" smtClean="0"/>
              <a:t>sucs_r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gmr.getSuccessors</a:t>
            </a:r>
            <a:r>
              <a:rPr lang="pt-PT" dirty="0"/>
              <a:t>(s)</a:t>
            </a:r>
          </a:p>
          <a:p>
            <a:r>
              <a:rPr lang="pt-PT" dirty="0" smtClean="0"/>
              <a:t>				for </a:t>
            </a:r>
            <a:r>
              <a:rPr lang="pt-PT" dirty="0"/>
              <a:t>s2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sucs_r</a:t>
            </a:r>
            <a:r>
              <a:rPr lang="pt-PT" dirty="0"/>
              <a:t>:</a:t>
            </a:r>
          </a:p>
          <a:p>
            <a:r>
              <a:rPr lang="pt-PT" dirty="0" smtClean="0"/>
              <a:t>					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/>
              <a:t>r != s2: </a:t>
            </a:r>
            <a:r>
              <a:rPr lang="pt-PT" dirty="0" err="1"/>
              <a:t>self.addEdge</a:t>
            </a:r>
            <a:r>
              <a:rPr lang="pt-PT" dirty="0"/>
              <a:t>(r, s2)</a:t>
            </a:r>
          </a:p>
          <a:p>
            <a:r>
              <a:rPr lang="pt-PT" dirty="0" smtClean="0"/>
              <a:t>	</a:t>
            </a:r>
            <a:r>
              <a:rPr lang="pt-PT" dirty="0" err="1" smtClean="0"/>
              <a:t>else</a:t>
            </a:r>
            <a:r>
              <a:rPr lang="pt-PT" dirty="0"/>
              <a:t>: </a:t>
            </a:r>
            <a:r>
              <a:rPr lang="pt-PT" dirty="0" err="1"/>
              <a:t>self.graph</a:t>
            </a:r>
            <a:r>
              <a:rPr lang="pt-PT" dirty="0"/>
              <a:t> = {}</a:t>
            </a:r>
            <a:endParaRPr lang="pt-P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7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8" y="1026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558" y="1577334"/>
            <a:ext cx="7744766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("metabolite", </a:t>
            </a:r>
            <a:r>
              <a:rPr lang="en-US" dirty="0" smtClean="0"/>
              <a:t>{ }</a:t>
            </a:r>
            <a:r>
              <a:rPr lang="en-US" dirty="0"/>
              <a:t>)</a:t>
            </a:r>
          </a:p>
          <a:p>
            <a:r>
              <a:rPr lang="en-US" dirty="0" err="1"/>
              <a:t>mn.loadFromFiles</a:t>
            </a:r>
            <a:r>
              <a:rPr lang="en-US" dirty="0"/>
              <a:t>("</a:t>
            </a:r>
            <a:r>
              <a:rPr lang="en-US" dirty="0" err="1"/>
              <a:t>exemplo-reac.txt</a:t>
            </a:r>
            <a:r>
              <a:rPr lang="en-US" dirty="0"/>
              <a:t>", "</a:t>
            </a:r>
            <a:r>
              <a:rPr lang="en-US" dirty="0" err="1"/>
              <a:t>exemplo-metab.txt</a:t>
            </a:r>
            <a:r>
              <a:rPr lang="en-US" dirty="0"/>
              <a:t>", "</a:t>
            </a:r>
            <a:r>
              <a:rPr lang="en-US" dirty="0" err="1"/>
              <a:t>exemplo-mat.txt</a:t>
            </a:r>
            <a:r>
              <a:rPr lang="en-US" dirty="0"/>
              <a:t>")</a:t>
            </a:r>
          </a:p>
          <a:p>
            <a:r>
              <a:rPr lang="en-US" dirty="0"/>
              <a:t>print </a:t>
            </a:r>
            <a:r>
              <a:rPr lang="en-US" dirty="0" smtClean="0"/>
              <a:t>("</a:t>
            </a:r>
            <a:r>
              <a:rPr lang="en-US" dirty="0"/>
              <a:t>Metabolite network:"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mn.printGraph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("reaction", </a:t>
            </a:r>
            <a:r>
              <a:rPr lang="en-US" dirty="0" smtClean="0"/>
              <a:t>{ }</a:t>
            </a:r>
            <a:r>
              <a:rPr lang="en-US" dirty="0"/>
              <a:t>)</a:t>
            </a:r>
          </a:p>
          <a:p>
            <a:r>
              <a:rPr lang="en-US" dirty="0" err="1"/>
              <a:t>mr.loadFromFiles</a:t>
            </a:r>
            <a:r>
              <a:rPr lang="en-US" dirty="0"/>
              <a:t>("</a:t>
            </a:r>
            <a:r>
              <a:rPr lang="en-US" dirty="0" err="1"/>
              <a:t>exemplo-reac.txt</a:t>
            </a:r>
            <a:r>
              <a:rPr lang="en-US" dirty="0"/>
              <a:t>", "</a:t>
            </a:r>
            <a:r>
              <a:rPr lang="en-US" dirty="0" err="1"/>
              <a:t>exemplo-metab.txt</a:t>
            </a:r>
            <a:r>
              <a:rPr lang="en-US" dirty="0"/>
              <a:t>", "</a:t>
            </a:r>
            <a:r>
              <a:rPr lang="en-US" dirty="0" err="1"/>
              <a:t>exemplo-mat.txt</a:t>
            </a:r>
            <a:r>
              <a:rPr lang="en-US" dirty="0"/>
              <a:t>")</a:t>
            </a:r>
          </a:p>
          <a:p>
            <a:r>
              <a:rPr lang="en-US" dirty="0"/>
              <a:t>print </a:t>
            </a:r>
            <a:r>
              <a:rPr lang="en-US" dirty="0" smtClean="0"/>
              <a:t>("</a:t>
            </a:r>
            <a:r>
              <a:rPr lang="en-US" dirty="0"/>
              <a:t>Reaction network:"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mr.printGraph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56" y="4982164"/>
            <a:ext cx="592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 novo, verifique </a:t>
            </a:r>
            <a:r>
              <a:rPr lang="pt-PT" dirty="0"/>
              <a:t>se </a:t>
            </a:r>
            <a:r>
              <a:rPr lang="pt-PT" dirty="0" smtClean="0"/>
              <a:t>os grafos correspondem </a:t>
            </a:r>
            <a:r>
              <a:rPr lang="pt-PT" dirty="0"/>
              <a:t>ao </a:t>
            </a:r>
            <a:r>
              <a:rPr lang="pt-PT" dirty="0" smtClean="0"/>
              <a:t>esperado ...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4402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>
                <a:solidFill>
                  <a:srgbClr val="800000"/>
                </a:solidFill>
              </a:rPr>
              <a:t>Redes metabólicas: exemplo</a:t>
            </a:r>
            <a:endParaRPr lang="pt-PT" b="1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Para testar o código anterior com um exemplo maior, use os ficheiros: “</a:t>
            </a:r>
            <a:r>
              <a:rPr lang="pt-PT" i="1" dirty="0" smtClean="0"/>
              <a:t>ijr904-metab.txt</a:t>
            </a:r>
            <a:r>
              <a:rPr lang="pt-PT" dirty="0" smtClean="0"/>
              <a:t>”, “</a:t>
            </a:r>
            <a:r>
              <a:rPr lang="pt-PT" i="1" dirty="0" smtClean="0"/>
              <a:t>ijr904-reac.txt</a:t>
            </a:r>
            <a:r>
              <a:rPr lang="pt-PT" dirty="0" smtClean="0"/>
              <a:t>” e “</a:t>
            </a:r>
            <a:r>
              <a:rPr lang="pt-PT" i="1" dirty="0" smtClean="0"/>
              <a:t>ijr904-matrix.txt</a:t>
            </a:r>
            <a:r>
              <a:rPr lang="pt-PT" dirty="0" smtClean="0"/>
              <a:t>”</a:t>
            </a:r>
          </a:p>
          <a:p>
            <a:r>
              <a:rPr lang="pt-PT" dirty="0" smtClean="0"/>
              <a:t>Estes foram criados a partir de um modelo de escala </a:t>
            </a:r>
            <a:r>
              <a:rPr lang="pt-PT" dirty="0" err="1" smtClean="0"/>
              <a:t>genómica</a:t>
            </a:r>
            <a:r>
              <a:rPr lang="pt-PT" dirty="0" smtClean="0"/>
              <a:t> de </a:t>
            </a:r>
            <a:r>
              <a:rPr lang="pt-PT" i="1" dirty="0" err="1" smtClean="0"/>
              <a:t>Escherichia</a:t>
            </a:r>
            <a:r>
              <a:rPr lang="pt-PT" i="1" dirty="0" smtClean="0"/>
              <a:t> </a:t>
            </a:r>
            <a:r>
              <a:rPr lang="pt-PT" i="1" dirty="0" err="1" smtClean="0"/>
              <a:t>coli</a:t>
            </a:r>
            <a:r>
              <a:rPr lang="pt-PT" i="1" dirty="0" smtClean="0"/>
              <a:t> (iJR904)</a:t>
            </a:r>
          </a:p>
          <a:p>
            <a:r>
              <a:rPr lang="pt-PT" dirty="0" smtClean="0"/>
              <a:t>Os ficheiros têm a mesma estrutura dos anteriores pelo que o código deve poder ser usado sem grandes alterações</a:t>
            </a:r>
          </a:p>
          <a:p>
            <a:r>
              <a:rPr lang="pt-PT" dirty="0" smtClean="0"/>
              <a:t>Verifique o tamanho dos grafos gerados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062248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98" y="102600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rgbClr val="800000"/>
                </a:solidFill>
              </a:rPr>
              <a:t>Implementando redes metabólicas</a:t>
            </a:r>
            <a:endParaRPr lang="pt-PT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228" y="1437096"/>
            <a:ext cx="780258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ecoli_mrn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()</a:t>
            </a:r>
          </a:p>
          <a:p>
            <a:r>
              <a:rPr lang="en-US" dirty="0" err="1"/>
              <a:t>ecoli_mrn.loadFromFiles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/>
              <a:t>ecoli_mrn.printGraph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ecoli_mrn.size</a:t>
            </a:r>
            <a:r>
              <a:rPr lang="en-US" dirty="0" smtClean="0"/>
              <a:t>())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2365" y="2897603"/>
            <a:ext cx="600953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size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self.getNodes</a:t>
            </a:r>
            <a:r>
              <a:rPr lang="en-US" dirty="0"/>
              <a:t>()),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self.getEdges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5474" y="3636267"/>
            <a:ext cx="36409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adicionada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MyGraph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228" y="4168168"/>
            <a:ext cx="772211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ecoli_mn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("metabolite",{})</a:t>
            </a:r>
          </a:p>
          <a:p>
            <a:r>
              <a:rPr lang="en-US" dirty="0" err="1"/>
              <a:t>ecoli_mn.loadFromFiles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/>
              <a:t>ecoli_mn.printGraph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ecoli_mn.size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ecoli_mr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("reaction", {})</a:t>
            </a:r>
          </a:p>
          <a:p>
            <a:r>
              <a:rPr lang="en-US" dirty="0" err="1"/>
              <a:t>ecoli_mr.loadFromFiles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/>
              <a:t>ecoli_mr.printGraph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ecoli_mr.size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2504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Análise</a:t>
            </a:r>
            <a:r>
              <a:rPr lang="en-US" b="1" dirty="0" smtClean="0"/>
              <a:t> </a:t>
            </a:r>
            <a:r>
              <a:rPr lang="en-US" b="1" dirty="0" err="1" smtClean="0"/>
              <a:t>topológica</a:t>
            </a:r>
            <a:r>
              <a:rPr lang="en-US" b="1" dirty="0" smtClean="0"/>
              <a:t> de </a:t>
            </a:r>
            <a:r>
              <a:rPr lang="en-US" b="1" dirty="0" err="1" smtClean="0"/>
              <a:t>redes</a:t>
            </a:r>
            <a:r>
              <a:rPr lang="en-US" b="1" dirty="0" smtClean="0"/>
              <a:t>: </a:t>
            </a:r>
            <a:r>
              <a:rPr lang="en-US" b="1" dirty="0" err="1" smtClean="0"/>
              <a:t>graus</a:t>
            </a:r>
            <a:r>
              <a:rPr lang="en-US" b="1" dirty="0" smtClean="0"/>
              <a:t> e </a:t>
            </a:r>
            <a:r>
              <a:rPr lang="en-US" b="1" dirty="0" err="1" smtClean="0"/>
              <a:t>distribuição</a:t>
            </a:r>
            <a:r>
              <a:rPr lang="en-US" b="1" dirty="0" smtClean="0"/>
              <a:t> de </a:t>
            </a:r>
            <a:r>
              <a:rPr lang="en-US" b="1" dirty="0" err="1" smtClean="0"/>
              <a:t>graus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43" y="183348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400" b="1" dirty="0" smtClean="0"/>
              <a:t>Grau médio &lt;k&gt;</a:t>
            </a:r>
            <a:r>
              <a:rPr lang="pt-PT" sz="2400" dirty="0" smtClean="0"/>
              <a:t> - média do grau calculada sobre todos os nós (pode ser calculado apenas para graus de entrada/ saída em grafos orientados)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400" b="1" dirty="0" smtClean="0"/>
              <a:t>Distribuição do grau P(k)</a:t>
            </a:r>
            <a:r>
              <a:rPr lang="pt-PT" sz="2400" dirty="0" smtClean="0"/>
              <a:t>: probabilidade que um nó tenha grau k. P(k) é independente do tamanho da rede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400" dirty="0" smtClean="0"/>
              <a:t>Redes </a:t>
            </a:r>
            <a:r>
              <a:rPr lang="pt-PT" sz="2400" b="1" dirty="0" smtClean="0"/>
              <a:t>“</a:t>
            </a:r>
            <a:r>
              <a:rPr lang="pt-PT" sz="2400" b="1" dirty="0" err="1" smtClean="0"/>
              <a:t>Scale-free</a:t>
            </a:r>
            <a:r>
              <a:rPr lang="pt-PT" sz="2400" b="1" dirty="0" smtClean="0"/>
              <a:t>”</a:t>
            </a:r>
            <a:endParaRPr lang="pt-PT" sz="2400" dirty="0"/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altLang="ja-JP" sz="2400" dirty="0" smtClean="0"/>
              <a:t>Distribuição dos graus aproxima a </a:t>
            </a:r>
            <a:r>
              <a:rPr lang="pt-PT" altLang="ja-JP" sz="2400" i="1" dirty="0" err="1" smtClean="0"/>
              <a:t>power</a:t>
            </a:r>
            <a:r>
              <a:rPr lang="pt-PT" altLang="ja-JP" sz="2400" i="1" dirty="0" smtClean="0"/>
              <a:t> </a:t>
            </a:r>
            <a:r>
              <a:rPr lang="pt-PT" altLang="ja-JP" sz="2400" i="1" dirty="0" err="1" smtClean="0"/>
              <a:t>law</a:t>
            </a:r>
            <a:r>
              <a:rPr lang="pt-PT" altLang="ja-JP" sz="2400" i="1" dirty="0" smtClean="0"/>
              <a:t> </a:t>
            </a:r>
            <a:r>
              <a:rPr lang="pt-PT" altLang="ja-JP" sz="2400" dirty="0" smtClean="0"/>
              <a:t>P(k)~k</a:t>
            </a:r>
            <a:r>
              <a:rPr lang="pt-PT" altLang="ja-JP" sz="2400" baseline="30000" dirty="0" smtClean="0"/>
              <a:t>-</a:t>
            </a:r>
            <a:r>
              <a:rPr lang="pt-PT" altLang="ja-JP" sz="2400" baseline="30000" dirty="0" err="1" smtClean="0">
                <a:cs typeface="Arial" charset="0"/>
              </a:rPr>
              <a:t>γ</a:t>
            </a:r>
            <a:r>
              <a:rPr lang="pt-PT" altLang="ja-JP" sz="2400" dirty="0" smtClean="0">
                <a:cs typeface="Arial" charset="0"/>
              </a:rPr>
              <a:t> (2&lt;</a:t>
            </a:r>
            <a:r>
              <a:rPr lang="pt-PT" altLang="ja-JP" sz="2400" dirty="0" err="1" smtClean="0">
                <a:cs typeface="Arial" charset="0"/>
              </a:rPr>
              <a:t>γ</a:t>
            </a:r>
            <a:r>
              <a:rPr lang="pt-PT" altLang="ja-JP" sz="2400" dirty="0" smtClean="0">
                <a:cs typeface="Arial" charset="0"/>
              </a:rPr>
              <a:t>&lt;3)</a:t>
            </a:r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altLang="ja-JP" sz="2400" dirty="0" smtClean="0">
                <a:cs typeface="Arial" charset="0"/>
              </a:rPr>
              <a:t>Isto implica que há poucos nós com muitas ligações e muitos nós com poucas ligações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xmlns="" val="17206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78"/>
            <a:ext cx="8229600" cy="1143000"/>
          </a:xfrm>
        </p:spPr>
        <p:txBody>
          <a:bodyPr/>
          <a:lstStyle/>
          <a:p>
            <a:r>
              <a:rPr lang="pt-PT" b="1" smtClean="0"/>
              <a:t>Redes biológicas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64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b="1" dirty="0" smtClean="0">
                <a:solidFill>
                  <a:srgbClr val="800000"/>
                </a:solidFill>
              </a:rPr>
              <a:t>Modelos baseados em grafos 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têm sido usados em Bioinformática/ Biologia de Sistemas para representar, entre outras: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  <a:buFont typeface="Arial"/>
              <a:buChar char="•"/>
            </a:pPr>
            <a:r>
              <a:rPr lang="pt-PT" b="1" dirty="0" smtClean="0">
                <a:solidFill>
                  <a:srgbClr val="800000"/>
                </a:solidFill>
              </a:rPr>
              <a:t>Redes genéticas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(regulatórias, de expressão)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  <a:buFont typeface="Arial"/>
              <a:buChar char="•"/>
            </a:pPr>
            <a:r>
              <a:rPr lang="pt-PT" dirty="0" smtClean="0"/>
              <a:t>Redes </a:t>
            </a:r>
            <a:r>
              <a:rPr lang="pt-PT" b="1" dirty="0" smtClean="0">
                <a:solidFill>
                  <a:srgbClr val="800000"/>
                </a:solidFill>
              </a:rPr>
              <a:t>metabólicas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(reações e metabolitos)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  <a:buFont typeface="Arial"/>
              <a:buChar char="•"/>
            </a:pPr>
            <a:r>
              <a:rPr lang="pt-PT" dirty="0" smtClean="0"/>
              <a:t>Redes de </a:t>
            </a:r>
            <a:r>
              <a:rPr lang="pt-PT" b="1" dirty="0" smtClean="0">
                <a:solidFill>
                  <a:srgbClr val="800000"/>
                </a:solidFill>
              </a:rPr>
              <a:t>transdução de sinal</a:t>
            </a:r>
            <a:endParaRPr lang="pt-PT" dirty="0" smtClean="0">
              <a:solidFill>
                <a:srgbClr val="800000"/>
              </a:solidFill>
            </a:endParaRPr>
          </a:p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dirty="0" smtClean="0"/>
              <a:t>Grafos usados para representar a estrutura das redes biológicas: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  <a:buFont typeface="Arial"/>
              <a:buChar char="•"/>
            </a:pPr>
            <a:r>
              <a:rPr lang="pt-PT" b="1" dirty="0" smtClean="0">
                <a:solidFill>
                  <a:srgbClr val="800000"/>
                </a:solidFill>
              </a:rPr>
              <a:t>Nós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representam </a:t>
            </a:r>
            <a:r>
              <a:rPr lang="pt-PT" b="1" dirty="0" smtClean="0">
                <a:solidFill>
                  <a:srgbClr val="800000"/>
                </a:solidFill>
              </a:rPr>
              <a:t>entidades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biológicas (genes, proteínas, </a:t>
            </a:r>
            <a:r>
              <a:rPr lang="pt-PT" dirty="0" err="1" smtClean="0"/>
              <a:t>metabolitos</a:t>
            </a:r>
            <a:r>
              <a:rPr lang="pt-PT" dirty="0" smtClean="0"/>
              <a:t>, </a:t>
            </a:r>
            <a:r>
              <a:rPr lang="pt-PT" dirty="0" err="1" smtClean="0"/>
              <a:t>etc</a:t>
            </a:r>
            <a:r>
              <a:rPr lang="pt-PT" dirty="0" smtClean="0"/>
              <a:t>)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  <a:buFont typeface="Arial"/>
              <a:buChar char="•"/>
            </a:pPr>
            <a:r>
              <a:rPr lang="pt-PT" b="1" dirty="0" smtClean="0">
                <a:solidFill>
                  <a:srgbClr val="800000"/>
                </a:solidFill>
              </a:rPr>
              <a:t>Ligações</a:t>
            </a:r>
            <a:r>
              <a:rPr lang="pt-PT" b="1" dirty="0" smtClean="0">
                <a:solidFill>
                  <a:srgbClr val="D85213"/>
                </a:solidFill>
              </a:rPr>
              <a:t> </a:t>
            </a:r>
            <a:r>
              <a:rPr lang="pt-PT" dirty="0" smtClean="0"/>
              <a:t>representam </a:t>
            </a:r>
            <a:r>
              <a:rPr lang="pt-PT" b="1" dirty="0" smtClean="0">
                <a:solidFill>
                  <a:srgbClr val="800000"/>
                </a:solidFill>
              </a:rPr>
              <a:t>relações / </a:t>
            </a:r>
            <a:r>
              <a:rPr lang="pt-PT" b="1" dirty="0" err="1" smtClean="0">
                <a:solidFill>
                  <a:srgbClr val="800000"/>
                </a:solidFill>
              </a:rPr>
              <a:t>interacções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(e.g. </a:t>
            </a:r>
            <a:r>
              <a:rPr lang="pt-PT" dirty="0" err="1" smtClean="0"/>
              <a:t>FTs</a:t>
            </a:r>
            <a:r>
              <a:rPr lang="pt-PT" dirty="0" smtClean="0"/>
              <a:t> regulam genes, genes codificam proteínas, </a:t>
            </a:r>
            <a:r>
              <a:rPr lang="pt-PT" dirty="0" err="1" smtClean="0"/>
              <a:t>etc</a:t>
            </a:r>
            <a:r>
              <a:rPr lang="pt-PT" dirty="0" smtClean="0"/>
              <a:t>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357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Implementação</a:t>
            </a:r>
            <a:r>
              <a:rPr lang="en-US" b="1" dirty="0" smtClean="0">
                <a:solidFill>
                  <a:srgbClr val="800000"/>
                </a:solidFill>
              </a:rPr>
              <a:t> de </a:t>
            </a:r>
            <a:r>
              <a:rPr lang="en-US" b="1" dirty="0" err="1" smtClean="0">
                <a:solidFill>
                  <a:srgbClr val="800000"/>
                </a:solidFill>
              </a:rPr>
              <a:t>graus</a:t>
            </a:r>
            <a:endParaRPr lang="en-US" sz="31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961" y="1666630"/>
            <a:ext cx="7053998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allDegrees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degs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  <a:p>
            <a:r>
              <a:rPr lang="en-US" dirty="0" smtClean="0"/>
              <a:t>	for </a:t>
            </a:r>
            <a:r>
              <a:rPr lang="en-US" dirty="0"/>
              <a:t>v in </a:t>
            </a:r>
            <a:r>
              <a:rPr lang="en-US" dirty="0" err="1"/>
              <a:t>self.graph.keys</a:t>
            </a:r>
            <a:r>
              <a:rPr lang="en-US" dirty="0"/>
              <a:t>():</a:t>
            </a:r>
          </a:p>
          <a:p>
            <a:r>
              <a:rPr lang="en-US" dirty="0" smtClean="0"/>
              <a:t>		if </a:t>
            </a:r>
            <a:r>
              <a:rPr lang="en-US" dirty="0" err="1"/>
              <a:t>deg_type</a:t>
            </a:r>
            <a:r>
              <a:rPr lang="en-US" dirty="0"/>
              <a:t> == "out" or </a:t>
            </a:r>
            <a:r>
              <a:rPr lang="en-US" dirty="0" err="1"/>
              <a:t>deg_type</a:t>
            </a:r>
            <a:r>
              <a:rPr lang="en-US" dirty="0"/>
              <a:t> == "</a:t>
            </a:r>
            <a:r>
              <a:rPr lang="en-US" dirty="0" err="1"/>
              <a:t>inout</a:t>
            </a:r>
            <a:r>
              <a:rPr lang="en-US" dirty="0"/>
              <a:t>":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degs</a:t>
            </a:r>
            <a:r>
              <a:rPr lang="en-US" dirty="0"/>
              <a:t>[v]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self.graph</a:t>
            </a:r>
            <a:r>
              <a:rPr lang="en-US" dirty="0"/>
              <a:t>[v])</a:t>
            </a:r>
          </a:p>
          <a:p>
            <a:r>
              <a:rPr lang="en-US" dirty="0" smtClean="0"/>
              <a:t>		else</a:t>
            </a:r>
            <a:r>
              <a:rPr lang="en-US" dirty="0"/>
              <a:t>: </a:t>
            </a:r>
            <a:r>
              <a:rPr lang="en-US" dirty="0" err="1"/>
              <a:t>degs</a:t>
            </a:r>
            <a:r>
              <a:rPr lang="en-US" dirty="0"/>
              <a:t>[v] = 0</a:t>
            </a:r>
          </a:p>
          <a:p>
            <a:r>
              <a:rPr lang="en-US" dirty="0" smtClean="0"/>
              <a:t>	if </a:t>
            </a:r>
            <a:r>
              <a:rPr lang="en-US" dirty="0" err="1"/>
              <a:t>deg_type</a:t>
            </a:r>
            <a:r>
              <a:rPr lang="en-US" dirty="0"/>
              <a:t> == "in" or </a:t>
            </a:r>
            <a:r>
              <a:rPr lang="en-US" dirty="0" err="1"/>
              <a:t>deg_type</a:t>
            </a:r>
            <a:r>
              <a:rPr lang="en-US" dirty="0"/>
              <a:t> == "</a:t>
            </a:r>
            <a:r>
              <a:rPr lang="en-US" dirty="0" err="1"/>
              <a:t>inout</a:t>
            </a:r>
            <a:r>
              <a:rPr lang="en-US" dirty="0"/>
              <a:t>":</a:t>
            </a:r>
          </a:p>
          <a:p>
            <a:r>
              <a:rPr lang="en-US" dirty="0" smtClean="0"/>
              <a:t>		for </a:t>
            </a:r>
            <a:r>
              <a:rPr lang="en-US" dirty="0"/>
              <a:t>v in </a:t>
            </a:r>
            <a:r>
              <a:rPr lang="en-US" dirty="0" err="1"/>
              <a:t>self.graph.keys</a:t>
            </a:r>
            <a:r>
              <a:rPr lang="en-US" dirty="0"/>
              <a:t>():</a:t>
            </a:r>
          </a:p>
          <a:p>
            <a:r>
              <a:rPr lang="en-US" dirty="0" smtClean="0"/>
              <a:t>			for </a:t>
            </a:r>
            <a:r>
              <a:rPr lang="en-US" dirty="0"/>
              <a:t>d in </a:t>
            </a:r>
            <a:r>
              <a:rPr lang="en-US" dirty="0" err="1"/>
              <a:t>self.graph</a:t>
            </a:r>
            <a:r>
              <a:rPr lang="en-US" dirty="0"/>
              <a:t>[v]:</a:t>
            </a:r>
          </a:p>
          <a:p>
            <a:r>
              <a:rPr lang="en-US" dirty="0" smtClean="0"/>
              <a:t>				if </a:t>
            </a:r>
            <a:r>
              <a:rPr lang="en-US" dirty="0" err="1"/>
              <a:t>deg_type</a:t>
            </a:r>
            <a:r>
              <a:rPr lang="en-US" dirty="0"/>
              <a:t> == "in" or v not in </a:t>
            </a:r>
            <a:r>
              <a:rPr lang="en-US" dirty="0" err="1"/>
              <a:t>self.graph</a:t>
            </a:r>
            <a:r>
              <a:rPr lang="en-US" dirty="0"/>
              <a:t>[d]: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degs</a:t>
            </a:r>
            <a:r>
              <a:rPr lang="en-US" dirty="0"/>
              <a:t>[d] = </a:t>
            </a:r>
            <a:r>
              <a:rPr lang="en-US" dirty="0" err="1"/>
              <a:t>degs</a:t>
            </a:r>
            <a:r>
              <a:rPr lang="en-US" dirty="0"/>
              <a:t>[d] + 1</a:t>
            </a:r>
          </a:p>
          <a:p>
            <a:r>
              <a:rPr lang="en-US" dirty="0" smtClean="0"/>
              <a:t>	return </a:t>
            </a:r>
            <a:r>
              <a:rPr lang="en-US" dirty="0" err="1"/>
              <a:t>degs</a:t>
            </a:r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1448" y="5230057"/>
            <a:ext cx="41293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Cálculo de graus de entrada e saída (ou ambos) para todos os nós da rede</a:t>
            </a:r>
          </a:p>
          <a:p>
            <a:endParaRPr lang="pt-PT" dirty="0"/>
          </a:p>
          <a:p>
            <a:r>
              <a:rPr lang="pt-PT" dirty="0" smtClean="0"/>
              <a:t>Adicionar à classe</a:t>
            </a:r>
            <a:r>
              <a:rPr lang="pt-PT" i="1" dirty="0" smtClean="0"/>
              <a:t> </a:t>
            </a:r>
            <a:r>
              <a:rPr lang="pt-PT" i="1" dirty="0" err="1" smtClean="0"/>
              <a:t>MyGraph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xmlns="" val="14919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71" y="-3148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Implementação</a:t>
            </a:r>
            <a:r>
              <a:rPr lang="en-US" b="1" dirty="0" smtClean="0">
                <a:solidFill>
                  <a:srgbClr val="800000"/>
                </a:solidFill>
              </a:rPr>
              <a:t> de </a:t>
            </a:r>
            <a:r>
              <a:rPr lang="en-US" b="1" dirty="0" err="1" smtClean="0">
                <a:solidFill>
                  <a:srgbClr val="800000"/>
                </a:solidFill>
              </a:rPr>
              <a:t>graus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37" y="1516648"/>
            <a:ext cx="7053998" cy="452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meanDegree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self.allDegrees</a:t>
            </a:r>
            <a:r>
              <a:rPr lang="en-US" dirty="0"/>
              <a:t>(</a:t>
            </a:r>
            <a:r>
              <a:rPr lang="en-US" dirty="0" err="1"/>
              <a:t>deg_type</a:t>
            </a:r>
            <a:r>
              <a:rPr lang="en-US" dirty="0"/>
              <a:t>)</a:t>
            </a:r>
          </a:p>
          <a:p>
            <a:r>
              <a:rPr lang="en-US" dirty="0" smtClean="0"/>
              <a:t>	return </a:t>
            </a:r>
            <a:r>
              <a:rPr lang="en-US" dirty="0"/>
              <a:t>sum(</a:t>
            </a:r>
            <a:r>
              <a:rPr lang="en-US" dirty="0" err="1"/>
              <a:t>degs.values</a:t>
            </a:r>
            <a:r>
              <a:rPr lang="en-US" dirty="0"/>
              <a:t>()) / float(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degs</a:t>
            </a:r>
            <a:r>
              <a:rPr lang="en-US" dirty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probDegree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self.allDegrees</a:t>
            </a:r>
            <a:r>
              <a:rPr lang="en-US" dirty="0"/>
              <a:t>(</a:t>
            </a:r>
            <a:r>
              <a:rPr lang="en-US" dirty="0" err="1"/>
              <a:t>deg_type</a:t>
            </a:r>
            <a:r>
              <a:rPr lang="en-US" dirty="0"/>
              <a:t>)</a:t>
            </a:r>
          </a:p>
          <a:p>
            <a:r>
              <a:rPr lang="en-US" dirty="0" smtClean="0"/>
              <a:t>	res </a:t>
            </a:r>
            <a:r>
              <a:rPr lang="en-US" dirty="0"/>
              <a:t>= {}</a:t>
            </a:r>
          </a:p>
          <a:p>
            <a:r>
              <a:rPr lang="en-US" dirty="0" smtClean="0"/>
              <a:t>	for </a:t>
            </a:r>
            <a:r>
              <a:rPr lang="en-US" dirty="0"/>
              <a:t>k in </a:t>
            </a:r>
            <a:r>
              <a:rPr lang="en-US" dirty="0" err="1"/>
              <a:t>degs.keys</a:t>
            </a:r>
            <a:r>
              <a:rPr lang="en-US" dirty="0"/>
              <a:t>():</a:t>
            </a:r>
          </a:p>
          <a:p>
            <a:r>
              <a:rPr lang="en-US" dirty="0" smtClean="0"/>
              <a:t>		if </a:t>
            </a:r>
            <a:r>
              <a:rPr lang="en-US" dirty="0" err="1" smtClean="0"/>
              <a:t>degs</a:t>
            </a:r>
            <a:r>
              <a:rPr lang="en-US" dirty="0" smtClean="0"/>
              <a:t>[k] in </a:t>
            </a:r>
            <a:r>
              <a:rPr lang="en-US" dirty="0" err="1" smtClean="0"/>
              <a:t>res.keys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	res</a:t>
            </a:r>
            <a:r>
              <a:rPr lang="en-US" dirty="0"/>
              <a:t>[</a:t>
            </a:r>
            <a:r>
              <a:rPr lang="en-US" dirty="0" err="1"/>
              <a:t>degs</a:t>
            </a:r>
            <a:r>
              <a:rPr lang="en-US" dirty="0"/>
              <a:t>[k]] += 1</a:t>
            </a:r>
          </a:p>
          <a:p>
            <a:r>
              <a:rPr lang="en-US" dirty="0" smtClean="0"/>
              <a:t>		else</a:t>
            </a:r>
            <a:r>
              <a:rPr lang="en-US" dirty="0"/>
              <a:t>:</a:t>
            </a:r>
          </a:p>
          <a:p>
            <a:r>
              <a:rPr lang="en-US" dirty="0" smtClean="0"/>
              <a:t>			res</a:t>
            </a:r>
            <a:r>
              <a:rPr lang="en-US" dirty="0"/>
              <a:t>[</a:t>
            </a:r>
            <a:r>
              <a:rPr lang="en-US" dirty="0" err="1"/>
              <a:t>degs</a:t>
            </a:r>
            <a:r>
              <a:rPr lang="en-US" dirty="0"/>
              <a:t>[k]] = 1</a:t>
            </a:r>
          </a:p>
          <a:p>
            <a:r>
              <a:rPr lang="en-US" dirty="0" smtClean="0"/>
              <a:t>	for </a:t>
            </a:r>
            <a:r>
              <a:rPr lang="en-US" dirty="0"/>
              <a:t>k in </a:t>
            </a:r>
            <a:r>
              <a:rPr lang="en-US" dirty="0" err="1"/>
              <a:t>res.keys</a:t>
            </a:r>
            <a:r>
              <a:rPr lang="en-US" dirty="0"/>
              <a:t>():</a:t>
            </a:r>
          </a:p>
          <a:p>
            <a:r>
              <a:rPr lang="en-US" dirty="0" smtClean="0"/>
              <a:t>		res</a:t>
            </a:r>
            <a:r>
              <a:rPr lang="en-US" dirty="0"/>
              <a:t>[k] /= float(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degs</a:t>
            </a:r>
            <a:r>
              <a:rPr lang="en-US" dirty="0"/>
              <a:t>))</a:t>
            </a:r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3738" y="4637104"/>
            <a:ext cx="3683509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ecoli_mrn.meanDegree</a:t>
            </a:r>
            <a:r>
              <a:rPr lang="en-US" dirty="0"/>
              <a:t>("out</a:t>
            </a:r>
            <a:r>
              <a:rPr lang="en-US" dirty="0" smtClean="0"/>
              <a:t>"))</a:t>
            </a:r>
            <a:endParaRPr lang="en-US" dirty="0"/>
          </a:p>
          <a:p>
            <a:r>
              <a:rPr lang="en-US" dirty="0"/>
              <a:t>d = </a:t>
            </a:r>
            <a:r>
              <a:rPr lang="en-US" dirty="0" err="1"/>
              <a:t>ecoli_mrn.probDegree</a:t>
            </a:r>
            <a:r>
              <a:rPr lang="en-US" dirty="0"/>
              <a:t>("out")</a:t>
            </a:r>
          </a:p>
          <a:p>
            <a:r>
              <a:rPr lang="en-US" dirty="0"/>
              <a:t>for x in sorted(</a:t>
            </a:r>
            <a:r>
              <a:rPr lang="en-US" dirty="0" err="1"/>
              <a:t>d.keys</a:t>
            </a:r>
            <a:r>
              <a:rPr lang="en-US" dirty="0"/>
              <a:t>()):</a:t>
            </a:r>
          </a:p>
          <a:p>
            <a:r>
              <a:rPr lang="en-US" dirty="0" smtClean="0"/>
              <a:t>	print (x, </a:t>
            </a:r>
            <a:r>
              <a:rPr lang="en-US" dirty="0"/>
              <a:t>"\</a:t>
            </a:r>
            <a:r>
              <a:rPr lang="en-US" dirty="0" smtClean="0"/>
              <a:t>t”, d[x])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848" y="6271730"/>
            <a:ext cx="77825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2000" dirty="0" smtClean="0"/>
              <a:t>Aplique as funções anteriores à rede criada para a </a:t>
            </a:r>
            <a:r>
              <a:rPr lang="pt-PT" sz="2000" i="1" dirty="0" smtClean="0"/>
              <a:t>E. </a:t>
            </a:r>
            <a:r>
              <a:rPr lang="pt-PT" sz="2000" i="1" dirty="0" err="1" smtClean="0"/>
              <a:t>coli</a:t>
            </a:r>
            <a:r>
              <a:rPr lang="pt-PT" sz="2000" dirty="0" smtClean="0"/>
              <a:t>. O que conclui ?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xmlns="" val="333826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Análise topológica de redes: caminhos mais curtos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43" y="1833480"/>
            <a:ext cx="8229600" cy="4525963"/>
          </a:xfrm>
        </p:spPr>
        <p:txBody>
          <a:bodyPr>
            <a:noAutofit/>
          </a:bodyPr>
          <a:lstStyle/>
          <a:p>
            <a:pPr lvl="1">
              <a:spcBef>
                <a:spcPct val="50000"/>
              </a:spcBef>
              <a:buClr>
                <a:srgbClr val="FF3300"/>
              </a:buClr>
              <a:buFont typeface="Arial"/>
              <a:buChar char="•"/>
            </a:pPr>
            <a:r>
              <a:rPr lang="pt-PT" sz="2400" b="1" dirty="0" smtClean="0">
                <a:cs typeface="Arial" charset="0"/>
              </a:rPr>
              <a:t>Distância</a:t>
            </a:r>
            <a:r>
              <a:rPr lang="pt-PT" sz="2400" dirty="0" smtClean="0">
                <a:cs typeface="Arial" charset="0"/>
              </a:rPr>
              <a:t>: quantas ligações temos que passar para viajar entre dois nós, considerando o caminho mais curto</a:t>
            </a:r>
          </a:p>
          <a:p>
            <a:pPr lvl="1">
              <a:spcBef>
                <a:spcPct val="50000"/>
              </a:spcBef>
              <a:buClr>
                <a:srgbClr val="FF3300"/>
              </a:buClr>
              <a:buFont typeface="Arial"/>
              <a:buChar char="•"/>
            </a:pPr>
            <a:r>
              <a:rPr lang="pt-PT" sz="2400" b="1" dirty="0" smtClean="0">
                <a:cs typeface="Arial" charset="0"/>
              </a:rPr>
              <a:t>Comprimento médio dos caminhos mais curtos</a:t>
            </a:r>
            <a:r>
              <a:rPr lang="pt-PT" sz="2400" dirty="0" smtClean="0">
                <a:cs typeface="Arial" charset="0"/>
              </a:rPr>
              <a:t> </a:t>
            </a:r>
            <a:r>
              <a:rPr lang="pt-PT" sz="2400" b="1" dirty="0" smtClean="0">
                <a:cs typeface="Arial" charset="0"/>
              </a:rPr>
              <a:t>&lt;L&gt;</a:t>
            </a:r>
            <a:r>
              <a:rPr lang="pt-PT" sz="2400" dirty="0" smtClean="0">
                <a:cs typeface="Arial" charset="0"/>
              </a:rPr>
              <a:t> - média dos comprimentos dos caminhos mais curtos entre todos os pares de nós</a:t>
            </a:r>
          </a:p>
          <a:p>
            <a:pPr lvl="1">
              <a:spcBef>
                <a:spcPct val="50000"/>
              </a:spcBef>
              <a:buClr>
                <a:srgbClr val="FF3300"/>
              </a:buClr>
              <a:buFont typeface="Arial"/>
              <a:buChar char="•"/>
            </a:pPr>
            <a:r>
              <a:rPr lang="pt-PT" sz="2400" dirty="0" smtClean="0">
                <a:cs typeface="Arial" charset="0"/>
              </a:rPr>
              <a:t>Redes </a:t>
            </a:r>
            <a:r>
              <a:rPr lang="ja-JP" altLang="pt-PT" sz="2400" b="1" dirty="0" smtClean="0">
                <a:cs typeface="Arial" charset="0"/>
              </a:rPr>
              <a:t>“</a:t>
            </a:r>
            <a:r>
              <a:rPr lang="pt-PT" altLang="ja-JP" sz="2400" b="1" dirty="0" err="1" smtClean="0">
                <a:cs typeface="Arial" charset="0"/>
              </a:rPr>
              <a:t>Small</a:t>
            </a:r>
            <a:r>
              <a:rPr lang="pt-PT" altLang="ja-JP" sz="2400" b="1" dirty="0" smtClean="0">
                <a:cs typeface="Arial" charset="0"/>
              </a:rPr>
              <a:t> </a:t>
            </a:r>
            <a:r>
              <a:rPr lang="pt-PT" altLang="ja-JP" sz="2400" b="1" dirty="0" err="1" smtClean="0">
                <a:cs typeface="Arial" charset="0"/>
              </a:rPr>
              <a:t>world</a:t>
            </a:r>
            <a:r>
              <a:rPr lang="ja-JP" altLang="pt-PT" sz="2400" b="1" dirty="0" smtClean="0">
                <a:cs typeface="Arial" charset="0"/>
              </a:rPr>
              <a:t>”</a:t>
            </a:r>
            <a:endParaRPr lang="pt-PT" altLang="ja-JP" sz="2400" dirty="0">
              <a:cs typeface="Arial" charset="0"/>
            </a:endParaRPr>
          </a:p>
          <a:p>
            <a:pPr lvl="2">
              <a:spcBef>
                <a:spcPct val="50000"/>
              </a:spcBef>
              <a:buClr>
                <a:srgbClr val="FF3300"/>
              </a:buClr>
            </a:pPr>
            <a:r>
              <a:rPr lang="pt-PT" altLang="ja-JP" sz="2000" dirty="0" smtClean="0">
                <a:cs typeface="Arial" charset="0"/>
              </a:rPr>
              <a:t>Valor de &lt;L&gt; é pequeno (quando comparado com redes geradas aleatoriamente)</a:t>
            </a:r>
          </a:p>
          <a:p>
            <a:pPr lvl="2">
              <a:spcBef>
                <a:spcPct val="50000"/>
              </a:spcBef>
              <a:buClr>
                <a:srgbClr val="FF3300"/>
              </a:buClr>
            </a:pPr>
            <a:r>
              <a:rPr lang="pt-PT" altLang="ja-JP" sz="2000" dirty="0" smtClean="0">
                <a:cs typeface="Arial" charset="0"/>
              </a:rPr>
              <a:t>Isto significa que </a:t>
            </a:r>
            <a:r>
              <a:rPr lang="pt-PT" altLang="ja-JP" sz="2000" dirty="0" smtClean="0">
                <a:cs typeface="Arial" charset="0"/>
              </a:rPr>
              <a:t>os nós estão </a:t>
            </a:r>
            <a:r>
              <a:rPr lang="pt-PT" altLang="ja-JP" sz="2000" dirty="0" smtClean="0">
                <a:cs typeface="Arial" charset="0"/>
              </a:rPr>
              <a:t>mais perto do que o que seria expectável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xmlns="" val="29092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71" y="-314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Implementação</a:t>
            </a:r>
            <a:r>
              <a:rPr lang="en-US" b="1" dirty="0" smtClean="0">
                <a:solidFill>
                  <a:srgbClr val="800000"/>
                </a:solidFill>
              </a:rPr>
              <a:t> de </a:t>
            </a:r>
            <a:r>
              <a:rPr lang="en-US" b="1" dirty="0" err="1" smtClean="0">
                <a:solidFill>
                  <a:srgbClr val="800000"/>
                </a:solidFill>
              </a:rPr>
              <a:t>distância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média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71" y="1586767"/>
            <a:ext cx="7053998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meanDistances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tot </a:t>
            </a:r>
            <a:r>
              <a:rPr lang="en-US" dirty="0"/>
              <a:t>= 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num_reachable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	for </a:t>
            </a:r>
            <a:r>
              <a:rPr lang="en-US" dirty="0"/>
              <a:t>k in </a:t>
            </a:r>
            <a:r>
              <a:rPr lang="en-US" dirty="0" err="1"/>
              <a:t>self.graph.keys</a:t>
            </a:r>
            <a:r>
              <a:rPr lang="en-US" dirty="0"/>
              <a:t>():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distsk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self.reachableWithDist</a:t>
            </a:r>
            <a:r>
              <a:rPr lang="en-US" dirty="0"/>
              <a:t>(k)</a:t>
            </a:r>
          </a:p>
          <a:p>
            <a:r>
              <a:rPr lang="en-US" dirty="0" smtClean="0"/>
              <a:t>		for </a:t>
            </a:r>
            <a:r>
              <a:rPr lang="en-US" dirty="0"/>
              <a:t>_, </a:t>
            </a:r>
            <a:r>
              <a:rPr lang="en-US" dirty="0" err="1"/>
              <a:t>dist</a:t>
            </a:r>
            <a:r>
              <a:rPr lang="en-US" dirty="0"/>
              <a:t> in </a:t>
            </a:r>
            <a:r>
              <a:rPr lang="en-US" dirty="0" err="1"/>
              <a:t>distsk</a:t>
            </a:r>
            <a:r>
              <a:rPr lang="en-US" dirty="0"/>
              <a:t>:</a:t>
            </a:r>
          </a:p>
          <a:p>
            <a:r>
              <a:rPr lang="en-US" dirty="0" smtClean="0"/>
              <a:t>			tot </a:t>
            </a:r>
            <a:r>
              <a:rPr lang="en-US" dirty="0"/>
              <a:t>+= </a:t>
            </a:r>
            <a:r>
              <a:rPr lang="en-US" dirty="0" err="1"/>
              <a:t>dist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num_reachable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distsk</a:t>
            </a:r>
            <a:r>
              <a:rPr lang="en-US" dirty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meandist</a:t>
            </a:r>
            <a:r>
              <a:rPr lang="en-US" dirty="0" smtClean="0"/>
              <a:t> </a:t>
            </a:r>
            <a:r>
              <a:rPr lang="en-US" dirty="0"/>
              <a:t>= float(tot) / </a:t>
            </a:r>
            <a:r>
              <a:rPr lang="en-US" dirty="0" err="1" smtClean="0"/>
              <a:t>num_reachable</a:t>
            </a:r>
            <a:endParaRPr lang="en-US" dirty="0" smtClean="0"/>
          </a:p>
          <a:p>
            <a:r>
              <a:rPr lang="en-US" dirty="0" smtClean="0"/>
              <a:t>	n </a:t>
            </a:r>
            <a:r>
              <a:rPr lang="en-US" dirty="0"/>
              <a:t>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self.getNodes</a:t>
            </a:r>
            <a:r>
              <a:rPr lang="en-US" dirty="0"/>
              <a:t>())</a:t>
            </a:r>
          </a:p>
          <a:p>
            <a:r>
              <a:rPr lang="en-US" dirty="0" smtClean="0"/>
              <a:t>	</a:t>
            </a:r>
            <a:r>
              <a:rPr lang="en-US" dirty="0"/>
              <a:t>return </a:t>
            </a:r>
            <a:r>
              <a:rPr lang="en-US" dirty="0" err="1"/>
              <a:t>meandist</a:t>
            </a:r>
            <a:r>
              <a:rPr lang="en-US" dirty="0"/>
              <a:t>, float(</a:t>
            </a:r>
            <a:r>
              <a:rPr lang="en-US" dirty="0" err="1"/>
              <a:t>num_reachable</a:t>
            </a:r>
            <a:r>
              <a:rPr lang="en-US" dirty="0"/>
              <a:t>)/((n-1)*n)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630" y="1331982"/>
            <a:ext cx="38109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Adição ao código anterior </a:t>
            </a:r>
            <a:r>
              <a:rPr lang="pt-PT" dirty="0"/>
              <a:t>(</a:t>
            </a:r>
            <a:r>
              <a:rPr lang="pt-PT" i="1" dirty="0" err="1"/>
              <a:t>MyGraph</a:t>
            </a:r>
            <a:r>
              <a:rPr lang="pt-PT" dirty="0" smtClean="0"/>
              <a:t>)</a:t>
            </a:r>
          </a:p>
          <a:p>
            <a:r>
              <a:rPr lang="pt-PT" dirty="0" smtClean="0"/>
              <a:t>Ignora nós não atingíveis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5315065" y="4818421"/>
            <a:ext cx="33942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ecoli_mrn.meanDistances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936" y="6006837"/>
            <a:ext cx="757713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2000" smtClean="0"/>
              <a:t>Aplique a função anterior à rede criada para a E. coli. O que conclui ?</a:t>
            </a:r>
            <a:endParaRPr lang="pt-PT" sz="2000"/>
          </a:p>
        </p:txBody>
      </p:sp>
      <p:sp>
        <p:nvSpPr>
          <p:cNvPr id="7" name="TextBox 6"/>
          <p:cNvSpPr txBox="1"/>
          <p:nvPr/>
        </p:nvSpPr>
        <p:spPr>
          <a:xfrm>
            <a:off x="529805" y="5344604"/>
            <a:ext cx="165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distância média</a:t>
            </a:r>
            <a:endParaRPr lang="pt-PT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66040" y="4760282"/>
            <a:ext cx="116869" cy="50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9946" y="5344604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proporção de nós atingíveis </a:t>
            </a:r>
            <a:endParaRPr lang="pt-PT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18218" y="4760282"/>
            <a:ext cx="116869" cy="50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7344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28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/>
              <a:t>Coeficiente de </a:t>
            </a:r>
            <a:r>
              <a:rPr lang="pt-PT" b="1" dirty="0" err="1" smtClean="0"/>
              <a:t>clustering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2732" cy="4525963"/>
          </a:xfrm>
        </p:spPr>
        <p:txBody>
          <a:bodyPr>
            <a:normAutofit/>
          </a:bodyPr>
          <a:lstStyle/>
          <a:p>
            <a:pPr marL="457200" lvl="1" indent="-457200">
              <a:buFont typeface="Arial"/>
              <a:buChar char="•"/>
            </a:pPr>
            <a:r>
              <a:rPr lang="pt-PT" dirty="0" smtClean="0">
                <a:cs typeface="Arial" charset="0"/>
              </a:rPr>
              <a:t>Em algumas aplicações, é importante identificar até que ponto os nós de um grafo tendem a </a:t>
            </a:r>
            <a:r>
              <a:rPr lang="pt-PT" dirty="0" smtClean="0">
                <a:cs typeface="Arial" charset="0"/>
              </a:rPr>
              <a:t>agrupar-se</a:t>
            </a:r>
            <a:endParaRPr lang="pt-PT" dirty="0" smtClean="0">
              <a:cs typeface="Arial" charset="0"/>
            </a:endParaRPr>
          </a:p>
          <a:p>
            <a:pPr marL="457200" lvl="1" indent="-457200">
              <a:buFont typeface="Arial"/>
              <a:buChar char="•"/>
            </a:pPr>
            <a:r>
              <a:rPr lang="pt-PT" dirty="0" smtClean="0">
                <a:cs typeface="Arial" charset="0"/>
              </a:rPr>
              <a:t>Para medir até que ponto cada nó está inserido num grupo coeso, é definido o </a:t>
            </a:r>
            <a:r>
              <a:rPr lang="pt-PT" b="1" dirty="0" smtClean="0">
                <a:cs typeface="Arial" charset="0"/>
              </a:rPr>
              <a:t>coeficiente de </a:t>
            </a:r>
            <a:r>
              <a:rPr lang="pt-PT" b="1" dirty="0" err="1" smtClean="0">
                <a:cs typeface="Arial" charset="0"/>
              </a:rPr>
              <a:t>clustering</a:t>
            </a:r>
            <a:r>
              <a:rPr lang="pt-PT" dirty="0" smtClean="0">
                <a:cs typeface="Arial" charset="0"/>
              </a:rPr>
              <a:t>, que se define para cada nó como</a:t>
            </a:r>
            <a:r>
              <a:rPr lang="pt-PT" dirty="0" smtClean="0">
                <a:cs typeface="Arial" charset="0"/>
              </a:rPr>
              <a:t>:</a:t>
            </a:r>
          </a:p>
          <a:p>
            <a:pPr marL="457200" lvl="1" indent="-457200">
              <a:buNone/>
            </a:pPr>
            <a:r>
              <a:rPr lang="pt-PT" dirty="0" smtClean="0">
                <a:cs typeface="Arial" charset="0"/>
              </a:rPr>
              <a:t>							A/P</a:t>
            </a:r>
            <a:endParaRPr lang="pt-PT" dirty="0" smtClean="0">
              <a:cs typeface="Arial" charset="0"/>
            </a:endParaRPr>
          </a:p>
          <a:p>
            <a:pPr marL="400050" lvl="2" indent="0">
              <a:buNone/>
            </a:pPr>
            <a:r>
              <a:rPr lang="pt-PT" dirty="0" smtClean="0">
                <a:cs typeface="Arial" charset="0"/>
              </a:rPr>
              <a:t>		</a:t>
            </a:r>
            <a:r>
              <a:rPr lang="pt-PT" dirty="0" smtClean="0">
                <a:cs typeface="Arial" charset="0"/>
              </a:rPr>
              <a:t>A: nº </a:t>
            </a:r>
            <a:r>
              <a:rPr lang="pt-PT" dirty="0" smtClean="0">
                <a:cs typeface="Arial" charset="0"/>
              </a:rPr>
              <a:t>de arcos </a:t>
            </a:r>
            <a:r>
              <a:rPr lang="pt-PT" dirty="0" smtClean="0">
                <a:cs typeface="Arial" charset="0"/>
              </a:rPr>
              <a:t>entre </a:t>
            </a:r>
            <a:r>
              <a:rPr lang="pt-PT" dirty="0" smtClean="0">
                <a:cs typeface="Arial" charset="0"/>
              </a:rPr>
              <a:t>vizinhos do </a:t>
            </a:r>
            <a:r>
              <a:rPr lang="pt-PT" dirty="0" smtClean="0">
                <a:cs typeface="Arial" charset="0"/>
              </a:rPr>
              <a:t>nó</a:t>
            </a:r>
            <a:endParaRPr lang="pt-PT" dirty="0" smtClean="0">
              <a:cs typeface="Arial" charset="0"/>
            </a:endParaRPr>
          </a:p>
          <a:p>
            <a:pPr marL="400050" lvl="2" indent="0">
              <a:buNone/>
            </a:pPr>
            <a:r>
              <a:rPr lang="pt-PT" dirty="0">
                <a:cs typeface="Arial" charset="0"/>
              </a:rPr>
              <a:t>	</a:t>
            </a:r>
            <a:r>
              <a:rPr lang="pt-PT" dirty="0" smtClean="0">
                <a:cs typeface="Arial" charset="0"/>
              </a:rPr>
              <a:t>	</a:t>
            </a:r>
            <a:r>
              <a:rPr lang="pt-PT" dirty="0" smtClean="0">
                <a:cs typeface="Arial" charset="0"/>
              </a:rPr>
              <a:t>P: nº </a:t>
            </a:r>
            <a:r>
              <a:rPr lang="pt-PT" dirty="0" smtClean="0">
                <a:cs typeface="Arial" charset="0"/>
              </a:rPr>
              <a:t>máximo</a:t>
            </a:r>
            <a:r>
              <a:rPr lang="pt-PT" dirty="0" smtClean="0">
                <a:cs typeface="Arial" charset="0"/>
              </a:rPr>
              <a:t> </a:t>
            </a:r>
            <a:r>
              <a:rPr lang="pt-PT" dirty="0" smtClean="0">
                <a:cs typeface="Arial" charset="0"/>
              </a:rPr>
              <a:t>de arcos </a:t>
            </a:r>
            <a:r>
              <a:rPr lang="pt-PT" dirty="0" smtClean="0">
                <a:cs typeface="Arial" charset="0"/>
              </a:rPr>
              <a:t>entre </a:t>
            </a:r>
            <a:r>
              <a:rPr lang="pt-PT" dirty="0" smtClean="0">
                <a:cs typeface="Arial" charset="0"/>
              </a:rPr>
              <a:t>vizinhos do </a:t>
            </a:r>
            <a:r>
              <a:rPr lang="pt-PT" dirty="0" smtClean="0">
                <a:cs typeface="Arial" charset="0"/>
              </a:rPr>
              <a:t>nó = V * (V – 1)</a:t>
            </a:r>
          </a:p>
          <a:p>
            <a:pPr marL="400050" lvl="2" indent="0">
              <a:buNone/>
            </a:pPr>
            <a:r>
              <a:rPr lang="pt-PT" dirty="0" smtClean="0">
                <a:cs typeface="Arial" charset="0"/>
              </a:rPr>
              <a:t>	</a:t>
            </a:r>
            <a:r>
              <a:rPr lang="pt-PT" dirty="0" smtClean="0">
                <a:cs typeface="Arial" charset="0"/>
              </a:rPr>
              <a:t>	V: nº de vizinhos do nó</a:t>
            </a:r>
            <a:endParaRPr lang="pt-PT" dirty="0" smtClean="0"/>
          </a:p>
          <a:p>
            <a:pPr marL="857250" lvl="2" indent="-457200"/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4390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err="1" smtClean="0">
                <a:solidFill>
                  <a:srgbClr val="953735"/>
                </a:solidFill>
              </a:rPr>
              <a:t>clustering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00" y="848579"/>
            <a:ext cx="7744500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clusteringCoef</a:t>
            </a:r>
            <a:r>
              <a:rPr lang="en-US" dirty="0"/>
              <a:t>(self, v):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adjs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self.getAdjacents</a:t>
            </a:r>
            <a:r>
              <a:rPr lang="en-US" dirty="0"/>
              <a:t>(v</a:t>
            </a:r>
            <a:r>
              <a:rPr lang="en-US" dirty="0" smtClean="0"/>
              <a:t>)</a:t>
            </a:r>
          </a:p>
          <a:p>
            <a:r>
              <a:rPr lang="en-US" dirty="0"/>
              <a:t>	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adjs</a:t>
            </a:r>
            <a:r>
              <a:rPr lang="en-US" dirty="0"/>
              <a:t>) == </a:t>
            </a:r>
            <a:r>
              <a:rPr lang="en-US" dirty="0" smtClean="0"/>
              <a:t>0: </a:t>
            </a:r>
            <a:r>
              <a:rPr lang="en-US" dirty="0"/>
              <a:t>return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	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adjs</a:t>
            </a:r>
            <a:r>
              <a:rPr lang="en-US" dirty="0"/>
              <a:t>) </a:t>
            </a:r>
            <a:r>
              <a:rPr lang="en-US" dirty="0" smtClean="0"/>
              <a:t>== </a:t>
            </a:r>
            <a:r>
              <a:rPr lang="en-US" dirty="0"/>
              <a:t>1: return 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ligs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adjs</a:t>
            </a:r>
            <a:r>
              <a:rPr lang="en-US" dirty="0"/>
              <a:t>:</a:t>
            </a:r>
          </a:p>
          <a:p>
            <a:r>
              <a:rPr lang="en-US" dirty="0" smtClean="0"/>
              <a:t>		for </a:t>
            </a:r>
            <a:r>
              <a:rPr lang="en-US" dirty="0"/>
              <a:t>j in </a:t>
            </a:r>
            <a:r>
              <a:rPr lang="en-US" dirty="0" err="1"/>
              <a:t>adjs</a:t>
            </a:r>
            <a:r>
              <a:rPr lang="en-US" dirty="0"/>
              <a:t>:</a:t>
            </a:r>
          </a:p>
          <a:p>
            <a:r>
              <a:rPr lang="en-US" dirty="0" smtClean="0"/>
              <a:t>			if </a:t>
            </a:r>
            <a:r>
              <a:rPr lang="en-US" dirty="0" err="1"/>
              <a:t>i</a:t>
            </a:r>
            <a:r>
              <a:rPr lang="en-US" dirty="0"/>
              <a:t> != j:</a:t>
            </a:r>
          </a:p>
          <a:p>
            <a:r>
              <a:rPr lang="en-US" dirty="0" smtClean="0"/>
              <a:t>				</a:t>
            </a:r>
            <a:r>
              <a:rPr lang="en-US" dirty="0"/>
              <a:t>if j in </a:t>
            </a:r>
            <a:r>
              <a:rPr lang="en-US" dirty="0" err="1"/>
              <a:t>self.graph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self.graph</a:t>
            </a:r>
            <a:r>
              <a:rPr lang="en-US" dirty="0"/>
              <a:t>[j</a:t>
            </a:r>
            <a:r>
              <a:rPr lang="en-US" dirty="0" smtClean="0"/>
              <a:t>]: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ligs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ligs</a:t>
            </a:r>
            <a:r>
              <a:rPr lang="en-US" dirty="0"/>
              <a:t> + 1</a:t>
            </a:r>
          </a:p>
          <a:p>
            <a:r>
              <a:rPr lang="en-US" dirty="0" smtClean="0"/>
              <a:t>	return float(</a:t>
            </a:r>
            <a:r>
              <a:rPr lang="en-US" dirty="0" err="1" smtClean="0"/>
              <a:t>ligs</a:t>
            </a:r>
            <a:r>
              <a:rPr lang="en-US" dirty="0"/>
              <a:t>)/(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adjs</a:t>
            </a:r>
            <a:r>
              <a:rPr lang="en-US" dirty="0"/>
              <a:t>)*(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adjs</a:t>
            </a:r>
            <a:r>
              <a:rPr lang="en-US" dirty="0"/>
              <a:t>)-1))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57165" y="4099043"/>
            <a:ext cx="4547038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gr.clusteringCoef</a:t>
            </a:r>
            <a:r>
              <a:rPr lang="en-US" dirty="0" smtClean="0"/>
              <a:t>(1))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gr.clusteringCoef</a:t>
            </a:r>
            <a:r>
              <a:rPr lang="en-US" dirty="0" smtClean="0"/>
              <a:t>(2))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gr2 </a:t>
            </a:r>
            <a:r>
              <a:rPr lang="en-US" dirty="0"/>
              <a:t>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/>
              <a:t>print </a:t>
            </a:r>
            <a:r>
              <a:rPr lang="en-US" dirty="0" smtClean="0"/>
              <a:t>(gr2.clusteringCoef(1))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gr3 = </a:t>
            </a:r>
            <a:r>
              <a:rPr lang="en-US" dirty="0" err="1"/>
              <a:t>MyGraph</a:t>
            </a:r>
            <a:r>
              <a:rPr lang="en-US" dirty="0"/>
              <a:t>( {1:[2,3], 2:[1,3], 3:[1,2]} )</a:t>
            </a:r>
          </a:p>
          <a:p>
            <a:r>
              <a:rPr lang="en-US" dirty="0"/>
              <a:t>print </a:t>
            </a:r>
            <a:r>
              <a:rPr lang="en-US" dirty="0" smtClean="0"/>
              <a:t>(gr3.clusteringCoef(1))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28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Análise</a:t>
            </a:r>
            <a:r>
              <a:rPr lang="en-US" b="1" dirty="0" smtClean="0"/>
              <a:t> </a:t>
            </a:r>
            <a:r>
              <a:rPr lang="en-US" b="1" dirty="0" err="1" smtClean="0"/>
              <a:t>topológica</a:t>
            </a:r>
            <a:r>
              <a:rPr lang="en-US" b="1" dirty="0" smtClean="0"/>
              <a:t> de </a:t>
            </a:r>
            <a:r>
              <a:rPr lang="en-US" b="1" dirty="0" err="1" smtClean="0"/>
              <a:t>redes</a:t>
            </a:r>
            <a:r>
              <a:rPr lang="en-US" b="1" dirty="0" smtClean="0"/>
              <a:t>: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43" y="1833480"/>
            <a:ext cx="8229600" cy="4525963"/>
          </a:xfrm>
        </p:spPr>
        <p:txBody>
          <a:bodyPr>
            <a:noAutofit/>
          </a:bodyPr>
          <a:lstStyle/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en-US" sz="2400" b="1" dirty="0" err="1" smtClean="0"/>
              <a:t>Média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coeficiente</a:t>
            </a:r>
            <a:r>
              <a:rPr lang="en-US" sz="2400" b="1" dirty="0" smtClean="0"/>
              <a:t> de clustering &lt;C&gt; </a:t>
            </a:r>
            <a:r>
              <a:rPr lang="en-US" sz="2400" dirty="0" smtClean="0"/>
              <a:t>- </a:t>
            </a:r>
            <a:r>
              <a:rPr lang="en-US" sz="2400" dirty="0" err="1" smtClean="0"/>
              <a:t>média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nós</a:t>
            </a:r>
            <a:endParaRPr lang="en-US" sz="2400" dirty="0" smtClean="0"/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endParaRPr lang="en-US" sz="2400" dirty="0"/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en-US" sz="2400" b="1" dirty="0" smtClean="0"/>
              <a:t>C(k)</a:t>
            </a:r>
            <a:r>
              <a:rPr lang="en-US" sz="2400" dirty="0" smtClean="0"/>
              <a:t> – </a:t>
            </a:r>
            <a:r>
              <a:rPr lang="en-US" sz="2400" dirty="0" err="1" smtClean="0"/>
              <a:t>Média</a:t>
            </a:r>
            <a:r>
              <a:rPr lang="en-US" sz="2400" dirty="0" smtClean="0"/>
              <a:t> dos </a:t>
            </a:r>
            <a:r>
              <a:rPr lang="en-US" sz="2400" dirty="0" err="1" smtClean="0"/>
              <a:t>coeficientes</a:t>
            </a:r>
            <a:r>
              <a:rPr lang="en-US" sz="2400" dirty="0" smtClean="0"/>
              <a:t> </a:t>
            </a:r>
            <a:r>
              <a:rPr lang="en-US" sz="2400" dirty="0" err="1" smtClean="0"/>
              <a:t>considerando</a:t>
            </a:r>
            <a:r>
              <a:rPr lang="en-US" sz="2400" dirty="0" smtClean="0"/>
              <a:t> </a:t>
            </a:r>
            <a:r>
              <a:rPr lang="en-US" sz="2400" dirty="0" err="1" smtClean="0"/>
              <a:t>nós</a:t>
            </a:r>
            <a:r>
              <a:rPr lang="en-US" sz="2400" dirty="0" smtClean="0"/>
              <a:t> de </a:t>
            </a:r>
            <a:r>
              <a:rPr lang="en-US" sz="2400" dirty="0" err="1" smtClean="0"/>
              <a:t>grau</a:t>
            </a:r>
            <a:r>
              <a:rPr lang="en-US" sz="2400" dirty="0" smtClean="0"/>
              <a:t> k. C(k)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do </a:t>
            </a:r>
            <a:r>
              <a:rPr lang="en-US" sz="2400" dirty="0" err="1" smtClean="0"/>
              <a:t>tamanho</a:t>
            </a:r>
            <a:r>
              <a:rPr lang="en-US" sz="2400" dirty="0" smtClean="0"/>
              <a:t> da </a:t>
            </a:r>
            <a:r>
              <a:rPr lang="en-US" sz="2400" dirty="0" err="1" smtClean="0"/>
              <a:t>rede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1876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0" y="-294421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err="1" smtClean="0">
                <a:solidFill>
                  <a:srgbClr val="953735"/>
                </a:solidFill>
              </a:rPr>
              <a:t>clustering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40" y="677178"/>
            <a:ext cx="595216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allClusteringCoefs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ccs </a:t>
            </a:r>
            <a:r>
              <a:rPr lang="en-US" dirty="0"/>
              <a:t>= {}</a:t>
            </a:r>
          </a:p>
          <a:p>
            <a:r>
              <a:rPr lang="en-US" dirty="0" smtClean="0"/>
              <a:t>	for </a:t>
            </a:r>
            <a:r>
              <a:rPr lang="en-US" dirty="0"/>
              <a:t>k in </a:t>
            </a:r>
            <a:r>
              <a:rPr lang="en-US" dirty="0" err="1"/>
              <a:t>self.graph.keys</a:t>
            </a:r>
            <a:r>
              <a:rPr lang="en-US" dirty="0"/>
              <a:t>()</a:t>
            </a:r>
            <a:r>
              <a:rPr lang="en-US" dirty="0" smtClean="0"/>
              <a:t>: ccs</a:t>
            </a:r>
            <a:r>
              <a:rPr lang="en-US" dirty="0"/>
              <a:t>[k] = </a:t>
            </a:r>
            <a:r>
              <a:rPr lang="en-US" dirty="0" err="1"/>
              <a:t>self.clusteringCoef</a:t>
            </a:r>
            <a:r>
              <a:rPr lang="en-US" dirty="0"/>
              <a:t>(k)</a:t>
            </a:r>
          </a:p>
          <a:p>
            <a:r>
              <a:rPr lang="en-US" dirty="0" smtClean="0"/>
              <a:t>	return </a:t>
            </a:r>
            <a:r>
              <a:rPr lang="en-US" dirty="0"/>
              <a:t>ccs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meanClusteringCoef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 smtClean="0"/>
              <a:t>	ccs </a:t>
            </a:r>
            <a:r>
              <a:rPr lang="en-US" dirty="0"/>
              <a:t>= </a:t>
            </a:r>
            <a:r>
              <a:rPr lang="en-US" dirty="0" err="1"/>
              <a:t>self.allClusteringCoefs</a:t>
            </a:r>
            <a:r>
              <a:rPr lang="en-US" dirty="0"/>
              <a:t>()</a:t>
            </a:r>
          </a:p>
          <a:p>
            <a:r>
              <a:rPr lang="en-US" dirty="0" smtClean="0"/>
              <a:t>	return </a:t>
            </a:r>
            <a:r>
              <a:rPr lang="en-US" dirty="0"/>
              <a:t>sum(</a:t>
            </a:r>
            <a:r>
              <a:rPr lang="en-US" dirty="0" err="1"/>
              <a:t>ccs.values</a:t>
            </a:r>
            <a:r>
              <a:rPr lang="en-US" dirty="0"/>
              <a:t>()) / float(</a:t>
            </a:r>
            <a:r>
              <a:rPr lang="en-US" dirty="0" err="1"/>
              <a:t>len</a:t>
            </a:r>
            <a:r>
              <a:rPr lang="en-US" dirty="0"/>
              <a:t>(ccs)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043" y="3102948"/>
            <a:ext cx="6823516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meanClusteringPerDeg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deg_type</a:t>
            </a:r>
            <a:r>
              <a:rPr lang="en-US" dirty="0"/>
              <a:t> = "</a:t>
            </a:r>
            <a:r>
              <a:rPr lang="en-US" dirty="0" err="1"/>
              <a:t>inout</a:t>
            </a:r>
            <a:r>
              <a:rPr lang="en-US" dirty="0"/>
              <a:t>"):</a:t>
            </a:r>
          </a:p>
          <a:p>
            <a:pPr lvl="1"/>
            <a:r>
              <a:rPr lang="en-US" dirty="0" err="1"/>
              <a:t>degs</a:t>
            </a:r>
            <a:r>
              <a:rPr lang="en-US" dirty="0"/>
              <a:t> = </a:t>
            </a:r>
            <a:r>
              <a:rPr lang="en-US" dirty="0" err="1"/>
              <a:t>self.allDegrees</a:t>
            </a:r>
            <a:r>
              <a:rPr lang="en-US" dirty="0"/>
              <a:t>(</a:t>
            </a:r>
            <a:r>
              <a:rPr lang="en-US" dirty="0" err="1"/>
              <a:t>deg_type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ccs = </a:t>
            </a:r>
            <a:r>
              <a:rPr lang="en-US" dirty="0" err="1"/>
              <a:t>self.allClusteringCoefs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degs_k</a:t>
            </a:r>
            <a:r>
              <a:rPr lang="en-US" dirty="0"/>
              <a:t> = {}</a:t>
            </a:r>
          </a:p>
          <a:p>
            <a:pPr lvl="1"/>
            <a:r>
              <a:rPr lang="en-US" dirty="0"/>
              <a:t>for k in </a:t>
            </a:r>
            <a:r>
              <a:rPr lang="en-US" dirty="0" err="1"/>
              <a:t>degs.keys</a:t>
            </a:r>
            <a:r>
              <a:rPr lang="en-US" dirty="0"/>
              <a:t>():</a:t>
            </a:r>
          </a:p>
          <a:p>
            <a:pPr lvl="1"/>
            <a:r>
              <a:rPr lang="en-US" dirty="0" smtClean="0"/>
              <a:t>	if </a:t>
            </a:r>
            <a:r>
              <a:rPr lang="en-US" dirty="0" err="1"/>
              <a:t>degs_k.has_key</a:t>
            </a:r>
            <a:r>
              <a:rPr lang="en-US" dirty="0"/>
              <a:t>(</a:t>
            </a:r>
            <a:r>
              <a:rPr lang="en-US" dirty="0" err="1"/>
              <a:t>degs</a:t>
            </a:r>
            <a:r>
              <a:rPr lang="en-US" dirty="0"/>
              <a:t>[k</a:t>
            </a:r>
            <a:r>
              <a:rPr lang="en-US" dirty="0" smtClean="0"/>
              <a:t>]): </a:t>
            </a:r>
            <a:r>
              <a:rPr lang="en-US" dirty="0" err="1" smtClean="0"/>
              <a:t>degs_k</a:t>
            </a:r>
            <a:r>
              <a:rPr lang="en-US" dirty="0" smtClean="0"/>
              <a:t>[</a:t>
            </a:r>
            <a:r>
              <a:rPr lang="en-US" dirty="0" err="1" smtClean="0"/>
              <a:t>degs</a:t>
            </a:r>
            <a:r>
              <a:rPr lang="en-US" dirty="0" smtClean="0"/>
              <a:t>[k</a:t>
            </a:r>
            <a:r>
              <a:rPr lang="en-US" dirty="0"/>
              <a:t>]].append(k)</a:t>
            </a:r>
          </a:p>
          <a:p>
            <a:pPr lvl="1"/>
            <a:r>
              <a:rPr lang="en-US" dirty="0" smtClean="0"/>
              <a:t>	else</a:t>
            </a:r>
            <a:r>
              <a:rPr lang="en-US" dirty="0"/>
              <a:t>: </a:t>
            </a:r>
            <a:r>
              <a:rPr lang="en-US" dirty="0" err="1"/>
              <a:t>degs_k</a:t>
            </a:r>
            <a:r>
              <a:rPr lang="en-US" dirty="0"/>
              <a:t>[</a:t>
            </a:r>
            <a:r>
              <a:rPr lang="en-US" dirty="0" err="1"/>
              <a:t>degs</a:t>
            </a:r>
            <a:r>
              <a:rPr lang="en-US" dirty="0"/>
              <a:t>[k]] = [k]</a:t>
            </a:r>
          </a:p>
          <a:p>
            <a:pPr lvl="1"/>
            <a:r>
              <a:rPr lang="en-US" dirty="0" err="1"/>
              <a:t>ck</a:t>
            </a:r>
            <a:r>
              <a:rPr lang="en-US" dirty="0"/>
              <a:t> = {}</a:t>
            </a:r>
          </a:p>
          <a:p>
            <a:pPr lvl="1"/>
            <a:r>
              <a:rPr lang="en-US" dirty="0"/>
              <a:t>for k in </a:t>
            </a:r>
            <a:r>
              <a:rPr lang="en-US" dirty="0" err="1"/>
              <a:t>degs_k.keys</a:t>
            </a:r>
            <a:r>
              <a:rPr lang="en-US" dirty="0"/>
              <a:t>():</a:t>
            </a:r>
          </a:p>
          <a:p>
            <a:pPr lvl="1"/>
            <a:r>
              <a:rPr lang="en-US" dirty="0" smtClean="0"/>
              <a:t>	tot </a:t>
            </a:r>
            <a:r>
              <a:rPr lang="en-US" dirty="0"/>
              <a:t>= 0</a:t>
            </a:r>
          </a:p>
          <a:p>
            <a:pPr lvl="1"/>
            <a:r>
              <a:rPr lang="en-US" dirty="0" smtClean="0"/>
              <a:t>	for </a:t>
            </a:r>
            <a:r>
              <a:rPr lang="en-US" dirty="0"/>
              <a:t>v in </a:t>
            </a:r>
            <a:r>
              <a:rPr lang="en-US" dirty="0" err="1"/>
              <a:t>degs_k</a:t>
            </a:r>
            <a:r>
              <a:rPr lang="en-US" dirty="0"/>
              <a:t>[k]: tot += ccs[v]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ck</a:t>
            </a:r>
            <a:r>
              <a:rPr lang="en-US" dirty="0"/>
              <a:t>[k] = float(tot) /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degs_k</a:t>
            </a:r>
            <a:r>
              <a:rPr lang="en-US" dirty="0"/>
              <a:t>[k])</a:t>
            </a:r>
          </a:p>
          <a:p>
            <a:pPr lvl="1"/>
            <a:r>
              <a:rPr lang="en-US" dirty="0"/>
              <a:t>return </a:t>
            </a:r>
            <a:r>
              <a:rPr lang="en-US" dirty="0" err="1" smtClean="0"/>
              <a:t>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1143794"/>
            <a:ext cx="288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Calcula todos os coeficientes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6162961" y="2048023"/>
            <a:ext cx="288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Média global dos coeficientes na rede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57101"/>
            <a:ext cx="227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Calcula valores para C(k) para todos os nós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60736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err="1" smtClean="0">
                <a:solidFill>
                  <a:srgbClr val="953735"/>
                </a:solidFill>
              </a:rPr>
              <a:t>clustering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533" y="1338133"/>
            <a:ext cx="7722111" cy="2862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ecoli_mn</a:t>
            </a:r>
            <a:r>
              <a:rPr lang="en-US" dirty="0"/>
              <a:t> = </a:t>
            </a:r>
            <a:r>
              <a:rPr lang="en-US" dirty="0" err="1"/>
              <a:t>MetabolicNetwork</a:t>
            </a:r>
            <a:r>
              <a:rPr lang="en-US" dirty="0"/>
              <a:t>("metabolite",</a:t>
            </a:r>
            <a:r>
              <a:rPr lang="en-US" dirty="0" smtClean="0"/>
              <a:t>{ }</a:t>
            </a:r>
            <a:r>
              <a:rPr lang="en-US" dirty="0"/>
              <a:t>)</a:t>
            </a:r>
          </a:p>
          <a:p>
            <a:r>
              <a:rPr lang="en-US" dirty="0" err="1"/>
              <a:t>ecoli_mn.loadFromFiles</a:t>
            </a:r>
            <a:r>
              <a:rPr lang="en-US" dirty="0"/>
              <a:t>("ijr904-reac.txt", "ijr904-metab.txt", "ijr904-matrix.txt")</a:t>
            </a:r>
          </a:p>
          <a:p>
            <a:r>
              <a:rPr lang="en-US" dirty="0" err="1"/>
              <a:t>ecoli_mn.printGraph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ecoli_mn.size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ecoli_mn.allClusteringCoefs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ecoli_mn.meanClusteringCoef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/>
              <a:t>dc = </a:t>
            </a:r>
            <a:r>
              <a:rPr lang="en-US" dirty="0" err="1"/>
              <a:t>ecoli_mn.meanClusteringPerDeg</a:t>
            </a:r>
            <a:r>
              <a:rPr lang="en-US" dirty="0"/>
              <a:t>()</a:t>
            </a:r>
          </a:p>
          <a:p>
            <a:r>
              <a:rPr lang="en-US" dirty="0"/>
              <a:t>for cc in sorted(</a:t>
            </a:r>
            <a:r>
              <a:rPr lang="en-US" dirty="0" err="1"/>
              <a:t>dc.keys</a:t>
            </a:r>
            <a:r>
              <a:rPr lang="en-US" dirty="0"/>
              <a:t>()):</a:t>
            </a:r>
          </a:p>
          <a:p>
            <a:r>
              <a:rPr lang="en-US" dirty="0" smtClean="0"/>
              <a:t>	print (cc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"\t" </a:t>
            </a:r>
            <a:r>
              <a:rPr lang="en-US" dirty="0" smtClean="0"/>
              <a:t>, dc[cc</a:t>
            </a:r>
            <a:r>
              <a:rPr lang="en-US" dirty="0"/>
              <a:t>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0626" y="4651208"/>
            <a:ext cx="4956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Analise os resultados. O que conclui ?</a:t>
            </a:r>
          </a:p>
          <a:p>
            <a:endParaRPr lang="pt-PT" smtClean="0"/>
          </a:p>
          <a:p>
            <a:r>
              <a:rPr lang="pt-PT" smtClean="0"/>
              <a:t>Porque não foi usada a rede metabolitos-reações ?</a:t>
            </a:r>
          </a:p>
          <a:p>
            <a:r>
              <a:rPr lang="pt-PT" smtClean="0"/>
              <a:t>Que resultados iria obter ?</a:t>
            </a:r>
          </a:p>
        </p:txBody>
      </p:sp>
    </p:spTree>
    <p:extLst>
      <p:ext uri="{BB962C8B-B14F-4D97-AF65-F5344CB8AC3E}">
        <p14:creationId xmlns:p14="http://schemas.microsoft.com/office/powerpoint/2010/main" xmlns="" val="3810678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3" y="-1641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Análise topológica de redes teóricas</a:t>
            </a:r>
            <a:endParaRPr lang="pt-PT" b="1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022" t="26936" r="12500" b="7552"/>
          <a:stretch>
            <a:fillRect/>
          </a:stretch>
        </p:blipFill>
        <p:spPr bwMode="auto">
          <a:xfrm>
            <a:off x="376363" y="1054375"/>
            <a:ext cx="60293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000875" y="1990725"/>
            <a:ext cx="181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b="1" dirty="0" smtClean="0"/>
              <a:t>Classe da rede</a:t>
            </a:r>
            <a:endParaRPr lang="pt-PT" sz="1800" b="1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227888" y="374332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1800" b="1"/>
              <a:t>P(k)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316788" y="54991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sz="1800" b="1"/>
              <a:t>C(k)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894513" y="6353175"/>
            <a:ext cx="1760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400"/>
              <a:t>Barabasi et al, 2004</a:t>
            </a:r>
          </a:p>
        </p:txBody>
      </p:sp>
    </p:spTree>
    <p:extLst>
      <p:ext uri="{BB962C8B-B14F-4D97-AF65-F5344CB8AC3E}">
        <p14:creationId xmlns:p14="http://schemas.microsoft.com/office/powerpoint/2010/main" xmlns="" val="11825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78"/>
            <a:ext cx="8229600" cy="1143000"/>
          </a:xfrm>
        </p:spPr>
        <p:txBody>
          <a:bodyPr/>
          <a:lstStyle/>
          <a:p>
            <a:r>
              <a:rPr lang="pt-PT" b="1" dirty="0" smtClean="0"/>
              <a:t>Redes biológicas: exemplo</a:t>
            </a:r>
            <a:endParaRPr lang="pt-PT" b="1" dirty="0"/>
          </a:p>
        </p:txBody>
      </p:sp>
      <p:grpSp>
        <p:nvGrpSpPr>
          <p:cNvPr id="5" name="Grupo 110"/>
          <p:cNvGrpSpPr/>
          <p:nvPr/>
        </p:nvGrpSpPr>
        <p:grpSpPr>
          <a:xfrm>
            <a:off x="693269" y="1509670"/>
            <a:ext cx="7773598" cy="4382810"/>
            <a:chOff x="1188720" y="2067084"/>
            <a:chExt cx="6074228" cy="3240730"/>
          </a:xfrm>
        </p:grpSpPr>
        <p:sp>
          <p:nvSpPr>
            <p:cNvPr id="6" name="Oval 5"/>
            <p:cNvSpPr/>
            <p:nvPr/>
          </p:nvSpPr>
          <p:spPr>
            <a:xfrm>
              <a:off x="4869749" y="2092387"/>
              <a:ext cx="482040" cy="482040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900" dirty="0" err="1" smtClean="0"/>
                <a:t>fur</a:t>
              </a:r>
              <a:endParaRPr lang="pt-PT" sz="900" dirty="0"/>
            </a:p>
          </p:txBody>
        </p:sp>
        <p:sp>
          <p:nvSpPr>
            <p:cNvPr id="7" name="Rectângulo arredondado 112"/>
            <p:cNvSpPr/>
            <p:nvPr/>
          </p:nvSpPr>
          <p:spPr>
            <a:xfrm>
              <a:off x="4825927" y="3557024"/>
              <a:ext cx="569683" cy="306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800" dirty="0" smtClean="0"/>
                <a:t>Fur-Fe+2</a:t>
              </a:r>
              <a:endParaRPr lang="pt-PT" sz="800" dirty="0"/>
            </a:p>
          </p:txBody>
        </p:sp>
        <p:sp>
          <p:nvSpPr>
            <p:cNvPr id="8" name="Rectângulo arredondado 113"/>
            <p:cNvSpPr/>
            <p:nvPr/>
          </p:nvSpPr>
          <p:spPr>
            <a:xfrm>
              <a:off x="4825927" y="2881179"/>
              <a:ext cx="569683" cy="306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200" dirty="0" err="1" smtClean="0"/>
                <a:t>Fur</a:t>
              </a:r>
              <a:endParaRPr lang="pt-PT" sz="2400" dirty="0"/>
            </a:p>
          </p:txBody>
        </p:sp>
        <p:cxnSp>
          <p:nvCxnSpPr>
            <p:cNvPr id="9" name="Conexão recta unidireccional 114"/>
            <p:cNvCxnSpPr>
              <a:stCxn id="6" idx="4"/>
              <a:endCxn id="8" idx="0"/>
            </p:cNvCxnSpPr>
            <p:nvPr/>
          </p:nvCxnSpPr>
          <p:spPr>
            <a:xfrm>
              <a:off x="5110769" y="2574427"/>
              <a:ext cx="0" cy="30675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xão recta unidireccional 115"/>
            <p:cNvCxnSpPr>
              <a:stCxn id="8" idx="2"/>
              <a:endCxn id="7" idx="0"/>
            </p:cNvCxnSpPr>
            <p:nvPr/>
          </p:nvCxnSpPr>
          <p:spPr>
            <a:xfrm>
              <a:off x="5110769" y="3187931"/>
              <a:ext cx="0" cy="369093"/>
            </a:xfrm>
            <a:prstGeom prst="straightConnector1">
              <a:avLst/>
            </a:prstGeom>
            <a:ln>
              <a:prstDash val="sysDot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774205" y="2067084"/>
              <a:ext cx="482040" cy="482040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500" dirty="0" err="1" smtClean="0"/>
                <a:t>rpoS</a:t>
              </a:r>
              <a:endParaRPr lang="pt-PT" sz="500" dirty="0"/>
            </a:p>
          </p:txBody>
        </p:sp>
        <p:cxnSp>
          <p:nvCxnSpPr>
            <p:cNvPr id="12" name="Conexão em ângulos rectos 117"/>
            <p:cNvCxnSpPr>
              <a:stCxn id="7" idx="1"/>
              <a:endCxn id="11" idx="6"/>
            </p:cNvCxnSpPr>
            <p:nvPr/>
          </p:nvCxnSpPr>
          <p:spPr>
            <a:xfrm rot="10800000">
              <a:off x="4256244" y="2308104"/>
              <a:ext cx="569683" cy="140229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ângulo arredondado 118"/>
            <p:cNvSpPr/>
            <p:nvPr/>
          </p:nvSpPr>
          <p:spPr>
            <a:xfrm>
              <a:off x="3730383" y="2899698"/>
              <a:ext cx="569683" cy="306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800" dirty="0" smtClean="0"/>
                <a:t>RPOS-MONOMER</a:t>
              </a:r>
              <a:endParaRPr lang="pt-PT" sz="800" dirty="0"/>
            </a:p>
          </p:txBody>
        </p:sp>
        <p:cxnSp>
          <p:nvCxnSpPr>
            <p:cNvPr id="14" name="Conexão recta unidireccional 119"/>
            <p:cNvCxnSpPr>
              <a:stCxn id="11" idx="4"/>
              <a:endCxn id="13" idx="0"/>
            </p:cNvCxnSpPr>
            <p:nvPr/>
          </p:nvCxnSpPr>
          <p:spPr>
            <a:xfrm>
              <a:off x="4015224" y="2549124"/>
              <a:ext cx="0" cy="35057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810126" y="2067084"/>
              <a:ext cx="482040" cy="482040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500" dirty="0" err="1" smtClean="0"/>
                <a:t>fbaB</a:t>
              </a:r>
              <a:endParaRPr lang="pt-PT" sz="500" dirty="0"/>
            </a:p>
          </p:txBody>
        </p:sp>
        <p:cxnSp>
          <p:nvCxnSpPr>
            <p:cNvPr id="16" name="Conexão em ângulos rectos 121"/>
            <p:cNvCxnSpPr>
              <a:stCxn id="13" idx="1"/>
              <a:endCxn id="15" idx="6"/>
            </p:cNvCxnSpPr>
            <p:nvPr/>
          </p:nvCxnSpPr>
          <p:spPr>
            <a:xfrm rot="10800000">
              <a:off x="3292165" y="2308104"/>
              <a:ext cx="438218" cy="7449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ângulo arredondado 122"/>
            <p:cNvSpPr/>
            <p:nvPr/>
          </p:nvSpPr>
          <p:spPr>
            <a:xfrm>
              <a:off x="2655474" y="2899698"/>
              <a:ext cx="788792" cy="306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800" dirty="0" err="1" smtClean="0"/>
                <a:t>fructose</a:t>
              </a:r>
              <a:r>
                <a:rPr lang="pt-PT" sz="800" dirty="0" smtClean="0"/>
                <a:t> </a:t>
              </a:r>
              <a:r>
                <a:rPr lang="pt-PT" sz="800" dirty="0" err="1" smtClean="0"/>
                <a:t>bisphosphate</a:t>
              </a:r>
              <a:r>
                <a:rPr lang="pt-PT" sz="800" dirty="0" smtClean="0"/>
                <a:t> </a:t>
              </a:r>
              <a:r>
                <a:rPr lang="pt-PT" sz="800" dirty="0" err="1" smtClean="0"/>
                <a:t>aldolase</a:t>
              </a:r>
              <a:r>
                <a:rPr lang="pt-PT" sz="800" dirty="0" smtClean="0"/>
                <a:t> </a:t>
              </a:r>
              <a:r>
                <a:rPr lang="pt-PT" sz="800" dirty="0" err="1" smtClean="0"/>
                <a:t>monomer</a:t>
              </a:r>
              <a:endParaRPr lang="pt-PT" sz="800" dirty="0"/>
            </a:p>
          </p:txBody>
        </p:sp>
        <p:cxnSp>
          <p:nvCxnSpPr>
            <p:cNvPr id="18" name="Conexão recta unidireccional 123"/>
            <p:cNvCxnSpPr>
              <a:stCxn id="15" idx="4"/>
              <a:endCxn id="17" idx="0"/>
            </p:cNvCxnSpPr>
            <p:nvPr/>
          </p:nvCxnSpPr>
          <p:spPr>
            <a:xfrm flipH="1">
              <a:off x="3049870" y="2549124"/>
              <a:ext cx="1275" cy="35057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ângulo arredondado 124"/>
            <p:cNvSpPr/>
            <p:nvPr/>
          </p:nvSpPr>
          <p:spPr>
            <a:xfrm>
              <a:off x="2655127" y="3516101"/>
              <a:ext cx="788792" cy="306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900" dirty="0" err="1" smtClean="0"/>
                <a:t>fructose</a:t>
              </a:r>
              <a:r>
                <a:rPr lang="pt-PT" sz="900" dirty="0" smtClean="0"/>
                <a:t> </a:t>
              </a:r>
              <a:r>
                <a:rPr lang="pt-PT" sz="900" dirty="0" err="1" smtClean="0"/>
                <a:t>bisphosphate</a:t>
              </a:r>
              <a:r>
                <a:rPr lang="pt-PT" sz="900" dirty="0" smtClean="0"/>
                <a:t> </a:t>
              </a:r>
              <a:r>
                <a:rPr lang="pt-PT" sz="900" dirty="0" err="1" smtClean="0"/>
                <a:t>aldolase</a:t>
              </a:r>
              <a:r>
                <a:rPr lang="pt-PT" sz="900" dirty="0" smtClean="0"/>
                <a:t> </a:t>
              </a:r>
              <a:r>
                <a:rPr lang="pt-PT" sz="900" dirty="0" err="1" smtClean="0"/>
                <a:t>class</a:t>
              </a:r>
              <a:r>
                <a:rPr lang="pt-PT" sz="900" dirty="0" smtClean="0"/>
                <a:t> I</a:t>
              </a:r>
              <a:endParaRPr lang="pt-PT" sz="900" dirty="0"/>
            </a:p>
          </p:txBody>
        </p:sp>
        <p:cxnSp>
          <p:nvCxnSpPr>
            <p:cNvPr id="20" name="Conexão recta unidireccional 125"/>
            <p:cNvCxnSpPr>
              <a:stCxn id="17" idx="2"/>
              <a:endCxn id="19" idx="0"/>
            </p:cNvCxnSpPr>
            <p:nvPr/>
          </p:nvCxnSpPr>
          <p:spPr>
            <a:xfrm flipH="1">
              <a:off x="3049523" y="3206450"/>
              <a:ext cx="347" cy="309651"/>
            </a:xfrm>
            <a:prstGeom prst="straightConnector1">
              <a:avLst/>
            </a:prstGeom>
            <a:ln>
              <a:prstDash val="sysDot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ângulo arredondado 126"/>
            <p:cNvSpPr/>
            <p:nvPr/>
          </p:nvSpPr>
          <p:spPr>
            <a:xfrm>
              <a:off x="2755244" y="4229959"/>
              <a:ext cx="588472" cy="261543"/>
            </a:xfrm>
            <a:prstGeom prst="roundRect">
              <a:avLst/>
            </a:prstGeom>
            <a:solidFill>
              <a:srgbClr val="00206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100" dirty="0" smtClean="0"/>
                <a:t>FBA</a:t>
              </a:r>
              <a:endParaRPr lang="pt-PT" sz="1400" dirty="0"/>
            </a:p>
          </p:txBody>
        </p:sp>
        <p:cxnSp>
          <p:nvCxnSpPr>
            <p:cNvPr id="22" name="Conexão recta unidireccional 127"/>
            <p:cNvCxnSpPr>
              <a:stCxn id="19" idx="2"/>
              <a:endCxn id="21" idx="0"/>
            </p:cNvCxnSpPr>
            <p:nvPr/>
          </p:nvCxnSpPr>
          <p:spPr>
            <a:xfrm flipH="1">
              <a:off x="3049480" y="3822854"/>
              <a:ext cx="43" cy="407106"/>
            </a:xfrm>
            <a:prstGeom prst="straightConnector1">
              <a:avLst/>
            </a:prstGeom>
            <a:ln w="44450" cmpd="dbl">
              <a:prstDash val="solid"/>
              <a:headEnd type="none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794915" y="4165351"/>
              <a:ext cx="1141490" cy="392315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800" dirty="0" smtClean="0"/>
                <a:t>D-</a:t>
              </a:r>
              <a:r>
                <a:rPr lang="pt-PT" sz="800" dirty="0" err="1" smtClean="0"/>
                <a:t>Fructose</a:t>
              </a:r>
              <a:r>
                <a:rPr lang="pt-PT" sz="800" dirty="0" smtClean="0"/>
                <a:t> 1,6-biphosphate</a:t>
              </a:r>
              <a:endParaRPr lang="pt-PT" sz="8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471145" y="4915499"/>
              <a:ext cx="1159397" cy="392315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800" dirty="0" err="1" smtClean="0"/>
                <a:t>Dihydroxyacetone</a:t>
              </a:r>
              <a:r>
                <a:rPr lang="pt-PT" sz="800" dirty="0" smtClean="0"/>
                <a:t> </a:t>
              </a:r>
              <a:r>
                <a:rPr lang="pt-PT" sz="800" dirty="0" err="1" smtClean="0"/>
                <a:t>phosphate</a:t>
              </a:r>
              <a:endParaRPr lang="pt-PT" sz="8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188720" y="4164882"/>
              <a:ext cx="1141490" cy="392315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800" dirty="0" err="1" smtClean="0"/>
                <a:t>Glyceraldehyde</a:t>
              </a:r>
              <a:r>
                <a:rPr lang="pt-PT" sz="800" dirty="0" smtClean="0"/>
                <a:t> 3-phosphate</a:t>
              </a:r>
              <a:endParaRPr lang="pt-PT" sz="800" dirty="0"/>
            </a:p>
          </p:txBody>
        </p:sp>
        <p:cxnSp>
          <p:nvCxnSpPr>
            <p:cNvPr id="26" name="Conexão recta unidireccional 131"/>
            <p:cNvCxnSpPr>
              <a:stCxn id="25" idx="6"/>
              <a:endCxn id="21" idx="1"/>
            </p:cNvCxnSpPr>
            <p:nvPr/>
          </p:nvCxnSpPr>
          <p:spPr>
            <a:xfrm flipV="1">
              <a:off x="2330210" y="4360731"/>
              <a:ext cx="425034" cy="308"/>
            </a:xfrm>
            <a:prstGeom prst="straightConnector1">
              <a:avLst/>
            </a:prstGeom>
            <a:ln>
              <a:prstDash val="solid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xão recta unidireccional 132"/>
            <p:cNvCxnSpPr>
              <a:stCxn id="21" idx="2"/>
              <a:endCxn id="24" idx="0"/>
            </p:cNvCxnSpPr>
            <p:nvPr/>
          </p:nvCxnSpPr>
          <p:spPr>
            <a:xfrm>
              <a:off x="3049480" y="4491503"/>
              <a:ext cx="1363" cy="423997"/>
            </a:xfrm>
            <a:prstGeom prst="straightConnector1">
              <a:avLst/>
            </a:prstGeom>
            <a:ln>
              <a:prstDash val="solid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xão recta unidireccional 133"/>
            <p:cNvCxnSpPr>
              <a:stCxn id="21" idx="3"/>
              <a:endCxn id="23" idx="2"/>
            </p:cNvCxnSpPr>
            <p:nvPr/>
          </p:nvCxnSpPr>
          <p:spPr>
            <a:xfrm>
              <a:off x="3343716" y="4360731"/>
              <a:ext cx="451200" cy="778"/>
            </a:xfrm>
            <a:prstGeom prst="straightConnector1">
              <a:avLst/>
            </a:prstGeom>
            <a:ln>
              <a:prstDash val="solid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xão recta unidireccional 134"/>
            <p:cNvCxnSpPr/>
            <p:nvPr/>
          </p:nvCxnSpPr>
          <p:spPr>
            <a:xfrm flipH="1">
              <a:off x="5746184" y="2461480"/>
              <a:ext cx="43821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xão recta unidireccional 135"/>
            <p:cNvCxnSpPr/>
            <p:nvPr/>
          </p:nvCxnSpPr>
          <p:spPr>
            <a:xfrm flipH="1">
              <a:off x="5746184" y="2198549"/>
              <a:ext cx="4382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xão recta unidireccional 136"/>
            <p:cNvCxnSpPr/>
            <p:nvPr/>
          </p:nvCxnSpPr>
          <p:spPr>
            <a:xfrm flipH="1">
              <a:off x="5746184" y="2724411"/>
              <a:ext cx="438218" cy="0"/>
            </a:xfrm>
            <a:prstGeom prst="straightConnector1">
              <a:avLst/>
            </a:prstGeom>
            <a:ln>
              <a:prstDash val="sysDot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aixaDeTexto 55"/>
            <p:cNvSpPr txBox="1"/>
            <p:nvPr/>
          </p:nvSpPr>
          <p:spPr>
            <a:xfrm>
              <a:off x="6228224" y="2067084"/>
              <a:ext cx="8764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Regulation</a:t>
              </a:r>
              <a:endParaRPr lang="en-US" sz="1000" dirty="0"/>
            </a:p>
          </p:txBody>
        </p:sp>
        <p:sp>
          <p:nvSpPr>
            <p:cNvPr id="33" name="CaixaDeTexto 56"/>
            <p:cNvSpPr txBox="1"/>
            <p:nvPr/>
          </p:nvSpPr>
          <p:spPr>
            <a:xfrm>
              <a:off x="6228224" y="2324360"/>
              <a:ext cx="876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Coded by</a:t>
              </a:r>
              <a:endParaRPr lang="en-US" sz="1000" dirty="0"/>
            </a:p>
          </p:txBody>
        </p:sp>
        <p:sp>
          <p:nvSpPr>
            <p:cNvPr id="34" name="CaixaDeTexto 57"/>
            <p:cNvSpPr txBox="1"/>
            <p:nvPr/>
          </p:nvSpPr>
          <p:spPr>
            <a:xfrm>
              <a:off x="6228224" y="2587290"/>
              <a:ext cx="876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Subunit of</a:t>
              </a:r>
              <a:endParaRPr lang="en-US" sz="1000" dirty="0"/>
            </a:p>
          </p:txBody>
        </p:sp>
        <p:cxnSp>
          <p:nvCxnSpPr>
            <p:cNvPr id="35" name="Conexão recta unidireccional 140"/>
            <p:cNvCxnSpPr/>
            <p:nvPr/>
          </p:nvCxnSpPr>
          <p:spPr>
            <a:xfrm flipH="1">
              <a:off x="5746184" y="2943519"/>
              <a:ext cx="438218" cy="0"/>
            </a:xfrm>
            <a:prstGeom prst="straightConnector1">
              <a:avLst/>
            </a:prstGeom>
            <a:ln w="44450" cmpd="dbl">
              <a:prstDash val="solid"/>
              <a:headEnd type="none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ixaDeTexto 61"/>
            <p:cNvSpPr txBox="1"/>
            <p:nvPr/>
          </p:nvSpPr>
          <p:spPr>
            <a:xfrm>
              <a:off x="6228224" y="2806400"/>
              <a:ext cx="876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Catalyzed</a:t>
              </a:r>
              <a:endParaRPr lang="en-US" sz="1000" dirty="0"/>
            </a:p>
          </p:txBody>
        </p:sp>
        <p:cxnSp>
          <p:nvCxnSpPr>
            <p:cNvPr id="37" name="Conexão recta unidireccional 142"/>
            <p:cNvCxnSpPr/>
            <p:nvPr/>
          </p:nvCxnSpPr>
          <p:spPr>
            <a:xfrm flipH="1">
              <a:off x="5746184" y="3162629"/>
              <a:ext cx="438218" cy="0"/>
            </a:xfrm>
            <a:prstGeom prst="straightConnector1">
              <a:avLst/>
            </a:prstGeom>
            <a:ln>
              <a:prstDash val="solid"/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ixaDeTexto 63"/>
            <p:cNvSpPr txBox="1"/>
            <p:nvPr/>
          </p:nvSpPr>
          <p:spPr>
            <a:xfrm>
              <a:off x="6228224" y="3025507"/>
              <a:ext cx="1034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Metabolism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549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8" y="172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Análise topológica de redes metabólicas</a:t>
            </a:r>
            <a:endParaRPr lang="pt-PT" b="1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894513" y="6353175"/>
            <a:ext cx="1760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400"/>
              <a:t>Barabasi et al, 2004</a:t>
            </a: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217" t="35239" r="11237" b="31087"/>
          <a:stretch>
            <a:fillRect/>
          </a:stretch>
        </p:blipFill>
        <p:spPr bwMode="auto">
          <a:xfrm>
            <a:off x="566738" y="1449388"/>
            <a:ext cx="7381875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692275" y="4554538"/>
            <a:ext cx="13493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2006600" y="4373563"/>
            <a:ext cx="153035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50825" y="5184775"/>
            <a:ext cx="503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/>
              <a:t>P(k) e C(k) calculados para redes </a:t>
            </a:r>
            <a:r>
              <a:rPr lang="pt-PT" sz="1800" b="1" dirty="0">
                <a:solidFill>
                  <a:srgbClr val="800000"/>
                </a:solidFill>
              </a:rPr>
              <a:t>metabólicas </a:t>
            </a:r>
          </a:p>
          <a:p>
            <a:pPr eaLnBrk="1" hangingPunct="1"/>
            <a:r>
              <a:rPr lang="pt-PT" sz="1800" dirty="0"/>
              <a:t>(média de 43 organismos)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6867525" y="473392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415088" y="5140325"/>
            <a:ext cx="243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/>
              <a:t>Distribuição de Fluxos</a:t>
            </a:r>
          </a:p>
          <a:p>
            <a:pPr eaLnBrk="1" hangingPunct="1"/>
            <a:r>
              <a:rPr lang="pt-PT" sz="1800" dirty="0"/>
              <a:t>de </a:t>
            </a:r>
            <a:r>
              <a:rPr lang="pt-PT" sz="1800" dirty="0" smtClean="0"/>
              <a:t>reações </a:t>
            </a:r>
            <a:r>
              <a:rPr lang="pt-PT" sz="1800" dirty="0"/>
              <a:t>- </a:t>
            </a:r>
            <a:r>
              <a:rPr lang="pt-PT" sz="1800" i="1" dirty="0" err="1"/>
              <a:t>E.coli</a:t>
            </a:r>
            <a:endParaRPr lang="pt-PT" sz="1800" i="1" dirty="0"/>
          </a:p>
        </p:txBody>
      </p:sp>
    </p:spTree>
    <p:extLst>
      <p:ext uri="{BB962C8B-B14F-4D97-AF65-F5344CB8AC3E}">
        <p14:creationId xmlns:p14="http://schemas.microsoft.com/office/powerpoint/2010/main" xmlns="" val="1910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99116" cy="1143000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Análise topológica de redes metabólicas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3" y="1143000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200" dirty="0" smtClean="0"/>
              <a:t>Análise das propriedades </a:t>
            </a:r>
            <a:r>
              <a:rPr lang="pt-PT" sz="2200" b="1" dirty="0" smtClean="0">
                <a:solidFill>
                  <a:srgbClr val="800000"/>
                </a:solidFill>
              </a:rPr>
              <a:t>topológicas</a:t>
            </a:r>
            <a:r>
              <a:rPr lang="pt-PT" sz="2200" b="1" dirty="0" smtClean="0">
                <a:solidFill>
                  <a:srgbClr val="D85213"/>
                </a:solidFill>
              </a:rPr>
              <a:t> </a:t>
            </a:r>
            <a:r>
              <a:rPr lang="pt-PT" sz="2200" dirty="0" smtClean="0"/>
              <a:t>das redes metabólicas conduzem a conclusões importantes:</a:t>
            </a:r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200" dirty="0" smtClean="0"/>
              <a:t> Redes metabólicas são redes </a:t>
            </a:r>
            <a:r>
              <a:rPr lang="pt-PT" sz="2200" b="1" dirty="0" err="1" smtClean="0">
                <a:solidFill>
                  <a:srgbClr val="800000"/>
                </a:solidFill>
              </a:rPr>
              <a:t>scale</a:t>
            </a:r>
            <a:r>
              <a:rPr lang="pt-PT" sz="2200" b="1" dirty="0" smtClean="0">
                <a:solidFill>
                  <a:srgbClr val="800000"/>
                </a:solidFill>
              </a:rPr>
              <a:t>-free</a:t>
            </a:r>
            <a:r>
              <a:rPr lang="pt-PT" sz="2200" dirty="0" smtClean="0"/>
              <a:t>, com </a:t>
            </a:r>
            <a:r>
              <a:rPr lang="pt-PT" sz="2200" dirty="0" smtClean="0"/>
              <a:t>alguns nós </a:t>
            </a:r>
            <a:r>
              <a:rPr lang="pt-PT" sz="2200" dirty="0" smtClean="0"/>
              <a:t>altamente </a:t>
            </a:r>
            <a:r>
              <a:rPr lang="pt-PT" sz="2200" dirty="0" err="1" smtClean="0"/>
              <a:t>conetados</a:t>
            </a:r>
            <a:r>
              <a:rPr lang="pt-PT" sz="2200" dirty="0" smtClean="0"/>
              <a:t> (</a:t>
            </a:r>
            <a:r>
              <a:rPr lang="pt-PT" sz="2200" dirty="0" err="1" smtClean="0"/>
              <a:t>hubs</a:t>
            </a:r>
            <a:r>
              <a:rPr lang="pt-PT" sz="2200" dirty="0" smtClean="0"/>
              <a:t>) e </a:t>
            </a:r>
            <a:r>
              <a:rPr lang="pt-PT" sz="2200" dirty="0" smtClean="0"/>
              <a:t>a maioria com poucas ligações</a:t>
            </a:r>
            <a:endParaRPr lang="pt-PT" sz="2200" dirty="0" smtClean="0"/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200" dirty="0" smtClean="0"/>
              <a:t> Redes metabólicas exibem características </a:t>
            </a:r>
            <a:r>
              <a:rPr lang="pt-PT" sz="2200" b="1" dirty="0" err="1" smtClean="0">
                <a:solidFill>
                  <a:srgbClr val="800000"/>
                </a:solidFill>
              </a:rPr>
              <a:t>small</a:t>
            </a:r>
            <a:r>
              <a:rPr lang="pt-PT" sz="2200" b="1" dirty="0" smtClean="0">
                <a:solidFill>
                  <a:srgbClr val="800000"/>
                </a:solidFill>
              </a:rPr>
              <a:t> </a:t>
            </a:r>
            <a:r>
              <a:rPr lang="pt-PT" sz="2200" b="1" dirty="0" err="1" smtClean="0">
                <a:solidFill>
                  <a:srgbClr val="800000"/>
                </a:solidFill>
              </a:rPr>
              <a:t>world</a:t>
            </a:r>
            <a:r>
              <a:rPr lang="pt-PT" sz="2200" dirty="0" smtClean="0"/>
              <a:t>, uma vez que 2 nós estão sempre relativamente próximos (baixo &lt;L&gt;)</a:t>
            </a:r>
          </a:p>
          <a:p>
            <a:pPr lvl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sz="2200" dirty="0" smtClean="0"/>
              <a:t> Redes metabólicas são </a:t>
            </a:r>
            <a:r>
              <a:rPr lang="pt-PT" sz="2200" b="1" dirty="0" smtClean="0">
                <a:solidFill>
                  <a:srgbClr val="800000"/>
                </a:solidFill>
              </a:rPr>
              <a:t>hierárquicas</a:t>
            </a:r>
            <a:endParaRPr lang="pt-PT" sz="2200" dirty="0" smtClean="0">
              <a:solidFill>
                <a:srgbClr val="800000"/>
              </a:solidFill>
            </a:endParaRPr>
          </a:p>
          <a:p>
            <a:endParaRPr 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67402" y="4708526"/>
            <a:ext cx="5562600" cy="2057400"/>
            <a:chOff x="282" y="2733"/>
            <a:chExt cx="3504" cy="1296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2733"/>
              <a:ext cx="3504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544" y="2855"/>
              <a:ext cx="171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292" y="2824"/>
              <a:ext cx="171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58013" y="5543550"/>
            <a:ext cx="2012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600" dirty="0" err="1"/>
              <a:t>Jeong</a:t>
            </a:r>
            <a:r>
              <a:rPr lang="pt-PT" sz="1600" dirty="0"/>
              <a:t> </a:t>
            </a:r>
            <a:r>
              <a:rPr lang="pt-PT" sz="1600" dirty="0" err="1"/>
              <a:t>et</a:t>
            </a:r>
            <a:r>
              <a:rPr lang="pt-PT" sz="1600" dirty="0"/>
              <a:t> </a:t>
            </a:r>
            <a:r>
              <a:rPr lang="pt-PT" sz="1600" dirty="0" err="1"/>
              <a:t>al</a:t>
            </a:r>
            <a:r>
              <a:rPr lang="pt-PT" sz="1600" dirty="0"/>
              <a:t> (2000), </a:t>
            </a:r>
            <a:r>
              <a:rPr lang="pt-PT" sz="1600" dirty="0" err="1"/>
              <a:t>Nature</a:t>
            </a:r>
            <a:r>
              <a:rPr lang="pt-PT" sz="1600" dirty="0"/>
              <a:t>, 407, 651-4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xmlns="" val="19504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/>
              <a:t>Redes regulatórias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800000"/>
                </a:solidFill>
              </a:rPr>
              <a:t>Redes regulatórias</a:t>
            </a:r>
            <a:r>
              <a:rPr lang="pt-PT" dirty="0" smtClean="0"/>
              <a:t> representam tipicamente fenómenos de regulação:</a:t>
            </a:r>
          </a:p>
          <a:p>
            <a:pPr lvl="1"/>
            <a:r>
              <a:rPr lang="pt-PT" dirty="0" smtClean="0"/>
              <a:t>Nós tipicamente são </a:t>
            </a:r>
            <a:r>
              <a:rPr lang="pt-PT" b="1" dirty="0" smtClean="0">
                <a:solidFill>
                  <a:srgbClr val="800000"/>
                </a:solidFill>
              </a:rPr>
              <a:t>genes</a:t>
            </a:r>
            <a:r>
              <a:rPr lang="pt-PT" dirty="0" smtClean="0"/>
              <a:t> e/ ou </a:t>
            </a:r>
            <a:r>
              <a:rPr lang="pt-PT" b="1" dirty="0" smtClean="0">
                <a:solidFill>
                  <a:srgbClr val="800000"/>
                </a:solidFill>
              </a:rPr>
              <a:t>proteínas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regulatórias (e.g. fatores de transcrição)</a:t>
            </a:r>
          </a:p>
          <a:p>
            <a:pPr lvl="1"/>
            <a:r>
              <a:rPr lang="pt-PT" dirty="0" smtClean="0"/>
              <a:t>Arcos representam interações entre genes e proteínas em fenómenos de regulação (e.g. ativação ou inibição de um gene por um FT)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8254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Redes regulatórias: exemplo</a:t>
            </a:r>
            <a:endParaRPr lang="pt-PT" b="1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733" y="1675260"/>
            <a:ext cx="5940425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56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68" y="658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Motifs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biológicas</a:t>
            </a:r>
            <a:r>
              <a:rPr lang="en-US" dirty="0" smtClean="0"/>
              <a:t>: </a:t>
            </a:r>
            <a:r>
              <a:rPr lang="en-US" dirty="0" err="1" smtClean="0"/>
              <a:t>exemplos</a:t>
            </a:r>
            <a:endParaRPr lang="en-US" dirty="0"/>
          </a:p>
        </p:txBody>
      </p:sp>
      <p:pic>
        <p:nvPicPr>
          <p:cNvPr id="5" name="Imagem 7" descr="Image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223" y="1500254"/>
            <a:ext cx="3626645" cy="5217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9432" y="1500254"/>
            <a:ext cx="3546153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lvl="2">
              <a:spcBef>
                <a:spcPts val="0"/>
              </a:spcBef>
              <a:buClr>
                <a:srgbClr val="FF6600"/>
              </a:buClr>
              <a:defRPr/>
            </a:pPr>
            <a:r>
              <a:rPr lang="en-US" dirty="0" smtClean="0"/>
              <a:t>A: Feed </a:t>
            </a:r>
            <a:r>
              <a:rPr lang="en-US" dirty="0"/>
              <a:t>Forward Loop </a:t>
            </a:r>
            <a:endParaRPr lang="en-GB" dirty="0"/>
          </a:p>
          <a:p>
            <a:pPr marL="457200" lvl="2">
              <a:spcBef>
                <a:spcPts val="0"/>
              </a:spcBef>
              <a:buClr>
                <a:srgbClr val="FF6600"/>
              </a:buClr>
              <a:defRPr/>
            </a:pPr>
            <a:r>
              <a:rPr lang="en-US" dirty="0" smtClean="0"/>
              <a:t>B: Single </a:t>
            </a:r>
            <a:r>
              <a:rPr lang="en-US" dirty="0"/>
              <a:t>Input </a:t>
            </a:r>
            <a:r>
              <a:rPr lang="en-US" dirty="0" smtClean="0"/>
              <a:t>Module</a:t>
            </a:r>
            <a:endParaRPr lang="en-GB" dirty="0"/>
          </a:p>
          <a:p>
            <a:pPr marL="457200" lvl="2">
              <a:spcBef>
                <a:spcPts val="0"/>
              </a:spcBef>
              <a:buClr>
                <a:srgbClr val="FF6600"/>
              </a:buClr>
              <a:defRPr/>
            </a:pPr>
            <a:r>
              <a:rPr lang="en-GB" dirty="0" smtClean="0"/>
              <a:t>C: Bowtie</a:t>
            </a:r>
            <a:endParaRPr lang="en-GB" dirty="0"/>
          </a:p>
          <a:p>
            <a:pPr marL="457200" lvl="2">
              <a:spcBef>
                <a:spcPts val="0"/>
              </a:spcBef>
              <a:buClr>
                <a:srgbClr val="FF6600"/>
              </a:buClr>
              <a:defRPr/>
            </a:pPr>
            <a:r>
              <a:rPr lang="en-US" dirty="0" smtClean="0"/>
              <a:t>D: Dense </a:t>
            </a:r>
            <a:r>
              <a:rPr lang="en-US" dirty="0"/>
              <a:t>Overlap </a:t>
            </a:r>
            <a:r>
              <a:rPr lang="en-US" dirty="0" err="1" smtClean="0"/>
              <a:t>Regulon</a:t>
            </a:r>
            <a:endParaRPr lang="en-GB" dirty="0"/>
          </a:p>
          <a:p>
            <a:pPr marL="457200" lvl="2">
              <a:spcBef>
                <a:spcPts val="0"/>
              </a:spcBef>
              <a:buClr>
                <a:srgbClr val="FF6600"/>
              </a:buClr>
              <a:defRPr/>
            </a:pPr>
            <a:r>
              <a:rPr lang="en-GB" dirty="0" smtClean="0"/>
              <a:t>E-F: Cyclic </a:t>
            </a:r>
            <a:r>
              <a:rPr lang="en-GB" dirty="0"/>
              <a:t>patterns (</a:t>
            </a:r>
            <a:r>
              <a:rPr lang="en-US" dirty="0"/>
              <a:t>Extended Feedback Loop </a:t>
            </a:r>
            <a:r>
              <a:rPr lang="en-GB" dirty="0"/>
              <a:t>and </a:t>
            </a:r>
            <a:r>
              <a:rPr lang="en-US" dirty="0"/>
              <a:t>Double Extended Feedback Loop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9432" y="4199331"/>
            <a:ext cx="371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Motifs são tipicamente definidos como padrões sobre-representados, i.e. que aparecem com mais frequência do que seria esperado num grafo gerado “aleatoriamente”</a:t>
            </a:r>
          </a:p>
          <a:p>
            <a:endParaRPr lang="pt-PT" smtClean="0"/>
          </a:p>
          <a:p>
            <a:r>
              <a:rPr lang="pt-PT" smtClean="0"/>
              <a:t>Difícil definir qual a melhor forma de gerar redes de forma “aleatória” …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492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/>
              <a:t>Aplicações: “network medicine”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Um fenótipo de uma doença raramente é consequência de uma anormalidade única, mas resulta normalmente de vários processos que interagem numa </a:t>
            </a:r>
            <a:r>
              <a:rPr lang="pt-PT" b="1" dirty="0" smtClean="0">
                <a:solidFill>
                  <a:srgbClr val="800000"/>
                </a:solidFill>
              </a:rPr>
              <a:t>rede complexa</a:t>
            </a:r>
          </a:p>
          <a:p>
            <a:r>
              <a:rPr lang="pt-PT" dirty="0" smtClean="0"/>
              <a:t>Abordagens baseadas na análise de redes podem ter um potencial enorme em termos de </a:t>
            </a:r>
            <a:r>
              <a:rPr lang="pt-PT" b="1" dirty="0" smtClean="0">
                <a:solidFill>
                  <a:srgbClr val="800000"/>
                </a:solidFill>
              </a:rPr>
              <a:t>aplicações clínicas</a:t>
            </a:r>
          </a:p>
          <a:p>
            <a:r>
              <a:rPr lang="pt-PT" dirty="0" smtClean="0"/>
              <a:t>Como exemplo, em redes metabólicas, um problema que afecte o fluxo de uma reação irá afectar o fluxo de todas as reações que se seguem nas vias metabólicas onde </a:t>
            </a:r>
            <a:r>
              <a:rPr lang="pt-PT" dirty="0" smtClean="0"/>
              <a:t>ela está </a:t>
            </a:r>
            <a:r>
              <a:rPr lang="pt-PT" dirty="0" smtClean="0"/>
              <a:t>integrada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986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66" y="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</a:rPr>
              <a:t>Exemplo</a:t>
            </a:r>
            <a:r>
              <a:rPr lang="en-US" b="1" dirty="0" smtClean="0">
                <a:solidFill>
                  <a:srgbClr val="800000"/>
                </a:solidFill>
              </a:rPr>
              <a:t> de </a:t>
            </a:r>
            <a:r>
              <a:rPr lang="en-US" b="1" dirty="0" err="1" smtClean="0">
                <a:solidFill>
                  <a:srgbClr val="800000"/>
                </a:solidFill>
              </a:rPr>
              <a:t>redes</a:t>
            </a:r>
            <a:r>
              <a:rPr lang="en-US" b="1" dirty="0" smtClean="0">
                <a:solidFill>
                  <a:srgbClr val="800000"/>
                </a:solidFill>
              </a:rPr>
              <a:t> “</a:t>
            </a:r>
            <a:r>
              <a:rPr lang="en-US" b="1" dirty="0" err="1" smtClean="0">
                <a:solidFill>
                  <a:srgbClr val="800000"/>
                </a:solidFill>
              </a:rPr>
              <a:t>clínicas</a:t>
            </a:r>
            <a:r>
              <a:rPr lang="en-US" b="1" dirty="0" smtClean="0">
                <a:solidFill>
                  <a:srgbClr val="800000"/>
                </a:solidFill>
              </a:rPr>
              <a:t>”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083" y="6419758"/>
            <a:ext cx="216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 et al, PNAS, 2008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125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947" y="6248357"/>
            <a:ext cx="588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Duas doenças estão ligadas se as enzimas </a:t>
            </a:r>
            <a:r>
              <a:rPr lang="pt-BR" smtClean="0"/>
              <a:t>associadas </a:t>
            </a:r>
            <a:r>
              <a:rPr lang="pt-BR" smtClean="0"/>
              <a:t>a elas </a:t>
            </a:r>
            <a:r>
              <a:rPr lang="pt-BR" dirty="0" smtClean="0"/>
              <a:t>catalisam reações adjacentes (num grafo de reações)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730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0" y="-508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Leitura</a:t>
            </a:r>
            <a:r>
              <a:rPr lang="en-US" b="1" dirty="0" smtClean="0"/>
              <a:t> </a:t>
            </a:r>
            <a:r>
              <a:rPr lang="en-US" b="1" dirty="0" err="1" smtClean="0"/>
              <a:t>adicional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962"/>
            <a:ext cx="5772140" cy="2945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71" y="3960103"/>
            <a:ext cx="5157486" cy="2812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6070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PT" b="1" dirty="0" smtClean="0"/>
              <a:t>Redes metabólicas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407091" cy="5380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b="1" dirty="0" smtClean="0">
                <a:solidFill>
                  <a:srgbClr val="800000"/>
                </a:solidFill>
              </a:rPr>
              <a:t>Redes metabólicas </a:t>
            </a:r>
            <a:r>
              <a:rPr lang="pt-PT" dirty="0" smtClean="0"/>
              <a:t>representam o metabolismo, i.e. o conjunto de reações químicas e os compostos envolvidos</a:t>
            </a:r>
          </a:p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dirty="0" smtClean="0"/>
              <a:t>Nós da rede representam reações (ou enzimas) e/ ou compostos (substratos e produtos das reações)</a:t>
            </a:r>
          </a:p>
          <a:p>
            <a:pPr>
              <a:spcBef>
                <a:spcPct val="50000"/>
              </a:spcBef>
              <a:buClr>
                <a:srgbClr val="800000"/>
              </a:buClr>
            </a:pPr>
            <a:r>
              <a:rPr lang="pt-PT" dirty="0" smtClean="0"/>
              <a:t>Vários tipos de rede possíveis: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</a:pPr>
            <a:r>
              <a:rPr lang="pt-PT" dirty="0" smtClean="0"/>
              <a:t>Rede de </a:t>
            </a:r>
            <a:r>
              <a:rPr lang="pt-PT" b="1" dirty="0" err="1" smtClean="0">
                <a:solidFill>
                  <a:srgbClr val="800000"/>
                </a:solidFill>
              </a:rPr>
              <a:t>metabolitos</a:t>
            </a:r>
            <a:r>
              <a:rPr lang="pt-PT" dirty="0" smtClean="0"/>
              <a:t>, onde nós são os compostos e reações são representadas pelos arcos do grafo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</a:pPr>
            <a:r>
              <a:rPr lang="pt-PT" dirty="0" smtClean="0"/>
              <a:t>Rede de </a:t>
            </a:r>
            <a:r>
              <a:rPr lang="pt-PT" b="1" dirty="0" smtClean="0">
                <a:solidFill>
                  <a:srgbClr val="800000"/>
                </a:solidFill>
              </a:rPr>
              <a:t>reações</a:t>
            </a:r>
            <a:r>
              <a:rPr lang="pt-PT" dirty="0" smtClean="0"/>
              <a:t>, onde nós são reações e arcos representam ligações entre reações por </a:t>
            </a:r>
            <a:r>
              <a:rPr lang="pt-PT" dirty="0" err="1" smtClean="0"/>
              <a:t>metabolitos</a:t>
            </a:r>
            <a:r>
              <a:rPr lang="pt-PT" dirty="0" smtClean="0"/>
              <a:t> comuns</a:t>
            </a:r>
          </a:p>
          <a:p>
            <a:pPr lvl="1">
              <a:spcBef>
                <a:spcPct val="50000"/>
              </a:spcBef>
              <a:buClr>
                <a:srgbClr val="800000"/>
              </a:buClr>
            </a:pPr>
            <a:r>
              <a:rPr lang="pt-PT" dirty="0" smtClean="0"/>
              <a:t>Rede de </a:t>
            </a:r>
            <a:r>
              <a:rPr lang="pt-PT" b="1" dirty="0" err="1" smtClean="0">
                <a:solidFill>
                  <a:srgbClr val="800000"/>
                </a:solidFill>
              </a:rPr>
              <a:t>metabolitos</a:t>
            </a:r>
            <a:r>
              <a:rPr lang="pt-PT" b="1" dirty="0" smtClean="0">
                <a:solidFill>
                  <a:srgbClr val="800000"/>
                </a:solidFill>
              </a:rPr>
              <a:t> e reações</a:t>
            </a:r>
            <a:r>
              <a:rPr lang="pt-PT" dirty="0" smtClean="0"/>
              <a:t>, onde nós são compostos e reações, sendo os arcos indicativos da participação dos compostos em reações como substratos ou produtos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3657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911"/>
            <a:ext cx="8229600" cy="1143000"/>
          </a:xfrm>
        </p:spPr>
        <p:txBody>
          <a:bodyPr/>
          <a:lstStyle/>
          <a:p>
            <a:r>
              <a:rPr lang="pt-PT" b="1" dirty="0" smtClean="0"/>
              <a:t>Redes metabólicas: exemplos</a:t>
            </a:r>
            <a:endParaRPr lang="pt-PT" b="1" dirty="0"/>
          </a:p>
        </p:txBody>
      </p:sp>
      <p:sp>
        <p:nvSpPr>
          <p:cNvPr id="6" name="Oval 5"/>
          <p:cNvSpPr/>
          <p:nvPr/>
        </p:nvSpPr>
        <p:spPr>
          <a:xfrm>
            <a:off x="584191" y="1026501"/>
            <a:ext cx="1007758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M1</a:t>
            </a:r>
            <a:endParaRPr lang="pt-PT" sz="1100" b="1" dirty="0"/>
          </a:p>
        </p:txBody>
      </p:sp>
      <p:sp>
        <p:nvSpPr>
          <p:cNvPr id="7" name="Rectângulo arredondado 10"/>
          <p:cNvSpPr/>
          <p:nvPr/>
        </p:nvSpPr>
        <p:spPr>
          <a:xfrm>
            <a:off x="2061812" y="2747283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R3</a:t>
            </a:r>
            <a:endParaRPr lang="pt-PT" sz="1100" b="1" dirty="0"/>
          </a:p>
        </p:txBody>
      </p:sp>
      <p:sp>
        <p:nvSpPr>
          <p:cNvPr id="8" name="Oval 7"/>
          <p:cNvSpPr/>
          <p:nvPr/>
        </p:nvSpPr>
        <p:spPr>
          <a:xfrm>
            <a:off x="404742" y="1670503"/>
            <a:ext cx="103099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M2</a:t>
            </a:r>
            <a:endParaRPr lang="pt-PT" sz="1000" b="1" dirty="0" smtClean="0"/>
          </a:p>
        </p:txBody>
      </p:sp>
      <p:sp>
        <p:nvSpPr>
          <p:cNvPr id="9" name="Oval 8"/>
          <p:cNvSpPr/>
          <p:nvPr/>
        </p:nvSpPr>
        <p:spPr>
          <a:xfrm>
            <a:off x="1756615" y="1881875"/>
            <a:ext cx="1023567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smtClean="0"/>
              <a:t>M4</a:t>
            </a:r>
            <a:endParaRPr lang="pt-PT" sz="1000" dirty="0"/>
          </a:p>
        </p:txBody>
      </p:sp>
      <p:sp>
        <p:nvSpPr>
          <p:cNvPr id="10" name="Oval 9"/>
          <p:cNvSpPr/>
          <p:nvPr/>
        </p:nvSpPr>
        <p:spPr>
          <a:xfrm>
            <a:off x="3355723" y="2629497"/>
            <a:ext cx="1009814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M6 </a:t>
            </a:r>
            <a:endParaRPr lang="pt-PT" sz="1100" b="1" dirty="0"/>
          </a:p>
        </p:txBody>
      </p:sp>
      <p:sp>
        <p:nvSpPr>
          <p:cNvPr id="11" name="Oval 10"/>
          <p:cNvSpPr/>
          <p:nvPr/>
        </p:nvSpPr>
        <p:spPr>
          <a:xfrm>
            <a:off x="507950" y="2604407"/>
            <a:ext cx="1038735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M5</a:t>
            </a:r>
            <a:endParaRPr lang="pt-PT" sz="1100" b="1" dirty="0"/>
          </a:p>
        </p:txBody>
      </p:sp>
      <p:sp>
        <p:nvSpPr>
          <p:cNvPr id="12" name="Rectângulo arredondado 17"/>
          <p:cNvSpPr/>
          <p:nvPr/>
        </p:nvSpPr>
        <p:spPr>
          <a:xfrm>
            <a:off x="3557063" y="1905878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R2</a:t>
            </a:r>
            <a:endParaRPr lang="pt-PT" sz="800" b="1" dirty="0"/>
          </a:p>
        </p:txBody>
      </p:sp>
      <p:sp>
        <p:nvSpPr>
          <p:cNvPr id="13" name="Rectângulo arredondado 18"/>
          <p:cNvSpPr/>
          <p:nvPr/>
        </p:nvSpPr>
        <p:spPr>
          <a:xfrm>
            <a:off x="1994364" y="1312253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R1</a:t>
            </a:r>
            <a:endParaRPr lang="pt-PT" sz="1100" b="1" dirty="0"/>
          </a:p>
        </p:txBody>
      </p:sp>
      <p:cxnSp>
        <p:nvCxnSpPr>
          <p:cNvPr id="14" name="Conexão recta unidireccional 19"/>
          <p:cNvCxnSpPr>
            <a:stCxn id="6" idx="6"/>
            <a:endCxn id="13" idx="1"/>
          </p:cNvCxnSpPr>
          <p:nvPr/>
        </p:nvCxnSpPr>
        <p:spPr>
          <a:xfrm>
            <a:off x="1591949" y="1240815"/>
            <a:ext cx="402415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xão recta unidireccional 20"/>
          <p:cNvCxnSpPr>
            <a:stCxn id="8" idx="7"/>
            <a:endCxn id="13" idx="1"/>
          </p:cNvCxnSpPr>
          <p:nvPr/>
        </p:nvCxnSpPr>
        <p:spPr>
          <a:xfrm flipV="1">
            <a:off x="1284748" y="1455129"/>
            <a:ext cx="709616" cy="278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xão recta unidireccional 21"/>
          <p:cNvCxnSpPr>
            <a:stCxn id="11" idx="6"/>
            <a:endCxn id="7" idx="1"/>
          </p:cNvCxnSpPr>
          <p:nvPr/>
        </p:nvCxnSpPr>
        <p:spPr>
          <a:xfrm>
            <a:off x="1546685" y="2818721"/>
            <a:ext cx="515127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cta unidireccional 22"/>
          <p:cNvCxnSpPr>
            <a:stCxn id="9" idx="4"/>
            <a:endCxn id="7" idx="0"/>
          </p:cNvCxnSpPr>
          <p:nvPr/>
        </p:nvCxnSpPr>
        <p:spPr>
          <a:xfrm>
            <a:off x="2268399" y="2310503"/>
            <a:ext cx="114884" cy="436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xão recta unidireccional 23"/>
          <p:cNvCxnSpPr>
            <a:stCxn id="13" idx="2"/>
            <a:endCxn id="9" idx="0"/>
          </p:cNvCxnSpPr>
          <p:nvPr/>
        </p:nvCxnSpPr>
        <p:spPr>
          <a:xfrm rot="5400000">
            <a:off x="2150182" y="1716222"/>
            <a:ext cx="283870" cy="47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xão recta unidireccional 24"/>
          <p:cNvCxnSpPr>
            <a:stCxn id="10" idx="0"/>
            <a:endCxn id="12" idx="2"/>
          </p:cNvCxnSpPr>
          <p:nvPr/>
        </p:nvCxnSpPr>
        <p:spPr>
          <a:xfrm flipV="1">
            <a:off x="3860630" y="2191630"/>
            <a:ext cx="17904" cy="437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xão recta unidireccional 25"/>
          <p:cNvCxnSpPr>
            <a:stCxn id="9" idx="6"/>
            <a:endCxn id="12" idx="1"/>
          </p:cNvCxnSpPr>
          <p:nvPr/>
        </p:nvCxnSpPr>
        <p:spPr>
          <a:xfrm flipV="1">
            <a:off x="2780182" y="2048754"/>
            <a:ext cx="776881" cy="47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282164" y="1028089"/>
            <a:ext cx="98658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M3</a:t>
            </a:r>
          </a:p>
        </p:txBody>
      </p:sp>
      <p:cxnSp>
        <p:nvCxnSpPr>
          <p:cNvPr id="22" name="Conexão recta unidireccional 27"/>
          <p:cNvCxnSpPr>
            <a:stCxn id="12" idx="0"/>
            <a:endCxn id="21" idx="4"/>
          </p:cNvCxnSpPr>
          <p:nvPr/>
        </p:nvCxnSpPr>
        <p:spPr>
          <a:xfrm flipH="1" flipV="1">
            <a:off x="3775455" y="1456717"/>
            <a:ext cx="103079" cy="449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xão recta unidireccional 28"/>
          <p:cNvCxnSpPr>
            <a:stCxn id="13" idx="3"/>
            <a:endCxn id="21" idx="2"/>
          </p:cNvCxnSpPr>
          <p:nvPr/>
        </p:nvCxnSpPr>
        <p:spPr>
          <a:xfrm flipV="1">
            <a:off x="2637306" y="1242403"/>
            <a:ext cx="644858" cy="2127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xão recta unidireccional 29"/>
          <p:cNvCxnSpPr>
            <a:stCxn id="7" idx="3"/>
            <a:endCxn id="10" idx="2"/>
          </p:cNvCxnSpPr>
          <p:nvPr/>
        </p:nvCxnSpPr>
        <p:spPr>
          <a:xfrm flipV="1">
            <a:off x="2704754" y="2843811"/>
            <a:ext cx="650969" cy="46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9277" y="4079273"/>
            <a:ext cx="986690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M1</a:t>
            </a:r>
            <a:endParaRPr lang="pt-PT" sz="1200" b="1" dirty="0"/>
          </a:p>
        </p:txBody>
      </p:sp>
      <p:sp>
        <p:nvSpPr>
          <p:cNvPr id="26" name="Oval 25"/>
          <p:cNvSpPr/>
          <p:nvPr/>
        </p:nvSpPr>
        <p:spPr>
          <a:xfrm>
            <a:off x="649277" y="5052622"/>
            <a:ext cx="1004968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M2</a:t>
            </a:r>
            <a:endParaRPr lang="pt-PT" sz="900" b="1" dirty="0"/>
          </a:p>
        </p:txBody>
      </p:sp>
      <p:sp>
        <p:nvSpPr>
          <p:cNvPr id="27" name="Oval 26"/>
          <p:cNvSpPr/>
          <p:nvPr/>
        </p:nvSpPr>
        <p:spPr>
          <a:xfrm>
            <a:off x="2502282" y="5040935"/>
            <a:ext cx="978369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M4</a:t>
            </a:r>
            <a:endParaRPr lang="pt-PT" sz="900" b="1" dirty="0"/>
          </a:p>
        </p:txBody>
      </p:sp>
      <p:sp>
        <p:nvSpPr>
          <p:cNvPr id="28" name="Oval 27"/>
          <p:cNvSpPr/>
          <p:nvPr/>
        </p:nvSpPr>
        <p:spPr>
          <a:xfrm>
            <a:off x="3557063" y="5732003"/>
            <a:ext cx="99351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M6</a:t>
            </a:r>
            <a:endParaRPr lang="pt-PT" sz="900" b="1" dirty="0"/>
          </a:p>
        </p:txBody>
      </p:sp>
      <p:sp>
        <p:nvSpPr>
          <p:cNvPr id="29" name="Oval 28"/>
          <p:cNvSpPr/>
          <p:nvPr/>
        </p:nvSpPr>
        <p:spPr>
          <a:xfrm>
            <a:off x="665468" y="5732003"/>
            <a:ext cx="971201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M5</a:t>
            </a:r>
            <a:endParaRPr lang="pt-PT" sz="900" b="1" dirty="0"/>
          </a:p>
        </p:txBody>
      </p:sp>
      <p:cxnSp>
        <p:nvCxnSpPr>
          <p:cNvPr id="30" name="Conexão recta unidireccional 35"/>
          <p:cNvCxnSpPr>
            <a:stCxn id="25" idx="6"/>
            <a:endCxn id="36" idx="2"/>
          </p:cNvCxnSpPr>
          <p:nvPr/>
        </p:nvCxnSpPr>
        <p:spPr>
          <a:xfrm flipV="1">
            <a:off x="1635967" y="4235842"/>
            <a:ext cx="1844684" cy="577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xão recta unidireccional 36"/>
          <p:cNvCxnSpPr>
            <a:stCxn id="26" idx="7"/>
            <a:endCxn id="36" idx="2"/>
          </p:cNvCxnSpPr>
          <p:nvPr/>
        </p:nvCxnSpPr>
        <p:spPr>
          <a:xfrm flipV="1">
            <a:off x="1507071" y="4235842"/>
            <a:ext cx="1973580" cy="879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xão recta unidireccional 37"/>
          <p:cNvCxnSpPr>
            <a:stCxn id="29" idx="6"/>
            <a:endCxn id="28" idx="2"/>
          </p:cNvCxnSpPr>
          <p:nvPr/>
        </p:nvCxnSpPr>
        <p:spPr>
          <a:xfrm>
            <a:off x="1636669" y="5946317"/>
            <a:ext cx="19203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exão recta unidireccional 38"/>
          <p:cNvCxnSpPr>
            <a:stCxn id="27" idx="4"/>
            <a:endCxn id="28" idx="1"/>
          </p:cNvCxnSpPr>
          <p:nvPr/>
        </p:nvCxnSpPr>
        <p:spPr>
          <a:xfrm>
            <a:off x="2991467" y="5469563"/>
            <a:ext cx="711092" cy="32521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xão recta unidireccional 39"/>
          <p:cNvCxnSpPr>
            <a:stCxn id="28" idx="0"/>
            <a:endCxn id="36" idx="4"/>
          </p:cNvCxnSpPr>
          <p:nvPr/>
        </p:nvCxnSpPr>
        <p:spPr>
          <a:xfrm flipH="1" flipV="1">
            <a:off x="3984984" y="4450156"/>
            <a:ext cx="68835" cy="1281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exão recta unidireccional 40"/>
          <p:cNvCxnSpPr>
            <a:stCxn id="27" idx="7"/>
            <a:endCxn id="36" idx="4"/>
          </p:cNvCxnSpPr>
          <p:nvPr/>
        </p:nvCxnSpPr>
        <p:spPr>
          <a:xfrm flipV="1">
            <a:off x="3337372" y="4450156"/>
            <a:ext cx="647612" cy="653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80651" y="4021528"/>
            <a:ext cx="1008665" cy="428628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M3</a:t>
            </a:r>
            <a:endParaRPr lang="pt-PT" sz="900" b="1" dirty="0"/>
          </a:p>
        </p:txBody>
      </p:sp>
      <p:cxnSp>
        <p:nvCxnSpPr>
          <p:cNvPr id="37" name="Conexão recta unidireccional 42"/>
          <p:cNvCxnSpPr>
            <a:stCxn id="25" idx="5"/>
            <a:endCxn id="27" idx="0"/>
          </p:cNvCxnSpPr>
          <p:nvPr/>
        </p:nvCxnSpPr>
        <p:spPr>
          <a:xfrm>
            <a:off x="1491470" y="4445130"/>
            <a:ext cx="1499997" cy="595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exão recta unidireccional 43"/>
          <p:cNvCxnSpPr>
            <a:stCxn id="26" idx="6"/>
            <a:endCxn id="27" idx="2"/>
          </p:cNvCxnSpPr>
          <p:nvPr/>
        </p:nvCxnSpPr>
        <p:spPr>
          <a:xfrm flipV="1">
            <a:off x="1654245" y="5255249"/>
            <a:ext cx="848037" cy="11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ângulo arredondado 44"/>
          <p:cNvSpPr/>
          <p:nvPr/>
        </p:nvSpPr>
        <p:spPr>
          <a:xfrm>
            <a:off x="5665869" y="4383281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R3</a:t>
            </a:r>
            <a:endParaRPr lang="pt-PT" sz="800" b="1" dirty="0"/>
          </a:p>
        </p:txBody>
      </p:sp>
      <p:sp>
        <p:nvSpPr>
          <p:cNvPr id="40" name="Rectângulo arredondado 45"/>
          <p:cNvSpPr/>
          <p:nvPr/>
        </p:nvSpPr>
        <p:spPr>
          <a:xfrm>
            <a:off x="7019486" y="3883215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dirty="0" smtClean="0"/>
              <a:t>R2</a:t>
            </a:r>
            <a:endParaRPr lang="pt-PT" sz="800" b="1" dirty="0"/>
          </a:p>
        </p:txBody>
      </p:sp>
      <p:sp>
        <p:nvSpPr>
          <p:cNvPr id="41" name="Rectângulo arredondado 46"/>
          <p:cNvSpPr/>
          <p:nvPr/>
        </p:nvSpPr>
        <p:spPr>
          <a:xfrm>
            <a:off x="5665869" y="3412797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R1</a:t>
            </a:r>
            <a:endParaRPr lang="pt-PT" sz="800" b="1" dirty="0"/>
          </a:p>
        </p:txBody>
      </p:sp>
      <p:cxnSp>
        <p:nvCxnSpPr>
          <p:cNvPr id="42" name="Conexão recta unidireccional 47"/>
          <p:cNvCxnSpPr>
            <a:stCxn id="41" idx="2"/>
            <a:endCxn id="39" idx="0"/>
          </p:cNvCxnSpPr>
          <p:nvPr/>
        </p:nvCxnSpPr>
        <p:spPr>
          <a:xfrm>
            <a:off x="5987340" y="3698549"/>
            <a:ext cx="0" cy="68473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Conexão recta unidireccional 48"/>
          <p:cNvCxnSpPr>
            <a:stCxn id="41" idx="3"/>
            <a:endCxn id="40" idx="1"/>
          </p:cNvCxnSpPr>
          <p:nvPr/>
        </p:nvCxnSpPr>
        <p:spPr>
          <a:xfrm>
            <a:off x="6308811" y="3555673"/>
            <a:ext cx="710675" cy="4704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exão recta unidireccional 49"/>
          <p:cNvCxnSpPr>
            <a:stCxn id="39" idx="3"/>
            <a:endCxn id="40" idx="1"/>
          </p:cNvCxnSpPr>
          <p:nvPr/>
        </p:nvCxnSpPr>
        <p:spPr>
          <a:xfrm flipV="1">
            <a:off x="6308811" y="4026091"/>
            <a:ext cx="710675" cy="500066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CaixaDeTexto 51"/>
          <p:cNvSpPr txBox="1"/>
          <p:nvPr/>
        </p:nvSpPr>
        <p:spPr>
          <a:xfrm>
            <a:off x="6654316" y="4899645"/>
            <a:ext cx="173637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 smtClean="0"/>
              <a:t>Rede de </a:t>
            </a:r>
            <a:r>
              <a:rPr lang="pt-PT" b="1" dirty="0" smtClean="0"/>
              <a:t>reações</a:t>
            </a:r>
            <a:endParaRPr lang="pt-PT" b="1" dirty="0"/>
          </a:p>
        </p:txBody>
      </p:sp>
      <p:sp>
        <p:nvSpPr>
          <p:cNvPr id="47" name="CaixaDeTexto 52"/>
          <p:cNvSpPr txBox="1"/>
          <p:nvPr/>
        </p:nvSpPr>
        <p:spPr>
          <a:xfrm>
            <a:off x="1477507" y="6333513"/>
            <a:ext cx="21595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 smtClean="0"/>
              <a:t>Rede de </a:t>
            </a:r>
            <a:r>
              <a:rPr lang="pt-PT" b="1" dirty="0" err="1" smtClean="0"/>
              <a:t>metabolitos</a:t>
            </a:r>
            <a:endParaRPr lang="pt-PT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518159" y="1305453"/>
            <a:ext cx="2571324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Sistema</a:t>
            </a:r>
            <a:r>
              <a:rPr lang="en-US" b="1" dirty="0" smtClean="0"/>
              <a:t> </a:t>
            </a:r>
            <a:r>
              <a:rPr lang="en-US" b="1" dirty="0" err="1" smtClean="0"/>
              <a:t>metabólico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R1: M1 + M2 =&gt; M3 + M4</a:t>
            </a:r>
          </a:p>
          <a:p>
            <a:r>
              <a:rPr lang="en-US" dirty="0" smtClean="0"/>
              <a:t>R2: M4 + M6 =&gt; M3</a:t>
            </a:r>
          </a:p>
          <a:p>
            <a:r>
              <a:rPr lang="en-US" dirty="0" smtClean="0"/>
              <a:t>R3: M4 + M5 &lt;=&gt; M6</a:t>
            </a:r>
          </a:p>
        </p:txBody>
      </p:sp>
      <p:sp>
        <p:nvSpPr>
          <p:cNvPr id="72" name="CaixaDeTexto 52"/>
          <p:cNvSpPr txBox="1"/>
          <p:nvPr/>
        </p:nvSpPr>
        <p:spPr>
          <a:xfrm>
            <a:off x="1461764" y="3312101"/>
            <a:ext cx="31213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 smtClean="0"/>
              <a:t>Rede de </a:t>
            </a:r>
            <a:r>
              <a:rPr lang="pt-PT" b="1" dirty="0" err="1" smtClean="0"/>
              <a:t>metabolitos</a:t>
            </a:r>
            <a:r>
              <a:rPr lang="pt-PT" b="1" dirty="0" smtClean="0"/>
              <a:t> e reações</a:t>
            </a:r>
            <a:endParaRPr lang="pt-PT" b="1" dirty="0"/>
          </a:p>
        </p:txBody>
      </p:sp>
      <p:cxnSp>
        <p:nvCxnSpPr>
          <p:cNvPr id="48" name="Conexão recta unidireccional 43"/>
          <p:cNvCxnSpPr/>
          <p:nvPr/>
        </p:nvCxnSpPr>
        <p:spPr>
          <a:xfrm flipV="1">
            <a:off x="1635967" y="5407650"/>
            <a:ext cx="1018715" cy="47453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8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74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Redes</a:t>
            </a:r>
            <a:r>
              <a:rPr lang="en-US" b="1" dirty="0" smtClean="0"/>
              <a:t> </a:t>
            </a:r>
            <a:r>
              <a:rPr lang="en-US" b="1" dirty="0" err="1" smtClean="0"/>
              <a:t>metabólicas</a:t>
            </a:r>
            <a:r>
              <a:rPr lang="en-US" b="1" dirty="0" smtClean="0"/>
              <a:t>: </a:t>
            </a:r>
            <a:r>
              <a:rPr lang="en-US" b="1" dirty="0" err="1" smtClean="0"/>
              <a:t>exemplos</a:t>
            </a:r>
            <a:endParaRPr lang="en-US" b="1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06375" y="1403350"/>
            <a:ext cx="6931025" cy="4679950"/>
            <a:chOff x="325" y="1476"/>
            <a:chExt cx="3159" cy="2549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" y="1476"/>
              <a:ext cx="3159" cy="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673" y="2238"/>
              <a:ext cx="806" cy="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6372225" y="4149725"/>
            <a:ext cx="1439863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900988" y="4016375"/>
            <a:ext cx="1081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b="1">
                <a:solidFill>
                  <a:srgbClr val="6600FF"/>
                </a:solidFill>
              </a:rPr>
              <a:t>Nó: enzima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6281738" y="2349500"/>
            <a:ext cx="153035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 flipV="1">
            <a:off x="6281738" y="2033588"/>
            <a:ext cx="1439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858125" y="2798763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b="1"/>
              <a:t>Ligação:</a:t>
            </a:r>
          </a:p>
          <a:p>
            <a:pPr eaLnBrk="1" hangingPunct="1"/>
            <a:r>
              <a:rPr lang="pt-PT" sz="1800" b="1"/>
              <a:t>Reacção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 flipV="1">
            <a:off x="6102350" y="2079625"/>
            <a:ext cx="17097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588250" y="5364163"/>
            <a:ext cx="14398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b="1"/>
              <a:t>Ligação:</a:t>
            </a:r>
          </a:p>
          <a:p>
            <a:pPr eaLnBrk="1" hangingPunct="1"/>
            <a:r>
              <a:rPr lang="pt-PT" sz="1800" b="1"/>
              <a:t>Interacção de enzimas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 flipV="1">
            <a:off x="6416675" y="5364163"/>
            <a:ext cx="1081088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21600" y="1712913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b="1" dirty="0">
                <a:solidFill>
                  <a:srgbClr val="990000"/>
                </a:solidFill>
              </a:rPr>
              <a:t>Nó:</a:t>
            </a:r>
          </a:p>
          <a:p>
            <a:pPr eaLnBrk="1" hangingPunct="1"/>
            <a:r>
              <a:rPr lang="pt-PT" sz="1800" b="1" dirty="0" err="1">
                <a:solidFill>
                  <a:srgbClr val="990000"/>
                </a:solidFill>
              </a:rPr>
              <a:t>Metabolito</a:t>
            </a:r>
            <a:endParaRPr lang="pt-PT" sz="1800" b="1" dirty="0">
              <a:solidFill>
                <a:srgbClr val="990000"/>
              </a:solidFill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907" y="6280150"/>
            <a:ext cx="4213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err="1"/>
              <a:t>Patil</a:t>
            </a:r>
            <a:r>
              <a:rPr lang="en-GB" sz="1600" dirty="0"/>
              <a:t> and Nielsen (2005), PNAS, 102, 2685-9</a:t>
            </a:r>
          </a:p>
        </p:txBody>
      </p:sp>
    </p:spTree>
    <p:extLst>
      <p:ext uri="{BB962C8B-B14F-4D97-AF65-F5344CB8AC3E}">
        <p14:creationId xmlns:p14="http://schemas.microsoft.com/office/powerpoint/2010/main" xmlns="" val="18103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Grafos bipartidos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Um grafo </a:t>
            </a:r>
            <a:r>
              <a:rPr lang="pt-PT" i="1" dirty="0" smtClean="0"/>
              <a:t>G=(V,E)</a:t>
            </a:r>
            <a:r>
              <a:rPr lang="pt-PT" dirty="0" smtClean="0"/>
              <a:t> é dito </a:t>
            </a:r>
            <a:r>
              <a:rPr lang="pt-PT" b="1" dirty="0" smtClean="0">
                <a:solidFill>
                  <a:srgbClr val="800000"/>
                </a:solidFill>
              </a:rPr>
              <a:t>bipartido</a:t>
            </a:r>
            <a:r>
              <a:rPr lang="pt-PT" dirty="0" smtClean="0">
                <a:solidFill>
                  <a:srgbClr val="800000"/>
                </a:solidFill>
              </a:rPr>
              <a:t> </a:t>
            </a:r>
            <a:r>
              <a:rPr lang="pt-PT" dirty="0" smtClean="0"/>
              <a:t>quando:</a:t>
            </a:r>
          </a:p>
          <a:p>
            <a:pPr lvl="1"/>
            <a:r>
              <a:rPr lang="pt-PT" dirty="0" smtClean="0"/>
              <a:t>o seu conjunto de vértices V pode ser dividido em dois conjuntos V1 e V2, tais que a reunião de V1 e V2 é igual a V, e a sua interseção é vazia;</a:t>
            </a:r>
          </a:p>
          <a:p>
            <a:pPr lvl="1"/>
            <a:r>
              <a:rPr lang="pt-PT" dirty="0" smtClean="0"/>
              <a:t>O conjunto de arcos E só contém pares onde um dos vértices pertence a V1 e o outro a V2, i.e. só existem ligações entre elementos de cada um dos dois </a:t>
            </a:r>
            <a:r>
              <a:rPr lang="pt-PT" dirty="0" err="1" smtClean="0"/>
              <a:t>sub-conjuntos</a:t>
            </a:r>
            <a:r>
              <a:rPr lang="pt-PT" dirty="0" smtClean="0"/>
              <a:t> e não existem ligações entre elementos do mesmo </a:t>
            </a:r>
            <a:r>
              <a:rPr lang="pt-PT" dirty="0" err="1" smtClean="0"/>
              <a:t>sub-conjunto</a:t>
            </a:r>
            <a:endParaRPr lang="pt-PT" dirty="0" smtClean="0"/>
          </a:p>
          <a:p>
            <a:r>
              <a:rPr lang="pt-PT" dirty="0" smtClean="0"/>
              <a:t>As redes metabólicas reação-</a:t>
            </a:r>
            <a:r>
              <a:rPr lang="pt-PT" dirty="0" err="1" smtClean="0"/>
              <a:t>metabolito</a:t>
            </a:r>
            <a:r>
              <a:rPr lang="pt-PT" dirty="0" smtClean="0"/>
              <a:t> são grafos bipartidos onde V1 = conjunto de </a:t>
            </a:r>
            <a:r>
              <a:rPr lang="pt-PT" dirty="0" err="1" smtClean="0"/>
              <a:t>metabolitos</a:t>
            </a:r>
            <a:r>
              <a:rPr lang="pt-PT" dirty="0" smtClean="0"/>
              <a:t> e V2 = conjunto de reações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6231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84" y="118819"/>
            <a:ext cx="8229600" cy="1143000"/>
          </a:xfrm>
        </p:spPr>
        <p:txBody>
          <a:bodyPr>
            <a:normAutofit/>
          </a:bodyPr>
          <a:lstStyle/>
          <a:p>
            <a:r>
              <a:rPr lang="pt-PT" b="1" smtClean="0">
                <a:solidFill>
                  <a:srgbClr val="800000"/>
                </a:solidFill>
              </a:rPr>
              <a:t>Implementando redes metabólicas</a:t>
            </a:r>
            <a:endParaRPr lang="pt-PT" b="1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23" y="1335307"/>
            <a:ext cx="8229600" cy="4525963"/>
          </a:xfrm>
        </p:spPr>
        <p:txBody>
          <a:bodyPr/>
          <a:lstStyle/>
          <a:p>
            <a:r>
              <a:rPr lang="pt-PT" smtClean="0"/>
              <a:t>Com base no código genérico para grafos orientados (classe </a:t>
            </a:r>
            <a:r>
              <a:rPr lang="pt-PT" b="1" smtClean="0">
                <a:solidFill>
                  <a:srgbClr val="800000"/>
                </a:solidFill>
              </a:rPr>
              <a:t>MyGraph</a:t>
            </a:r>
            <a:r>
              <a:rPr lang="pt-PT" smtClean="0"/>
              <a:t>) vamos criar uma classe para representar e analisar os vários tipos de rede metabólica</a:t>
            </a:r>
          </a:p>
          <a:p>
            <a:r>
              <a:rPr lang="pt-PT" smtClean="0"/>
              <a:t>Esta classe será uma </a:t>
            </a:r>
            <a:r>
              <a:rPr lang="pt-PT" b="1" smtClean="0">
                <a:solidFill>
                  <a:srgbClr val="800000"/>
                </a:solidFill>
              </a:rPr>
              <a:t>sub-classe </a:t>
            </a:r>
            <a:r>
              <a:rPr lang="pt-PT" smtClean="0"/>
              <a:t>da classe MyGraph, </a:t>
            </a:r>
            <a:r>
              <a:rPr lang="pt-PT" b="1" smtClean="0">
                <a:solidFill>
                  <a:srgbClr val="800000"/>
                </a:solidFill>
              </a:rPr>
              <a:t>herdando</a:t>
            </a:r>
            <a:r>
              <a:rPr lang="pt-PT" smtClean="0">
                <a:solidFill>
                  <a:srgbClr val="800000"/>
                </a:solidFill>
              </a:rPr>
              <a:t> </a:t>
            </a:r>
            <a:r>
              <a:rPr lang="pt-PT" smtClean="0"/>
              <a:t>assim todos os seus atributos e métodos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65428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84" y="118819"/>
            <a:ext cx="8229600" cy="1143000"/>
          </a:xfrm>
        </p:spPr>
        <p:txBody>
          <a:bodyPr>
            <a:normAutofit/>
          </a:bodyPr>
          <a:lstStyle/>
          <a:p>
            <a:r>
              <a:rPr lang="pt-PT" b="1" smtClean="0">
                <a:solidFill>
                  <a:srgbClr val="800000"/>
                </a:solidFill>
              </a:rPr>
              <a:t>Implementando redes metabólicas</a:t>
            </a:r>
            <a:endParaRPr lang="pt-PT" b="1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84" y="1409528"/>
            <a:ext cx="7744500" cy="2862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MyGraph</a:t>
            </a:r>
            <a:r>
              <a:rPr lang="en-US" dirty="0"/>
              <a:t> import </a:t>
            </a:r>
            <a:r>
              <a:rPr lang="en-US" dirty="0" err="1" smtClean="0"/>
              <a:t>MyGraph</a:t>
            </a:r>
            <a:endParaRPr lang="en-US" dirty="0" smtClean="0"/>
          </a:p>
          <a:p>
            <a:endParaRPr lang="en-US" dirty="0">
              <a:effectLst/>
            </a:endParaRPr>
          </a:p>
          <a:p>
            <a:r>
              <a:rPr lang="en-US" dirty="0"/>
              <a:t>class </a:t>
            </a:r>
            <a:r>
              <a:rPr lang="en-US" b="1" dirty="0" err="1"/>
              <a:t>MetabolicNetwork</a:t>
            </a:r>
            <a:r>
              <a:rPr lang="en-US" dirty="0"/>
              <a:t> (</a:t>
            </a:r>
            <a:r>
              <a:rPr lang="en-US" b="1" dirty="0" err="1"/>
              <a:t>MyGraph</a:t>
            </a:r>
            <a:r>
              <a:rPr lang="en-US" dirty="0"/>
              <a:t>):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networktype</a:t>
            </a:r>
            <a:r>
              <a:rPr lang="en-US" dirty="0"/>
              <a:t> = "metabolite-reaction", graph = {})</a:t>
            </a:r>
            <a:r>
              <a:rPr lang="en-US" dirty="0" smtClean="0"/>
              <a:t>:	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MyGraph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graph)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self.net_type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networktype</a:t>
            </a:r>
            <a:endParaRPr lang="en-US" dirty="0"/>
          </a:p>
          <a:p>
            <a:endParaRPr lang="en-US" dirty="0" smtClean="0">
              <a:effectLst/>
            </a:endParaRPr>
          </a:p>
          <a:p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loadFromFiles</a:t>
            </a:r>
            <a:r>
              <a:rPr lang="en-US" dirty="0"/>
              <a:t>(</a:t>
            </a:r>
            <a:r>
              <a:rPr lang="en-US" dirty="0" smtClean="0"/>
              <a:t>self, …)</a:t>
            </a:r>
            <a:endParaRPr lang="en-US" dirty="0"/>
          </a:p>
          <a:p>
            <a:r>
              <a:rPr lang="en-US" dirty="0" smtClean="0">
                <a:effectLst/>
              </a:rPr>
              <a:t>		…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3906" y="4682372"/>
            <a:ext cx="71445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800000"/>
                </a:solidFill>
              </a:rPr>
              <a:t>MetabolicNetwork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metabólicas</a:t>
            </a:r>
            <a:r>
              <a:rPr lang="en-US" dirty="0" smtClean="0"/>
              <a:t>, </a:t>
            </a:r>
            <a:r>
              <a:rPr lang="en-US" dirty="0" err="1" smtClean="0"/>
              <a:t>extendendo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i="1" dirty="0" err="1" smtClean="0"/>
              <a:t>MyGraph</a:t>
            </a:r>
            <a:endParaRPr lang="en-US" b="1" i="1" dirty="0" smtClean="0"/>
          </a:p>
          <a:p>
            <a:r>
              <a:rPr lang="en-US" dirty="0" err="1" smtClean="0"/>
              <a:t>Atributos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b="1" i="1" dirty="0" smtClean="0"/>
              <a:t>graph</a:t>
            </a:r>
            <a:r>
              <a:rPr lang="en-US" dirty="0" smtClean="0"/>
              <a:t> – </a:t>
            </a:r>
            <a:r>
              <a:rPr lang="en-US" dirty="0" err="1" smtClean="0"/>
              <a:t>dicionário</a:t>
            </a:r>
            <a:r>
              <a:rPr lang="en-US" dirty="0" smtClean="0"/>
              <a:t> </a:t>
            </a:r>
            <a:r>
              <a:rPr lang="en-US" dirty="0" err="1" smtClean="0"/>
              <a:t>herdado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MyGraph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i="1" dirty="0" err="1" smtClean="0"/>
              <a:t>net_type</a:t>
            </a:r>
            <a:r>
              <a:rPr lang="en-US" dirty="0" smtClean="0"/>
              <a:t> –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: “metabolite-reaction”, “reaction”, “metabolite”</a:t>
            </a:r>
          </a:p>
        </p:txBody>
      </p:sp>
    </p:spTree>
    <p:extLst>
      <p:ext uri="{BB962C8B-B14F-4D97-AF65-F5344CB8AC3E}">
        <p14:creationId xmlns:p14="http://schemas.microsoft.com/office/powerpoint/2010/main" xmlns="" val="1650160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2025</Words>
  <Application>Microsoft Office PowerPoint</Application>
  <PresentationFormat>Apresentação no Ecrã (4:3)</PresentationFormat>
  <Paragraphs>410</Paragraphs>
  <Slides>37</Slides>
  <Notes>0</Notes>
  <HiddenSlides>17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38" baseType="lpstr">
      <vt:lpstr>Office Theme</vt:lpstr>
      <vt:lpstr>Redes biológicas</vt:lpstr>
      <vt:lpstr>Redes biológicas</vt:lpstr>
      <vt:lpstr>Redes biológicas: exemplo</vt:lpstr>
      <vt:lpstr>Redes metabólicas</vt:lpstr>
      <vt:lpstr>Redes metabólicas: exemplos</vt:lpstr>
      <vt:lpstr>Redes metabólicas: exemplos</vt:lpstr>
      <vt:lpstr>Grafos bipartidos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Implementando redes metabólicas</vt:lpstr>
      <vt:lpstr>Redes metabólicas: exemplo</vt:lpstr>
      <vt:lpstr>Implementando redes metabólicas</vt:lpstr>
      <vt:lpstr>Análise topológica de redes: graus e distribuição de graus</vt:lpstr>
      <vt:lpstr>Implementação de graus</vt:lpstr>
      <vt:lpstr>Implementação de graus</vt:lpstr>
      <vt:lpstr>Análise topológica de redes: caminhos mais curtos</vt:lpstr>
      <vt:lpstr>Implementação de distância média</vt:lpstr>
      <vt:lpstr>Coeficiente de clustering</vt:lpstr>
      <vt:lpstr>Implementando grafos: clustering</vt:lpstr>
      <vt:lpstr>Análise topológica de redes: clustering</vt:lpstr>
      <vt:lpstr>Implementando grafos: clustering</vt:lpstr>
      <vt:lpstr>Implementando grafos: clustering</vt:lpstr>
      <vt:lpstr>Análise topológica de redes teóricas</vt:lpstr>
      <vt:lpstr>Análise topológica de redes metabólicas</vt:lpstr>
      <vt:lpstr>Análise topológica de redes metabólicas</vt:lpstr>
      <vt:lpstr>Redes regulatórias</vt:lpstr>
      <vt:lpstr>Redes regulatórias: exemplo</vt:lpstr>
      <vt:lpstr>Motifs em redes biológicas: exemplos</vt:lpstr>
      <vt:lpstr>Aplicações: “network medicine”</vt:lpstr>
      <vt:lpstr>Exemplo de redes “clínicas”</vt:lpstr>
      <vt:lpstr>Leitura adicional</vt:lpstr>
    </vt:vector>
  </TitlesOfParts>
  <Company>Universidade do Minho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biológicas</dc:title>
  <dc:creator>Miguel Rocha</dc:creator>
  <cp:lastModifiedBy>Rui Mendes</cp:lastModifiedBy>
  <cp:revision>105</cp:revision>
  <dcterms:created xsi:type="dcterms:W3CDTF">2015-03-02T15:26:54Z</dcterms:created>
  <dcterms:modified xsi:type="dcterms:W3CDTF">2018-02-28T12:14:48Z</dcterms:modified>
</cp:coreProperties>
</file>