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74" r:id="rId5"/>
    <p:sldId id="275" r:id="rId6"/>
    <p:sldId id="276" r:id="rId7"/>
    <p:sldId id="283" r:id="rId8"/>
    <p:sldId id="277" r:id="rId9"/>
    <p:sldId id="278" r:id="rId10"/>
    <p:sldId id="284" r:id="rId11"/>
    <p:sldId id="279" r:id="rId12"/>
    <p:sldId id="280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7" r:id="rId22"/>
    <p:sldId id="268" r:id="rId23"/>
    <p:sldId id="282" r:id="rId24"/>
    <p:sldId id="281" r:id="rId25"/>
    <p:sldId id="270" r:id="rId26"/>
    <p:sldId id="269" r:id="rId27"/>
    <p:sldId id="271" r:id="rId28"/>
    <p:sldId id="27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2437"/>
  </p:normalViewPr>
  <p:slideViewPr>
    <p:cSldViewPr snapToGrid="0">
      <p:cViewPr varScale="1">
        <p:scale>
          <a:sx n="49" d="100"/>
          <a:sy n="49" d="100"/>
        </p:scale>
        <p:origin x="7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45284B0-BF22-4B07-A55A-EDD7BD3B5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63C7FE46-F2CD-4652-90D2-1D6F488DA3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xmlns="" id="{A2C0F87C-0A16-4571-84EE-D231A3C75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5E38-CF8A-4698-ACC1-DCA595EA1E63}" type="datetimeFigureOut">
              <a:rPr lang="en-US" smtClean="0"/>
              <a:t>3/9/18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xmlns="" id="{5E94227E-557A-412F-8113-E5284C602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xmlns="" id="{71750772-3ED9-4A91-A834-E90FEB21A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68B8D-FBB6-42B6-9515-6FB9460E3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75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EEE9C91-4EB8-4139-8609-A4F91D1A2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xmlns="" id="{2545BE8F-D877-4379-8682-7DF2A7E3C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xmlns="" id="{5F0B77BF-55AA-4C8C-A534-9F74E477E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5E38-CF8A-4698-ACC1-DCA595EA1E63}" type="datetimeFigureOut">
              <a:rPr lang="en-US" smtClean="0"/>
              <a:t>3/9/18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xmlns="" id="{D6F9B86F-FC3D-44E7-B54D-A9DB0B075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xmlns="" id="{81FD47AD-AE06-44D9-859A-3D1F00536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68B8D-FBB6-42B6-9515-6FB9460E3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344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C0573BAC-7CE7-48A5-9DDA-0C4455D092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xmlns="" id="{3A0328C6-C400-404B-AE36-A22A62440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xmlns="" id="{9784AA49-79EE-4C49-8293-2E3650463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5E38-CF8A-4698-ACC1-DCA595EA1E63}" type="datetimeFigureOut">
              <a:rPr lang="en-US" smtClean="0"/>
              <a:t>3/9/18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xmlns="" id="{416CE73E-7E48-4DF5-982A-78845FD88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xmlns="" id="{8CDADD8B-38F1-40F8-A421-8CB9C88BA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68B8D-FBB6-42B6-9515-6FB9460E3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87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945167D-AF3B-4BD8-9AD0-D750FF193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xmlns="" id="{388675B2-4657-4721-99C7-199E5E3B2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xmlns="" id="{B378D6CE-B382-4342-AC11-DA7BA9283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5E38-CF8A-4698-ACC1-DCA595EA1E63}" type="datetimeFigureOut">
              <a:rPr lang="en-US" smtClean="0"/>
              <a:t>3/9/18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xmlns="" id="{5A6A4522-E1ED-48AD-BC56-961A6EFA9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xmlns="" id="{7FB49B7E-7912-4BD6-8D0F-FF7F34782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68B8D-FBB6-42B6-9515-6FB9460E3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08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657ECCD-C412-4B44-9506-729456FA6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xmlns="" id="{D097A320-FE79-486C-84AB-18EB2C33B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xmlns="" id="{C5C30C32-E74D-489E-A469-C762BBDDB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5E38-CF8A-4698-ACC1-DCA595EA1E63}" type="datetimeFigureOut">
              <a:rPr lang="en-US" smtClean="0"/>
              <a:t>3/9/18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xmlns="" id="{BA503DEE-DC3E-4820-B2B4-6E3FB5E17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xmlns="" id="{717E8B14-2286-4020-8CA8-B8302B927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68B8D-FBB6-42B6-9515-6FB9460E3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49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4A6B8EF-EEEE-4062-A4ED-4E1867963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xmlns="" id="{86783731-11FF-4D4A-B2B5-D33311700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xmlns="" id="{E2403773-1E9A-44C8-A8A2-A6467D8C9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xmlns="" id="{ACDA4E5E-AB9D-436B-AB22-2DAA57ED1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5E38-CF8A-4698-ACC1-DCA595EA1E63}" type="datetimeFigureOut">
              <a:rPr lang="en-US" smtClean="0"/>
              <a:t>3/9/18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xmlns="" id="{A5469B9D-E97F-4920-A77F-D6F648C7D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xmlns="" id="{38AC1ED7-07D1-4E64-AC74-ABA09D557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68B8D-FBB6-42B6-9515-6FB9460E3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4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274E7E1-FCF5-4D9B-B175-9A750A9A1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xmlns="" id="{EF31D5C7-838E-4DC1-82F3-6BAB74F34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xmlns="" id="{424ABE54-4588-4DA7-95C6-FBA5F5473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xmlns="" id="{BA567240-4039-4276-9B3D-4172B54A95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xmlns="" id="{32D6B89F-1694-47E2-9D01-E1166FBBDB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xmlns="" id="{C7A7ED66-4FEE-42AF-A36C-CDB2CCE30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5E38-CF8A-4698-ACC1-DCA595EA1E63}" type="datetimeFigureOut">
              <a:rPr lang="en-US" smtClean="0"/>
              <a:t>3/9/18</a:t>
            </a:fld>
            <a:endParaRPr lang="en-US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xmlns="" id="{E24CE327-B74A-4C94-BD4E-440671F07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xmlns="" id="{B1D81B40-FDA5-4433-BA31-B6564F9F6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68B8D-FBB6-42B6-9515-6FB9460E3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5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5FA0507-091D-4A0D-8B74-C44C75E75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xmlns="" id="{EA7D13F0-6A4F-421B-9667-81755DF65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5E38-CF8A-4698-ACC1-DCA595EA1E63}" type="datetimeFigureOut">
              <a:rPr lang="en-US" smtClean="0"/>
              <a:t>3/9/18</a:t>
            </a:fld>
            <a:endParaRPr lang="en-US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xmlns="" id="{A3566338-9C52-484D-98A2-ED7C6245E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xmlns="" id="{AF90CF1B-83EC-4E94-845A-143D2E4E7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68B8D-FBB6-42B6-9515-6FB9460E3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87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xmlns="" id="{B8302066-5FC0-4E85-A9CC-265DA6FF9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5E38-CF8A-4698-ACC1-DCA595EA1E63}" type="datetimeFigureOut">
              <a:rPr lang="en-US" smtClean="0"/>
              <a:t>3/9/18</a:t>
            </a:fld>
            <a:endParaRPr lang="en-US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xmlns="" id="{A3D13CC1-880D-4F6E-B4FD-019FDDD6A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xmlns="" id="{3561F1D4-95EB-40CB-AF56-02977A3E7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68B8D-FBB6-42B6-9515-6FB9460E3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7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1F1C4F9-4AFD-484C-8A0F-775DFE7BD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xmlns="" id="{98121C21-B1DD-446E-8F82-9A6A6B1A9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xmlns="" id="{833643F9-ECD0-4461-9F05-5154AD801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xmlns="" id="{01FFEFD9-60DD-43BD-B749-6FE6B2DAA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5E38-CF8A-4698-ACC1-DCA595EA1E63}" type="datetimeFigureOut">
              <a:rPr lang="en-US" smtClean="0"/>
              <a:t>3/9/18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xmlns="" id="{50F2078E-7064-4118-ADE5-139870998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xmlns="" id="{7E85B572-3E3F-4E6C-811D-BFCD64353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68B8D-FBB6-42B6-9515-6FB9460E3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4282974-4BE5-40EC-BE39-9D1C0BE54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xmlns="" id="{0EFC5CF4-57B9-4E9D-AFEC-6D7D9D9874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xmlns="" id="{D1D3E96A-0F04-4DD1-8102-F49F7927B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xmlns="" id="{04AA0B46-6DAD-4E3C-8382-757534888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5E38-CF8A-4698-ACC1-DCA595EA1E63}" type="datetimeFigureOut">
              <a:rPr lang="en-US" smtClean="0"/>
              <a:t>3/9/18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xmlns="" id="{3F293EDE-CE6A-4856-8D3F-365E08E8F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xmlns="" id="{A33C4F51-E4B7-4609-B622-1DF281895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68B8D-FBB6-42B6-9515-6FB9460E3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36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xmlns="" id="{D4996720-0DCB-4328-8F6F-D671D4A3F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xmlns="" id="{23B41EA1-6102-426B-AD90-4CAF42D1F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xmlns="" id="{2D7197BA-4B2F-4D33-808E-9DCFA3DAA4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B5E38-CF8A-4698-ACC1-DCA595EA1E63}" type="datetimeFigureOut">
              <a:rPr lang="en-US" smtClean="0"/>
              <a:t>3/9/18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xmlns="" id="{3D3B81E3-8C30-4094-A694-7307A07A09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xmlns="" id="{F6D6D4EE-CB9D-48B8-AEA7-1AA4DF6481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68B8D-FBB6-42B6-9515-6FB9460E3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06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b="1"/>
              <a:t>Grafos e sequenciação de genomas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9994" y="3886200"/>
            <a:ext cx="7562206" cy="1752600"/>
          </a:xfrm>
        </p:spPr>
        <p:txBody>
          <a:bodyPr/>
          <a:lstStyle/>
          <a:p>
            <a:r>
              <a:rPr lang="pt-PT" dirty="0"/>
              <a:t>Como os grafos e os algoritmos sobre grafos podem ajudar na montagem de leituras (fragmentos) de genomas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66667" y="6084747"/>
            <a:ext cx="7436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Parcialmente</a:t>
            </a:r>
            <a:r>
              <a:rPr lang="en-US" dirty="0"/>
              <a:t> </a:t>
            </a:r>
            <a:r>
              <a:rPr lang="en-US" dirty="0" err="1"/>
              <a:t>adaptado</a:t>
            </a:r>
            <a:r>
              <a:rPr lang="en-US" dirty="0"/>
              <a:t> do </a:t>
            </a:r>
            <a:r>
              <a:rPr lang="en-US" dirty="0" err="1"/>
              <a:t>curso</a:t>
            </a:r>
            <a:r>
              <a:rPr lang="en-US" dirty="0"/>
              <a:t> “Bioinformatics Algorithms”, P. </a:t>
            </a:r>
            <a:r>
              <a:rPr lang="en-US" dirty="0" err="1"/>
              <a:t>Pevzner</a:t>
            </a:r>
            <a:r>
              <a:rPr lang="en-US" dirty="0"/>
              <a:t> et al</a:t>
            </a:r>
          </a:p>
          <a:p>
            <a:r>
              <a:rPr lang="en-US" i="1" dirty="0"/>
              <a:t>How Do We Assemble Genomes? (Graph Algorithms)</a:t>
            </a:r>
          </a:p>
        </p:txBody>
      </p:sp>
    </p:spTree>
    <p:extLst>
      <p:ext uri="{BB962C8B-B14F-4D97-AF65-F5344CB8AC3E}">
        <p14:creationId xmlns:p14="http://schemas.microsoft.com/office/powerpoint/2010/main" val="2771287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xmlns="" id="{232BD317-AEF6-4906-9766-1CF4ED545B80}"/>
              </a:ext>
            </a:extLst>
          </p:cNvPr>
          <p:cNvSpPr txBox="1"/>
          <p:nvPr/>
        </p:nvSpPr>
        <p:spPr>
          <a:xfrm>
            <a:off x="2346100" y="1129373"/>
            <a:ext cx="7038658" cy="53245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def test5():</a:t>
            </a:r>
          </a:p>
          <a:p>
            <a:r>
              <a:rPr lang="en-US" sz="2000" dirty="0"/>
              <a:t>	gr = </a:t>
            </a:r>
            <a:r>
              <a:rPr lang="en-US" sz="2000" dirty="0" err="1"/>
              <a:t>MyGraph</a:t>
            </a:r>
            <a:r>
              <a:rPr lang="en-US" sz="2000" dirty="0"/>
              <a:t>( {1:[2], 2:[3,1], 3:[4], 4:[2,5],  5:[6], 6:[]} )    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gr.print_</a:t>
            </a:r>
            <a:r>
              <a:rPr lang="en-US" sz="2000" u="sng" dirty="0" err="1"/>
              <a:t>graph</a:t>
            </a:r>
            <a:r>
              <a:rPr lang="en-US" sz="2000" dirty="0"/>
              <a:t>()    </a:t>
            </a:r>
          </a:p>
          <a:p>
            <a:r>
              <a:rPr lang="en-US" sz="2000" dirty="0"/>
              <a:t>	print(</a:t>
            </a:r>
            <a:r>
              <a:rPr lang="en-US" sz="2000" dirty="0" err="1"/>
              <a:t>gr.checkBalancedGraph</a:t>
            </a:r>
            <a:r>
              <a:rPr lang="en-US" sz="2000" dirty="0"/>
              <a:t>() )</a:t>
            </a:r>
          </a:p>
          <a:p>
            <a:r>
              <a:rPr lang="en-US" sz="2000" dirty="0"/>
              <a:t>	print(</a:t>
            </a:r>
            <a:r>
              <a:rPr lang="en-US" sz="2000" dirty="0" err="1"/>
              <a:t>gr.checkNearlyBalancedGraph</a:t>
            </a:r>
            <a:r>
              <a:rPr lang="en-US" sz="2000" dirty="0"/>
              <a:t>()  )  </a:t>
            </a:r>
          </a:p>
          <a:p>
            <a:r>
              <a:rPr lang="en-US" sz="2000" dirty="0"/>
              <a:t>	print(</a:t>
            </a:r>
            <a:r>
              <a:rPr lang="en-US" sz="2000" dirty="0" err="1"/>
              <a:t>gr.eulerianPath</a:t>
            </a:r>
            <a:r>
              <a:rPr lang="en-US" sz="2000" dirty="0"/>
              <a:t>() )</a:t>
            </a:r>
          </a:p>
          <a:p>
            <a:endParaRPr lang="en-US" sz="2000" dirty="0"/>
          </a:p>
          <a:p>
            <a:r>
              <a:rPr lang="en-US" sz="2000" dirty="0"/>
              <a:t>Result:</a:t>
            </a:r>
          </a:p>
          <a:p>
            <a:r>
              <a:rPr lang="en-US" sz="2000" dirty="0"/>
              <a:t>1 -&gt; [2]</a:t>
            </a:r>
          </a:p>
          <a:p>
            <a:r>
              <a:rPr lang="en-US" sz="2000" dirty="0"/>
              <a:t>2 -&gt; [3, 1]</a:t>
            </a:r>
          </a:p>
          <a:p>
            <a:r>
              <a:rPr lang="en-US" sz="2000" dirty="0"/>
              <a:t>3 -&gt; [4]</a:t>
            </a:r>
          </a:p>
          <a:p>
            <a:r>
              <a:rPr lang="en-US" sz="2000" dirty="0"/>
              <a:t>4 -&gt; [2, 5]</a:t>
            </a:r>
          </a:p>
          <a:p>
            <a:r>
              <a:rPr lang="en-US" sz="2000" dirty="0"/>
              <a:t>5 -&gt; [6]</a:t>
            </a:r>
          </a:p>
          <a:p>
            <a:r>
              <a:rPr lang="en-US" sz="2000" dirty="0"/>
              <a:t>6 -&gt; []</a:t>
            </a:r>
          </a:p>
          <a:p>
            <a:r>
              <a:rPr lang="en-US" sz="2000" dirty="0"/>
              <a:t>False</a:t>
            </a:r>
          </a:p>
          <a:p>
            <a:r>
              <a:rPr lang="en-US" sz="2000" dirty="0"/>
              <a:t>(4, 6)</a:t>
            </a:r>
          </a:p>
          <a:p>
            <a:r>
              <a:rPr lang="en-US" sz="2000" dirty="0"/>
              <a:t>[4, 2, 1, 2, 3, 4, 5, 6]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70FA8507-2B03-4598-98AB-FED8472A0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287" y="-13627"/>
            <a:ext cx="8229600" cy="1143000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800000"/>
                </a:solidFill>
              </a:rPr>
              <a:t>Implementando caminhos </a:t>
            </a:r>
            <a:r>
              <a:rPr lang="pt-PT" sz="3600" b="1" dirty="0" err="1">
                <a:solidFill>
                  <a:srgbClr val="800000"/>
                </a:solidFill>
              </a:rPr>
              <a:t>Eulerianos</a:t>
            </a:r>
            <a:r>
              <a:rPr lang="pt-PT" sz="3600" b="1" dirty="0">
                <a:solidFill>
                  <a:srgbClr val="800000"/>
                </a:solidFill>
              </a:rPr>
              <a:t> </a:t>
            </a:r>
            <a:br>
              <a:rPr lang="pt-PT" sz="3600" b="1" dirty="0">
                <a:solidFill>
                  <a:srgbClr val="800000"/>
                </a:solidFill>
              </a:rPr>
            </a:br>
            <a:endParaRPr lang="pt-PT" sz="2800" b="1" i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950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3287" y="-13627"/>
            <a:ext cx="8229600" cy="1143000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800000"/>
                </a:solidFill>
              </a:rPr>
              <a:t>Implementando caminhos </a:t>
            </a:r>
            <a:r>
              <a:rPr lang="pt-PT" sz="3600" b="1" dirty="0" err="1">
                <a:solidFill>
                  <a:srgbClr val="800000"/>
                </a:solidFill>
              </a:rPr>
              <a:t>Eulerianos</a:t>
            </a:r>
            <a:r>
              <a:rPr lang="pt-PT" sz="3600" b="1" dirty="0">
                <a:solidFill>
                  <a:srgbClr val="800000"/>
                </a:solidFill>
              </a:rPr>
              <a:t> </a:t>
            </a:r>
            <a:br>
              <a:rPr lang="pt-PT" sz="3600" b="1" dirty="0">
                <a:solidFill>
                  <a:srgbClr val="800000"/>
                </a:solidFill>
              </a:rPr>
            </a:br>
            <a:r>
              <a:rPr lang="pt-PT" sz="2800" b="1" dirty="0">
                <a:solidFill>
                  <a:srgbClr val="800000"/>
                </a:solidFill>
              </a:rPr>
              <a:t>(classe </a:t>
            </a:r>
            <a:r>
              <a:rPr lang="pt-PT" sz="2800" b="1" dirty="0" err="1">
                <a:solidFill>
                  <a:srgbClr val="800000"/>
                </a:solidFill>
              </a:rPr>
              <a:t>DeBruijnGraph</a:t>
            </a:r>
            <a:r>
              <a:rPr lang="pt-PT" sz="2800" b="1" dirty="0">
                <a:solidFill>
                  <a:srgbClr val="800000"/>
                </a:solidFill>
              </a:rPr>
              <a:t>)</a:t>
            </a:r>
            <a:endParaRPr lang="pt-PT" sz="2800" b="1" i="1" dirty="0">
              <a:solidFill>
                <a:srgbClr val="8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33166" y="1544870"/>
            <a:ext cx="9499398" cy="17543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 def </a:t>
            </a:r>
            <a:r>
              <a:rPr lang="en-US" b="1" dirty="0" err="1"/>
              <a:t>inDegree</a:t>
            </a:r>
            <a:r>
              <a:rPr lang="en-US" dirty="0"/>
              <a:t>(</a:t>
            </a:r>
            <a:r>
              <a:rPr lang="en-US" i="1" dirty="0"/>
              <a:t>self</a:t>
            </a:r>
            <a:r>
              <a:rPr lang="en-US" dirty="0"/>
              <a:t>, v):</a:t>
            </a:r>
          </a:p>
          <a:p>
            <a:r>
              <a:rPr lang="en-US" dirty="0"/>
              <a:t>	define res equal to 0</a:t>
            </a:r>
          </a:p>
          <a:p>
            <a:r>
              <a:rPr lang="en-US" dirty="0"/>
              <a:t>	for each node in graph:</a:t>
            </a:r>
          </a:p>
          <a:p>
            <a:r>
              <a:rPr lang="en-US" dirty="0"/>
              <a:t>		if v is in successors of node:</a:t>
            </a:r>
          </a:p>
          <a:p>
            <a:r>
              <a:rPr lang="en-US" dirty="0"/>
              <a:t>			sum to res the count of v repeats as successor of node</a:t>
            </a:r>
          </a:p>
          <a:p>
            <a:r>
              <a:rPr lang="en-US" dirty="0"/>
              <a:t>	return res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53621" y="1204959"/>
            <a:ext cx="3179267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dirty="0"/>
              <a:t>Necessário alterar </a:t>
            </a:r>
            <a:r>
              <a:rPr lang="pt-PT" dirty="0" err="1"/>
              <a:t>in</a:t>
            </a:r>
            <a:r>
              <a:rPr lang="pt-PT" dirty="0"/>
              <a:t> </a:t>
            </a:r>
            <a:r>
              <a:rPr lang="pt-PT" dirty="0" err="1"/>
              <a:t>degree</a:t>
            </a:r>
            <a:r>
              <a:rPr lang="pt-PT" dirty="0"/>
              <a:t> para grafos com arcos repetidos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87511" y="4084025"/>
            <a:ext cx="7651441" cy="2031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test6():</a:t>
            </a:r>
          </a:p>
          <a:p>
            <a:pPr lvl="1"/>
            <a:r>
              <a:rPr lang="en-US" dirty="0"/>
              <a:t>frags = ["AAT", "ATG", "ATG", "ATG", "CAT", "CCA", "GAT", "GCC", "GGA", \</a:t>
            </a:r>
          </a:p>
          <a:p>
            <a:pPr lvl="1"/>
            <a:r>
              <a:rPr lang="en-US" dirty="0"/>
              <a:t>"GGG", "GTT", "TAA", "TGC", "TGG", "TGT"]</a:t>
            </a:r>
          </a:p>
          <a:p>
            <a:pPr lvl="1"/>
            <a:r>
              <a:rPr lang="en-US" dirty="0" err="1"/>
              <a:t>dbgr</a:t>
            </a:r>
            <a:r>
              <a:rPr lang="en-US" dirty="0"/>
              <a:t> = </a:t>
            </a:r>
            <a:r>
              <a:rPr lang="en-US" dirty="0" err="1"/>
              <a:t>DeBruijnGraph</a:t>
            </a:r>
            <a:r>
              <a:rPr lang="en-US" dirty="0"/>
              <a:t>(frags)</a:t>
            </a:r>
          </a:p>
          <a:p>
            <a:pPr lvl="1"/>
            <a:r>
              <a:rPr lang="en-US" dirty="0" err="1"/>
              <a:t>dbgr.print_graph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print (</a:t>
            </a:r>
            <a:r>
              <a:rPr lang="en-US" dirty="0" err="1"/>
              <a:t>dbgr.checkNearlyBalancedGraph</a:t>
            </a:r>
            <a:r>
              <a:rPr lang="en-US" dirty="0"/>
              <a:t>())</a:t>
            </a:r>
          </a:p>
          <a:p>
            <a:pPr lvl="1"/>
            <a:r>
              <a:rPr lang="en-US" dirty="0"/>
              <a:t>print (</a:t>
            </a:r>
            <a:r>
              <a:rPr lang="en-US" dirty="0" err="1"/>
              <a:t>dbgr.eulerianPath</a:t>
            </a:r>
            <a:r>
              <a:rPr lang="en-US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3035994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3287" y="111028"/>
            <a:ext cx="8229600" cy="1143000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800000"/>
                </a:solidFill>
              </a:rPr>
              <a:t>Implementando caminhos </a:t>
            </a:r>
            <a:r>
              <a:rPr lang="pt-PT" sz="3600" b="1" dirty="0" err="1">
                <a:solidFill>
                  <a:srgbClr val="800000"/>
                </a:solidFill>
              </a:rPr>
              <a:t>Eulerianos</a:t>
            </a:r>
            <a:r>
              <a:rPr lang="pt-PT" sz="3600" b="1" dirty="0">
                <a:solidFill>
                  <a:srgbClr val="800000"/>
                </a:solidFill>
              </a:rPr>
              <a:t>: fechando o ciclo </a:t>
            </a:r>
            <a:endParaRPr lang="pt-PT" sz="3600" b="1" i="1" dirty="0">
              <a:solidFill>
                <a:srgbClr val="8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3287" y="1701624"/>
            <a:ext cx="5398035" cy="2308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def test7():</a:t>
            </a:r>
          </a:p>
          <a:p>
            <a:pPr lvl="1"/>
            <a:r>
              <a:rPr lang="en-US" dirty="0" err="1"/>
              <a:t>orig_sequence</a:t>
            </a:r>
            <a:r>
              <a:rPr lang="en-US" dirty="0"/>
              <a:t> = "ATGCAATGGTCTG"</a:t>
            </a:r>
          </a:p>
          <a:p>
            <a:pPr lvl="1"/>
            <a:r>
              <a:rPr lang="en-US" dirty="0"/>
              <a:t>frags = composition(3, </a:t>
            </a:r>
            <a:r>
              <a:rPr lang="en-US" dirty="0" err="1"/>
              <a:t>orig_sequence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dbgr</a:t>
            </a:r>
            <a:r>
              <a:rPr lang="en-US" dirty="0"/>
              <a:t> = </a:t>
            </a:r>
            <a:r>
              <a:rPr lang="en-US" dirty="0" err="1"/>
              <a:t>DeBruijnGraph</a:t>
            </a:r>
            <a:r>
              <a:rPr lang="en-US" dirty="0"/>
              <a:t>(frags)</a:t>
            </a:r>
          </a:p>
          <a:p>
            <a:pPr lvl="1"/>
            <a:r>
              <a:rPr lang="en-US" dirty="0" err="1"/>
              <a:t>dbgr.print_graph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print (</a:t>
            </a:r>
            <a:r>
              <a:rPr lang="en-US" dirty="0" err="1"/>
              <a:t>dbgr.checkNearlyBalancedGraph</a:t>
            </a:r>
            <a:r>
              <a:rPr lang="en-US" dirty="0"/>
              <a:t>())</a:t>
            </a:r>
          </a:p>
          <a:p>
            <a:pPr lvl="1"/>
            <a:r>
              <a:rPr lang="en-US" dirty="0"/>
              <a:t>p= </a:t>
            </a:r>
            <a:r>
              <a:rPr lang="en-US" dirty="0" err="1"/>
              <a:t>dbgr.eulerianPath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print (p)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20080" y="4734543"/>
            <a:ext cx="8561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Vamos assumir que sabemos a sequência original e verificar se conseguimos recuperá-la !</a:t>
            </a:r>
          </a:p>
          <a:p>
            <a:endParaRPr lang="pt-PT" dirty="0"/>
          </a:p>
          <a:p>
            <a:r>
              <a:rPr lang="pt-PT" dirty="0"/>
              <a:t>Teste com outras alternativas … será que conseguimos sempre identificar corretamente a sequência original ?</a:t>
            </a:r>
          </a:p>
          <a:p>
            <a:r>
              <a:rPr lang="pt-PT" dirty="0"/>
              <a:t>O que é que isto implica ?</a:t>
            </a:r>
          </a:p>
        </p:txBody>
      </p:sp>
    </p:spTree>
    <p:extLst>
      <p:ext uri="{BB962C8B-B14F-4D97-AF65-F5344CB8AC3E}">
        <p14:creationId xmlns:p14="http://schemas.microsoft.com/office/powerpoint/2010/main" val="2546280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3287" y="111028"/>
            <a:ext cx="8229600" cy="1143000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800000"/>
                </a:solidFill>
              </a:rPr>
              <a:t>Implementação grafo de sobreposições</a:t>
            </a:r>
            <a:endParaRPr lang="pt-PT" sz="3600" b="1" i="1" dirty="0">
              <a:solidFill>
                <a:srgbClr val="8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87361" y="2238212"/>
            <a:ext cx="5394490" cy="31393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class </a:t>
            </a:r>
            <a:r>
              <a:rPr lang="en-US" b="1" dirty="0" err="1"/>
              <a:t>OverlapGraph</a:t>
            </a:r>
            <a:r>
              <a:rPr lang="en-US" dirty="0"/>
              <a:t>(</a:t>
            </a:r>
            <a:r>
              <a:rPr lang="en-US" dirty="0" err="1"/>
              <a:t>MyGraph</a:t>
            </a:r>
            <a:r>
              <a:rPr lang="en-US" dirty="0"/>
              <a:t>):</a:t>
            </a:r>
          </a:p>
          <a:p>
            <a:r>
              <a:rPr lang="en-US" dirty="0"/>
              <a:t>	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</a:t>
            </a:r>
            <a:r>
              <a:rPr lang="en-US" i="1" dirty="0"/>
              <a:t>self</a:t>
            </a:r>
            <a:r>
              <a:rPr lang="en-US" dirty="0"/>
              <a:t>, fragments):</a:t>
            </a:r>
          </a:p>
          <a:p>
            <a:r>
              <a:rPr lang="en-US" dirty="0"/>
              <a:t>		</a:t>
            </a:r>
            <a:r>
              <a:rPr lang="en-US" dirty="0" err="1"/>
              <a:t>MyGraph</a:t>
            </a:r>
            <a:r>
              <a:rPr lang="en-US" dirty="0"/>
              <a:t>.__</a:t>
            </a:r>
            <a:r>
              <a:rPr lang="en-US" dirty="0" err="1"/>
              <a:t>init</a:t>
            </a:r>
            <a:r>
              <a:rPr lang="en-US" dirty="0"/>
              <a:t>__(self, {})</a:t>
            </a:r>
          </a:p>
          <a:p>
            <a:r>
              <a:rPr lang="en-US" dirty="0"/>
              <a:t>		</a:t>
            </a:r>
            <a:r>
              <a:rPr lang="en-US" dirty="0" err="1"/>
              <a:t>self.createOverlapGraph</a:t>
            </a:r>
            <a:r>
              <a:rPr lang="en-US" dirty="0"/>
              <a:t>(fragments)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b="1" dirty="0" err="1"/>
              <a:t>createOverlapGraph</a:t>
            </a:r>
            <a:r>
              <a:rPr lang="en-US" dirty="0"/>
              <a:t>(</a:t>
            </a:r>
            <a:r>
              <a:rPr lang="en-US" i="1" dirty="0"/>
              <a:t>self</a:t>
            </a:r>
            <a:r>
              <a:rPr lang="en-US" dirty="0"/>
              <a:t>, </a:t>
            </a:r>
            <a:r>
              <a:rPr lang="en-US" dirty="0" err="1"/>
              <a:t>lseqs</a:t>
            </a:r>
            <a:r>
              <a:rPr lang="en-US" dirty="0"/>
              <a:t>):</a:t>
            </a:r>
          </a:p>
          <a:p>
            <a:r>
              <a:rPr lang="en-US" dirty="0"/>
              <a:t>		## add vertices</a:t>
            </a:r>
          </a:p>
          <a:p>
            <a:r>
              <a:rPr lang="en-US" dirty="0"/>
              <a:t>		…</a:t>
            </a:r>
          </a:p>
          <a:p>
            <a:endParaRPr lang="en-US" dirty="0"/>
          </a:p>
          <a:p>
            <a:r>
              <a:rPr lang="en-US" dirty="0"/>
              <a:t>		## add edges</a:t>
            </a:r>
          </a:p>
          <a:p>
            <a:r>
              <a:rPr lang="en-US" dirty="0"/>
              <a:t>		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03288" y="1074837"/>
            <a:ext cx="79807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Vamos implementar uma classe para representar grafos de sobreposições</a:t>
            </a:r>
          </a:p>
          <a:p>
            <a:r>
              <a:rPr lang="pt-PT" sz="2000" dirty="0"/>
              <a:t>Esta classe – </a:t>
            </a:r>
            <a:r>
              <a:rPr lang="pt-PT" sz="2000" b="1" i="1" dirty="0" err="1"/>
              <a:t>OverlapGraph</a:t>
            </a:r>
            <a:r>
              <a:rPr lang="pt-PT" sz="2000" b="1" i="1" dirty="0"/>
              <a:t> </a:t>
            </a:r>
            <a:r>
              <a:rPr lang="pt-PT" sz="2000" dirty="0"/>
              <a:t>- será uma </a:t>
            </a:r>
            <a:r>
              <a:rPr lang="pt-PT" sz="2000" dirty="0" err="1"/>
              <a:t>sub-classe</a:t>
            </a:r>
            <a:r>
              <a:rPr lang="pt-PT" sz="2000" dirty="0"/>
              <a:t> da classe </a:t>
            </a:r>
            <a:r>
              <a:rPr lang="pt-PT" sz="2000" dirty="0" err="1"/>
              <a:t>MyGraph</a:t>
            </a:r>
            <a:r>
              <a:rPr lang="pt-PT" sz="2000" dirty="0"/>
              <a:t> para representar grafos orientados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50663" y="2664046"/>
            <a:ext cx="5128135" cy="3416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def test8():</a:t>
            </a:r>
          </a:p>
          <a:p>
            <a:r>
              <a:rPr lang="en-US" dirty="0"/>
              <a:t>	frags = ["AAT", "ATG", "GTT", "TAA", "TGT”]</a:t>
            </a:r>
          </a:p>
          <a:p>
            <a:r>
              <a:rPr lang="en-US" dirty="0"/>
              <a:t>	</a:t>
            </a:r>
            <a:r>
              <a:rPr lang="en-US" dirty="0" err="1"/>
              <a:t>ovgr</a:t>
            </a:r>
            <a:r>
              <a:rPr lang="en-US" dirty="0"/>
              <a:t> = </a:t>
            </a:r>
            <a:r>
              <a:rPr lang="en-US" dirty="0" err="1"/>
              <a:t>OverlapGraph</a:t>
            </a:r>
            <a:r>
              <a:rPr lang="en-US" dirty="0"/>
              <a:t>(frags)</a:t>
            </a:r>
          </a:p>
          <a:p>
            <a:r>
              <a:rPr lang="en-US" dirty="0"/>
              <a:t>	</a:t>
            </a:r>
            <a:r>
              <a:rPr lang="en-US" dirty="0" err="1"/>
              <a:t>ovgr.print_graph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Result:</a:t>
            </a:r>
          </a:p>
          <a:p>
            <a:r>
              <a:rPr lang="en-US" dirty="0"/>
              <a:t>AAT -&gt; ['ATG’]</a:t>
            </a:r>
          </a:p>
          <a:p>
            <a:r>
              <a:rPr lang="en-US" dirty="0"/>
              <a:t>ATG -&gt; ['TGT']</a:t>
            </a:r>
          </a:p>
          <a:p>
            <a:r>
              <a:rPr lang="en-US" dirty="0"/>
              <a:t>GTT -&gt; []</a:t>
            </a:r>
          </a:p>
          <a:p>
            <a:r>
              <a:rPr lang="en-US" dirty="0"/>
              <a:t>TAA -&gt; ['AAT']</a:t>
            </a:r>
          </a:p>
          <a:p>
            <a:r>
              <a:rPr lang="en-US" dirty="0"/>
              <a:t>TGT -&gt; ['GTT']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769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3287" y="111028"/>
            <a:ext cx="8229600" cy="1143000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800000"/>
                </a:solidFill>
              </a:rPr>
              <a:t>Implementando grafo de sobreposições</a:t>
            </a:r>
            <a:endParaRPr lang="pt-PT" sz="3600" b="1" i="1" dirty="0">
              <a:solidFill>
                <a:srgbClr val="8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12816" y="2288244"/>
            <a:ext cx="5622556" cy="28623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b="1" dirty="0" err="1"/>
              <a:t>createOverlapGraph</a:t>
            </a:r>
            <a:r>
              <a:rPr lang="en-US" dirty="0"/>
              <a:t>(</a:t>
            </a:r>
            <a:r>
              <a:rPr lang="en-US" i="1" dirty="0"/>
              <a:t>self</a:t>
            </a:r>
            <a:r>
              <a:rPr lang="en-US" dirty="0"/>
              <a:t>, </a:t>
            </a:r>
            <a:r>
              <a:rPr lang="en-US" dirty="0" err="1"/>
              <a:t>lseqs</a:t>
            </a:r>
            <a:r>
              <a:rPr lang="en-US" dirty="0"/>
              <a:t>):</a:t>
            </a:r>
          </a:p>
          <a:p>
            <a:r>
              <a:rPr lang="en-US" dirty="0"/>
              <a:t>	## add vertices</a:t>
            </a:r>
          </a:p>
          <a:p>
            <a:r>
              <a:rPr lang="en-US" dirty="0"/>
              <a:t>	for each </a:t>
            </a:r>
            <a:r>
              <a:rPr lang="en-US" dirty="0" err="1"/>
              <a:t>seq</a:t>
            </a:r>
            <a:r>
              <a:rPr lang="en-US" dirty="0"/>
              <a:t> in </a:t>
            </a:r>
            <a:r>
              <a:rPr lang="en-US" dirty="0" err="1"/>
              <a:t>lseqs</a:t>
            </a:r>
            <a:r>
              <a:rPr lang="en-US" dirty="0"/>
              <a:t>:</a:t>
            </a:r>
          </a:p>
          <a:p>
            <a:r>
              <a:rPr lang="en-US" dirty="0"/>
              <a:t>		add node </a:t>
            </a:r>
            <a:r>
              <a:rPr lang="en-US" dirty="0" err="1"/>
              <a:t>seq</a:t>
            </a:r>
            <a:r>
              <a:rPr lang="en-US" dirty="0"/>
              <a:t> to graph	</a:t>
            </a:r>
          </a:p>
          <a:p>
            <a:r>
              <a:rPr lang="en-US" dirty="0"/>
              <a:t>	## add edges</a:t>
            </a:r>
          </a:p>
          <a:p>
            <a:r>
              <a:rPr lang="en-US" dirty="0"/>
              <a:t>	for each </a:t>
            </a:r>
            <a:r>
              <a:rPr lang="en-US" dirty="0" err="1"/>
              <a:t>seq</a:t>
            </a:r>
            <a:r>
              <a:rPr lang="en-US" dirty="0"/>
              <a:t> in </a:t>
            </a:r>
            <a:r>
              <a:rPr lang="en-US" dirty="0" err="1"/>
              <a:t>lseqs</a:t>
            </a:r>
            <a:r>
              <a:rPr lang="en-US" dirty="0"/>
              <a:t>:</a:t>
            </a:r>
          </a:p>
          <a:p>
            <a:r>
              <a:rPr lang="en-US" dirty="0"/>
              <a:t>		get suffix of </a:t>
            </a:r>
            <a:r>
              <a:rPr lang="en-US" dirty="0" err="1"/>
              <a:t>seq</a:t>
            </a:r>
            <a:endParaRPr lang="en-US" dirty="0"/>
          </a:p>
          <a:p>
            <a:r>
              <a:rPr lang="en-US" dirty="0"/>
              <a:t>		for each seq2 in </a:t>
            </a:r>
            <a:r>
              <a:rPr lang="en-US" dirty="0" err="1"/>
              <a:t>lseqs</a:t>
            </a:r>
            <a:r>
              <a:rPr lang="en-US" dirty="0"/>
              <a:t>:</a:t>
            </a:r>
          </a:p>
          <a:p>
            <a:r>
              <a:rPr lang="en-US" dirty="0"/>
              <a:t>		   if prefix of seq2 is equal to suffix:</a:t>
            </a:r>
          </a:p>
          <a:p>
            <a:r>
              <a:rPr lang="en-US" dirty="0"/>
              <a:t>		       add edge </a:t>
            </a:r>
            <a:r>
              <a:rPr lang="en-US" dirty="0" err="1"/>
              <a:t>seq</a:t>
            </a:r>
            <a:r>
              <a:rPr lang="en-US" dirty="0"/>
              <a:t>, seq2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79434" y="1820817"/>
            <a:ext cx="4088913" cy="20313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## auxiliary functions</a:t>
            </a:r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b="1" dirty="0"/>
              <a:t>suffix</a:t>
            </a:r>
            <a:r>
              <a:rPr lang="en-US" dirty="0"/>
              <a:t> (</a:t>
            </a:r>
            <a:r>
              <a:rPr lang="en-US" dirty="0" err="1"/>
              <a:t>seq</a:t>
            </a:r>
            <a:r>
              <a:rPr lang="en-US" dirty="0"/>
              <a:t>): </a:t>
            </a:r>
          </a:p>
          <a:p>
            <a:r>
              <a:rPr lang="en-US" dirty="0"/>
              <a:t>	return </a:t>
            </a:r>
            <a:r>
              <a:rPr lang="en-US" dirty="0" err="1"/>
              <a:t>seq</a:t>
            </a:r>
            <a:r>
              <a:rPr lang="en-US" dirty="0"/>
              <a:t> without first char</a:t>
            </a:r>
          </a:p>
          <a:p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b="1" dirty="0"/>
              <a:t>prefix </a:t>
            </a:r>
            <a:r>
              <a:rPr lang="en-US" dirty="0"/>
              <a:t>(</a:t>
            </a:r>
            <a:r>
              <a:rPr lang="en-US" dirty="0" err="1"/>
              <a:t>seq</a:t>
            </a:r>
            <a:r>
              <a:rPr lang="en-US" dirty="0"/>
              <a:t>):</a:t>
            </a:r>
          </a:p>
          <a:p>
            <a:r>
              <a:rPr lang="en-US" dirty="0"/>
              <a:t>	return </a:t>
            </a:r>
            <a:r>
              <a:rPr lang="en-US" dirty="0" err="1"/>
              <a:t>seq</a:t>
            </a:r>
            <a:r>
              <a:rPr lang="en-US" dirty="0"/>
              <a:t> without last char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779435" y="4161022"/>
            <a:ext cx="408891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Funções auxiliares definidas fora da classe: </a:t>
            </a:r>
          </a:p>
          <a:p>
            <a:r>
              <a:rPr lang="pt-PT" b="1" dirty="0" err="1"/>
              <a:t>Suffix</a:t>
            </a:r>
            <a:r>
              <a:rPr lang="pt-PT" dirty="0"/>
              <a:t> retorna a sequência sem o primeiro caracter;</a:t>
            </a:r>
          </a:p>
          <a:p>
            <a:r>
              <a:rPr lang="pt-PT" b="1" dirty="0" err="1"/>
              <a:t>Prefix</a:t>
            </a:r>
            <a:r>
              <a:rPr lang="pt-PT" dirty="0"/>
              <a:t> retorna a sequência sem o ultimo caracter;</a:t>
            </a:r>
            <a:br>
              <a:rPr lang="pt-PT" dirty="0"/>
            </a:br>
            <a:r>
              <a:rPr lang="pt-PT" dirty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31530" y="5587132"/>
            <a:ext cx="3897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Qual o problema desta solução?</a:t>
            </a:r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xmlns="" id="{5A198999-430F-48BD-BA6D-7D89DAC8AA38}"/>
              </a:ext>
            </a:extLst>
          </p:cNvPr>
          <p:cNvSpPr txBox="1"/>
          <p:nvPr/>
        </p:nvSpPr>
        <p:spPr>
          <a:xfrm>
            <a:off x="1312816" y="1417193"/>
            <a:ext cx="5917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Adiciona as sequencias como nós no grafo, cria arcos caso haja alinhamento parcial de duas sequências</a:t>
            </a:r>
          </a:p>
        </p:txBody>
      </p:sp>
    </p:spTree>
    <p:extLst>
      <p:ext uri="{BB962C8B-B14F-4D97-AF65-F5344CB8AC3E}">
        <p14:creationId xmlns:p14="http://schemas.microsoft.com/office/powerpoint/2010/main" val="2821847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3287" y="-114910"/>
            <a:ext cx="8229600" cy="1143000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800000"/>
                </a:solidFill>
              </a:rPr>
              <a:t>Implementando grafo de sobreposições - exemplo com repetições</a:t>
            </a:r>
            <a:endParaRPr lang="pt-PT" sz="3600" b="1" i="1" dirty="0">
              <a:solidFill>
                <a:srgbClr val="8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10991" y="1129691"/>
            <a:ext cx="7331561" cy="17543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def test9():</a:t>
            </a:r>
          </a:p>
          <a:p>
            <a:pPr lvl="1"/>
            <a:r>
              <a:rPr lang="en-US" dirty="0"/>
              <a:t>frags = ["AAT”,"ATG”,"ATG”,“ATG”,"CAT”,"CCA”,"GAT”,"GCC”,"GGA”, \</a:t>
            </a:r>
          </a:p>
          <a:p>
            <a:pPr lvl="1"/>
            <a:r>
              <a:rPr lang="en-US" dirty="0"/>
              <a:t>"GGG”,"GTT”,"TAA”,"TGC”,"TGG”,"TGT"]</a:t>
            </a:r>
          </a:p>
          <a:p>
            <a:pPr lvl="1"/>
            <a:r>
              <a:rPr lang="en-US" dirty="0" err="1"/>
              <a:t>ovgr</a:t>
            </a:r>
            <a:r>
              <a:rPr lang="en-US" dirty="0"/>
              <a:t> = </a:t>
            </a:r>
            <a:r>
              <a:rPr lang="en-US" dirty="0" err="1"/>
              <a:t>OverlapGraph</a:t>
            </a:r>
            <a:r>
              <a:rPr lang="en-US" dirty="0"/>
              <a:t>(frags)</a:t>
            </a:r>
          </a:p>
          <a:p>
            <a:pPr lvl="1"/>
            <a:r>
              <a:rPr lang="en-US" dirty="0" err="1"/>
              <a:t>ovgr.print_graph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pic>
        <p:nvPicPr>
          <p:cNvPr id="6" name="Picture 5" descr="igu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990" y="3270081"/>
            <a:ext cx="5559954" cy="1565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igur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353" y="4944251"/>
            <a:ext cx="5445641" cy="166443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2">
            <a:extLst>
              <a:ext uri="{FF2B5EF4-FFF2-40B4-BE49-F238E27FC236}">
                <a16:creationId xmlns:a16="http://schemas.microsoft.com/office/drawing/2014/main" xmlns="" id="{1FF5076F-A255-4BE0-9BFB-F4244BB08720}"/>
              </a:ext>
            </a:extLst>
          </p:cNvPr>
          <p:cNvSpPr txBox="1"/>
          <p:nvPr/>
        </p:nvSpPr>
        <p:spPr>
          <a:xfrm>
            <a:off x="7624688" y="3696985"/>
            <a:ext cx="37138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 err="1"/>
              <a:t>Seqs</a:t>
            </a:r>
            <a:r>
              <a:rPr lang="pt-PT" sz="2000" b="1" dirty="0"/>
              <a:t> repetidas serão representadas por um único nó!</a:t>
            </a:r>
            <a:br>
              <a:rPr lang="pt-PT" sz="2000" b="1" dirty="0"/>
            </a:br>
            <a:r>
              <a:rPr lang="pt-PT" sz="2000" b="1" dirty="0"/>
              <a:t>Criará </a:t>
            </a:r>
            <a:r>
              <a:rPr lang="pt-PT" sz="2000" b="1" dirty="0" err="1"/>
              <a:t>loops</a:t>
            </a:r>
            <a:r>
              <a:rPr lang="pt-PT" sz="2000" b="1" dirty="0"/>
              <a:t> e muitos ciclos.</a:t>
            </a:r>
          </a:p>
        </p:txBody>
      </p:sp>
    </p:spTree>
    <p:extLst>
      <p:ext uri="{BB962C8B-B14F-4D97-AF65-F5344CB8AC3E}">
        <p14:creationId xmlns:p14="http://schemas.microsoft.com/office/powerpoint/2010/main" val="2089196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8649" y="0"/>
            <a:ext cx="8229600" cy="1143000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800000"/>
                </a:solidFill>
              </a:rPr>
              <a:t>Implementando grafo de sobreposições</a:t>
            </a:r>
            <a:br>
              <a:rPr lang="pt-PT" sz="3600" b="1" dirty="0">
                <a:solidFill>
                  <a:srgbClr val="800000"/>
                </a:solidFill>
              </a:rPr>
            </a:br>
            <a:r>
              <a:rPr lang="pt-PT" sz="3600" b="1" dirty="0">
                <a:solidFill>
                  <a:srgbClr val="800000"/>
                </a:solidFill>
              </a:rPr>
              <a:t>com repetições</a:t>
            </a:r>
            <a:endParaRPr lang="pt-PT" sz="3600" b="1" i="1" dirty="0">
              <a:solidFill>
                <a:srgbClr val="8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2187" y="2021681"/>
            <a:ext cx="8064772" cy="36933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def </a:t>
            </a:r>
            <a:r>
              <a:rPr lang="en-US" b="1" dirty="0" err="1"/>
              <a:t>createOverlapGraphReps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i="1" dirty="0"/>
              <a:t>self</a:t>
            </a:r>
            <a:r>
              <a:rPr lang="en-US" dirty="0"/>
              <a:t>, </a:t>
            </a:r>
            <a:r>
              <a:rPr lang="en-US" dirty="0" err="1"/>
              <a:t>lseqs</a:t>
            </a:r>
            <a:r>
              <a:rPr lang="en-US" dirty="0"/>
              <a:t>):</a:t>
            </a:r>
          </a:p>
          <a:p>
            <a:r>
              <a:rPr lang="en-US" dirty="0"/>
              <a:t>	create id equal to 1</a:t>
            </a:r>
          </a:p>
          <a:p>
            <a:r>
              <a:rPr lang="en-US" dirty="0"/>
              <a:t>	for each </a:t>
            </a:r>
            <a:r>
              <a:rPr lang="en-US" dirty="0" err="1"/>
              <a:t>seq</a:t>
            </a:r>
            <a:r>
              <a:rPr lang="en-US" dirty="0"/>
              <a:t> in </a:t>
            </a:r>
            <a:r>
              <a:rPr lang="en-US" dirty="0" err="1"/>
              <a:t>lseqs</a:t>
            </a:r>
            <a:r>
              <a:rPr lang="en-US" dirty="0"/>
              <a:t>:</a:t>
            </a:r>
          </a:p>
          <a:p>
            <a:r>
              <a:rPr lang="en-US" dirty="0"/>
              <a:t>		add node with </a:t>
            </a:r>
            <a:r>
              <a:rPr lang="en-US" dirty="0" err="1"/>
              <a:t>seq</a:t>
            </a:r>
            <a:r>
              <a:rPr lang="en-US" dirty="0"/>
              <a:t>-id string </a:t>
            </a:r>
          </a:p>
          <a:p>
            <a:r>
              <a:rPr lang="en-US" dirty="0"/>
              <a:t>		increase id with 1 </a:t>
            </a:r>
          </a:p>
          <a:p>
            <a:r>
              <a:rPr lang="en-US" dirty="0"/>
              <a:t>	reset id to 1</a:t>
            </a:r>
          </a:p>
          <a:p>
            <a:r>
              <a:rPr lang="en-US" dirty="0"/>
              <a:t>	for each </a:t>
            </a:r>
            <a:r>
              <a:rPr lang="en-US" dirty="0" err="1"/>
              <a:t>seq</a:t>
            </a:r>
            <a:r>
              <a:rPr lang="en-US" dirty="0"/>
              <a:t> in </a:t>
            </a:r>
            <a:r>
              <a:rPr lang="en-US" dirty="0" err="1"/>
              <a:t>lseqs</a:t>
            </a:r>
            <a:r>
              <a:rPr lang="en-US" dirty="0"/>
              <a:t>:</a:t>
            </a:r>
          </a:p>
          <a:p>
            <a:r>
              <a:rPr lang="en-US" dirty="0"/>
              <a:t>		get sequence suffix</a:t>
            </a:r>
          </a:p>
          <a:p>
            <a:r>
              <a:rPr lang="en-US" dirty="0"/>
              <a:t>		for each seq2 in </a:t>
            </a:r>
            <a:r>
              <a:rPr lang="en-US" dirty="0" err="1"/>
              <a:t>lseqs</a:t>
            </a:r>
            <a:r>
              <a:rPr lang="en-US" dirty="0"/>
              <a:t>:</a:t>
            </a:r>
          </a:p>
          <a:p>
            <a:r>
              <a:rPr lang="en-US" dirty="0"/>
              <a:t>			if prefix of seq2 is equal to suffix:</a:t>
            </a:r>
          </a:p>
          <a:p>
            <a:r>
              <a:rPr lang="en-US" dirty="0"/>
              <a:t>				for each instance in </a:t>
            </a:r>
            <a:r>
              <a:rPr lang="en-US" dirty="0" err="1"/>
              <a:t>getinstances</a:t>
            </a:r>
            <a:r>
              <a:rPr lang="en-US" dirty="0"/>
              <a:t> of seq2:</a:t>
            </a:r>
          </a:p>
          <a:p>
            <a:r>
              <a:rPr lang="en-US" dirty="0"/>
              <a:t>					add edge of </a:t>
            </a:r>
            <a:r>
              <a:rPr lang="en-US" dirty="0" err="1"/>
              <a:t>seq</a:t>
            </a:r>
            <a:r>
              <a:rPr lang="en-US" dirty="0"/>
              <a:t>-id string, instance</a:t>
            </a:r>
          </a:p>
          <a:p>
            <a:r>
              <a:rPr lang="en-US" dirty="0"/>
              <a:t>			increase id with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037578" y="1850886"/>
            <a:ext cx="2752933" cy="17543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b="1" dirty="0" err="1"/>
              <a:t>getInstances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i="1" dirty="0"/>
              <a:t>self</a:t>
            </a:r>
            <a:r>
              <a:rPr lang="en-US" dirty="0"/>
              <a:t>, </a:t>
            </a:r>
            <a:r>
              <a:rPr lang="en-US" dirty="0" err="1"/>
              <a:t>seq</a:t>
            </a:r>
            <a:r>
              <a:rPr lang="en-US" dirty="0"/>
              <a:t>):</a:t>
            </a:r>
          </a:p>
          <a:p>
            <a:r>
              <a:rPr lang="en-US" dirty="0"/>
              <a:t>    create list res</a:t>
            </a:r>
          </a:p>
          <a:p>
            <a:r>
              <a:rPr lang="en-US" dirty="0"/>
              <a:t>    for each node in  graph:</a:t>
            </a:r>
          </a:p>
          <a:p>
            <a:r>
              <a:rPr lang="en-US" dirty="0"/>
              <a:t>        if </a:t>
            </a:r>
            <a:r>
              <a:rPr lang="en-US" dirty="0" err="1"/>
              <a:t>seq</a:t>
            </a:r>
            <a:r>
              <a:rPr lang="en-US" dirty="0"/>
              <a:t> is in node:</a:t>
            </a:r>
          </a:p>
          <a:p>
            <a:r>
              <a:rPr lang="en-US" dirty="0"/>
              <a:t>            add </a:t>
            </a:r>
            <a:r>
              <a:rPr lang="en-US" dirty="0" err="1"/>
              <a:t>seq</a:t>
            </a:r>
            <a:r>
              <a:rPr lang="en-US" dirty="0"/>
              <a:t> to res</a:t>
            </a:r>
          </a:p>
          <a:p>
            <a:r>
              <a:rPr lang="en-US" dirty="0"/>
              <a:t>    return res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xmlns="" id="{19072230-D3B5-4B95-AF66-E30031B9660A}"/>
              </a:ext>
            </a:extLst>
          </p:cNvPr>
          <p:cNvSpPr txBox="1"/>
          <p:nvPr/>
        </p:nvSpPr>
        <p:spPr>
          <a:xfrm>
            <a:off x="893935" y="1143000"/>
            <a:ext cx="7661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Adiciona as sequências como nós no grafo mas com numeração, cria arcos caso haja alinhamento parcial de duas sequências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xmlns="" id="{BB971C01-1673-4D72-AD05-E1F26DF3694C}"/>
              </a:ext>
            </a:extLst>
          </p:cNvPr>
          <p:cNvSpPr txBox="1"/>
          <p:nvPr/>
        </p:nvSpPr>
        <p:spPr>
          <a:xfrm>
            <a:off x="9037577" y="4161022"/>
            <a:ext cx="28307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Como adicionamos numeração as sequências, temos que criar a função </a:t>
            </a:r>
            <a:r>
              <a:rPr lang="pt-PT" dirty="0" err="1"/>
              <a:t>getInstances</a:t>
            </a:r>
            <a:r>
              <a:rPr lang="pt-PT" dirty="0"/>
              <a:t> para encontrar a </a:t>
            </a:r>
            <a:r>
              <a:rPr lang="pt-PT" dirty="0" err="1"/>
              <a:t>seq</a:t>
            </a:r>
            <a:r>
              <a:rPr lang="pt-PT" dirty="0"/>
              <a:t> nos nós</a:t>
            </a:r>
            <a:br>
              <a:rPr lang="pt-PT" dirty="0"/>
            </a:br>
            <a:r>
              <a:rPr lang="pt-P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1462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DABB901F-16B8-45C6-B67B-A80BDD9332E1}"/>
              </a:ext>
            </a:extLst>
          </p:cNvPr>
          <p:cNvSpPr txBox="1">
            <a:spLocks/>
          </p:cNvSpPr>
          <p:nvPr/>
        </p:nvSpPr>
        <p:spPr>
          <a:xfrm>
            <a:off x="1778649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600" b="1">
                <a:solidFill>
                  <a:srgbClr val="800000"/>
                </a:solidFill>
              </a:rPr>
              <a:t>Implementando grafo de sobreposições</a:t>
            </a:r>
            <a:br>
              <a:rPr lang="pt-PT" sz="3600" b="1">
                <a:solidFill>
                  <a:srgbClr val="800000"/>
                </a:solidFill>
              </a:rPr>
            </a:br>
            <a:r>
              <a:rPr lang="pt-PT" sz="3600" b="1">
                <a:solidFill>
                  <a:srgbClr val="800000"/>
                </a:solidFill>
              </a:rPr>
              <a:t>com repetições</a:t>
            </a:r>
            <a:endParaRPr lang="pt-PT" sz="3600" b="1" i="1" dirty="0">
              <a:solidFill>
                <a:srgbClr val="800000"/>
              </a:solidFill>
            </a:endParaRP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xmlns="" id="{27ED78BF-987C-484C-B98C-5F33DC5EF9CF}"/>
              </a:ext>
            </a:extLst>
          </p:cNvPr>
          <p:cNvSpPr txBox="1"/>
          <p:nvPr/>
        </p:nvSpPr>
        <p:spPr>
          <a:xfrm>
            <a:off x="1778649" y="2082638"/>
            <a:ext cx="5718360" cy="147732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</a:t>
            </a:r>
            <a:r>
              <a:rPr lang="en-US" i="1" dirty="0"/>
              <a:t>self</a:t>
            </a:r>
            <a:r>
              <a:rPr lang="en-US" dirty="0"/>
              <a:t>, fragments, reps = True):</a:t>
            </a:r>
          </a:p>
          <a:p>
            <a:r>
              <a:rPr lang="en-US" dirty="0"/>
              <a:t>	</a:t>
            </a:r>
            <a:r>
              <a:rPr lang="en-US" dirty="0" err="1"/>
              <a:t>MyGraph</a:t>
            </a:r>
            <a:r>
              <a:rPr lang="en-US" dirty="0"/>
              <a:t>.__</a:t>
            </a:r>
            <a:r>
              <a:rPr lang="en-US" dirty="0" err="1"/>
              <a:t>init</a:t>
            </a:r>
            <a:r>
              <a:rPr lang="en-US" dirty="0"/>
              <a:t>__(self, {})</a:t>
            </a:r>
          </a:p>
          <a:p>
            <a:r>
              <a:rPr lang="en-US" dirty="0"/>
              <a:t>	if reps: call </a:t>
            </a:r>
            <a:r>
              <a:rPr lang="en-US" dirty="0" err="1"/>
              <a:t>createOverlapGraphReps</a:t>
            </a:r>
            <a:r>
              <a:rPr lang="en-US" dirty="0"/>
              <a:t> for </a:t>
            </a:r>
            <a:r>
              <a:rPr lang="en-US" dirty="0" err="1"/>
              <a:t>fragmets</a:t>
            </a:r>
            <a:endParaRPr lang="en-US" dirty="0"/>
          </a:p>
          <a:p>
            <a:r>
              <a:rPr lang="en-US" dirty="0"/>
              <a:t>	else: call </a:t>
            </a:r>
            <a:r>
              <a:rPr lang="en-US" dirty="0" err="1"/>
              <a:t>createOverlapGraph</a:t>
            </a:r>
            <a:r>
              <a:rPr lang="en-US" dirty="0"/>
              <a:t> for fragments</a:t>
            </a:r>
          </a:p>
          <a:p>
            <a:r>
              <a:rPr lang="en-US" dirty="0"/>
              <a:t>	</a:t>
            </a:r>
            <a:r>
              <a:rPr lang="en-US" dirty="0" err="1"/>
              <a:t>self.reps</a:t>
            </a:r>
            <a:r>
              <a:rPr lang="en-US" dirty="0"/>
              <a:t> = reps</a:t>
            </a: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xmlns="" id="{A6CC7E16-9888-4928-AFF0-7373AA0D3785}"/>
              </a:ext>
            </a:extLst>
          </p:cNvPr>
          <p:cNvSpPr txBox="1"/>
          <p:nvPr/>
        </p:nvSpPr>
        <p:spPr>
          <a:xfrm>
            <a:off x="6213439" y="3863949"/>
            <a:ext cx="3949286" cy="1477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def test10():</a:t>
            </a:r>
          </a:p>
          <a:p>
            <a:pPr lvl="1"/>
            <a:r>
              <a:rPr lang="en-US" dirty="0"/>
              <a:t>frags = ["AAT”,"ATG”,"ATG”,“ATG”,…]</a:t>
            </a:r>
          </a:p>
          <a:p>
            <a:pPr lvl="1"/>
            <a:r>
              <a:rPr lang="en-US" dirty="0" err="1"/>
              <a:t>ovgr</a:t>
            </a:r>
            <a:r>
              <a:rPr lang="en-US" dirty="0"/>
              <a:t> = </a:t>
            </a:r>
            <a:r>
              <a:rPr lang="en-US" dirty="0" err="1"/>
              <a:t>OverlapGraph</a:t>
            </a:r>
            <a:r>
              <a:rPr lang="en-US" dirty="0"/>
              <a:t>(frags, True)</a:t>
            </a:r>
          </a:p>
          <a:p>
            <a:pPr lvl="1"/>
            <a:r>
              <a:rPr lang="en-US" dirty="0" err="1"/>
              <a:t>ovgr.print_graph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xmlns="" id="{A4525521-A0F4-4892-A495-D21F4B41BA51}"/>
              </a:ext>
            </a:extLst>
          </p:cNvPr>
          <p:cNvSpPr txBox="1"/>
          <p:nvPr/>
        </p:nvSpPr>
        <p:spPr>
          <a:xfrm>
            <a:off x="1397404" y="4233280"/>
            <a:ext cx="44960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Modifica o </a:t>
            </a:r>
            <a:r>
              <a:rPr lang="pt-PT" sz="2000" dirty="0" err="1"/>
              <a:t>init</a:t>
            </a:r>
            <a:r>
              <a:rPr lang="pt-PT" sz="2000" dirty="0"/>
              <a:t> da classe para que seja permitida a escolha do método de criação de grafos de sobreposições</a:t>
            </a:r>
          </a:p>
        </p:txBody>
      </p:sp>
    </p:spTree>
    <p:extLst>
      <p:ext uri="{BB962C8B-B14F-4D97-AF65-F5344CB8AC3E}">
        <p14:creationId xmlns:p14="http://schemas.microsoft.com/office/powerpoint/2010/main" val="1209217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3287" y="111028"/>
            <a:ext cx="8229600" cy="1143000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800000"/>
                </a:solidFill>
              </a:rPr>
              <a:t>Implementando caminhos </a:t>
            </a:r>
            <a:r>
              <a:rPr lang="pt-PT" sz="3600" b="1" dirty="0" err="1">
                <a:solidFill>
                  <a:srgbClr val="800000"/>
                </a:solidFill>
              </a:rPr>
              <a:t>Hamiltonianos</a:t>
            </a:r>
            <a:endParaRPr lang="pt-PT" sz="3600" b="1" i="1" dirty="0">
              <a:solidFill>
                <a:srgbClr val="8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24259" y="2974921"/>
            <a:ext cx="7796430" cy="17543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def </a:t>
            </a:r>
            <a:r>
              <a:rPr lang="en-US" b="1" dirty="0" err="1"/>
              <a:t>checkIfValidPath</a:t>
            </a:r>
            <a:r>
              <a:rPr lang="en-US" dirty="0"/>
              <a:t>(</a:t>
            </a:r>
            <a:r>
              <a:rPr lang="en-US" i="1" dirty="0"/>
              <a:t>self</a:t>
            </a:r>
            <a:r>
              <a:rPr lang="en-US" dirty="0"/>
              <a:t>, p):</a:t>
            </a:r>
          </a:p>
          <a:p>
            <a:r>
              <a:rPr lang="en-US" dirty="0"/>
              <a:t>	if first p node not exist in graph: return False</a:t>
            </a:r>
          </a:p>
          <a:p>
            <a:r>
              <a:rPr lang="en-US" dirty="0"/>
              <a:t>	for second node on p until last node of p:</a:t>
            </a:r>
          </a:p>
          <a:p>
            <a:r>
              <a:rPr lang="en-US" dirty="0"/>
              <a:t>	    if node is not on graph or node p is not successor of previous p node:</a:t>
            </a:r>
          </a:p>
          <a:p>
            <a:r>
              <a:rPr lang="en-US" dirty="0"/>
              <a:t>	        return false</a:t>
            </a:r>
          </a:p>
          <a:p>
            <a:r>
              <a:rPr lang="en-US" dirty="0"/>
              <a:t>	return true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07676" y="1254028"/>
            <a:ext cx="3233368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dirty="0"/>
              <a:t>Funções para verificar se caminho é correto e se caminho é </a:t>
            </a:r>
            <a:r>
              <a:rPr lang="pt-PT" dirty="0" err="1"/>
              <a:t>Hamiltoniano</a:t>
            </a:r>
            <a:r>
              <a:rPr lang="pt-PT" dirty="0"/>
              <a:t>:</a:t>
            </a:r>
          </a:p>
          <a:p>
            <a:r>
              <a:rPr lang="pt-PT" dirty="0"/>
              <a:t>Adicionadas a classe </a:t>
            </a:r>
            <a:r>
              <a:rPr lang="pt-PT" b="1" i="1" dirty="0" err="1"/>
              <a:t>MyGraph</a:t>
            </a:r>
            <a:r>
              <a:rPr lang="pt-PT" b="1" i="1" dirty="0"/>
              <a:t> 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xmlns="" id="{6608F646-D705-4E58-BB11-B5E380DC28EA}"/>
              </a:ext>
            </a:extLst>
          </p:cNvPr>
          <p:cNvSpPr txBox="1"/>
          <p:nvPr/>
        </p:nvSpPr>
        <p:spPr>
          <a:xfrm>
            <a:off x="1903287" y="5049756"/>
            <a:ext cx="7911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Retorna um booleano que garante se o caminho p é válido ou não no grafo</a:t>
            </a:r>
          </a:p>
        </p:txBody>
      </p:sp>
    </p:spTree>
    <p:extLst>
      <p:ext uri="{BB962C8B-B14F-4D97-AF65-F5344CB8AC3E}">
        <p14:creationId xmlns:p14="http://schemas.microsoft.com/office/powerpoint/2010/main" val="3865369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3287" y="111028"/>
            <a:ext cx="8229600" cy="1143000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800000"/>
                </a:solidFill>
              </a:rPr>
              <a:t>Implementando caminhos </a:t>
            </a:r>
            <a:r>
              <a:rPr lang="pt-PT" sz="3600" b="1" dirty="0" err="1">
                <a:solidFill>
                  <a:srgbClr val="800000"/>
                </a:solidFill>
              </a:rPr>
              <a:t>Hamiltonianos</a:t>
            </a:r>
            <a:endParaRPr lang="pt-PT" sz="3600" b="1" i="1" dirty="0">
              <a:solidFill>
                <a:srgbClr val="8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63187" y="2226852"/>
            <a:ext cx="7139281" cy="31393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b="1" dirty="0" err="1"/>
              <a:t>checkIfHamiltonianPath</a:t>
            </a:r>
            <a:r>
              <a:rPr lang="en-US" dirty="0"/>
              <a:t>(</a:t>
            </a:r>
            <a:r>
              <a:rPr lang="en-US" i="1" dirty="0"/>
              <a:t>self</a:t>
            </a:r>
            <a:r>
              <a:rPr lang="en-US" dirty="0"/>
              <a:t>, p):</a:t>
            </a:r>
          </a:p>
          <a:p>
            <a:r>
              <a:rPr lang="en-US" dirty="0"/>
              <a:t>	if not p is not a valid path: return False</a:t>
            </a:r>
          </a:p>
          <a:p>
            <a:r>
              <a:rPr lang="en-US" dirty="0"/>
              <a:t>	create list of graph nodes to visit one single time</a:t>
            </a:r>
          </a:p>
          <a:p>
            <a:r>
              <a:rPr lang="en-US" dirty="0"/>
              <a:t>	if size of p is not equal to list to visit: return False</a:t>
            </a:r>
          </a:p>
          <a:p>
            <a:r>
              <a:rPr lang="en-US" dirty="0"/>
              <a:t>	for each node on p:</a:t>
            </a:r>
          </a:p>
          <a:p>
            <a:r>
              <a:rPr lang="en-US" dirty="0"/>
              <a:t>		if node is not on list of node to visit: return False</a:t>
            </a:r>
          </a:p>
          <a:p>
            <a:r>
              <a:rPr lang="en-US" dirty="0"/>
              <a:t>		remove node on list of nodes to visit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if list </a:t>
            </a:r>
            <a:r>
              <a:rPr lang="en-US"/>
              <a:t>of nodes </a:t>
            </a:r>
            <a:r>
              <a:rPr lang="en-US" dirty="0"/>
              <a:t>to visit is not empty: return False</a:t>
            </a:r>
          </a:p>
          <a:p>
            <a:r>
              <a:rPr lang="en-US" dirty="0"/>
              <a:t>	return True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85784" y="5564753"/>
            <a:ext cx="3233368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dirty="0"/>
              <a:t>Função para verificar se caminho é </a:t>
            </a:r>
            <a:r>
              <a:rPr lang="pt-PT" dirty="0" err="1"/>
              <a:t>Hamiltoniano</a:t>
            </a:r>
            <a:r>
              <a:rPr lang="pt-PT" dirty="0"/>
              <a:t>:</a:t>
            </a:r>
          </a:p>
          <a:p>
            <a:r>
              <a:rPr lang="pt-PT" dirty="0"/>
              <a:t>Adicionada a classe </a:t>
            </a:r>
            <a:r>
              <a:rPr lang="pt-PT" b="1" i="1" dirty="0" err="1"/>
              <a:t>MyGraph</a:t>
            </a:r>
            <a:r>
              <a:rPr lang="pt-PT" b="1" i="1" dirty="0"/>
              <a:t> 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xmlns="" id="{AAE1B2DA-1EAF-43AB-85B6-931E0D9DA970}"/>
              </a:ext>
            </a:extLst>
          </p:cNvPr>
          <p:cNvSpPr txBox="1"/>
          <p:nvPr/>
        </p:nvSpPr>
        <p:spPr>
          <a:xfrm>
            <a:off x="1903288" y="1074837"/>
            <a:ext cx="7980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Caminhos Hamiltonianos são </a:t>
            </a:r>
            <a:r>
              <a:rPr lang="pt-PT" sz="2000" b="1" dirty="0"/>
              <a:t>caminhos válidos </a:t>
            </a:r>
            <a:r>
              <a:rPr lang="pt-PT" sz="2000" dirty="0"/>
              <a:t>num grafo e que percorrem o </a:t>
            </a:r>
            <a:r>
              <a:rPr lang="pt-PT" sz="2000" b="1" dirty="0"/>
              <a:t>grafo completo</a:t>
            </a:r>
            <a:r>
              <a:rPr lang="pt-PT" sz="2000" dirty="0"/>
              <a:t> passando por todos os nós </a:t>
            </a:r>
            <a:r>
              <a:rPr lang="pt-PT" sz="2000" b="1" dirty="0"/>
              <a:t>uma única vez</a:t>
            </a:r>
            <a:r>
              <a:rPr lang="pt-PT" sz="2000" dirty="0"/>
              <a:t>!</a:t>
            </a: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xmlns="" id="{F564E63B-E03A-4624-9086-DBA4986BEA14}"/>
              </a:ext>
            </a:extLst>
          </p:cNvPr>
          <p:cNvSpPr txBox="1"/>
          <p:nvPr/>
        </p:nvSpPr>
        <p:spPr>
          <a:xfrm>
            <a:off x="2163187" y="5564753"/>
            <a:ext cx="54115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Retorna um booleano que garante se o caminho p é Hamiltoniano ou não no grafo</a:t>
            </a:r>
          </a:p>
        </p:txBody>
      </p:sp>
    </p:spTree>
    <p:extLst>
      <p:ext uri="{BB962C8B-B14F-4D97-AF65-F5344CB8AC3E}">
        <p14:creationId xmlns:p14="http://schemas.microsoft.com/office/powerpoint/2010/main" val="75132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3287" y="111028"/>
            <a:ext cx="8229600" cy="1143000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800000"/>
                </a:solidFill>
              </a:rPr>
              <a:t>Implementação composição em k-</a:t>
            </a:r>
            <a:r>
              <a:rPr lang="pt-PT" sz="3600" b="1" dirty="0" err="1">
                <a:solidFill>
                  <a:srgbClr val="800000"/>
                </a:solidFill>
              </a:rPr>
              <a:t>mers</a:t>
            </a:r>
            <a:endParaRPr lang="pt-PT" sz="3600" b="1" i="1" dirty="0">
              <a:solidFill>
                <a:srgbClr val="8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19003" y="2487579"/>
            <a:ext cx="5690147" cy="17543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b="1" dirty="0"/>
              <a:t>composition(k, </a:t>
            </a:r>
            <a:r>
              <a:rPr lang="en-US" b="1" dirty="0" err="1"/>
              <a:t>seq</a:t>
            </a:r>
            <a:r>
              <a:rPr lang="en-US" b="1" dirty="0"/>
              <a:t>):</a:t>
            </a:r>
          </a:p>
          <a:p>
            <a:r>
              <a:rPr lang="en-US" dirty="0"/>
              <a:t>    </a:t>
            </a:r>
            <a:r>
              <a:rPr lang="en-US" dirty="0" err="1"/>
              <a:t>creat</a:t>
            </a:r>
            <a:r>
              <a:rPr lang="en-US" dirty="0"/>
              <a:t> list res</a:t>
            </a:r>
          </a:p>
          <a:p>
            <a:r>
              <a:rPr lang="en-US" dirty="0"/>
              <a:t>    for each character </a:t>
            </a:r>
            <a:r>
              <a:rPr lang="en-US" dirty="0" err="1"/>
              <a:t>positon</a:t>
            </a:r>
            <a:r>
              <a:rPr lang="en-US" dirty="0"/>
              <a:t> in </a:t>
            </a:r>
            <a:r>
              <a:rPr lang="en-US" dirty="0" err="1"/>
              <a:t>seq</a:t>
            </a:r>
            <a:r>
              <a:rPr lang="en-US" dirty="0"/>
              <a:t> until size of </a:t>
            </a:r>
            <a:r>
              <a:rPr lang="en-US" dirty="0" err="1"/>
              <a:t>seq</a:t>
            </a:r>
            <a:r>
              <a:rPr lang="en-US" dirty="0"/>
              <a:t> – k + 1:</a:t>
            </a:r>
          </a:p>
          <a:p>
            <a:r>
              <a:rPr lang="en-US" dirty="0"/>
              <a:t>        append string of char position until char position + k</a:t>
            </a:r>
          </a:p>
          <a:p>
            <a:r>
              <a:rPr lang="en-US" dirty="0"/>
              <a:t>    sort the list res</a:t>
            </a:r>
          </a:p>
          <a:p>
            <a:r>
              <a:rPr lang="en-US" dirty="0"/>
              <a:t>    return res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68092" y="4458956"/>
            <a:ext cx="6608792" cy="2308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test1():</a:t>
            </a:r>
          </a:p>
          <a:p>
            <a:pPr lvl="1"/>
            <a:r>
              <a:rPr lang="en-US" dirty="0" err="1"/>
              <a:t>seq</a:t>
            </a:r>
            <a:r>
              <a:rPr lang="en-US" dirty="0"/>
              <a:t> = "CAATCATGATG"</a:t>
            </a:r>
          </a:p>
          <a:p>
            <a:pPr lvl="1"/>
            <a:r>
              <a:rPr lang="en-US" dirty="0"/>
              <a:t>k = 3</a:t>
            </a:r>
          </a:p>
          <a:p>
            <a:pPr lvl="1"/>
            <a:r>
              <a:rPr lang="en-US" dirty="0"/>
              <a:t>print (composition(k, </a:t>
            </a:r>
            <a:r>
              <a:rPr lang="en-US" dirty="0" err="1"/>
              <a:t>seq</a:t>
            </a:r>
            <a:r>
              <a:rPr lang="en-US" dirty="0"/>
              <a:t>))</a:t>
            </a:r>
          </a:p>
          <a:p>
            <a:pPr lvl="1"/>
            <a:endParaRPr lang="en-US" dirty="0"/>
          </a:p>
          <a:p>
            <a:r>
              <a:rPr lang="en-US" dirty="0"/>
              <a:t>test1()</a:t>
            </a:r>
          </a:p>
          <a:p>
            <a:r>
              <a:rPr lang="en-US" dirty="0"/>
              <a:t>Result:</a:t>
            </a:r>
          </a:p>
          <a:p>
            <a:r>
              <a:rPr lang="en-US" dirty="0"/>
              <a:t>['CAA', 'AAT', 'ATC', 'TCA', 'CAT', 'ATG', 'TGA', 'GAT', 'ATG']</a:t>
            </a: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xmlns="" id="{FE03246F-A965-4276-A556-9C8B15130AB7}"/>
              </a:ext>
            </a:extLst>
          </p:cNvPr>
          <p:cNvSpPr txBox="1"/>
          <p:nvPr/>
        </p:nvSpPr>
        <p:spPr>
          <a:xfrm>
            <a:off x="7979837" y="2604980"/>
            <a:ext cx="31366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Retorna uma lista de </a:t>
            </a:r>
            <a:r>
              <a:rPr lang="pt-PT" sz="2000" dirty="0" err="1"/>
              <a:t>strings</a:t>
            </a:r>
            <a:r>
              <a:rPr lang="pt-PT" sz="2000" dirty="0"/>
              <a:t> consecutivas com tamanho k a partir da sequência</a:t>
            </a:r>
          </a:p>
        </p:txBody>
      </p:sp>
    </p:spTree>
    <p:extLst>
      <p:ext uri="{BB962C8B-B14F-4D97-AF65-F5344CB8AC3E}">
        <p14:creationId xmlns:p14="http://schemas.microsoft.com/office/powerpoint/2010/main" val="3492054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3287" y="111028"/>
            <a:ext cx="8229600" cy="1143000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800000"/>
                </a:solidFill>
              </a:rPr>
              <a:t>Implementando caminhos </a:t>
            </a:r>
            <a:r>
              <a:rPr lang="pt-PT" sz="3600" b="1" dirty="0" err="1">
                <a:solidFill>
                  <a:srgbClr val="800000"/>
                </a:solidFill>
              </a:rPr>
              <a:t>Hamiltonianos</a:t>
            </a:r>
            <a:endParaRPr lang="pt-PT" sz="3600" b="1" i="1" dirty="0">
              <a:solidFill>
                <a:srgbClr val="8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20079" y="1536948"/>
            <a:ext cx="9094156" cy="3416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def test11():</a:t>
            </a:r>
          </a:p>
          <a:p>
            <a:pPr lvl="1"/>
            <a:r>
              <a:rPr lang="en-US" dirty="0"/>
              <a:t>frags = ["AAT", "ATG", "ATG", "ATG", "CAT", "CCA", "GAT", "GCC", "GGA", "GGG", \</a:t>
            </a:r>
          </a:p>
          <a:p>
            <a:pPr lvl="1"/>
            <a:r>
              <a:rPr lang="en-US" dirty="0"/>
              <a:t>"GTT", "TAA", "TGC", "TGG", "TGT"]</a:t>
            </a:r>
          </a:p>
          <a:p>
            <a:r>
              <a:rPr lang="en-US" dirty="0"/>
              <a:t>	</a:t>
            </a:r>
            <a:r>
              <a:rPr lang="en-US" dirty="0" err="1"/>
              <a:t>ovgr</a:t>
            </a:r>
            <a:r>
              <a:rPr lang="en-US" dirty="0"/>
              <a:t> = </a:t>
            </a:r>
            <a:r>
              <a:rPr lang="en-US" dirty="0" err="1"/>
              <a:t>OverlapGraph</a:t>
            </a:r>
            <a:r>
              <a:rPr lang="en-US" dirty="0"/>
              <a:t>(frags, True)</a:t>
            </a:r>
          </a:p>
          <a:p>
            <a:r>
              <a:rPr lang="en-US" dirty="0"/>
              <a:t>	path = ["AAT-1", "ATG-4", "TGC-13"]</a:t>
            </a:r>
          </a:p>
          <a:p>
            <a:r>
              <a:rPr lang="en-US" dirty="0"/>
              <a:t>	print (</a:t>
            </a:r>
            <a:r>
              <a:rPr lang="en-US" dirty="0" err="1"/>
              <a:t>ovgr.checkIfValidPath</a:t>
            </a:r>
            <a:r>
              <a:rPr lang="en-US" dirty="0"/>
              <a:t>(path))</a:t>
            </a:r>
          </a:p>
          <a:p>
            <a:r>
              <a:rPr lang="en-US" dirty="0"/>
              <a:t>	print (</a:t>
            </a:r>
            <a:r>
              <a:rPr lang="en-US" dirty="0" err="1"/>
              <a:t>ovgr.checkIfHamiltonianPath</a:t>
            </a:r>
            <a:r>
              <a:rPr lang="en-US" dirty="0"/>
              <a:t>(path))</a:t>
            </a:r>
          </a:p>
          <a:p>
            <a:r>
              <a:rPr lang="en-US" dirty="0"/>
              <a:t>	path2 = ["TAA-12", "AAT-1", "ATG-2", "TGC-13", "GCC-8", "CCA-6", "CAT-5", "ATG-3", \</a:t>
            </a:r>
          </a:p>
          <a:p>
            <a:r>
              <a:rPr lang="en-US" dirty="0"/>
              <a:t>	"TGG-14", "GGG-10", "GGA-9", "GAT-7", "ATG-4", "TGT-15", "GTT-11"]</a:t>
            </a:r>
          </a:p>
          <a:p>
            <a:r>
              <a:rPr lang="en-US" dirty="0"/>
              <a:t>	print (</a:t>
            </a:r>
            <a:r>
              <a:rPr lang="en-US" dirty="0" err="1"/>
              <a:t>ovgr.checkIfValidPath</a:t>
            </a:r>
            <a:r>
              <a:rPr lang="en-US" dirty="0"/>
              <a:t>(path2))</a:t>
            </a:r>
          </a:p>
          <a:p>
            <a:r>
              <a:rPr lang="en-US" dirty="0"/>
              <a:t>	print (</a:t>
            </a:r>
            <a:r>
              <a:rPr lang="en-US" dirty="0" err="1"/>
              <a:t>ovgr.checkIfHamiltonianPath</a:t>
            </a:r>
            <a:r>
              <a:rPr lang="en-US" dirty="0"/>
              <a:t>(path2))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634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3287" y="111028"/>
            <a:ext cx="8229600" cy="1143000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800000"/>
                </a:solidFill>
              </a:rPr>
              <a:t>Implementando caminhos </a:t>
            </a:r>
            <a:r>
              <a:rPr lang="pt-PT" sz="3600" b="1" dirty="0" err="1">
                <a:solidFill>
                  <a:srgbClr val="800000"/>
                </a:solidFill>
              </a:rPr>
              <a:t>Hamiltonianos</a:t>
            </a:r>
            <a:r>
              <a:rPr lang="pt-PT" sz="3600" b="1" dirty="0">
                <a:solidFill>
                  <a:srgbClr val="800000"/>
                </a:solidFill>
              </a:rPr>
              <a:t>: recuperação da sequência</a:t>
            </a:r>
            <a:endParaRPr lang="pt-PT" sz="3600" b="1" i="1" dirty="0">
              <a:solidFill>
                <a:srgbClr val="8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4187" y="1523281"/>
            <a:ext cx="5231560" cy="28623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def </a:t>
            </a:r>
            <a:r>
              <a:rPr lang="en-US" b="1" dirty="0" err="1"/>
              <a:t>seqFromPath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i="1" dirty="0"/>
              <a:t>self</a:t>
            </a:r>
            <a:r>
              <a:rPr lang="en-US" dirty="0"/>
              <a:t>, p):</a:t>
            </a:r>
          </a:p>
          <a:p>
            <a:r>
              <a:rPr lang="en-US" dirty="0"/>
              <a:t>	If p is not Hamiltonian: return None</a:t>
            </a:r>
          </a:p>
          <a:p>
            <a:r>
              <a:rPr lang="en-US" dirty="0"/>
              <a:t>	create empty string res</a:t>
            </a:r>
          </a:p>
          <a:p>
            <a:r>
              <a:rPr lang="en-US" dirty="0"/>
              <a:t>	for each node on p:</a:t>
            </a:r>
          </a:p>
          <a:p>
            <a:r>
              <a:rPr lang="en-US" dirty="0"/>
              <a:t>		get set of p</a:t>
            </a:r>
          </a:p>
          <a:p>
            <a:r>
              <a:rPr lang="en-US" dirty="0"/>
              <a:t>		if res is empty:</a:t>
            </a:r>
          </a:p>
          <a:p>
            <a:r>
              <a:rPr lang="en-US" dirty="0"/>
              <a:t>			add </a:t>
            </a:r>
            <a:r>
              <a:rPr lang="en-US" dirty="0" err="1"/>
              <a:t>seq</a:t>
            </a:r>
            <a:r>
              <a:rPr lang="en-US" dirty="0"/>
              <a:t> to res</a:t>
            </a:r>
          </a:p>
          <a:p>
            <a:r>
              <a:rPr lang="en-US" dirty="0"/>
              <a:t>		else:</a:t>
            </a:r>
          </a:p>
          <a:p>
            <a:r>
              <a:rPr lang="en-US" dirty="0"/>
              <a:t>			add only last char of </a:t>
            </a:r>
            <a:r>
              <a:rPr lang="en-US" dirty="0" err="1"/>
              <a:t>seq</a:t>
            </a:r>
            <a:endParaRPr lang="en-US" dirty="0"/>
          </a:p>
          <a:p>
            <a:r>
              <a:rPr lang="en-US" dirty="0"/>
              <a:t>	return </a:t>
            </a:r>
            <a:r>
              <a:rPr lang="en-US" dirty="0" err="1"/>
              <a:t>seq</a:t>
            </a:r>
            <a:r>
              <a:rPr lang="en-US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4728" y="5070670"/>
            <a:ext cx="5809988" cy="12003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b="1" dirty="0" err="1"/>
              <a:t>getSeq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i="1" dirty="0"/>
              <a:t>self</a:t>
            </a:r>
            <a:r>
              <a:rPr lang="en-US" dirty="0"/>
              <a:t>, node):</a:t>
            </a:r>
          </a:p>
          <a:p>
            <a:pPr lvl="1"/>
            <a:r>
              <a:rPr lang="en-US" dirty="0"/>
              <a:t>if node is not in graph nodes: return None</a:t>
            </a:r>
          </a:p>
          <a:p>
            <a:pPr lvl="1"/>
            <a:r>
              <a:rPr lang="en-US" dirty="0"/>
              <a:t>if graph contains reps: return </a:t>
            </a:r>
            <a:r>
              <a:rPr lang="en-US" dirty="0" err="1"/>
              <a:t>seq</a:t>
            </a:r>
            <a:r>
              <a:rPr lang="en-US" dirty="0"/>
              <a:t> without numeration</a:t>
            </a:r>
          </a:p>
          <a:p>
            <a:pPr lvl="1"/>
            <a:r>
              <a:rPr lang="en-US" dirty="0"/>
              <a:t>else: return </a:t>
            </a:r>
            <a:r>
              <a:rPr lang="en-US" dirty="0" err="1"/>
              <a:t>seq</a:t>
            </a:r>
            <a:r>
              <a:rPr lang="en-US" dirty="0"/>
              <a:t> from node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28217" y="5209169"/>
            <a:ext cx="3306959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dirty="0"/>
              <a:t>Função para dar a sequência reconstruída dado um caminho no grafo 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xmlns="" id="{D2D7CD82-8C22-415C-98BC-591ED1853104}"/>
              </a:ext>
            </a:extLst>
          </p:cNvPr>
          <p:cNvSpPr txBox="1"/>
          <p:nvPr/>
        </p:nvSpPr>
        <p:spPr>
          <a:xfrm>
            <a:off x="6884716" y="2385214"/>
            <a:ext cx="4322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Retorna a sequência construída a partir de um caminho p</a:t>
            </a:r>
          </a:p>
        </p:txBody>
      </p:sp>
    </p:spTree>
    <p:extLst>
      <p:ext uri="{BB962C8B-B14F-4D97-AF65-F5344CB8AC3E}">
        <p14:creationId xmlns:p14="http://schemas.microsoft.com/office/powerpoint/2010/main" val="2040081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3287" y="111028"/>
            <a:ext cx="8229600" cy="1143000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800000"/>
                </a:solidFill>
              </a:rPr>
              <a:t>Implementando caminhos </a:t>
            </a:r>
            <a:r>
              <a:rPr lang="pt-PT" sz="3600" b="1" dirty="0" err="1">
                <a:solidFill>
                  <a:srgbClr val="800000"/>
                </a:solidFill>
              </a:rPr>
              <a:t>Hamiltonianos</a:t>
            </a:r>
            <a:r>
              <a:rPr lang="pt-PT" sz="3600" b="1" dirty="0">
                <a:solidFill>
                  <a:srgbClr val="800000"/>
                </a:solidFill>
              </a:rPr>
              <a:t>: recuperação da sequência</a:t>
            </a:r>
            <a:endParaRPr lang="pt-PT" sz="3600" b="1" i="1" dirty="0">
              <a:solidFill>
                <a:srgbClr val="8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82482" y="1254028"/>
            <a:ext cx="9949903" cy="50783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def test12():</a:t>
            </a:r>
          </a:p>
          <a:p>
            <a:r>
              <a:rPr lang="en-US" dirty="0"/>
              <a:t>	frags = ["AAT", "ATG", "ATG", "ATG", "CAT", "CCA", "GAT", "GCC", "GGA", "GGG","GTT",</a:t>
            </a:r>
          </a:p>
          <a:p>
            <a:r>
              <a:rPr lang="en-US" dirty="0"/>
              <a:t>		 "TAA", "TGC", "TGG", "TGT"]</a:t>
            </a:r>
          </a:p>
          <a:p>
            <a:r>
              <a:rPr lang="en-US" dirty="0"/>
              <a:t>	</a:t>
            </a:r>
            <a:r>
              <a:rPr lang="en-US" dirty="0" err="1"/>
              <a:t>ovgr</a:t>
            </a:r>
            <a:r>
              <a:rPr lang="en-US" dirty="0"/>
              <a:t> = </a:t>
            </a:r>
            <a:r>
              <a:rPr lang="en-US" dirty="0" err="1"/>
              <a:t>OverlapGraph</a:t>
            </a:r>
            <a:r>
              <a:rPr lang="en-US" dirty="0"/>
              <a:t>(frags, True)</a:t>
            </a:r>
          </a:p>
          <a:p>
            <a:r>
              <a:rPr lang="en-US" dirty="0"/>
              <a:t>	path2 = ["TAA-12", "AAT-1", "ATG-2", "TGC-13", "GCC-8", "CCA-6", "CAT-5", "ATG-3","TGG-14", </a:t>
            </a:r>
          </a:p>
          <a:p>
            <a:r>
              <a:rPr lang="en-US" dirty="0"/>
              <a:t>		"GGG-10", "GGA-9", "GAT-7", "ATG-4", "TGT-15", "GTT-11"]</a:t>
            </a:r>
          </a:p>
          <a:p>
            <a:r>
              <a:rPr lang="en-US" dirty="0"/>
              <a:t>	print (</a:t>
            </a:r>
            <a:r>
              <a:rPr lang="en-US" dirty="0" err="1"/>
              <a:t>ovgr.checkIfHamiltonianPath</a:t>
            </a:r>
            <a:r>
              <a:rPr lang="en-US" dirty="0"/>
              <a:t>(path2))</a:t>
            </a:r>
          </a:p>
          <a:p>
            <a:r>
              <a:rPr lang="en-US" dirty="0"/>
              <a:t>	print (</a:t>
            </a:r>
            <a:r>
              <a:rPr lang="en-US" dirty="0" err="1"/>
              <a:t>ovgr.seqFromPath</a:t>
            </a:r>
            <a:r>
              <a:rPr lang="en-US" dirty="0"/>
              <a:t>(path2))</a:t>
            </a:r>
          </a:p>
          <a:p>
            <a:endParaRPr lang="en-US" dirty="0"/>
          </a:p>
          <a:p>
            <a:r>
              <a:rPr lang="en-US" dirty="0"/>
              <a:t>Result:</a:t>
            </a:r>
          </a:p>
          <a:p>
            <a:r>
              <a:rPr lang="en-US" dirty="0"/>
              <a:t>AAT-1 -&gt; []</a:t>
            </a:r>
          </a:p>
          <a:p>
            <a:r>
              <a:rPr lang="en-US" dirty="0"/>
              <a:t>ATG-2 -&gt; []</a:t>
            </a:r>
          </a:p>
          <a:p>
            <a:r>
              <a:rPr lang="pt-PT" dirty="0"/>
              <a:t>…</a:t>
            </a:r>
            <a:endParaRPr lang="en-US" dirty="0"/>
          </a:p>
          <a:p>
            <a:r>
              <a:rPr lang="en-US" dirty="0"/>
              <a:t>TGC-28 -&gt; ['GCC-8', 'GCC-23']</a:t>
            </a:r>
          </a:p>
          <a:p>
            <a:r>
              <a:rPr lang="en-US" dirty="0"/>
              <a:t>TGG-29 -&gt; ['GGA-9', 'GGA-24', 'GGG-10', 'GGG-25']</a:t>
            </a:r>
          </a:p>
          <a:p>
            <a:r>
              <a:rPr lang="en-US" dirty="0"/>
              <a:t>TGT-30 -&gt; ['GTT-11']</a:t>
            </a:r>
          </a:p>
          <a:p>
            <a:r>
              <a:rPr lang="en-US" dirty="0"/>
              <a:t>False</a:t>
            </a:r>
          </a:p>
          <a:p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3483881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3287" y="111028"/>
            <a:ext cx="8229600" cy="1143000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800000"/>
                </a:solidFill>
              </a:rPr>
              <a:t>Implementando caminhos </a:t>
            </a:r>
            <a:r>
              <a:rPr lang="pt-PT" sz="3600" b="1" dirty="0" err="1">
                <a:solidFill>
                  <a:srgbClr val="800000"/>
                </a:solidFill>
              </a:rPr>
              <a:t>Hamiltonianos</a:t>
            </a:r>
            <a:r>
              <a:rPr lang="pt-PT" sz="3600" b="1" dirty="0">
                <a:solidFill>
                  <a:srgbClr val="800000"/>
                </a:solidFill>
              </a:rPr>
              <a:t>: recuperação da sequência</a:t>
            </a:r>
            <a:endParaRPr lang="pt-PT" sz="3600" b="1" i="1" dirty="0">
              <a:solidFill>
                <a:srgbClr val="8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3366" y="1870631"/>
            <a:ext cx="8994562" cy="424731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def test13():    </a:t>
            </a:r>
          </a:p>
          <a:p>
            <a:r>
              <a:rPr lang="en-US" dirty="0"/>
              <a:t>	frags = ["AAT", "ATG", "GTT", "TAA", "TGT"]    </a:t>
            </a:r>
          </a:p>
          <a:p>
            <a:r>
              <a:rPr lang="en-US" dirty="0"/>
              <a:t>	</a:t>
            </a:r>
            <a:r>
              <a:rPr lang="en-US" dirty="0" err="1"/>
              <a:t>ovgr</a:t>
            </a:r>
            <a:r>
              <a:rPr lang="en-US" dirty="0"/>
              <a:t> = </a:t>
            </a:r>
            <a:r>
              <a:rPr lang="en-US" dirty="0" err="1"/>
              <a:t>OverlapGraph</a:t>
            </a:r>
            <a:r>
              <a:rPr lang="en-US" dirty="0"/>
              <a:t>(frags, False)    </a:t>
            </a:r>
          </a:p>
          <a:p>
            <a:r>
              <a:rPr lang="en-US" dirty="0"/>
              <a:t>	</a:t>
            </a:r>
            <a:r>
              <a:rPr lang="en-US" dirty="0" err="1"/>
              <a:t>ovgr.print_graph</a:t>
            </a:r>
            <a:r>
              <a:rPr lang="en-US" dirty="0"/>
              <a:t>()   </a:t>
            </a:r>
          </a:p>
          <a:p>
            <a:r>
              <a:rPr lang="en-US" dirty="0"/>
              <a:t> 	print (</a:t>
            </a:r>
            <a:r>
              <a:rPr lang="en-US" dirty="0" err="1"/>
              <a:t>ovgr.seqFromPath</a:t>
            </a:r>
            <a:r>
              <a:rPr lang="en-US" dirty="0"/>
              <a:t>(["TAA","AAT","ATG","TGT","GTT"]))    </a:t>
            </a:r>
          </a:p>
          <a:p>
            <a:r>
              <a:rPr lang="en-US" dirty="0"/>
              <a:t>	print (</a:t>
            </a:r>
            <a:r>
              <a:rPr lang="en-US" dirty="0" err="1"/>
              <a:t>ovgr.seqFromPath</a:t>
            </a:r>
            <a:r>
              <a:rPr lang="en-US" dirty="0"/>
              <a:t>(["TAA","TGT","ATG","TGT","GTT"]))</a:t>
            </a:r>
          </a:p>
          <a:p>
            <a:endParaRPr lang="en-US" dirty="0"/>
          </a:p>
          <a:p>
            <a:r>
              <a:rPr lang="en-US" dirty="0"/>
              <a:t>Result:</a:t>
            </a:r>
          </a:p>
          <a:p>
            <a:r>
              <a:rPr lang="en-US" dirty="0"/>
              <a:t>AAT -&gt; ['ATG']</a:t>
            </a:r>
          </a:p>
          <a:p>
            <a:r>
              <a:rPr lang="en-US" dirty="0"/>
              <a:t>ATG -&gt; ['TGT']</a:t>
            </a:r>
          </a:p>
          <a:p>
            <a:r>
              <a:rPr lang="en-US" dirty="0"/>
              <a:t>GTT -&gt; []</a:t>
            </a:r>
          </a:p>
          <a:p>
            <a:r>
              <a:rPr lang="en-US" dirty="0"/>
              <a:t>TAA -&gt; ['AAT']</a:t>
            </a:r>
          </a:p>
          <a:p>
            <a:r>
              <a:rPr lang="en-US" dirty="0"/>
              <a:t>TGT -&gt; ['GTT']</a:t>
            </a:r>
          </a:p>
          <a:p>
            <a:r>
              <a:rPr lang="en-US" dirty="0"/>
              <a:t>TAATGTT</a:t>
            </a:r>
          </a:p>
          <a:p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3136436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3287" y="9745"/>
            <a:ext cx="8229600" cy="1143000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800000"/>
                </a:solidFill>
              </a:rPr>
              <a:t>Implementando caminhos </a:t>
            </a:r>
            <a:r>
              <a:rPr lang="pt-PT" sz="3600" b="1" dirty="0" err="1">
                <a:solidFill>
                  <a:srgbClr val="800000"/>
                </a:solidFill>
              </a:rPr>
              <a:t>Hamiltonianos</a:t>
            </a:r>
            <a:r>
              <a:rPr lang="pt-PT" sz="3600" b="1" dirty="0">
                <a:solidFill>
                  <a:srgbClr val="800000"/>
                </a:solidFill>
              </a:rPr>
              <a:t>: procura exaustiva</a:t>
            </a:r>
            <a:endParaRPr lang="pt-PT" sz="3600" b="1" i="1" dirty="0">
              <a:solidFill>
                <a:srgbClr val="8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8074" y="3075057"/>
            <a:ext cx="5430013" cy="70788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def </a:t>
            </a:r>
            <a:r>
              <a:rPr lang="en-US" sz="2000" b="1" dirty="0" err="1"/>
              <a:t>searchHamiltonianPathFromNode</a:t>
            </a:r>
            <a:r>
              <a:rPr lang="en-US" sz="2000" dirty="0"/>
              <a:t>(</a:t>
            </a:r>
            <a:r>
              <a:rPr lang="en-US" sz="2000" i="1" dirty="0"/>
              <a:t>self</a:t>
            </a:r>
            <a:r>
              <a:rPr lang="en-US" sz="2000" dirty="0"/>
              <a:t>, node):</a:t>
            </a:r>
          </a:p>
          <a:p>
            <a:r>
              <a:rPr lang="en-US" sz="2000" dirty="0"/>
              <a:t>	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74797" y="2929794"/>
            <a:ext cx="5417777" cy="19389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2000" b="1" i="1" dirty="0" err="1"/>
              <a:t>current</a:t>
            </a:r>
            <a:r>
              <a:rPr lang="pt-PT" sz="2000" dirty="0"/>
              <a:t> – </a:t>
            </a:r>
            <a:r>
              <a:rPr lang="pt-PT" sz="2000" b="1" dirty="0"/>
              <a:t>nó</a:t>
            </a:r>
            <a:r>
              <a:rPr lang="pt-PT" sz="2000" dirty="0"/>
              <a:t> a processar</a:t>
            </a:r>
          </a:p>
          <a:p>
            <a:r>
              <a:rPr lang="pt-PT" sz="2000" b="1" i="1" dirty="0" err="1"/>
              <a:t>respath</a:t>
            </a:r>
            <a:r>
              <a:rPr lang="pt-PT" sz="2000" dirty="0"/>
              <a:t> – </a:t>
            </a:r>
            <a:r>
              <a:rPr lang="pt-PT" sz="2000" b="1" dirty="0"/>
              <a:t>lista</a:t>
            </a:r>
            <a:r>
              <a:rPr lang="pt-PT" sz="2000" dirty="0"/>
              <a:t> que mantém caminho atual</a:t>
            </a:r>
          </a:p>
          <a:p>
            <a:r>
              <a:rPr lang="pt-PT" sz="2000" b="1" i="1" dirty="0" err="1"/>
              <a:t>visited</a:t>
            </a:r>
            <a:r>
              <a:rPr lang="pt-PT" sz="2000" dirty="0"/>
              <a:t> – </a:t>
            </a:r>
            <a:r>
              <a:rPr lang="pt-PT" sz="2000" b="1" dirty="0"/>
              <a:t>dicionário</a:t>
            </a:r>
            <a:r>
              <a:rPr lang="pt-PT" sz="2000" dirty="0"/>
              <a:t> que mantém estado dos nós/arcos já explorados</a:t>
            </a:r>
          </a:p>
          <a:p>
            <a:r>
              <a:rPr lang="pt-PT" sz="2000" dirty="0"/>
              <a:t>(</a:t>
            </a:r>
            <a:r>
              <a:rPr lang="pt-PT" sz="2000" b="1" dirty="0"/>
              <a:t>chave</a:t>
            </a:r>
            <a:r>
              <a:rPr lang="pt-PT" sz="2000" dirty="0"/>
              <a:t>-nó; </a:t>
            </a:r>
            <a:r>
              <a:rPr lang="pt-PT" sz="2000" b="1" dirty="0"/>
              <a:t>valor</a:t>
            </a:r>
            <a:r>
              <a:rPr lang="pt-PT" sz="2000" dirty="0"/>
              <a:t>-</a:t>
            </a:r>
            <a:r>
              <a:rPr lang="pt-PT" sz="2000" u="sng" dirty="0"/>
              <a:t>índice do sucessor a explorar a seguir</a:t>
            </a:r>
            <a:r>
              <a:rPr lang="pt-PT" sz="2000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66361" y="1636421"/>
            <a:ext cx="4261708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2000" dirty="0"/>
              <a:t>Algoritmo implementa uma “árvore de procura” representada por 3 variáveis:</a:t>
            </a:r>
          </a:p>
        </p:txBody>
      </p:sp>
      <p:sp>
        <p:nvSpPr>
          <p:cNvPr id="6" name="Down Arrow 5"/>
          <p:cNvSpPr/>
          <p:nvPr/>
        </p:nvSpPr>
        <p:spPr>
          <a:xfrm>
            <a:off x="9297215" y="2475400"/>
            <a:ext cx="398190" cy="3233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xmlns="" id="{2B53935D-427E-492D-A5CC-2A2E99E37B27}"/>
              </a:ext>
            </a:extLst>
          </p:cNvPr>
          <p:cNvSpPr txBox="1"/>
          <p:nvPr/>
        </p:nvSpPr>
        <p:spPr>
          <a:xfrm>
            <a:off x="929391" y="1629815"/>
            <a:ext cx="3601575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2000" dirty="0"/>
              <a:t>Função para procura de caminhos </a:t>
            </a:r>
            <a:r>
              <a:rPr lang="pt-PT" sz="2000" i="1" dirty="0"/>
              <a:t>Hamiltonianos</a:t>
            </a:r>
            <a:r>
              <a:rPr lang="pt-PT" sz="2000" dirty="0"/>
              <a:t>: por nó</a:t>
            </a:r>
          </a:p>
          <a:p>
            <a:r>
              <a:rPr lang="pt-PT" sz="2000" dirty="0"/>
              <a:t>Adicionada na classe </a:t>
            </a:r>
            <a:r>
              <a:rPr lang="pt-PT" sz="2000" b="1" dirty="0" err="1"/>
              <a:t>MyGraph</a:t>
            </a:r>
            <a:endParaRPr lang="pt-PT" sz="2000" b="1" dirty="0"/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xmlns="" id="{962C425B-2586-4773-976F-1C276FEB4DB7}"/>
              </a:ext>
            </a:extLst>
          </p:cNvPr>
          <p:cNvSpPr txBox="1"/>
          <p:nvPr/>
        </p:nvSpPr>
        <p:spPr>
          <a:xfrm>
            <a:off x="1981200" y="5450891"/>
            <a:ext cx="8229600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Backtracking</a:t>
            </a:r>
            <a:r>
              <a:rPr lang="pt-PT" sz="2000" dirty="0"/>
              <a:t> é conseguido utilizando o </a:t>
            </a:r>
            <a:r>
              <a:rPr lang="pt-PT" sz="2000" dirty="0" err="1"/>
              <a:t>respath</a:t>
            </a:r>
            <a:r>
              <a:rPr lang="pt-PT" sz="2000" dirty="0"/>
              <a:t> como uma </a:t>
            </a:r>
            <a:r>
              <a:rPr lang="pt-PT" sz="2000" b="1" dirty="0" err="1"/>
              <a:t>stack</a:t>
            </a:r>
            <a:r>
              <a:rPr lang="pt-PT" sz="2000" dirty="0"/>
              <a:t> e o dicionário como </a:t>
            </a:r>
            <a:r>
              <a:rPr lang="pt-PT" sz="2000" b="1" dirty="0"/>
              <a:t>auxiliar de memória</a:t>
            </a:r>
            <a:r>
              <a:rPr lang="pt-PT" sz="2000" dirty="0"/>
              <a:t> para decidir o seguinte sucessor a procurar</a:t>
            </a:r>
          </a:p>
        </p:txBody>
      </p:sp>
    </p:spTree>
    <p:extLst>
      <p:ext uri="{BB962C8B-B14F-4D97-AF65-F5344CB8AC3E}">
        <p14:creationId xmlns:p14="http://schemas.microsoft.com/office/powerpoint/2010/main" val="38862768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741" y="-226695"/>
            <a:ext cx="11293627" cy="1143000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800000"/>
                </a:solidFill>
              </a:rPr>
              <a:t>Implementando caminhos </a:t>
            </a:r>
            <a:r>
              <a:rPr lang="pt-PT" sz="3600" b="1" dirty="0" err="1">
                <a:solidFill>
                  <a:srgbClr val="800000"/>
                </a:solidFill>
              </a:rPr>
              <a:t>Hamiltonianos</a:t>
            </a:r>
            <a:r>
              <a:rPr lang="pt-PT" sz="3600" b="1" dirty="0">
                <a:solidFill>
                  <a:srgbClr val="800000"/>
                </a:solidFill>
              </a:rPr>
              <a:t>: procura exaustiva</a:t>
            </a:r>
            <a:endParaRPr lang="pt-PT" sz="3600" b="1" i="1" dirty="0">
              <a:solidFill>
                <a:srgbClr val="8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221" y="583655"/>
            <a:ext cx="9924063" cy="59093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def </a:t>
            </a:r>
            <a:r>
              <a:rPr lang="en-US" b="1" dirty="0" err="1"/>
              <a:t>searchHamiltonianPathFromNode</a:t>
            </a:r>
            <a:r>
              <a:rPr lang="en-US" dirty="0"/>
              <a:t>(</a:t>
            </a:r>
            <a:r>
              <a:rPr lang="en-US" i="1" dirty="0"/>
              <a:t>self</a:t>
            </a:r>
            <a:r>
              <a:rPr lang="en-US" dirty="0"/>
              <a:t>, node):</a:t>
            </a:r>
          </a:p>
          <a:p>
            <a:r>
              <a:rPr lang="en-US" dirty="0"/>
              <a:t>	define current with node</a:t>
            </a:r>
          </a:p>
          <a:p>
            <a:r>
              <a:rPr lang="en-US" dirty="0"/>
              <a:t>	populate </a:t>
            </a:r>
            <a:r>
              <a:rPr lang="en-US" dirty="0" err="1"/>
              <a:t>respath</a:t>
            </a:r>
            <a:r>
              <a:rPr lang="en-US" dirty="0"/>
              <a:t> with node</a:t>
            </a:r>
          </a:p>
          <a:p>
            <a:r>
              <a:rPr lang="en-US" dirty="0"/>
              <a:t>	populate visited </a:t>
            </a:r>
            <a:r>
              <a:rPr lang="en-US" dirty="0" err="1"/>
              <a:t>dict</a:t>
            </a:r>
            <a:r>
              <a:rPr lang="en-US" dirty="0"/>
              <a:t> with node (key) and successor index (value) as 0</a:t>
            </a:r>
          </a:p>
          <a:p>
            <a:r>
              <a:rPr lang="en-US" dirty="0"/>
              <a:t>	while size of path is smaller than size of graph nodes:</a:t>
            </a:r>
          </a:p>
          <a:p>
            <a:r>
              <a:rPr lang="en-US" dirty="0"/>
              <a:t>		get current node successor index form visited </a:t>
            </a:r>
            <a:r>
              <a:rPr lang="en-US" dirty="0" err="1"/>
              <a:t>dict</a:t>
            </a:r>
            <a:endParaRPr lang="en-US" dirty="0"/>
          </a:p>
          <a:p>
            <a:r>
              <a:rPr lang="en-US" dirty="0"/>
              <a:t>		if current node successor index is smaller than size node successors of current node:</a:t>
            </a:r>
          </a:p>
          <a:p>
            <a:r>
              <a:rPr lang="en-US" dirty="0"/>
              <a:t>			get the successor (using the successor index and current node from graph);</a:t>
            </a:r>
          </a:p>
          <a:p>
            <a:r>
              <a:rPr lang="en-US" dirty="0"/>
              <a:t>			increase the successor index on visited dictionary;</a:t>
            </a:r>
          </a:p>
          <a:p>
            <a:r>
              <a:rPr lang="en-US" dirty="0"/>
              <a:t>			if successor node is not in </a:t>
            </a:r>
            <a:r>
              <a:rPr lang="en-US" dirty="0" err="1"/>
              <a:t>respath</a:t>
            </a:r>
            <a:r>
              <a:rPr lang="en-US" dirty="0"/>
              <a:t>:</a:t>
            </a:r>
          </a:p>
          <a:p>
            <a:r>
              <a:rPr lang="en-US" dirty="0"/>
              <a:t>				append node to </a:t>
            </a:r>
            <a:r>
              <a:rPr lang="en-US" dirty="0" err="1"/>
              <a:t>respath</a:t>
            </a:r>
            <a:r>
              <a:rPr lang="en-US" dirty="0"/>
              <a:t>;</a:t>
            </a:r>
          </a:p>
          <a:p>
            <a:r>
              <a:rPr lang="en-US" dirty="0"/>
              <a:t>				add successor (key) to visited dictionary with index (value) as 0</a:t>
            </a:r>
          </a:p>
          <a:p>
            <a:r>
              <a:rPr lang="en-US" dirty="0"/>
              <a:t>				set current node equal to successor </a:t>
            </a:r>
          </a:p>
          <a:p>
            <a:r>
              <a:rPr lang="en-US" dirty="0"/>
              <a:t>			</a:t>
            </a:r>
          </a:p>
          <a:p>
            <a:r>
              <a:rPr lang="en-US" dirty="0"/>
              <a:t>		else:</a:t>
            </a:r>
          </a:p>
          <a:p>
            <a:r>
              <a:rPr lang="en-US" dirty="0"/>
              <a:t>			if size of </a:t>
            </a:r>
            <a:r>
              <a:rPr lang="en-US" dirty="0" err="1"/>
              <a:t>respath</a:t>
            </a:r>
            <a:r>
              <a:rPr lang="en-US" dirty="0"/>
              <a:t> is bigger than 1:</a:t>
            </a:r>
          </a:p>
          <a:p>
            <a:r>
              <a:rPr lang="en-US" dirty="0"/>
              <a:t>				remove last node of </a:t>
            </a:r>
            <a:r>
              <a:rPr lang="en-US" dirty="0" err="1"/>
              <a:t>respath</a:t>
            </a:r>
            <a:r>
              <a:rPr lang="en-US" dirty="0"/>
              <a:t> and get the removed node</a:t>
            </a:r>
          </a:p>
          <a:p>
            <a:r>
              <a:rPr lang="en-US" dirty="0"/>
              <a:t>				delete the removed node (key) from visited dictionary</a:t>
            </a:r>
          </a:p>
          <a:p>
            <a:r>
              <a:rPr lang="en-US" dirty="0"/>
              <a:t>				set current nod equal to last </a:t>
            </a:r>
            <a:r>
              <a:rPr lang="en-US" dirty="0" err="1"/>
              <a:t>respath</a:t>
            </a:r>
            <a:r>
              <a:rPr lang="en-US" dirty="0"/>
              <a:t> node</a:t>
            </a:r>
          </a:p>
          <a:p>
            <a:r>
              <a:rPr lang="en-US" dirty="0"/>
              <a:t>			else: return None</a:t>
            </a:r>
          </a:p>
          <a:p>
            <a:r>
              <a:rPr lang="en-US" dirty="0"/>
              <a:t>	return </a:t>
            </a:r>
            <a:r>
              <a:rPr lang="en-US" dirty="0" err="1"/>
              <a:t>respath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361201" y="2753479"/>
            <a:ext cx="17605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adicionado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caminho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117782" y="4913818"/>
            <a:ext cx="17605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Backtracking: </a:t>
            </a:r>
            <a:r>
              <a:rPr lang="en-US" dirty="0" err="1"/>
              <a:t>recuar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testar</a:t>
            </a:r>
            <a:r>
              <a:rPr lang="en-US" dirty="0"/>
              <a:t> </a:t>
            </a:r>
            <a:r>
              <a:rPr lang="en-US" dirty="0" err="1"/>
              <a:t>caminhos</a:t>
            </a:r>
            <a:r>
              <a:rPr lang="en-US" dirty="0"/>
              <a:t> </a:t>
            </a:r>
            <a:r>
              <a:rPr lang="en-US" dirty="0" err="1"/>
              <a:t>alternativos</a:t>
            </a:r>
            <a:endParaRPr lang="en-US" dirty="0"/>
          </a:p>
        </p:txBody>
      </p:sp>
      <p:sp>
        <p:nvSpPr>
          <p:cNvPr id="9" name="Chaveta à direita 8">
            <a:extLst>
              <a:ext uri="{FF2B5EF4-FFF2-40B4-BE49-F238E27FC236}">
                <a16:creationId xmlns:a16="http://schemas.microsoft.com/office/drawing/2014/main" xmlns="" id="{214E2FE4-5DD8-4F4D-830B-4824B1AE72B6}"/>
              </a:ext>
            </a:extLst>
          </p:cNvPr>
          <p:cNvSpPr/>
          <p:nvPr/>
        </p:nvSpPr>
        <p:spPr>
          <a:xfrm>
            <a:off x="9690102" y="2226022"/>
            <a:ext cx="427680" cy="2123062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haveta à direita 13">
            <a:extLst>
              <a:ext uri="{FF2B5EF4-FFF2-40B4-BE49-F238E27FC236}">
                <a16:creationId xmlns:a16="http://schemas.microsoft.com/office/drawing/2014/main" xmlns="" id="{A57EB64E-2469-488C-AF40-2A1734E604BA}"/>
              </a:ext>
            </a:extLst>
          </p:cNvPr>
          <p:cNvSpPr/>
          <p:nvPr/>
        </p:nvSpPr>
        <p:spPr>
          <a:xfrm>
            <a:off x="9229805" y="4980479"/>
            <a:ext cx="674137" cy="881091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061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3287" y="111028"/>
            <a:ext cx="8229600" cy="1143000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800000"/>
                </a:solidFill>
              </a:rPr>
              <a:t>Implementando caminhos </a:t>
            </a:r>
            <a:r>
              <a:rPr lang="pt-PT" sz="3600" b="1" dirty="0" err="1">
                <a:solidFill>
                  <a:srgbClr val="800000"/>
                </a:solidFill>
              </a:rPr>
              <a:t>Hamiltonianos</a:t>
            </a:r>
            <a:r>
              <a:rPr lang="pt-PT" sz="3600" b="1" dirty="0">
                <a:solidFill>
                  <a:srgbClr val="800000"/>
                </a:solidFill>
              </a:rPr>
              <a:t>: procura exaustiva</a:t>
            </a:r>
            <a:endParaRPr lang="pt-PT" sz="3600" b="1" i="1" dirty="0">
              <a:solidFill>
                <a:srgbClr val="8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5881" y="3240827"/>
            <a:ext cx="5052986" cy="17543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def </a:t>
            </a:r>
            <a:r>
              <a:rPr lang="en-US" b="1" dirty="0" err="1"/>
              <a:t>searchHamiltonianPath</a:t>
            </a:r>
            <a:r>
              <a:rPr lang="en-US" dirty="0"/>
              <a:t>(</a:t>
            </a:r>
            <a:r>
              <a:rPr lang="en-US" i="1" dirty="0"/>
              <a:t>self</a:t>
            </a:r>
            <a:r>
              <a:rPr lang="en-US" dirty="0"/>
              <a:t>):</a:t>
            </a:r>
          </a:p>
          <a:p>
            <a:r>
              <a:rPr lang="en-US" dirty="0"/>
              <a:t>	for node in graph nodes:</a:t>
            </a:r>
          </a:p>
          <a:p>
            <a:r>
              <a:rPr lang="en-US" dirty="0"/>
              <a:t>		get Hamiltonian path from node</a:t>
            </a:r>
          </a:p>
          <a:p>
            <a:r>
              <a:rPr lang="en-US" dirty="0"/>
              <a:t>		if path is not none:</a:t>
            </a:r>
          </a:p>
          <a:p>
            <a:r>
              <a:rPr lang="en-US" dirty="0"/>
              <a:t>			return path</a:t>
            </a:r>
          </a:p>
          <a:p>
            <a:r>
              <a:rPr lang="en-US" dirty="0"/>
              <a:t>	return None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09424" y="3656325"/>
            <a:ext cx="3366695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dirty="0"/>
              <a:t>Função para procura de caminhos </a:t>
            </a:r>
            <a:r>
              <a:rPr lang="pt-PT" i="1" dirty="0"/>
              <a:t>Hamiltonianos</a:t>
            </a:r>
            <a:r>
              <a:rPr lang="pt-PT" dirty="0"/>
              <a:t>: em todo o grafo</a:t>
            </a:r>
          </a:p>
          <a:p>
            <a:r>
              <a:rPr lang="pt-PT" dirty="0"/>
              <a:t>Adicionada na classe </a:t>
            </a:r>
            <a:r>
              <a:rPr lang="pt-PT" b="1" dirty="0" err="1"/>
              <a:t>MyGraph</a:t>
            </a: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4415222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20079" y="1536947"/>
            <a:ext cx="8639096" cy="28623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def test14():</a:t>
            </a:r>
          </a:p>
          <a:p>
            <a:r>
              <a:rPr lang="en-US" dirty="0"/>
              <a:t>	frags = ["AAT", "ATG", "ATG", "ATG", "CAT", "CCA", "GAT", "GCC", "GGA", "GGG", </a:t>
            </a:r>
          </a:p>
          <a:p>
            <a:pPr lvl="1"/>
            <a:r>
              <a:rPr lang="en-US" dirty="0"/>
              <a:t>		"GTT", "TAA", "TGC", "TGG", "TGT"]</a:t>
            </a:r>
          </a:p>
          <a:p>
            <a:pPr lvl="1"/>
            <a:r>
              <a:rPr lang="en-US" dirty="0"/>
              <a:t>	</a:t>
            </a:r>
            <a:r>
              <a:rPr lang="en-US" dirty="0" err="1"/>
              <a:t>ovgr</a:t>
            </a:r>
            <a:r>
              <a:rPr lang="en-US" dirty="0"/>
              <a:t> = </a:t>
            </a:r>
            <a:r>
              <a:rPr lang="en-US" dirty="0" err="1"/>
              <a:t>OverlapGraph</a:t>
            </a:r>
            <a:r>
              <a:rPr lang="en-US" dirty="0"/>
              <a:t>(frags, True)</a:t>
            </a:r>
          </a:p>
          <a:p>
            <a:r>
              <a:rPr lang="en-US" dirty="0"/>
              <a:t>	print (</a:t>
            </a:r>
            <a:r>
              <a:rPr lang="en-US" dirty="0" err="1"/>
              <a:t>ovgr.searchHamiltonianPathFromNode</a:t>
            </a:r>
            <a:r>
              <a:rPr lang="en-US" dirty="0"/>
              <a:t>("AAT-1"))</a:t>
            </a:r>
          </a:p>
          <a:p>
            <a:r>
              <a:rPr lang="en-US" dirty="0"/>
              <a:t>	print (</a:t>
            </a:r>
            <a:r>
              <a:rPr lang="en-US" dirty="0" err="1"/>
              <a:t>ovgr.searchHamiltonianPathFromNode</a:t>
            </a:r>
            <a:r>
              <a:rPr lang="en-US" dirty="0"/>
              <a:t>("TAA-12"))</a:t>
            </a:r>
          </a:p>
          <a:p>
            <a:r>
              <a:rPr lang="en-US" dirty="0"/>
              <a:t>	path = </a:t>
            </a:r>
            <a:r>
              <a:rPr lang="en-US" dirty="0" err="1"/>
              <a:t>ovgr.searchHamiltonianPath</a:t>
            </a:r>
            <a:r>
              <a:rPr lang="en-US" dirty="0"/>
              <a:t>()</a:t>
            </a:r>
          </a:p>
          <a:p>
            <a:r>
              <a:rPr lang="en-US" dirty="0"/>
              <a:t>	print (</a:t>
            </a:r>
            <a:r>
              <a:rPr lang="en-US" dirty="0" err="1"/>
              <a:t>ovgr.checkIfHamiltonianPath</a:t>
            </a:r>
            <a:r>
              <a:rPr lang="en-US" dirty="0"/>
              <a:t>(path))</a:t>
            </a:r>
          </a:p>
          <a:p>
            <a:r>
              <a:rPr lang="en-US" dirty="0"/>
              <a:t>	print (</a:t>
            </a:r>
            <a:r>
              <a:rPr lang="en-US" dirty="0" err="1"/>
              <a:t>ovgr.seqFromPath</a:t>
            </a:r>
            <a:r>
              <a:rPr lang="en-US" dirty="0"/>
              <a:t>(path))</a:t>
            </a: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03287" y="974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600" b="1">
                <a:solidFill>
                  <a:srgbClr val="800000"/>
                </a:solidFill>
              </a:rPr>
              <a:t>Implementando caminhos Hamiltonianos: procura exaustiva</a:t>
            </a:r>
            <a:endParaRPr lang="pt-PT" sz="3600" b="1" i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2477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3287" y="111028"/>
            <a:ext cx="8229600" cy="1143000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800000"/>
                </a:solidFill>
              </a:rPr>
              <a:t>Implementando caminhos </a:t>
            </a:r>
            <a:r>
              <a:rPr lang="pt-PT" sz="3600" b="1" dirty="0" err="1">
                <a:solidFill>
                  <a:srgbClr val="800000"/>
                </a:solidFill>
              </a:rPr>
              <a:t>Hamiltonianos</a:t>
            </a:r>
            <a:r>
              <a:rPr lang="pt-PT" sz="3600" b="1" dirty="0">
                <a:solidFill>
                  <a:srgbClr val="800000"/>
                </a:solidFill>
              </a:rPr>
              <a:t>: fechando o ciclo </a:t>
            </a:r>
            <a:endParaRPr lang="pt-PT" sz="3600" b="1" i="1" dirty="0">
              <a:solidFill>
                <a:srgbClr val="8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20080" y="1536948"/>
            <a:ext cx="4941417" cy="2308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def test15():</a:t>
            </a:r>
          </a:p>
          <a:p>
            <a:r>
              <a:rPr lang="en-US" dirty="0"/>
              <a:t>	</a:t>
            </a:r>
            <a:r>
              <a:rPr lang="en-US" dirty="0" err="1"/>
              <a:t>orig_sequence</a:t>
            </a:r>
            <a:r>
              <a:rPr lang="en-US" dirty="0"/>
              <a:t> = "CAATCATGATGATGATC"</a:t>
            </a:r>
          </a:p>
          <a:p>
            <a:r>
              <a:rPr lang="en-US" dirty="0"/>
              <a:t>	frags = composition(3, </a:t>
            </a:r>
            <a:r>
              <a:rPr lang="en-US" dirty="0" err="1"/>
              <a:t>orig_sequence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r>
              <a:rPr lang="en-US" dirty="0" err="1"/>
              <a:t>ovgr</a:t>
            </a:r>
            <a:r>
              <a:rPr lang="en-US" dirty="0"/>
              <a:t> = </a:t>
            </a:r>
            <a:r>
              <a:rPr lang="en-US" dirty="0" err="1"/>
              <a:t>OverlapGraph</a:t>
            </a:r>
            <a:r>
              <a:rPr lang="en-US" dirty="0"/>
              <a:t>(frags, True)</a:t>
            </a:r>
          </a:p>
          <a:p>
            <a:r>
              <a:rPr lang="en-US" dirty="0"/>
              <a:t>	path = </a:t>
            </a:r>
            <a:r>
              <a:rPr lang="en-US" dirty="0" err="1"/>
              <a:t>ovgr.searchHamiltonianPath</a:t>
            </a:r>
            <a:r>
              <a:rPr lang="en-US" dirty="0"/>
              <a:t>()</a:t>
            </a:r>
          </a:p>
          <a:p>
            <a:r>
              <a:rPr lang="en-US" dirty="0"/>
              <a:t>	print (path)</a:t>
            </a:r>
          </a:p>
          <a:p>
            <a:r>
              <a:rPr lang="en-US" dirty="0"/>
              <a:t>	print (</a:t>
            </a:r>
            <a:r>
              <a:rPr lang="en-US" dirty="0" err="1"/>
              <a:t>ovgr.seqFromPath</a:t>
            </a:r>
            <a:r>
              <a:rPr lang="en-US" dirty="0"/>
              <a:t>(path))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20080" y="4357469"/>
            <a:ext cx="85612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Vamos assumir que sabemos a sequência original e verificar se conseguimos recuperá-la !</a:t>
            </a:r>
          </a:p>
          <a:p>
            <a:endParaRPr lang="pt-PT" dirty="0"/>
          </a:p>
          <a:p>
            <a:r>
              <a:rPr lang="pt-PT" dirty="0"/>
              <a:t>Teste com outras alternativas … será que conseguimos sempre identificar corretamente a sequência original ?</a:t>
            </a:r>
          </a:p>
          <a:p>
            <a:r>
              <a:rPr lang="pt-PT" dirty="0"/>
              <a:t>O que é que isto implica ?</a:t>
            </a:r>
          </a:p>
          <a:p>
            <a:endParaRPr lang="pt-PT" dirty="0"/>
          </a:p>
          <a:p>
            <a:r>
              <a:rPr lang="pt-PT" dirty="0"/>
              <a:t>Aumente o tamanho da sequência sem mudar o k ... o que verifica ?</a:t>
            </a:r>
          </a:p>
          <a:p>
            <a:r>
              <a:rPr lang="pt-PT" dirty="0"/>
              <a:t>O que acontece se o k aumentar ?</a:t>
            </a:r>
          </a:p>
        </p:txBody>
      </p:sp>
    </p:spTree>
    <p:extLst>
      <p:ext uri="{BB962C8B-B14F-4D97-AF65-F5344CB8AC3E}">
        <p14:creationId xmlns:p14="http://schemas.microsoft.com/office/powerpoint/2010/main" val="1757658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3287" y="111028"/>
            <a:ext cx="8229600" cy="1143000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800000"/>
                </a:solidFill>
              </a:rPr>
              <a:t>Implementando grafo de </a:t>
            </a:r>
            <a:r>
              <a:rPr lang="pt-PT" sz="3600" b="1" dirty="0" err="1">
                <a:solidFill>
                  <a:srgbClr val="800000"/>
                </a:solidFill>
              </a:rPr>
              <a:t>DeBruijn</a:t>
            </a:r>
            <a:endParaRPr lang="pt-PT" sz="3600" b="1" i="1" dirty="0">
              <a:solidFill>
                <a:srgbClr val="8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3287" y="1404893"/>
            <a:ext cx="5473678" cy="5078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from </a:t>
            </a:r>
            <a:r>
              <a:rPr lang="en-US" dirty="0" err="1"/>
              <a:t>MyGraph</a:t>
            </a:r>
            <a:r>
              <a:rPr lang="en-US" dirty="0"/>
              <a:t> import </a:t>
            </a:r>
            <a:r>
              <a:rPr lang="en-US" dirty="0" err="1"/>
              <a:t>MyGraph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class </a:t>
            </a:r>
            <a:r>
              <a:rPr lang="en-US" b="1" dirty="0" err="1"/>
              <a:t>DeBruijnGraph</a:t>
            </a:r>
            <a:r>
              <a:rPr lang="en-US" dirty="0"/>
              <a:t> (</a:t>
            </a:r>
            <a:r>
              <a:rPr lang="en-US" dirty="0" err="1"/>
              <a:t>MyGraph</a:t>
            </a:r>
            <a:r>
              <a:rPr lang="en-US" dirty="0"/>
              <a:t>):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b="1" dirty="0"/>
              <a:t>__</a:t>
            </a:r>
            <a:r>
              <a:rPr lang="en-US" b="1" dirty="0" err="1"/>
              <a:t>init</a:t>
            </a:r>
            <a:r>
              <a:rPr lang="en-US" b="1" dirty="0"/>
              <a:t>__</a:t>
            </a:r>
            <a:r>
              <a:rPr lang="en-US" dirty="0"/>
              <a:t>(</a:t>
            </a:r>
            <a:r>
              <a:rPr lang="en-US" i="1" dirty="0"/>
              <a:t>self</a:t>
            </a:r>
            <a:r>
              <a:rPr lang="en-US" dirty="0"/>
              <a:t>, fragments):</a:t>
            </a:r>
          </a:p>
          <a:p>
            <a:r>
              <a:rPr lang="en-US" dirty="0"/>
              <a:t>		</a:t>
            </a:r>
            <a:r>
              <a:rPr lang="en-US" dirty="0" smtClean="0"/>
              <a:t>super().__</a:t>
            </a:r>
            <a:r>
              <a:rPr lang="en-US" dirty="0" err="1" smtClean="0"/>
              <a:t>init</a:t>
            </a:r>
            <a:r>
              <a:rPr lang="en-US" dirty="0" smtClean="0"/>
              <a:t>__({})</a:t>
            </a:r>
            <a:endParaRPr lang="en-US" dirty="0"/>
          </a:p>
          <a:p>
            <a:r>
              <a:rPr lang="en-US" dirty="0"/>
              <a:t>		</a:t>
            </a:r>
            <a:r>
              <a:rPr lang="en-US" dirty="0" err="1"/>
              <a:t>self.createDeBruijnGraph</a:t>
            </a:r>
            <a:r>
              <a:rPr lang="en-US" dirty="0"/>
              <a:t>(fragments)</a:t>
            </a:r>
          </a:p>
          <a:p>
            <a:endParaRPr lang="en-US" dirty="0"/>
          </a:p>
          <a:p>
            <a:r>
              <a:rPr lang="en-US" dirty="0"/>
              <a:t>	def </a:t>
            </a:r>
            <a:r>
              <a:rPr lang="en-US" b="1" dirty="0" err="1"/>
              <a:t>add_edge</a:t>
            </a:r>
            <a:r>
              <a:rPr lang="en-US" dirty="0"/>
              <a:t>(</a:t>
            </a:r>
            <a:r>
              <a:rPr lang="en-US" i="1" dirty="0"/>
              <a:t>self</a:t>
            </a:r>
            <a:r>
              <a:rPr lang="en-US" dirty="0"/>
              <a:t>, o, d):</a:t>
            </a:r>
          </a:p>
          <a:p>
            <a:r>
              <a:rPr lang="en-US" dirty="0"/>
              <a:t>		if o is not in graph keys:</a:t>
            </a:r>
          </a:p>
          <a:p>
            <a:r>
              <a:rPr lang="en-US" dirty="0"/>
              <a:t>			add node o;</a:t>
            </a:r>
          </a:p>
          <a:p>
            <a:r>
              <a:rPr lang="en-US" dirty="0"/>
              <a:t>		if d is not in graph keys:</a:t>
            </a:r>
          </a:p>
          <a:p>
            <a:r>
              <a:rPr lang="en-US" dirty="0"/>
              <a:t>			add node d</a:t>
            </a:r>
          </a:p>
          <a:p>
            <a:r>
              <a:rPr lang="en-US" dirty="0"/>
              <a:t>		append d to successors of o</a:t>
            </a:r>
          </a:p>
          <a:p>
            <a:endParaRPr lang="en-US" dirty="0"/>
          </a:p>
          <a:p>
            <a:pPr lvl="2"/>
            <a:r>
              <a:rPr lang="en-US" dirty="0"/>
              <a:t>def  </a:t>
            </a:r>
            <a:r>
              <a:rPr lang="en-US" b="1" dirty="0" err="1"/>
              <a:t>createDeBruijnGraph</a:t>
            </a:r>
            <a:r>
              <a:rPr lang="en-US" dirty="0"/>
              <a:t>(</a:t>
            </a:r>
            <a:r>
              <a:rPr lang="en-US" i="1" dirty="0"/>
              <a:t>self</a:t>
            </a:r>
            <a:r>
              <a:rPr lang="en-US" dirty="0"/>
              <a:t>, </a:t>
            </a:r>
            <a:r>
              <a:rPr lang="en-US" dirty="0" err="1"/>
              <a:t>kmers</a:t>
            </a:r>
            <a:r>
              <a:rPr lang="en-US" dirty="0"/>
              <a:t>):</a:t>
            </a:r>
          </a:p>
          <a:p>
            <a:pPr lvl="2"/>
            <a:r>
              <a:rPr lang="en-US" dirty="0"/>
              <a:t>	…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55690" y="1557011"/>
            <a:ext cx="3139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Como anteriormente, vamos criar uma classe </a:t>
            </a:r>
            <a:r>
              <a:rPr lang="pt-PT" b="1" dirty="0" err="1"/>
              <a:t>DeBruijnGraph</a:t>
            </a:r>
            <a:r>
              <a:rPr lang="pt-PT" dirty="0"/>
              <a:t> para representar estes grafos</a:t>
            </a:r>
          </a:p>
          <a:p>
            <a:r>
              <a:rPr lang="pt-PT" dirty="0"/>
              <a:t>que é </a:t>
            </a:r>
            <a:r>
              <a:rPr lang="pt-PT" dirty="0" err="1"/>
              <a:t>sub-classe</a:t>
            </a:r>
            <a:r>
              <a:rPr lang="pt-PT" dirty="0"/>
              <a:t> de </a:t>
            </a:r>
            <a:r>
              <a:rPr lang="pt-PT" b="1" i="1" dirty="0" err="1"/>
              <a:t>MyGraph</a:t>
            </a:r>
            <a:endParaRPr lang="pt-PT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8539577" y="3944049"/>
            <a:ext cx="3186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Método </a:t>
            </a:r>
            <a:r>
              <a:rPr lang="pt-PT" b="1" i="1" dirty="0" err="1"/>
              <a:t>add_edge</a:t>
            </a:r>
            <a:r>
              <a:rPr lang="pt-PT" dirty="0"/>
              <a:t> redefinido para admitir arcos repetidos, i.e. múltiplos arcos entre o mesmo par de nós</a:t>
            </a:r>
          </a:p>
        </p:txBody>
      </p:sp>
    </p:spTree>
    <p:extLst>
      <p:ext uri="{BB962C8B-B14F-4D97-AF65-F5344CB8AC3E}">
        <p14:creationId xmlns:p14="http://schemas.microsoft.com/office/powerpoint/2010/main" val="3899225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3287" y="-13627"/>
            <a:ext cx="8229600" cy="1143000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800000"/>
                </a:solidFill>
              </a:rPr>
              <a:t>Implementando grafo de </a:t>
            </a:r>
            <a:r>
              <a:rPr lang="pt-PT" sz="3600" b="1" dirty="0" err="1">
                <a:solidFill>
                  <a:srgbClr val="800000"/>
                </a:solidFill>
              </a:rPr>
              <a:t>DeBruijn</a:t>
            </a:r>
            <a:endParaRPr lang="pt-PT" sz="3600" b="1" i="1" dirty="0">
              <a:solidFill>
                <a:srgbClr val="8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4199" y="1481733"/>
            <a:ext cx="4755144" cy="20313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1"/>
            <a:r>
              <a:rPr lang="en-US" dirty="0"/>
              <a:t>def  </a:t>
            </a:r>
            <a:r>
              <a:rPr lang="en-US" b="1" dirty="0" err="1"/>
              <a:t>createDeBruijnGraph</a:t>
            </a:r>
            <a:r>
              <a:rPr lang="en-US" dirty="0"/>
              <a:t>(</a:t>
            </a:r>
            <a:r>
              <a:rPr lang="en-US" i="1" dirty="0"/>
              <a:t>self</a:t>
            </a:r>
            <a:r>
              <a:rPr lang="en-US" dirty="0"/>
              <a:t>, </a:t>
            </a:r>
            <a:r>
              <a:rPr lang="en-US" dirty="0" err="1"/>
              <a:t>kmers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	for each sequence in </a:t>
            </a:r>
            <a:r>
              <a:rPr lang="en-US" dirty="0" err="1"/>
              <a:t>kmers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	get suffix of sequence</a:t>
            </a:r>
          </a:p>
          <a:p>
            <a:pPr lvl="2"/>
            <a:r>
              <a:rPr lang="en-US" dirty="0"/>
              <a:t>	add suffix as node</a:t>
            </a:r>
          </a:p>
          <a:p>
            <a:pPr lvl="2"/>
            <a:r>
              <a:rPr lang="en-US" dirty="0"/>
              <a:t>	get prefix of sequence</a:t>
            </a:r>
          </a:p>
          <a:p>
            <a:pPr lvl="2"/>
            <a:r>
              <a:rPr lang="en-US" dirty="0"/>
              <a:t>	add prefix as node</a:t>
            </a:r>
          </a:p>
          <a:p>
            <a:pPr lvl="2"/>
            <a:r>
              <a:rPr lang="en-US" dirty="0"/>
              <a:t>	create a edge prefix, suffix 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xmlns="" id="{20B6FDA1-16DE-4020-8806-471356FE8CDF}"/>
              </a:ext>
            </a:extLst>
          </p:cNvPr>
          <p:cNvSpPr txBox="1"/>
          <p:nvPr/>
        </p:nvSpPr>
        <p:spPr>
          <a:xfrm>
            <a:off x="534199" y="3865418"/>
            <a:ext cx="9149236" cy="28623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def test2():    </a:t>
            </a:r>
          </a:p>
          <a:p>
            <a:r>
              <a:rPr lang="en-US" dirty="0"/>
              <a:t>	frags = ["AAT", "ATG", "GTT", "TAA", "TGT"]    </a:t>
            </a:r>
          </a:p>
          <a:p>
            <a:r>
              <a:rPr lang="en-US" dirty="0"/>
              <a:t>	</a:t>
            </a:r>
            <a:r>
              <a:rPr lang="en-US" dirty="0" err="1"/>
              <a:t>dbgr</a:t>
            </a:r>
            <a:r>
              <a:rPr lang="en-US" dirty="0"/>
              <a:t> = </a:t>
            </a:r>
            <a:r>
              <a:rPr lang="en-US" dirty="0" err="1"/>
              <a:t>DeBruijnGraph</a:t>
            </a:r>
            <a:r>
              <a:rPr lang="en-US" dirty="0"/>
              <a:t>(frags)    </a:t>
            </a:r>
          </a:p>
          <a:p>
            <a:r>
              <a:rPr lang="en-US" dirty="0"/>
              <a:t>	</a:t>
            </a:r>
            <a:r>
              <a:rPr lang="en-US" dirty="0" err="1"/>
              <a:t>dbgr.print_graph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def test3():    </a:t>
            </a:r>
          </a:p>
          <a:p>
            <a:r>
              <a:rPr lang="en-US" dirty="0"/>
              <a:t>	frags =["AAT", "ATG", "ATG", "ATG", "CAT", "CCA", "GAT", "GCC", "GGA", "GGG","GTT",</a:t>
            </a:r>
          </a:p>
          <a:p>
            <a:r>
              <a:rPr lang="en-US" dirty="0"/>
              <a:t>		 "TAA", "TGC", "TGG", "TGT"]</a:t>
            </a:r>
          </a:p>
          <a:p>
            <a:r>
              <a:rPr lang="en-US" dirty="0"/>
              <a:t>	</a:t>
            </a:r>
            <a:r>
              <a:rPr lang="en-US" dirty="0" err="1"/>
              <a:t>dbgr</a:t>
            </a:r>
            <a:r>
              <a:rPr lang="en-US" dirty="0"/>
              <a:t> = </a:t>
            </a:r>
            <a:r>
              <a:rPr lang="en-US" dirty="0" err="1"/>
              <a:t>DeBruijnGraph</a:t>
            </a:r>
            <a:r>
              <a:rPr lang="en-US" dirty="0"/>
              <a:t>(frags)    </a:t>
            </a:r>
          </a:p>
          <a:p>
            <a:r>
              <a:rPr lang="en-US" dirty="0"/>
              <a:t>	</a:t>
            </a:r>
            <a:r>
              <a:rPr lang="en-US" dirty="0" err="1"/>
              <a:t>dbgr.print_graph</a:t>
            </a:r>
            <a:r>
              <a:rPr lang="en-US" dirty="0"/>
              <a:t>()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8388" t="45102" r="20638" b="11085"/>
          <a:stretch/>
        </p:blipFill>
        <p:spPr>
          <a:xfrm>
            <a:off x="6018087" y="869772"/>
            <a:ext cx="6089072" cy="365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607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3287" y="-13627"/>
            <a:ext cx="8229600" cy="1143000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800000"/>
                </a:solidFill>
              </a:rPr>
              <a:t>Implementando ciclos </a:t>
            </a:r>
            <a:r>
              <a:rPr lang="pt-PT" sz="3600" b="1" dirty="0" err="1">
                <a:solidFill>
                  <a:srgbClr val="800000"/>
                </a:solidFill>
              </a:rPr>
              <a:t>Eulerianos</a:t>
            </a:r>
            <a:r>
              <a:rPr lang="pt-PT" sz="3600" b="1" dirty="0">
                <a:solidFill>
                  <a:srgbClr val="800000"/>
                </a:solidFill>
              </a:rPr>
              <a:t> </a:t>
            </a:r>
            <a:br>
              <a:rPr lang="pt-PT" sz="3600" b="1" dirty="0">
                <a:solidFill>
                  <a:srgbClr val="800000"/>
                </a:solidFill>
              </a:rPr>
            </a:br>
            <a:r>
              <a:rPr lang="pt-PT" sz="2800" b="1" dirty="0">
                <a:solidFill>
                  <a:srgbClr val="800000"/>
                </a:solidFill>
              </a:rPr>
              <a:t>(classe </a:t>
            </a:r>
            <a:r>
              <a:rPr lang="pt-PT" sz="2800" b="1" dirty="0" err="1">
                <a:solidFill>
                  <a:srgbClr val="800000"/>
                </a:solidFill>
              </a:rPr>
              <a:t>MyGraph</a:t>
            </a:r>
            <a:r>
              <a:rPr lang="pt-PT" sz="2800" b="1" dirty="0">
                <a:solidFill>
                  <a:srgbClr val="800000"/>
                </a:solidFill>
              </a:rPr>
              <a:t>)</a:t>
            </a:r>
            <a:endParaRPr lang="pt-PT" sz="2800" b="1" i="1" dirty="0">
              <a:solidFill>
                <a:srgbClr val="8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0931" y="2671863"/>
            <a:ext cx="6531547" cy="20313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 def </a:t>
            </a:r>
            <a:r>
              <a:rPr lang="en-US" b="1" dirty="0" err="1"/>
              <a:t>checkBalancedNode</a:t>
            </a:r>
            <a:r>
              <a:rPr lang="en-US" dirty="0"/>
              <a:t>(self, node):</a:t>
            </a:r>
          </a:p>
          <a:p>
            <a:r>
              <a:rPr lang="en-US" dirty="0"/>
              <a:t>	return degree in of node is equal to out degree node     </a:t>
            </a:r>
          </a:p>
          <a:p>
            <a:endParaRPr lang="en-US" dirty="0"/>
          </a:p>
          <a:p>
            <a:r>
              <a:rPr lang="en-US" dirty="0"/>
              <a:t>def </a:t>
            </a:r>
            <a:r>
              <a:rPr lang="en-US" b="1" dirty="0" err="1"/>
              <a:t>checkBalancedGraph</a:t>
            </a:r>
            <a:r>
              <a:rPr lang="en-US" dirty="0"/>
              <a:t>(self):</a:t>
            </a:r>
          </a:p>
          <a:p>
            <a:r>
              <a:rPr lang="en-US" dirty="0"/>
              <a:t>	for each node in graph nodes:</a:t>
            </a:r>
          </a:p>
          <a:p>
            <a:r>
              <a:rPr lang="en-US" dirty="0"/>
              <a:t>		if node is not balanced: return false</a:t>
            </a:r>
          </a:p>
          <a:p>
            <a:r>
              <a:rPr lang="en-US" dirty="0"/>
              <a:t>	return True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69105" y="3225860"/>
            <a:ext cx="2571111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dirty="0"/>
              <a:t>Funções para verificar se um nó é balanceado e se o grafo é balanceado</a:t>
            </a:r>
          </a:p>
        </p:txBody>
      </p:sp>
    </p:spTree>
    <p:extLst>
      <p:ext uri="{BB962C8B-B14F-4D97-AF65-F5344CB8AC3E}">
        <p14:creationId xmlns:p14="http://schemas.microsoft.com/office/powerpoint/2010/main" val="1904904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6021" y="-356430"/>
            <a:ext cx="8229600" cy="1143000"/>
          </a:xfrm>
        </p:spPr>
        <p:txBody>
          <a:bodyPr>
            <a:normAutofit/>
          </a:bodyPr>
          <a:lstStyle/>
          <a:p>
            <a:r>
              <a:rPr lang="pt-PT" sz="3200" b="1" dirty="0">
                <a:solidFill>
                  <a:srgbClr val="800000"/>
                </a:solidFill>
              </a:rPr>
              <a:t>Implementando ciclos </a:t>
            </a:r>
            <a:r>
              <a:rPr lang="pt-PT" sz="3200" b="1" dirty="0" err="1">
                <a:solidFill>
                  <a:srgbClr val="800000"/>
                </a:solidFill>
              </a:rPr>
              <a:t>Eulerianos</a:t>
            </a:r>
            <a:r>
              <a:rPr lang="pt-PT" sz="3200" b="1" dirty="0">
                <a:solidFill>
                  <a:srgbClr val="800000"/>
                </a:solidFill>
              </a:rPr>
              <a:t> </a:t>
            </a:r>
            <a:r>
              <a:rPr lang="pt-PT" sz="2400" b="1" dirty="0">
                <a:solidFill>
                  <a:srgbClr val="800000"/>
                </a:solidFill>
              </a:rPr>
              <a:t>(classe </a:t>
            </a:r>
            <a:r>
              <a:rPr lang="pt-PT" sz="2400" b="1" dirty="0" err="1">
                <a:solidFill>
                  <a:srgbClr val="800000"/>
                </a:solidFill>
              </a:rPr>
              <a:t>MyGraph</a:t>
            </a:r>
            <a:r>
              <a:rPr lang="pt-PT" sz="2400" b="1" dirty="0">
                <a:solidFill>
                  <a:srgbClr val="800000"/>
                </a:solidFill>
              </a:rPr>
              <a:t>)</a:t>
            </a:r>
            <a:endParaRPr lang="pt-PT" sz="2400" b="1" i="1" dirty="0">
              <a:solidFill>
                <a:srgbClr val="8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4649" y="492921"/>
            <a:ext cx="11122702" cy="61247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def </a:t>
            </a:r>
            <a:r>
              <a:rPr lang="en-US" sz="1400" b="1" dirty="0" err="1"/>
              <a:t>eulerianCycle</a:t>
            </a:r>
            <a:r>
              <a:rPr lang="en-US" sz="1400" dirty="0"/>
              <a:t>(</a:t>
            </a:r>
            <a:r>
              <a:rPr lang="en-US" sz="1400" i="1" dirty="0"/>
              <a:t>self</a:t>
            </a:r>
            <a:r>
              <a:rPr lang="en-US" sz="1400" dirty="0"/>
              <a:t>):</a:t>
            </a:r>
          </a:p>
          <a:p>
            <a:r>
              <a:rPr lang="en-US" sz="1400" dirty="0"/>
              <a:t>	if graph is not balanced: return None</a:t>
            </a:r>
          </a:p>
          <a:p>
            <a:r>
              <a:rPr lang="en-US" sz="1400" dirty="0"/>
              <a:t>	create a list of all graph edges to visit</a:t>
            </a:r>
          </a:p>
          <a:p>
            <a:r>
              <a:rPr lang="en-US" sz="1400" dirty="0"/>
              <a:t>	create a empty list res</a:t>
            </a:r>
          </a:p>
          <a:p>
            <a:r>
              <a:rPr lang="en-US" sz="1400" dirty="0"/>
              <a:t>	while edges to visit list is not empty:</a:t>
            </a:r>
          </a:p>
          <a:p>
            <a:r>
              <a:rPr lang="en-US" sz="1400" dirty="0"/>
              <a:t>		get first edge as current edge from list of edges</a:t>
            </a:r>
          </a:p>
          <a:p>
            <a:r>
              <a:rPr lang="en-US" sz="1400" dirty="0"/>
              <a:t>		create index </a:t>
            </a:r>
            <a:r>
              <a:rPr lang="en-US" sz="1400" dirty="0" err="1"/>
              <a:t>i</a:t>
            </a:r>
            <a:r>
              <a:rPr lang="en-US" sz="1400" dirty="0"/>
              <a:t> equal to 1</a:t>
            </a:r>
          </a:p>
          <a:p>
            <a:r>
              <a:rPr lang="en-US" sz="1400" dirty="0"/>
              <a:t>		if res is not empty:</a:t>
            </a:r>
          </a:p>
          <a:p>
            <a:r>
              <a:rPr lang="en-US" sz="1400" dirty="0"/>
              <a:t>			while first node of edge is not in res list:</a:t>
            </a:r>
          </a:p>
          <a:p>
            <a:r>
              <a:rPr lang="en-US" sz="1400" dirty="0"/>
              <a:t>				set current edge equal to edge at </a:t>
            </a:r>
            <a:r>
              <a:rPr lang="en-US" sz="1400" dirty="0" err="1"/>
              <a:t>i</a:t>
            </a:r>
            <a:r>
              <a:rPr lang="en-US" sz="1400" dirty="0"/>
              <a:t> position</a:t>
            </a:r>
          </a:p>
          <a:p>
            <a:r>
              <a:rPr lang="en-US" sz="1400" dirty="0"/>
              <a:t>				increase index </a:t>
            </a:r>
            <a:r>
              <a:rPr lang="en-US" sz="1400" dirty="0" err="1"/>
              <a:t>i</a:t>
            </a:r>
            <a:r>
              <a:rPr lang="en-US" sz="1400" dirty="0"/>
              <a:t> by 1</a:t>
            </a:r>
          </a:p>
          <a:p>
            <a:r>
              <a:rPr lang="en-US" sz="1400" dirty="0"/>
              <a:t>		remove current edge from to visit edges list</a:t>
            </a:r>
          </a:p>
          <a:p>
            <a:r>
              <a:rPr lang="en-US" sz="1400" dirty="0"/>
              <a:t>		define start node and next node from current edge</a:t>
            </a:r>
          </a:p>
          <a:p>
            <a:r>
              <a:rPr lang="en-US" sz="1400" dirty="0"/>
              <a:t>		create a list cycle populated with edge nodes</a:t>
            </a:r>
          </a:p>
          <a:p>
            <a:r>
              <a:rPr lang="en-US" sz="1400" dirty="0"/>
              <a:t>		while next node is not equal to start node:</a:t>
            </a:r>
          </a:p>
          <a:p>
            <a:r>
              <a:rPr lang="en-US" sz="1400" dirty="0"/>
              <a:t>			for each successor of next node:</a:t>
            </a:r>
          </a:p>
          <a:p>
            <a:r>
              <a:rPr lang="en-US" sz="1400" dirty="0"/>
              <a:t>				if next node and successor node edge is in edges to visit list:</a:t>
            </a:r>
          </a:p>
          <a:p>
            <a:r>
              <a:rPr lang="en-US" sz="1400" dirty="0"/>
              <a:t>					define current edge equal to next node and successor node edge</a:t>
            </a:r>
          </a:p>
          <a:p>
            <a:r>
              <a:rPr lang="en-US" sz="1400" dirty="0"/>
              <a:t>					define next node equal to successor node</a:t>
            </a:r>
          </a:p>
          <a:p>
            <a:r>
              <a:rPr lang="en-US" sz="1400" dirty="0"/>
              <a:t>					append next node to cycle list</a:t>
            </a:r>
          </a:p>
          <a:p>
            <a:r>
              <a:rPr lang="en-US" sz="1400" dirty="0"/>
              <a:t>					remove current edge from edges to visit list</a:t>
            </a:r>
          </a:p>
          <a:p>
            <a:r>
              <a:rPr lang="en-US" sz="1400" dirty="0"/>
              <a:t>		if res is empty:</a:t>
            </a:r>
          </a:p>
          <a:p>
            <a:r>
              <a:rPr lang="en-US" sz="1400" dirty="0"/>
              <a:t>			define res equal to cycle list				</a:t>
            </a:r>
          </a:p>
          <a:p>
            <a:r>
              <a:rPr lang="en-US" sz="1400" dirty="0"/>
              <a:t>		else:</a:t>
            </a:r>
          </a:p>
          <a:p>
            <a:r>
              <a:rPr lang="en-US" sz="1400" dirty="0"/>
              <a:t>			get </a:t>
            </a:r>
            <a:r>
              <a:rPr lang="en-US" sz="1400" dirty="0" err="1"/>
              <a:t>positionfirst</a:t>
            </a:r>
            <a:r>
              <a:rPr lang="en-US" sz="1400" dirty="0"/>
              <a:t> in res of first element of cycle list</a:t>
            </a:r>
          </a:p>
          <a:p>
            <a:r>
              <a:rPr lang="en-US" sz="1400" dirty="0"/>
              <a:t>			for index in range of 1 until size cycle:</a:t>
            </a:r>
          </a:p>
          <a:p>
            <a:r>
              <a:rPr lang="en-US" sz="1400" dirty="0"/>
              <a:t>				insert cycle[</a:t>
            </a:r>
            <a:r>
              <a:rPr lang="en-US" sz="1400" dirty="0" err="1"/>
              <a:t>i</a:t>
            </a:r>
            <a:r>
              <a:rPr lang="en-US" sz="1400" dirty="0"/>
              <a:t>] to res at </a:t>
            </a:r>
            <a:r>
              <a:rPr lang="en-US" sz="1400" dirty="0" err="1"/>
              <a:t>positionfirst</a:t>
            </a:r>
            <a:r>
              <a:rPr lang="en-US" sz="1400" dirty="0"/>
              <a:t> + index</a:t>
            </a:r>
          </a:p>
          <a:p>
            <a:r>
              <a:rPr lang="en-US" sz="1400" dirty="0"/>
              <a:t>	return res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50065" y="1035756"/>
            <a:ext cx="2571111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dirty="0"/>
              <a:t>Função para retornar ciclo </a:t>
            </a:r>
            <a:r>
              <a:rPr lang="pt-PT" dirty="0" err="1"/>
              <a:t>Euleriano</a:t>
            </a:r>
            <a:r>
              <a:rPr lang="pt-PT" dirty="0"/>
              <a:t> (se existir</a:t>
            </a:r>
            <a:r>
              <a:rPr lang="pt-PT" dirty="0" smtClean="0"/>
              <a:t>)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81944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35ACA08-E2F4-4AD4-9FAB-3F86D2C4630E}"/>
              </a:ext>
            </a:extLst>
          </p:cNvPr>
          <p:cNvSpPr txBox="1"/>
          <p:nvPr/>
        </p:nvSpPr>
        <p:spPr>
          <a:xfrm>
            <a:off x="1588959" y="1469037"/>
            <a:ext cx="8229600" cy="44627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def test4():</a:t>
            </a:r>
          </a:p>
          <a:p>
            <a:r>
              <a:rPr lang="en-US" sz="2000" dirty="0"/>
              <a:t>	gr = </a:t>
            </a:r>
            <a:r>
              <a:rPr lang="en-US" sz="2000" dirty="0" err="1"/>
              <a:t>MyGraph</a:t>
            </a:r>
            <a:r>
              <a:rPr lang="en-US" sz="2000" dirty="0"/>
              <a:t>( {1:[2], 2:[3,1], 3:[4], 4:[2,5], 5:[6], 6:[4]} )    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gr.print_graph</a:t>
            </a:r>
            <a:r>
              <a:rPr lang="en-US" sz="2000" dirty="0"/>
              <a:t>()    </a:t>
            </a:r>
          </a:p>
          <a:p>
            <a:r>
              <a:rPr lang="en-US" sz="2000" dirty="0"/>
              <a:t>	print(</a:t>
            </a:r>
            <a:r>
              <a:rPr lang="en-US" sz="2000" dirty="0" err="1"/>
              <a:t>gr.checkBalancedGraph</a:t>
            </a:r>
            <a:r>
              <a:rPr lang="en-US" sz="2000" dirty="0"/>
              <a:t>() ) </a:t>
            </a:r>
          </a:p>
          <a:p>
            <a:r>
              <a:rPr lang="en-US" sz="2000" dirty="0"/>
              <a:t>	print(</a:t>
            </a:r>
            <a:r>
              <a:rPr lang="en-US" sz="2000" dirty="0" err="1"/>
              <a:t>gr.eulerianCycle</a:t>
            </a:r>
            <a:r>
              <a:rPr lang="en-US" sz="2000" dirty="0"/>
              <a:t>() )</a:t>
            </a:r>
          </a:p>
          <a:p>
            <a:endParaRPr lang="en-US" sz="2000" dirty="0"/>
          </a:p>
          <a:p>
            <a:r>
              <a:rPr lang="en-US" sz="2000" dirty="0"/>
              <a:t>Result:</a:t>
            </a:r>
          </a:p>
          <a:p>
            <a:r>
              <a:rPr lang="en-US" dirty="0"/>
              <a:t>1 -&gt; [2]</a:t>
            </a:r>
          </a:p>
          <a:p>
            <a:r>
              <a:rPr lang="en-US" dirty="0"/>
              <a:t>2 -&gt; [3, 1]</a:t>
            </a:r>
          </a:p>
          <a:p>
            <a:r>
              <a:rPr lang="en-US" dirty="0"/>
              <a:t>3 -&gt; [4]</a:t>
            </a:r>
          </a:p>
          <a:p>
            <a:r>
              <a:rPr lang="en-US" dirty="0"/>
              <a:t>4 -&gt; [2, 5]</a:t>
            </a:r>
          </a:p>
          <a:p>
            <a:r>
              <a:rPr lang="en-US" dirty="0"/>
              <a:t>5 -&gt; [6]</a:t>
            </a:r>
          </a:p>
          <a:p>
            <a:r>
              <a:rPr lang="en-US" dirty="0"/>
              <a:t>6 -&gt; [4]</a:t>
            </a:r>
          </a:p>
          <a:p>
            <a:r>
              <a:rPr lang="en-US" dirty="0"/>
              <a:t>True</a:t>
            </a:r>
          </a:p>
          <a:p>
            <a:r>
              <a:rPr lang="en-US" dirty="0"/>
              <a:t>[1, 2, 3, 4, 5, 6, 4, 2, 1]</a:t>
            </a:r>
            <a:endParaRPr lang="en-US" sz="2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B2F3D8A3-E9FF-420A-A2C2-6588068B2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98206"/>
            <a:ext cx="8229600" cy="1143000"/>
          </a:xfrm>
        </p:spPr>
        <p:txBody>
          <a:bodyPr>
            <a:normAutofit/>
          </a:bodyPr>
          <a:lstStyle/>
          <a:p>
            <a:r>
              <a:rPr lang="pt-PT" sz="3200" b="1" dirty="0">
                <a:solidFill>
                  <a:srgbClr val="800000"/>
                </a:solidFill>
              </a:rPr>
              <a:t>Implementando ciclos </a:t>
            </a:r>
            <a:r>
              <a:rPr lang="pt-PT" sz="3200" b="1" dirty="0" err="1">
                <a:solidFill>
                  <a:srgbClr val="800000"/>
                </a:solidFill>
              </a:rPr>
              <a:t>Eulerianos</a:t>
            </a:r>
            <a:endParaRPr lang="pt-PT" sz="2400" b="1" i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49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3287" y="-13627"/>
            <a:ext cx="8229600" cy="1143000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800000"/>
                </a:solidFill>
              </a:rPr>
              <a:t>Implementando caminhos </a:t>
            </a:r>
            <a:r>
              <a:rPr lang="pt-PT" sz="3600" b="1" dirty="0" err="1">
                <a:solidFill>
                  <a:srgbClr val="800000"/>
                </a:solidFill>
              </a:rPr>
              <a:t>Eulerianos</a:t>
            </a:r>
            <a:r>
              <a:rPr lang="pt-PT" sz="3600" b="1" dirty="0">
                <a:solidFill>
                  <a:srgbClr val="800000"/>
                </a:solidFill>
              </a:rPr>
              <a:t> </a:t>
            </a:r>
            <a:br>
              <a:rPr lang="pt-PT" sz="3600" b="1" dirty="0">
                <a:solidFill>
                  <a:srgbClr val="800000"/>
                </a:solidFill>
              </a:rPr>
            </a:br>
            <a:r>
              <a:rPr lang="pt-PT" sz="2800" b="1" dirty="0">
                <a:solidFill>
                  <a:srgbClr val="800000"/>
                </a:solidFill>
              </a:rPr>
              <a:t>(classe </a:t>
            </a:r>
            <a:r>
              <a:rPr lang="pt-PT" sz="2800" b="1" dirty="0" err="1">
                <a:solidFill>
                  <a:srgbClr val="800000"/>
                </a:solidFill>
              </a:rPr>
              <a:t>MyGraph</a:t>
            </a:r>
            <a:r>
              <a:rPr lang="pt-PT" sz="2800" b="1" dirty="0">
                <a:solidFill>
                  <a:srgbClr val="800000"/>
                </a:solidFill>
              </a:rPr>
              <a:t>)</a:t>
            </a:r>
            <a:endParaRPr lang="pt-PT" sz="2800" b="1" i="1" dirty="0">
              <a:solidFill>
                <a:srgbClr val="8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041" y="1389111"/>
            <a:ext cx="9553616" cy="424731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def </a:t>
            </a:r>
            <a:r>
              <a:rPr lang="en-US" b="1" dirty="0" err="1"/>
              <a:t>checkNearlyBalancedGraph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i="1" dirty="0"/>
              <a:t>self</a:t>
            </a:r>
            <a:r>
              <a:rPr lang="en-US" dirty="0"/>
              <a:t>):</a:t>
            </a:r>
          </a:p>
          <a:p>
            <a:r>
              <a:rPr lang="en-US" dirty="0"/>
              <a:t>	create a tuple result that has </a:t>
            </a:r>
            <a:r>
              <a:rPr lang="en-US" dirty="0" err="1"/>
              <a:t>saved_left_node</a:t>
            </a:r>
            <a:r>
              <a:rPr lang="en-US" dirty="0"/>
              <a:t> and </a:t>
            </a:r>
            <a:r>
              <a:rPr lang="en-US" dirty="0" err="1"/>
              <a:t>saved_right_node</a:t>
            </a:r>
            <a:r>
              <a:rPr lang="en-US" dirty="0"/>
              <a:t> with None, None</a:t>
            </a:r>
          </a:p>
          <a:p>
            <a:r>
              <a:rPr lang="en-US" dirty="0"/>
              <a:t>	for each node in graph:</a:t>
            </a:r>
          </a:p>
          <a:p>
            <a:r>
              <a:rPr lang="en-US" dirty="0"/>
              <a:t>		get indegree of node</a:t>
            </a:r>
          </a:p>
          <a:p>
            <a:r>
              <a:rPr lang="en-US" dirty="0"/>
              <a:t>		get outdegree of node</a:t>
            </a:r>
          </a:p>
          <a:p>
            <a:r>
              <a:rPr lang="en-US" dirty="0"/>
              <a:t>		if indegree – outdegree is equal to 1 and </a:t>
            </a:r>
            <a:r>
              <a:rPr lang="en-US" dirty="0" err="1"/>
              <a:t>saved_right_node</a:t>
            </a:r>
            <a:r>
              <a:rPr lang="en-US" dirty="0"/>
              <a:t> is none:</a:t>
            </a:r>
          </a:p>
          <a:p>
            <a:r>
              <a:rPr lang="en-US" dirty="0"/>
              <a:t>			redefine result equal to </a:t>
            </a:r>
            <a:r>
              <a:rPr lang="en-US" dirty="0" err="1"/>
              <a:t>saved_left_node</a:t>
            </a:r>
            <a:r>
              <a:rPr lang="en-US" dirty="0"/>
              <a:t>, node</a:t>
            </a:r>
          </a:p>
          <a:p>
            <a:r>
              <a:rPr lang="en-US" dirty="0"/>
              <a:t>		else if indegree – outdegree is equal to -1 and </a:t>
            </a:r>
            <a:r>
              <a:rPr lang="en-US" dirty="0" err="1"/>
              <a:t>saved_left_node</a:t>
            </a:r>
            <a:r>
              <a:rPr lang="en-US" dirty="0"/>
              <a:t> is none:</a:t>
            </a:r>
          </a:p>
          <a:p>
            <a:r>
              <a:rPr lang="en-US" dirty="0"/>
              <a:t>			redefine result equal to node, </a:t>
            </a:r>
            <a:r>
              <a:rPr lang="en-US" dirty="0" err="1"/>
              <a:t>saved_right_node</a:t>
            </a:r>
            <a:r>
              <a:rPr lang="en-US" dirty="0"/>
              <a:t> </a:t>
            </a:r>
          </a:p>
          <a:p>
            <a:r>
              <a:rPr lang="en-US" dirty="0"/>
              <a:t>		else if indegree is equal to outdegree:</a:t>
            </a:r>
          </a:p>
          <a:p>
            <a:r>
              <a:rPr lang="en-US" dirty="0"/>
              <a:t>			continue the loop</a:t>
            </a:r>
          </a:p>
          <a:p>
            <a:r>
              <a:rPr lang="en-US" dirty="0"/>
              <a:t>		else:</a:t>
            </a:r>
          </a:p>
          <a:p>
            <a:r>
              <a:rPr lang="en-US" dirty="0"/>
              <a:t>			return None, None</a:t>
            </a:r>
          </a:p>
          <a:p>
            <a:r>
              <a:rPr lang="en-US" dirty="0"/>
              <a:t>	return result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003157" y="918419"/>
            <a:ext cx="2571111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dirty="0"/>
              <a:t>Função para verificar se o grafo é </a:t>
            </a:r>
            <a:r>
              <a:rPr lang="pt-PT" dirty="0" err="1"/>
              <a:t>semi</a:t>
            </a:r>
            <a:r>
              <a:rPr lang="pt-PT" dirty="0"/>
              <a:t>-balanceado</a:t>
            </a:r>
          </a:p>
        </p:txBody>
      </p:sp>
    </p:spTree>
    <p:extLst>
      <p:ext uri="{BB962C8B-B14F-4D97-AF65-F5344CB8AC3E}">
        <p14:creationId xmlns:p14="http://schemas.microsoft.com/office/powerpoint/2010/main" val="4189386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3287" y="-13627"/>
            <a:ext cx="8229600" cy="1143000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800000"/>
                </a:solidFill>
              </a:rPr>
              <a:t>Implementando caminhos </a:t>
            </a:r>
            <a:r>
              <a:rPr lang="pt-PT" sz="3600" b="1" dirty="0" err="1">
                <a:solidFill>
                  <a:srgbClr val="800000"/>
                </a:solidFill>
              </a:rPr>
              <a:t>Eulerianos</a:t>
            </a:r>
            <a:r>
              <a:rPr lang="pt-PT" sz="3600" b="1" dirty="0">
                <a:solidFill>
                  <a:srgbClr val="800000"/>
                </a:solidFill>
              </a:rPr>
              <a:t> </a:t>
            </a:r>
            <a:br>
              <a:rPr lang="pt-PT" sz="3600" b="1" dirty="0">
                <a:solidFill>
                  <a:srgbClr val="800000"/>
                </a:solidFill>
              </a:rPr>
            </a:br>
            <a:r>
              <a:rPr lang="pt-PT" sz="2800" b="1" dirty="0">
                <a:solidFill>
                  <a:srgbClr val="800000"/>
                </a:solidFill>
              </a:rPr>
              <a:t>(classe </a:t>
            </a:r>
            <a:r>
              <a:rPr lang="pt-PT" sz="2800" b="1" dirty="0" err="1">
                <a:solidFill>
                  <a:srgbClr val="800000"/>
                </a:solidFill>
              </a:rPr>
              <a:t>MyGraph</a:t>
            </a:r>
            <a:r>
              <a:rPr lang="pt-PT" sz="2800" b="1" dirty="0">
                <a:solidFill>
                  <a:srgbClr val="800000"/>
                </a:solidFill>
              </a:rPr>
              <a:t>)</a:t>
            </a:r>
            <a:endParaRPr lang="pt-PT" sz="2800" b="1" i="1" dirty="0">
              <a:solidFill>
                <a:srgbClr val="8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1848" y="1798785"/>
            <a:ext cx="11366497" cy="36933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def </a:t>
            </a:r>
            <a:r>
              <a:rPr lang="en-US" b="1" dirty="0" err="1"/>
              <a:t>eulerianPath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i="1" dirty="0"/>
              <a:t>self</a:t>
            </a:r>
            <a:r>
              <a:rPr lang="en-US" dirty="0"/>
              <a:t>):</a:t>
            </a:r>
          </a:p>
          <a:p>
            <a:r>
              <a:rPr lang="en-US" dirty="0"/>
              <a:t>	check if graph is </a:t>
            </a:r>
            <a:r>
              <a:rPr lang="en-US" dirty="0" err="1"/>
              <a:t>neary</a:t>
            </a:r>
            <a:r>
              <a:rPr lang="en-US" dirty="0"/>
              <a:t> balanced and define the </a:t>
            </a:r>
            <a:r>
              <a:rPr lang="en-US" dirty="0" err="1"/>
              <a:t>saved_left_node</a:t>
            </a:r>
            <a:r>
              <a:rPr lang="en-US" dirty="0"/>
              <a:t> and </a:t>
            </a:r>
            <a:r>
              <a:rPr lang="en-US" dirty="0" err="1"/>
              <a:t>saved_right_node</a:t>
            </a:r>
            <a:r>
              <a:rPr lang="en-US" dirty="0"/>
              <a:t> </a:t>
            </a:r>
          </a:p>
          <a:p>
            <a:r>
              <a:rPr lang="en-US" dirty="0"/>
              <a:t>	if </a:t>
            </a:r>
            <a:r>
              <a:rPr lang="en-US" dirty="0" err="1"/>
              <a:t>saved_left_node</a:t>
            </a:r>
            <a:r>
              <a:rPr lang="en-US" dirty="0"/>
              <a:t> is a none or </a:t>
            </a:r>
            <a:r>
              <a:rPr lang="en-US" dirty="0" err="1"/>
              <a:t>saved_right_node</a:t>
            </a:r>
            <a:r>
              <a:rPr lang="en-US" dirty="0"/>
              <a:t> is a none: return None</a:t>
            </a:r>
          </a:p>
          <a:p>
            <a:r>
              <a:rPr lang="en-US" dirty="0"/>
              <a:t>	create a edge where </a:t>
            </a:r>
            <a:r>
              <a:rPr lang="en-US" dirty="0" err="1"/>
              <a:t>saved_left_node</a:t>
            </a:r>
            <a:r>
              <a:rPr lang="en-US" dirty="0"/>
              <a:t> is successor of </a:t>
            </a:r>
            <a:r>
              <a:rPr lang="en-US" dirty="0" err="1"/>
              <a:t>saved_right_node</a:t>
            </a:r>
            <a:r>
              <a:rPr lang="en-US" dirty="0"/>
              <a:t> </a:t>
            </a:r>
          </a:p>
          <a:p>
            <a:r>
              <a:rPr lang="en-US" dirty="0"/>
              <a:t>	create a variable cycle with </a:t>
            </a:r>
            <a:r>
              <a:rPr lang="en-US" dirty="0" err="1"/>
              <a:t>eurilan</a:t>
            </a:r>
            <a:r>
              <a:rPr lang="en-US" dirty="0"/>
              <a:t> cycle method</a:t>
            </a:r>
          </a:p>
          <a:p>
            <a:r>
              <a:rPr lang="en-US" dirty="0"/>
              <a:t>	for each position in range of cycle size -1:</a:t>
            </a:r>
          </a:p>
          <a:p>
            <a:r>
              <a:rPr lang="en-US" dirty="0"/>
              <a:t>		if cycle on position is equal to </a:t>
            </a:r>
            <a:r>
              <a:rPr lang="en-US" dirty="0" err="1"/>
              <a:t>saved_right_node</a:t>
            </a:r>
            <a:r>
              <a:rPr lang="en-US" dirty="0"/>
              <a:t> and cycle position + 1 is equal to </a:t>
            </a:r>
            <a:r>
              <a:rPr lang="en-US" dirty="0" err="1"/>
              <a:t>saved_left_node</a:t>
            </a:r>
            <a:r>
              <a:rPr lang="en-US" dirty="0"/>
              <a:t> :</a:t>
            </a:r>
          </a:p>
          <a:p>
            <a:r>
              <a:rPr lang="en-US" dirty="0"/>
              <a:t>			then break the loop;</a:t>
            </a:r>
          </a:p>
          <a:p>
            <a:r>
              <a:rPr lang="en-US" dirty="0"/>
              <a:t>	get the path using the resultant position from loop and the cycle list.</a:t>
            </a:r>
          </a:p>
          <a:p>
            <a:pPr lvl="1"/>
            <a:r>
              <a:rPr lang="en-US" dirty="0"/>
              <a:t>	   Note: join two lists: </a:t>
            </a:r>
          </a:p>
          <a:p>
            <a:pPr lvl="1"/>
            <a:r>
              <a:rPr lang="en-US" dirty="0"/>
              <a:t>	      the first list contains elements from cycle that are in loop position + 1 to end of cycle list. </a:t>
            </a:r>
          </a:p>
          <a:p>
            <a:pPr lvl="1"/>
            <a:r>
              <a:rPr lang="en-US" dirty="0"/>
              <a:t>	      the second list contains elements of cycle 1 to loop position + 1 .</a:t>
            </a:r>
          </a:p>
          <a:p>
            <a:r>
              <a:rPr lang="en-US" dirty="0"/>
              <a:t>	return path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99079" y="875457"/>
            <a:ext cx="3179267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dirty="0"/>
              <a:t>Função para retornar caminho </a:t>
            </a:r>
            <a:r>
              <a:rPr lang="pt-PT" i="1" dirty="0" err="1"/>
              <a:t>Euleriano</a:t>
            </a:r>
            <a:r>
              <a:rPr lang="pt-PT" dirty="0"/>
              <a:t> (se existir) usando algoritmo anterior</a:t>
            </a:r>
          </a:p>
        </p:txBody>
      </p:sp>
    </p:spTree>
    <p:extLst>
      <p:ext uri="{BB962C8B-B14F-4D97-AF65-F5344CB8AC3E}">
        <p14:creationId xmlns:p14="http://schemas.microsoft.com/office/powerpoint/2010/main" val="32285698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</TotalTime>
  <Words>1206</Words>
  <Application>Microsoft Macintosh PowerPoint</Application>
  <PresentationFormat>Widescreen</PresentationFormat>
  <Paragraphs>436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Calibri</vt:lpstr>
      <vt:lpstr>Calibri Light</vt:lpstr>
      <vt:lpstr>Arial</vt:lpstr>
      <vt:lpstr>Tema do Office</vt:lpstr>
      <vt:lpstr>Grafos e sequenciação de genomas</vt:lpstr>
      <vt:lpstr>Implementação composição em k-mers</vt:lpstr>
      <vt:lpstr>Implementando grafo de DeBruijn</vt:lpstr>
      <vt:lpstr>Implementando grafo de DeBruijn</vt:lpstr>
      <vt:lpstr>Implementando ciclos Eulerianos  (classe MyGraph)</vt:lpstr>
      <vt:lpstr>Implementando ciclos Eulerianos (classe MyGraph)</vt:lpstr>
      <vt:lpstr>Implementando ciclos Eulerianos</vt:lpstr>
      <vt:lpstr>Implementando caminhos Eulerianos  (classe MyGraph)</vt:lpstr>
      <vt:lpstr>Implementando caminhos Eulerianos  (classe MyGraph)</vt:lpstr>
      <vt:lpstr>Implementando caminhos Eulerianos  </vt:lpstr>
      <vt:lpstr>Implementando caminhos Eulerianos  (classe DeBruijnGraph)</vt:lpstr>
      <vt:lpstr>Implementando caminhos Eulerianos: fechando o ciclo </vt:lpstr>
      <vt:lpstr>Implementação grafo de sobreposições</vt:lpstr>
      <vt:lpstr>Implementando grafo de sobreposições</vt:lpstr>
      <vt:lpstr>Implementando grafo de sobreposições - exemplo com repetições</vt:lpstr>
      <vt:lpstr>Implementando grafo de sobreposições com repetições</vt:lpstr>
      <vt:lpstr>PowerPoint Presentation</vt:lpstr>
      <vt:lpstr>Implementando caminhos Hamiltonianos</vt:lpstr>
      <vt:lpstr>Implementando caminhos Hamiltonianos</vt:lpstr>
      <vt:lpstr>Implementando caminhos Hamiltonianos</vt:lpstr>
      <vt:lpstr>Implementando caminhos Hamiltonianos: recuperação da sequência</vt:lpstr>
      <vt:lpstr>Implementando caminhos Hamiltonianos: recuperação da sequência</vt:lpstr>
      <vt:lpstr>Implementando caminhos Hamiltonianos: recuperação da sequência</vt:lpstr>
      <vt:lpstr>Implementando caminhos Hamiltonianos: procura exaustiva</vt:lpstr>
      <vt:lpstr>Implementando caminhos Hamiltonianos: procura exaustiva</vt:lpstr>
      <vt:lpstr>Implementando caminhos Hamiltonianos: procura exaustiva</vt:lpstr>
      <vt:lpstr>PowerPoint Presentation</vt:lpstr>
      <vt:lpstr>Implementando caminhos Hamiltonianos: fechando o ciclo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Grafos e sequenciação de genomas</dc:title>
  <dc:creator>Rúben Rodrigues</dc:creator>
  <cp:lastModifiedBy>scorreia@deb.uminho.pt</cp:lastModifiedBy>
  <cp:revision>66</cp:revision>
  <dcterms:created xsi:type="dcterms:W3CDTF">2018-03-04T16:32:30Z</dcterms:created>
  <dcterms:modified xsi:type="dcterms:W3CDTF">2018-03-09T10:10:38Z</dcterms:modified>
</cp:coreProperties>
</file>