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94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4" r:id="rId17"/>
    <p:sldId id="275" r:id="rId18"/>
    <p:sldId id="276" r:id="rId19"/>
    <p:sldId id="272" r:id="rId20"/>
    <p:sldId id="321" r:id="rId21"/>
    <p:sldId id="286" r:id="rId22"/>
    <p:sldId id="291" r:id="rId23"/>
    <p:sldId id="273" r:id="rId24"/>
    <p:sldId id="287" r:id="rId25"/>
    <p:sldId id="284" r:id="rId26"/>
    <p:sldId id="292" r:id="rId27"/>
    <p:sldId id="293" r:id="rId28"/>
    <p:sldId id="295" r:id="rId29"/>
    <p:sldId id="304" r:id="rId30"/>
    <p:sldId id="277" r:id="rId31"/>
    <p:sldId id="278" r:id="rId32"/>
    <p:sldId id="282" r:id="rId33"/>
    <p:sldId id="283" r:id="rId34"/>
    <p:sldId id="279" r:id="rId35"/>
    <p:sldId id="280" r:id="rId36"/>
    <p:sldId id="299" r:id="rId37"/>
    <p:sldId id="298" r:id="rId38"/>
    <p:sldId id="300" r:id="rId39"/>
    <p:sldId id="301" r:id="rId40"/>
    <p:sldId id="302" r:id="rId41"/>
    <p:sldId id="312" r:id="rId42"/>
    <p:sldId id="297" r:id="rId43"/>
    <p:sldId id="305" r:id="rId44"/>
    <p:sldId id="307" r:id="rId45"/>
    <p:sldId id="303" r:id="rId46"/>
    <p:sldId id="308" r:id="rId47"/>
    <p:sldId id="309" r:id="rId48"/>
    <p:sldId id="310" r:id="rId49"/>
    <p:sldId id="311" r:id="rId50"/>
    <p:sldId id="313" r:id="rId51"/>
    <p:sldId id="314" r:id="rId52"/>
    <p:sldId id="315" r:id="rId53"/>
    <p:sldId id="316" r:id="rId54"/>
    <p:sldId id="31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2800"/>
  </p:normalViewPr>
  <p:slideViewPr>
    <p:cSldViewPr snapToGrid="0" snapToObjects="1"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91D9-DBB4-0E46-8C63-B500A1CD06A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86A1-2669-724E-B41B-ECD152FC40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8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DC60-B7D8-5244-8DEF-D1D6B7AA370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D882-281A-594D-B488-258BA610C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/>
              <a:t>Grafos e sequenciação de genomas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994" y="3886200"/>
            <a:ext cx="7562206" cy="1752600"/>
          </a:xfrm>
        </p:spPr>
        <p:txBody>
          <a:bodyPr/>
          <a:lstStyle/>
          <a:p>
            <a:r>
              <a:rPr lang="pt-PT" dirty="0"/>
              <a:t>Como os grafos e os algoritmos sobre grafos podem ajudar na montagem de leituras (fragmentos) de genomas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2666" y="6084746"/>
            <a:ext cx="743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adaptado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 “Bioinformatics Algorithms”, P. </a:t>
            </a:r>
            <a:r>
              <a:rPr lang="en-US" dirty="0" err="1"/>
              <a:t>Pevzner</a:t>
            </a:r>
            <a:r>
              <a:rPr lang="en-US" dirty="0"/>
              <a:t> et al</a:t>
            </a:r>
          </a:p>
          <a:p>
            <a:r>
              <a:rPr lang="en-US" i="1" dirty="0"/>
              <a:t>How Do We Assemble Genomes? 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77128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 da reconstrução de uma </a:t>
            </a:r>
            <a:r>
              <a:rPr lang="pt-PT" b="1" dirty="0" err="1"/>
              <a:t>string</a:t>
            </a:r>
            <a:r>
              <a:rPr lang="pt-PT" b="1" dirty="0"/>
              <a:t> da sua composição</a:t>
            </a:r>
            <a:endParaRPr lang="pt-PT" b="1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8" y="1736086"/>
            <a:ext cx="1702207" cy="15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52" y="1832439"/>
            <a:ext cx="3712836" cy="3465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7200" y="3375807"/>
            <a:ext cx="33265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Correto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fragmentos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977" y="5297859"/>
            <a:ext cx="38810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Incorreto</a:t>
            </a:r>
            <a:r>
              <a:rPr lang="en-US" dirty="0"/>
              <a:t>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fragmentos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660" y="5858808"/>
            <a:ext cx="880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repetições de (k-1)-</a:t>
            </a:r>
            <a:r>
              <a:rPr lang="pt-PT" dirty="0" err="1"/>
              <a:t>mers</a:t>
            </a:r>
            <a:r>
              <a:rPr lang="pt-PT" dirty="0"/>
              <a:t> levam a que haja alternativas na escolha do próximo fragmento</a:t>
            </a:r>
          </a:p>
          <a:p>
            <a:r>
              <a:rPr lang="pt-PT" dirty="0"/>
              <a:t>Escolhas erradas em certos pontos levam a um resultado final incorreto … </a:t>
            </a:r>
            <a:r>
              <a:rPr lang="pt-PT" b="1" dirty="0"/>
              <a:t>a resolução do problema é mais complexa</a:t>
            </a:r>
            <a:r>
              <a:rPr lang="pt-PT" dirty="0"/>
              <a:t> … e implica “</a:t>
            </a:r>
            <a:r>
              <a:rPr lang="pt-PT" dirty="0" err="1"/>
              <a:t>back-tracking</a:t>
            </a:r>
            <a:r>
              <a:rPr lang="pt-PT" dirty="0"/>
              <a:t>” nas escolhas !</a:t>
            </a:r>
          </a:p>
        </p:txBody>
      </p:sp>
    </p:spTree>
    <p:extLst>
      <p:ext uri="{BB962C8B-B14F-4D97-AF65-F5344CB8AC3E}">
        <p14:creationId xmlns:p14="http://schemas.microsoft.com/office/powerpoint/2010/main" val="378396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b="1" dirty="0"/>
              <a:t>As repetições tornam o problema da montagem do genoma mais complexo</a:t>
            </a:r>
            <a:endParaRPr lang="pt-PT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4660" y="1846460"/>
            <a:ext cx="880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Uma ilustração do problema das repetições na montagem do genoma pode ser encontrada no puzzle “</a:t>
            </a:r>
            <a:r>
              <a:rPr lang="pt-PT" dirty="0" err="1"/>
              <a:t>triazzle</a:t>
            </a:r>
            <a:r>
              <a:rPr lang="pt-PT" dirty="0"/>
              <a:t>”, onde padrões repetidos em várias zonas do puzzle tornam complexa a tarefa de definir o local correto de cada peça !</a:t>
            </a:r>
          </a:p>
        </p:txBody>
      </p:sp>
      <p:pic>
        <p:nvPicPr>
          <p:cNvPr id="9" name="Picture 8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04" y="2922881"/>
            <a:ext cx="4174490" cy="36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29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b="1" dirty="0"/>
              <a:t>Problema da reconstrução de uma </a:t>
            </a:r>
            <a:r>
              <a:rPr lang="pt-PT" sz="3600" b="1" dirty="0" err="1"/>
              <a:t>string</a:t>
            </a:r>
            <a:r>
              <a:rPr lang="pt-PT" sz="3600" b="1" dirty="0"/>
              <a:t>: definições</a:t>
            </a:r>
            <a:endParaRPr lang="pt-PT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5378" cy="452596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Definições necessárias:</a:t>
            </a:r>
          </a:p>
          <a:p>
            <a:pPr lvl="1"/>
            <a:r>
              <a:rPr lang="pt-PT" b="1" dirty="0"/>
              <a:t>Prefixo</a:t>
            </a:r>
            <a:r>
              <a:rPr lang="pt-PT" b="1" baseline="-25000" dirty="0"/>
              <a:t>k-1</a:t>
            </a:r>
            <a:r>
              <a:rPr lang="pt-PT" dirty="0"/>
              <a:t> de uma sequência de tamanho k: primeiros k-1 elementos da sequência</a:t>
            </a:r>
          </a:p>
          <a:p>
            <a:pPr lvl="1"/>
            <a:r>
              <a:rPr lang="pt-PT" b="1" dirty="0"/>
              <a:t>Sufixo</a:t>
            </a:r>
            <a:r>
              <a:rPr lang="pt-PT" b="1" baseline="-25000" dirty="0"/>
              <a:t>k-1</a:t>
            </a:r>
            <a:r>
              <a:rPr lang="pt-PT" dirty="0"/>
              <a:t> de uma sequência de tamanho k: últimos k-1 elementos da sequência</a:t>
            </a:r>
          </a:p>
          <a:p>
            <a:r>
              <a:rPr lang="pt-PT" dirty="0"/>
              <a:t>Dadas estas definições podemos ligar duas sequências S1 e S2 como consecutivas se o </a:t>
            </a:r>
            <a:r>
              <a:rPr lang="pt-PT" b="1" dirty="0">
                <a:solidFill>
                  <a:srgbClr val="800000"/>
                </a:solidFill>
              </a:rPr>
              <a:t>sufixo</a:t>
            </a:r>
            <a:r>
              <a:rPr lang="pt-PT" b="1" baseline="-25000" dirty="0">
                <a:solidFill>
                  <a:srgbClr val="800000"/>
                </a:solidFill>
              </a:rPr>
              <a:t>k-1</a:t>
            </a:r>
            <a:r>
              <a:rPr lang="pt-PT" b="1" dirty="0">
                <a:solidFill>
                  <a:srgbClr val="800000"/>
                </a:solidFill>
              </a:rPr>
              <a:t> de S1 é igual ao prefixo</a:t>
            </a:r>
            <a:r>
              <a:rPr lang="pt-PT" b="1" baseline="-25000" dirty="0">
                <a:solidFill>
                  <a:srgbClr val="800000"/>
                </a:solidFill>
              </a:rPr>
              <a:t>k-1</a:t>
            </a:r>
            <a:r>
              <a:rPr lang="pt-PT" b="1" dirty="0">
                <a:solidFill>
                  <a:srgbClr val="800000"/>
                </a:solidFill>
              </a:rPr>
              <a:t> de S2</a:t>
            </a:r>
          </a:p>
          <a:p>
            <a:pPr lvl="1"/>
            <a:r>
              <a:rPr lang="pt-PT" dirty="0"/>
              <a:t>Exemplo: TAA -&gt; AAT dado que prefixo(AAT) = sufixo (TAA) = AA</a:t>
            </a:r>
          </a:p>
        </p:txBody>
      </p:sp>
    </p:spTree>
    <p:extLst>
      <p:ext uri="{BB962C8B-B14F-4D97-AF65-F5344CB8AC3E}">
        <p14:creationId xmlns:p14="http://schemas.microsoft.com/office/powerpoint/2010/main" val="221197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b="1" dirty="0"/>
              <a:t>Problema da reconstrução de uma </a:t>
            </a:r>
            <a:r>
              <a:rPr lang="pt-PT" sz="3600" b="1" dirty="0" err="1"/>
              <a:t>string</a:t>
            </a:r>
            <a:r>
              <a:rPr lang="pt-PT" sz="3600" b="1" dirty="0"/>
              <a:t>: grafo de sobreposições</a:t>
            </a:r>
            <a:endParaRPr lang="pt-PT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2489" cy="452596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Dado um conjunto de sequências (ou fragmentos) podemos criar o respetivo </a:t>
            </a:r>
            <a:r>
              <a:rPr lang="pt-PT" b="1" dirty="0">
                <a:solidFill>
                  <a:srgbClr val="800000"/>
                </a:solidFill>
              </a:rPr>
              <a:t>grafo de sobreposições</a:t>
            </a:r>
            <a:r>
              <a:rPr lang="pt-PT" dirty="0"/>
              <a:t> da seguinte forma:</a:t>
            </a:r>
          </a:p>
          <a:p>
            <a:pPr lvl="1"/>
            <a:r>
              <a:rPr lang="pt-PT" b="1" dirty="0"/>
              <a:t>Nós</a:t>
            </a:r>
            <a:r>
              <a:rPr lang="pt-PT" dirty="0"/>
              <a:t> correspondem às sequências dos diversos segmentos</a:t>
            </a:r>
          </a:p>
          <a:p>
            <a:pPr lvl="1"/>
            <a:r>
              <a:rPr lang="pt-PT" b="1" dirty="0"/>
              <a:t>Arcos</a:t>
            </a:r>
            <a:r>
              <a:rPr lang="pt-PT" dirty="0"/>
              <a:t> são definidos entre nós A -&gt; B, se sufixo</a:t>
            </a:r>
            <a:r>
              <a:rPr lang="pt-PT" baseline="-25000" dirty="0"/>
              <a:t>k-1 </a:t>
            </a:r>
            <a:r>
              <a:rPr lang="pt-PT" dirty="0"/>
              <a:t>(A) = prefixo</a:t>
            </a:r>
            <a:r>
              <a:rPr lang="pt-PT" baseline="-25000" dirty="0"/>
              <a:t>k-1 </a:t>
            </a:r>
            <a:r>
              <a:rPr lang="pt-PT" dirty="0"/>
              <a:t>(B)</a:t>
            </a:r>
          </a:p>
          <a:p>
            <a:r>
              <a:rPr lang="pt-PT" dirty="0"/>
              <a:t>Assim, reconstrução da </a:t>
            </a:r>
            <a:r>
              <a:rPr lang="pt-PT" dirty="0" err="1"/>
              <a:t>string</a:t>
            </a:r>
            <a:r>
              <a:rPr lang="pt-PT" dirty="0"/>
              <a:t> original corresponde a um </a:t>
            </a:r>
            <a:r>
              <a:rPr lang="pt-PT" b="1" dirty="0">
                <a:solidFill>
                  <a:srgbClr val="800000"/>
                </a:solidFill>
              </a:rPr>
              <a:t>caminho no grafo de sobreposições</a:t>
            </a:r>
          </a:p>
          <a:p>
            <a:r>
              <a:rPr lang="pt-PT" dirty="0"/>
              <a:t>Necessário transformar o caminho na </a:t>
            </a:r>
            <a:r>
              <a:rPr lang="pt-PT" dirty="0" err="1"/>
              <a:t>string</a:t>
            </a:r>
            <a:r>
              <a:rPr lang="pt-PT" dirty="0"/>
              <a:t> resultante</a:t>
            </a:r>
          </a:p>
        </p:txBody>
      </p:sp>
      <p:pic>
        <p:nvPicPr>
          <p:cNvPr id="4" name="Picture 3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5" y="5887054"/>
            <a:ext cx="6702656" cy="639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17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Implementação grafo de sobreposições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87" y="2285272"/>
            <a:ext cx="4505222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class </a:t>
            </a:r>
            <a:r>
              <a:rPr lang="en-US" b="1" dirty="0" err="1">
                <a:effectLst/>
              </a:rPr>
              <a:t>OverlapGraph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fragments):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.__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__(self, {})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self.createOverlapGraph</a:t>
            </a:r>
            <a:r>
              <a:rPr lang="en-US" dirty="0">
                <a:effectLst/>
              </a:rPr>
              <a:t>(fragments)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createOverlapGraph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>
                <a:effectLst/>
              </a:rPr>
              <a:t>		## add vertices</a:t>
            </a:r>
          </a:p>
          <a:p>
            <a:r>
              <a:rPr lang="en-US" dirty="0">
                <a:effectLst/>
              </a:rPr>
              <a:t>		…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		## add edges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/>
              <a:t>…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287" y="1074836"/>
            <a:ext cx="798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Vamos implementar uma classe para representar grafos de sobreposições</a:t>
            </a:r>
          </a:p>
          <a:p>
            <a:r>
              <a:rPr lang="pt-PT" sz="2000" dirty="0"/>
              <a:t>Esta classe – </a:t>
            </a:r>
            <a:r>
              <a:rPr lang="pt-PT" sz="2000" b="1" i="1" dirty="0" err="1"/>
              <a:t>OverlapGraph</a:t>
            </a:r>
            <a:r>
              <a:rPr lang="pt-PT" sz="2000" b="1" i="1" dirty="0"/>
              <a:t> </a:t>
            </a:r>
            <a:r>
              <a:rPr lang="pt-PT" sz="2000" dirty="0"/>
              <a:t>- será uma </a:t>
            </a:r>
            <a:r>
              <a:rPr lang="pt-PT" sz="2000" dirty="0" err="1"/>
              <a:t>sub-classe</a:t>
            </a:r>
            <a:r>
              <a:rPr lang="pt-PT" sz="2000" dirty="0"/>
              <a:t> da classe </a:t>
            </a:r>
            <a:r>
              <a:rPr lang="pt-PT" sz="2000" dirty="0" err="1"/>
              <a:t>MyGraph</a:t>
            </a:r>
            <a:r>
              <a:rPr lang="pt-PT" sz="2000" dirty="0"/>
              <a:t> para representar grafos orientados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3777" y="4822609"/>
            <a:ext cx="4724220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test2():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frags = ["AAT", "ATG", "GTT", "TAA", "TGT”]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(frags)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ovgr.printGraph</a:t>
            </a:r>
            <a:r>
              <a:rPr lang="en-US" dirty="0">
                <a:effectLst/>
              </a:rPr>
              <a:t>()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test2()</a:t>
            </a:r>
          </a:p>
        </p:txBody>
      </p:sp>
    </p:spTree>
    <p:extLst>
      <p:ext uri="{BB962C8B-B14F-4D97-AF65-F5344CB8AC3E}">
        <p14:creationId xmlns:p14="http://schemas.microsoft.com/office/powerpoint/2010/main" val="81876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87" y="1365938"/>
            <a:ext cx="4248354" cy="3416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createOverlapGraph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/>
              <a:t>	## add vertices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## add edges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 = suffix(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		for seq2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	if prefix(seq2) == 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		</a:t>
            </a:r>
            <a:r>
              <a:rPr lang="en-US" dirty="0" err="1">
                <a:effectLst/>
              </a:rPr>
              <a:t>self.addEdge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, seq2)</a:t>
            </a:r>
          </a:p>
          <a:p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7470" y="1947425"/>
            <a:ext cx="2177737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## auxiliary functions</a:t>
            </a:r>
          </a:p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suffix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): </a:t>
            </a:r>
          </a:p>
          <a:p>
            <a:r>
              <a:rPr lang="en-US" dirty="0">
                <a:effectLst/>
              </a:rPr>
              <a:t>	return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[1:]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prefix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>
                <a:effectLst/>
              </a:rPr>
              <a:t>	return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[:-1]</a:t>
            </a:r>
          </a:p>
          <a:p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2411" y="2339288"/>
            <a:ext cx="120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Definidas fora da classe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4429" y="4782258"/>
            <a:ext cx="38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Qual o problema desta solução?</a:t>
            </a:r>
          </a:p>
        </p:txBody>
      </p:sp>
    </p:spTree>
    <p:extLst>
      <p:ext uri="{BB962C8B-B14F-4D97-AF65-F5344CB8AC3E}">
        <p14:creationId xmlns:p14="http://schemas.microsoft.com/office/powerpoint/2010/main" val="282184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149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 - exemplo com repetições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990" y="1129690"/>
            <a:ext cx="7331561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test3():</a:t>
            </a:r>
          </a:p>
          <a:p>
            <a:pPr lvl="1"/>
            <a:r>
              <a:rPr lang="en-US" dirty="0">
                <a:effectLst/>
              </a:rPr>
              <a:t>frags = ["AAT”,"ATG”,"ATG”,“ATG”,"CAT”,"CCA”,"GAT”,"GCC”,"GGA”, \</a:t>
            </a:r>
          </a:p>
          <a:p>
            <a:pPr lvl="1"/>
            <a:r>
              <a:rPr lang="en-US" dirty="0">
                <a:effectLst/>
              </a:rPr>
              <a:t>"GGG”,"GTT”,"TAA”,"TGC”,"TGG”,"TGT"]</a:t>
            </a:r>
          </a:p>
          <a:p>
            <a:pPr lvl="1"/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(frags)</a:t>
            </a:r>
          </a:p>
          <a:p>
            <a:pPr lvl="1"/>
            <a:r>
              <a:rPr lang="en-US" dirty="0" err="1">
                <a:effectLst/>
              </a:rPr>
              <a:t>ovgr.printGraph</a:t>
            </a:r>
            <a:r>
              <a:rPr lang="en-US" dirty="0">
                <a:effectLst/>
              </a:rPr>
              <a:t>()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test3()</a:t>
            </a:r>
          </a:p>
        </p:txBody>
      </p:sp>
      <p:pic>
        <p:nvPicPr>
          <p:cNvPr id="6" name="Picture 5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0" y="3270080"/>
            <a:ext cx="5559954" cy="156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g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46" y="5103084"/>
            <a:ext cx="5445641" cy="1664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9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9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3600" b="1" dirty="0">
                <a:solidFill>
                  <a:srgbClr val="800000"/>
                </a:solidFill>
              </a:rPr>
              <a:t>com repetições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64" y="1280237"/>
            <a:ext cx="5571131" cy="36933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createOverlapGraphReps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>
                <a:effectLst/>
              </a:rPr>
              <a:t>	id = 1</a:t>
            </a: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+ "-" + 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(id))</a:t>
            </a:r>
          </a:p>
          <a:p>
            <a:r>
              <a:rPr lang="en-US" dirty="0">
                <a:effectLst/>
              </a:rPr>
              <a:t>		id = id + 1</a:t>
            </a:r>
          </a:p>
          <a:p>
            <a:r>
              <a:rPr lang="en-US" dirty="0">
                <a:effectLst/>
              </a:rPr>
              <a:t>	id = 1</a:t>
            </a: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 = suffix(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		for seq2 in </a:t>
            </a:r>
            <a:r>
              <a:rPr lang="en-US" dirty="0" err="1">
                <a:effectLst/>
              </a:rPr>
              <a:t>lseqs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	if prefix(seq2) == 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>
                <a:effectLst/>
              </a:rPr>
              <a:t>				for x in </a:t>
            </a:r>
            <a:r>
              <a:rPr lang="en-US" dirty="0" err="1">
                <a:effectLst/>
              </a:rPr>
              <a:t>self.getInstances</a:t>
            </a:r>
            <a:r>
              <a:rPr lang="en-US" dirty="0">
                <a:effectLst/>
              </a:rPr>
              <a:t>(seq2):</a:t>
            </a:r>
          </a:p>
          <a:p>
            <a:r>
              <a:rPr lang="en-US" dirty="0">
                <a:effectLst/>
              </a:rPr>
              <a:t>					</a:t>
            </a:r>
            <a:r>
              <a:rPr lang="en-US" dirty="0" err="1">
                <a:effectLst/>
              </a:rPr>
              <a:t>self.addEdge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+ "-" + 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(id), x) </a:t>
            </a:r>
          </a:p>
          <a:p>
            <a:r>
              <a:rPr lang="en-US" dirty="0">
                <a:effectLst/>
              </a:rPr>
              <a:t>		id = id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6293" y="5031568"/>
            <a:ext cx="4188053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test3():</a:t>
            </a:r>
          </a:p>
          <a:p>
            <a:pPr lvl="1"/>
            <a:r>
              <a:rPr lang="en-US" dirty="0">
                <a:effectLst/>
              </a:rPr>
              <a:t>frags = ["AAT”,"ATG”,"ATG”,“ATG”,…]</a:t>
            </a:r>
          </a:p>
          <a:p>
            <a:pPr lvl="1"/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(frags, True)</a:t>
            </a:r>
          </a:p>
          <a:p>
            <a:pPr lvl="1"/>
            <a:r>
              <a:rPr lang="en-US" dirty="0" err="1">
                <a:effectLst/>
              </a:rPr>
              <a:t>ovgr.printGraph</a:t>
            </a:r>
            <a:r>
              <a:rPr lang="en-US" dirty="0">
                <a:effectLst/>
              </a:rPr>
              <a:t>()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test3()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147" y="5029202"/>
            <a:ext cx="2958374" cy="1754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getInstances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):</a:t>
            </a:r>
          </a:p>
          <a:p>
            <a:r>
              <a:rPr lang="en-US" dirty="0">
                <a:effectLst/>
              </a:rPr>
              <a:t>	res = [ ]</a:t>
            </a:r>
          </a:p>
          <a:p>
            <a:r>
              <a:rPr lang="en-US" dirty="0">
                <a:effectLst/>
              </a:rPr>
              <a:t>	for k in </a:t>
            </a:r>
            <a:r>
              <a:rPr lang="en-US" dirty="0" err="1">
                <a:effectLst/>
              </a:rPr>
              <a:t>self.graph.keys</a:t>
            </a:r>
            <a:r>
              <a:rPr lang="en-US" dirty="0">
                <a:effectLst/>
              </a:rPr>
              <a:t>():</a:t>
            </a:r>
          </a:p>
          <a:p>
            <a:r>
              <a:rPr lang="en-US" dirty="0">
                <a:effectLst/>
              </a:rPr>
              <a:t>		if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k: </a:t>
            </a:r>
          </a:p>
          <a:p>
            <a:r>
              <a:rPr lang="en-US" dirty="0"/>
              <a:t>			</a:t>
            </a:r>
            <a:r>
              <a:rPr lang="en-US" dirty="0" err="1">
                <a:effectLst/>
              </a:rPr>
              <a:t>res.append</a:t>
            </a:r>
            <a:r>
              <a:rPr lang="en-US" dirty="0">
                <a:effectLst/>
              </a:rPr>
              <a:t>(k)</a:t>
            </a:r>
          </a:p>
          <a:p>
            <a:r>
              <a:rPr lang="en-US" dirty="0">
                <a:effectLst/>
              </a:rPr>
              <a:t>	return 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6931" y="1945443"/>
            <a:ext cx="4956968" cy="1754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fragments, reps = True):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.__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__(self, {})</a:t>
            </a:r>
          </a:p>
          <a:p>
            <a:r>
              <a:rPr lang="en-US" dirty="0">
                <a:effectLst/>
              </a:rPr>
              <a:t>	if reps: </a:t>
            </a:r>
          </a:p>
          <a:p>
            <a:r>
              <a:rPr lang="en-US" dirty="0"/>
              <a:t>		</a:t>
            </a:r>
            <a:r>
              <a:rPr lang="en-US" dirty="0" err="1">
                <a:effectLst/>
              </a:rPr>
              <a:t>self.createOverlapGraphReps</a:t>
            </a:r>
            <a:r>
              <a:rPr lang="en-US" dirty="0">
                <a:effectLst/>
              </a:rPr>
              <a:t>(fragments)</a:t>
            </a:r>
          </a:p>
          <a:p>
            <a:r>
              <a:rPr lang="en-US" dirty="0">
                <a:effectLst/>
              </a:rPr>
              <a:t>	else: </a:t>
            </a:r>
            <a:r>
              <a:rPr lang="en-US" dirty="0" err="1">
                <a:effectLst/>
              </a:rPr>
              <a:t>self.createOverlapGraph</a:t>
            </a:r>
            <a:r>
              <a:rPr lang="en-US" dirty="0">
                <a:effectLst/>
              </a:rPr>
              <a:t>(fragments)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self.reps</a:t>
            </a:r>
            <a:r>
              <a:rPr lang="en-US" dirty="0">
                <a:effectLst/>
              </a:rPr>
              <a:t> = reps</a:t>
            </a:r>
          </a:p>
        </p:txBody>
      </p:sp>
    </p:spTree>
    <p:extLst>
      <p:ext uri="{BB962C8B-B14F-4D97-AF65-F5344CB8AC3E}">
        <p14:creationId xmlns:p14="http://schemas.microsoft.com/office/powerpoint/2010/main" val="40146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Circuitos Hamiltonianos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193" cy="452596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Num grafo orientado, um </a:t>
            </a:r>
            <a:r>
              <a:rPr lang="pt-PT" b="1" dirty="0">
                <a:solidFill>
                  <a:srgbClr val="800000"/>
                </a:solidFill>
              </a:rPr>
              <a:t>Circuito </a:t>
            </a:r>
            <a:r>
              <a:rPr lang="pt-PT" b="1" dirty="0" err="1">
                <a:solidFill>
                  <a:srgbClr val="800000"/>
                </a:solidFill>
              </a:rPr>
              <a:t>Hamiltoniano</a:t>
            </a:r>
            <a:r>
              <a:rPr lang="pt-PT" b="1" dirty="0">
                <a:solidFill>
                  <a:srgbClr val="800000"/>
                </a:solidFill>
              </a:rPr>
              <a:t> </a:t>
            </a:r>
            <a:r>
              <a:rPr lang="pt-PT" dirty="0"/>
              <a:t>é um </a:t>
            </a:r>
            <a:r>
              <a:rPr lang="pt-PT" b="1" dirty="0"/>
              <a:t>caminho que passa por todos os nós do grafo exatamente uma vez</a:t>
            </a:r>
          </a:p>
          <a:p>
            <a:r>
              <a:rPr lang="pt-PT" dirty="0"/>
              <a:t>O </a:t>
            </a:r>
            <a:r>
              <a:rPr lang="pt-PT" b="1" dirty="0">
                <a:solidFill>
                  <a:srgbClr val="800000"/>
                </a:solidFill>
              </a:rPr>
              <a:t>problema da reconstrução de uma </a:t>
            </a:r>
            <a:r>
              <a:rPr lang="pt-PT" b="1" dirty="0" err="1">
                <a:solidFill>
                  <a:srgbClr val="800000"/>
                </a:solidFill>
              </a:rPr>
              <a:t>string</a:t>
            </a:r>
            <a:r>
              <a:rPr lang="pt-PT" b="1" dirty="0">
                <a:solidFill>
                  <a:srgbClr val="800000"/>
                </a:solidFill>
              </a:rPr>
              <a:t> a partir da sua composição em k-</a:t>
            </a:r>
            <a:r>
              <a:rPr lang="pt-PT" b="1" dirty="0" err="1">
                <a:solidFill>
                  <a:srgbClr val="800000"/>
                </a:solidFill>
              </a:rPr>
              <a:t>mers</a:t>
            </a:r>
            <a:r>
              <a:rPr lang="pt-PT" dirty="0"/>
              <a:t> pode ser formulado como a </a:t>
            </a:r>
            <a:r>
              <a:rPr lang="pt-PT" b="1" dirty="0">
                <a:solidFill>
                  <a:srgbClr val="800000"/>
                </a:solidFill>
              </a:rPr>
              <a:t>procura de um circuito </a:t>
            </a:r>
            <a:r>
              <a:rPr lang="pt-PT" b="1" dirty="0" err="1">
                <a:solidFill>
                  <a:srgbClr val="800000"/>
                </a:solidFill>
              </a:rPr>
              <a:t>Hamiltoniano</a:t>
            </a:r>
            <a:r>
              <a:rPr lang="pt-PT" b="1" dirty="0">
                <a:solidFill>
                  <a:srgbClr val="800000"/>
                </a:solidFill>
              </a:rPr>
              <a:t> no grafo de sobreposições </a:t>
            </a:r>
            <a:r>
              <a:rPr lang="pt-PT" dirty="0"/>
              <a:t>(com repetições) da forma definida anteriormente</a:t>
            </a:r>
          </a:p>
          <a:p>
            <a:r>
              <a:rPr lang="pt-PT" dirty="0"/>
              <a:t>A partir dum caminho </a:t>
            </a:r>
            <a:r>
              <a:rPr lang="pt-PT" dirty="0" err="1"/>
              <a:t>Hamiltoniano</a:t>
            </a:r>
            <a:r>
              <a:rPr lang="pt-PT" dirty="0"/>
              <a:t> a sequência que gerou os k-</a:t>
            </a:r>
            <a:r>
              <a:rPr lang="pt-PT" dirty="0" err="1"/>
              <a:t>mers</a:t>
            </a:r>
            <a:r>
              <a:rPr lang="pt-PT" dirty="0"/>
              <a:t> representados no grafo pode ser determinada facilmente !</a:t>
            </a:r>
          </a:p>
        </p:txBody>
      </p:sp>
    </p:spTree>
    <p:extLst>
      <p:ext uri="{BB962C8B-B14F-4D97-AF65-F5344CB8AC3E}">
        <p14:creationId xmlns:p14="http://schemas.microsoft.com/office/powerpoint/2010/main" val="242147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574" y="1373728"/>
            <a:ext cx="6664517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checkIfValidPath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p):</a:t>
            </a:r>
          </a:p>
          <a:p>
            <a:r>
              <a:rPr lang="en-US" dirty="0">
                <a:effectLst/>
              </a:rPr>
              <a:t>	if p[0] not in </a:t>
            </a:r>
            <a:r>
              <a:rPr lang="en-US" dirty="0" err="1">
                <a:effectLst/>
              </a:rPr>
              <a:t>self.graph.keys</a:t>
            </a:r>
            <a:r>
              <a:rPr lang="en-US" dirty="0">
                <a:effectLst/>
              </a:rPr>
              <a:t>(): return False</a:t>
            </a: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in range(1,len(p)):</a:t>
            </a:r>
          </a:p>
          <a:p>
            <a:r>
              <a:rPr lang="en-US" dirty="0">
                <a:effectLst/>
              </a:rPr>
              <a:t>		if p[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not in </a:t>
            </a:r>
            <a:r>
              <a:rPr lang="en-US" dirty="0" err="1">
                <a:effectLst/>
              </a:rPr>
              <a:t>self.graph.keys</a:t>
            </a:r>
            <a:r>
              <a:rPr lang="en-US" dirty="0">
                <a:effectLst/>
              </a:rPr>
              <a:t>() or p[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not in </a:t>
            </a:r>
            <a:r>
              <a:rPr lang="en-US" dirty="0" err="1">
                <a:effectLst/>
              </a:rPr>
              <a:t>self.graph</a:t>
            </a:r>
            <a:r>
              <a:rPr lang="en-US" dirty="0">
                <a:effectLst/>
              </a:rPr>
              <a:t>[p[i-1]]:</a:t>
            </a:r>
          </a:p>
          <a:p>
            <a:r>
              <a:rPr lang="en-US" dirty="0">
                <a:effectLst/>
              </a:rPr>
              <a:t>			return False</a:t>
            </a:r>
          </a:p>
          <a:p>
            <a:r>
              <a:rPr lang="en-US" dirty="0">
                <a:effectLst/>
              </a:rPr>
              <a:t>	return True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checkIfHamiltonianPath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p):</a:t>
            </a:r>
          </a:p>
          <a:p>
            <a:r>
              <a:rPr lang="en-US" dirty="0">
                <a:effectLst/>
              </a:rPr>
              <a:t>	if not </a:t>
            </a:r>
            <a:r>
              <a:rPr lang="en-US" dirty="0" err="1">
                <a:effectLst/>
              </a:rPr>
              <a:t>self.checkIfValidPath</a:t>
            </a:r>
            <a:r>
              <a:rPr lang="en-US" dirty="0">
                <a:effectLst/>
              </a:rPr>
              <a:t>(p): return False</a:t>
            </a:r>
          </a:p>
          <a:p>
            <a:r>
              <a:rPr lang="en-US" dirty="0">
                <a:effectLst/>
              </a:rPr>
              <a:t>	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3676" y="1020756"/>
            <a:ext cx="323336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Funções para verificar se caminho é correto e se caminho é </a:t>
            </a:r>
            <a:r>
              <a:rPr lang="pt-PT" dirty="0" err="1"/>
              <a:t>Hamiltoniano</a:t>
            </a:r>
            <a:r>
              <a:rPr lang="pt-PT" dirty="0"/>
              <a:t>:</a:t>
            </a:r>
          </a:p>
          <a:p>
            <a:r>
              <a:rPr lang="pt-PT" dirty="0"/>
              <a:t>Adicionadas a classe </a:t>
            </a:r>
            <a:r>
              <a:rPr lang="pt-PT" b="1" i="1" dirty="0" err="1"/>
              <a:t>MyGraph</a:t>
            </a:r>
            <a:r>
              <a:rPr lang="pt-PT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36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78"/>
            <a:ext cx="8229600" cy="1143000"/>
          </a:xfrm>
        </p:spPr>
        <p:txBody>
          <a:bodyPr/>
          <a:lstStyle/>
          <a:p>
            <a:r>
              <a:rPr lang="pt-PT" b="1" dirty="0"/>
              <a:t>Sequenciação de genomas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64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b="1" dirty="0">
                <a:solidFill>
                  <a:srgbClr val="800000"/>
                </a:solidFill>
              </a:rPr>
              <a:t>Sequenciar um genoma </a:t>
            </a:r>
            <a:r>
              <a:rPr lang="pt-PT" dirty="0"/>
              <a:t>não é como ler um livro pois não existem tecnologias que permitam sequenciar um genoma do início até ao final</a:t>
            </a:r>
          </a:p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dirty="0"/>
              <a:t>As técnicas de sequenciação criam conjuntos de leituras (</a:t>
            </a:r>
            <a:r>
              <a:rPr lang="pt-PT" i="1" dirty="0" err="1"/>
              <a:t>reads</a:t>
            </a:r>
            <a:r>
              <a:rPr lang="pt-PT" dirty="0"/>
              <a:t>) de pequenos </a:t>
            </a:r>
            <a:r>
              <a:rPr lang="pt-PT" b="1" dirty="0">
                <a:solidFill>
                  <a:srgbClr val="800000"/>
                </a:solidFill>
              </a:rPr>
              <a:t>fragmentos</a:t>
            </a:r>
            <a:r>
              <a:rPr lang="pt-PT" dirty="0"/>
              <a:t> do DNA com um máximo de algumas centenas de bases</a:t>
            </a:r>
          </a:p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dirty="0"/>
              <a:t>É necessário haver algoritmos e ferramentas computacionais para </a:t>
            </a:r>
            <a:r>
              <a:rPr lang="pt-PT" b="1" dirty="0">
                <a:solidFill>
                  <a:srgbClr val="800000"/>
                </a:solidFill>
              </a:rPr>
              <a:t>montar estes fragmentos </a:t>
            </a:r>
            <a:r>
              <a:rPr lang="pt-PT" dirty="0"/>
              <a:t>reconstituindo o genoma original que tem tipicamente centenas ou milhares de milhões de bases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258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854" y="1845068"/>
            <a:ext cx="5175508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checkIfHamiltonianPath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p):</a:t>
            </a:r>
          </a:p>
          <a:p>
            <a:r>
              <a:rPr lang="en-US" dirty="0">
                <a:effectLst/>
              </a:rPr>
              <a:t>	if not </a:t>
            </a:r>
            <a:r>
              <a:rPr lang="en-US" dirty="0" err="1">
                <a:effectLst/>
              </a:rPr>
              <a:t>self.checkIfValidPath</a:t>
            </a:r>
            <a:r>
              <a:rPr lang="en-US" dirty="0">
                <a:effectLst/>
              </a:rPr>
              <a:t>(p): return False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to_visit</a:t>
            </a:r>
            <a:r>
              <a:rPr lang="en-US" dirty="0">
                <a:effectLst/>
              </a:rPr>
              <a:t> = list(</a:t>
            </a:r>
            <a:r>
              <a:rPr lang="en-US" dirty="0" err="1">
                <a:effectLst/>
              </a:rPr>
              <a:t>self.getNodes</a:t>
            </a:r>
            <a:r>
              <a:rPr lang="en-US" dirty="0">
                <a:effectLst/>
              </a:rPr>
              <a:t>())</a:t>
            </a:r>
          </a:p>
          <a:p>
            <a:r>
              <a:rPr lang="en-US" dirty="0">
                <a:effectLst/>
              </a:rPr>
              <a:t>	if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(p) !=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to_visit</a:t>
            </a:r>
            <a:r>
              <a:rPr lang="en-US" dirty="0">
                <a:effectLst/>
              </a:rPr>
              <a:t>): return False</a:t>
            </a: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in range(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(p)):</a:t>
            </a:r>
          </a:p>
          <a:p>
            <a:r>
              <a:rPr lang="en-US" dirty="0">
                <a:effectLst/>
              </a:rPr>
              <a:t>		if p[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in </a:t>
            </a:r>
            <a:r>
              <a:rPr lang="en-US" dirty="0" err="1">
                <a:effectLst/>
              </a:rPr>
              <a:t>to_visit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to_visit.remove</a:t>
            </a:r>
            <a:r>
              <a:rPr lang="en-US" dirty="0">
                <a:effectLst/>
              </a:rPr>
              <a:t>(p[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])</a:t>
            </a:r>
          </a:p>
          <a:p>
            <a:r>
              <a:rPr lang="en-US" dirty="0">
                <a:effectLst/>
              </a:rPr>
              <a:t>		else: return False</a:t>
            </a:r>
          </a:p>
          <a:p>
            <a:r>
              <a:rPr lang="en-US" dirty="0">
                <a:effectLst/>
              </a:rPr>
              <a:t>	if not </a:t>
            </a:r>
            <a:r>
              <a:rPr lang="en-US" dirty="0" err="1">
                <a:effectLst/>
              </a:rPr>
              <a:t>to_visit</a:t>
            </a:r>
            <a:r>
              <a:rPr lang="en-US" dirty="0">
                <a:effectLst/>
              </a:rPr>
              <a:t>: return True</a:t>
            </a:r>
          </a:p>
          <a:p>
            <a:r>
              <a:rPr lang="en-US" dirty="0"/>
              <a:t>	else: return False</a:t>
            </a:r>
          </a:p>
          <a:p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2971" y="4509676"/>
            <a:ext cx="323336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verificar se caminho é </a:t>
            </a:r>
            <a:r>
              <a:rPr lang="pt-PT" dirty="0" err="1"/>
              <a:t>Hamiltoniano</a:t>
            </a:r>
            <a:r>
              <a:rPr lang="pt-PT" dirty="0"/>
              <a:t>:</a:t>
            </a:r>
          </a:p>
          <a:p>
            <a:r>
              <a:rPr lang="pt-PT" dirty="0"/>
              <a:t>Adicionada a classe </a:t>
            </a:r>
            <a:r>
              <a:rPr lang="pt-PT" b="1" i="1" dirty="0" err="1"/>
              <a:t>MyGraph</a:t>
            </a:r>
            <a:r>
              <a:rPr lang="pt-PT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32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79" y="1536947"/>
            <a:ext cx="8738290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test3():</a:t>
            </a:r>
          </a:p>
          <a:p>
            <a:pPr lvl="1"/>
            <a:r>
              <a:rPr lang="en-US" dirty="0">
                <a:effectLst/>
              </a:rPr>
              <a:t>frags = ["AAT", "ATG", "ATG", "ATG", "CAT", "CCA", "GAT", "GCC", "GGA", "GGG", \</a:t>
            </a:r>
          </a:p>
          <a:p>
            <a:pPr lvl="1"/>
            <a:r>
              <a:rPr lang="en-US" dirty="0">
                <a:effectLst/>
              </a:rPr>
              <a:t>"GTT", "TAA", "TGC", "TGG", "TGT"]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(frags, True)</a:t>
            </a:r>
          </a:p>
          <a:p>
            <a:r>
              <a:rPr lang="en-US" dirty="0">
                <a:effectLst/>
              </a:rPr>
              <a:t>	path = ["AAT-1", "ATG-4", "TGC-13"]</a:t>
            </a:r>
          </a:p>
          <a:p>
            <a:r>
              <a:rPr lang="en-US" dirty="0">
                <a:effectLst/>
              </a:rPr>
              <a:t>	print (</a:t>
            </a:r>
            <a:r>
              <a:rPr lang="en-US" dirty="0" err="1">
                <a:effectLst/>
              </a:rPr>
              <a:t>ovgr.checkIfValidPath</a:t>
            </a:r>
            <a:r>
              <a:rPr lang="en-US" dirty="0">
                <a:effectLst/>
              </a:rPr>
              <a:t>(path))</a:t>
            </a:r>
          </a:p>
          <a:p>
            <a:r>
              <a:rPr lang="en-US" dirty="0">
                <a:effectLst/>
              </a:rPr>
              <a:t>	print (</a:t>
            </a:r>
            <a:r>
              <a:rPr lang="en-US" dirty="0" err="1">
                <a:effectLst/>
              </a:rPr>
              <a:t>ovgr.checkIfHamiltonianPath</a:t>
            </a:r>
            <a:r>
              <a:rPr lang="en-US" dirty="0">
                <a:effectLst/>
              </a:rPr>
              <a:t>(path))</a:t>
            </a:r>
          </a:p>
          <a:p>
            <a:r>
              <a:rPr lang="en-US" dirty="0">
                <a:effectLst/>
              </a:rPr>
              <a:t>	path2 = ["TAA-12", "AAT-1", "ATG-2", "TGC-13", "GCC-8", "CCA-6", "CAT-5", "ATG-3", \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"TGG-14", "GGG-10", "GGA-9", "GAT-7", "ATG-4", "TGT-15", "GTT-11"]</a:t>
            </a:r>
          </a:p>
          <a:p>
            <a:r>
              <a:rPr lang="en-US" dirty="0">
                <a:effectLst/>
              </a:rPr>
              <a:t>	print (</a:t>
            </a:r>
            <a:r>
              <a:rPr lang="en-US" dirty="0" err="1">
                <a:effectLst/>
              </a:rPr>
              <a:t>ovgr.checkIfValidPath</a:t>
            </a:r>
            <a:r>
              <a:rPr lang="en-US" dirty="0">
                <a:effectLst/>
              </a:rPr>
              <a:t>(path2))</a:t>
            </a:r>
          </a:p>
          <a:p>
            <a:r>
              <a:rPr lang="en-US" dirty="0">
                <a:effectLst/>
              </a:rPr>
              <a:t>	print (</a:t>
            </a:r>
            <a:r>
              <a:rPr lang="en-US" dirty="0" err="1">
                <a:effectLst/>
              </a:rPr>
              <a:t>ovgr.checkIfHamiltonianPath</a:t>
            </a:r>
            <a:r>
              <a:rPr lang="en-US" dirty="0">
                <a:effectLst/>
              </a:rPr>
              <a:t>(path2))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test3()</a:t>
            </a:r>
          </a:p>
        </p:txBody>
      </p:sp>
    </p:spTree>
    <p:extLst>
      <p:ext uri="{BB962C8B-B14F-4D97-AF65-F5344CB8AC3E}">
        <p14:creationId xmlns:p14="http://schemas.microsoft.com/office/powerpoint/2010/main" val="79463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806" y="2077436"/>
            <a:ext cx="2933803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seqFromPath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path):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7051" y="3225461"/>
            <a:ext cx="21815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dar a sequência reconstruída dado um caminho no grafo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6326" y="5185972"/>
            <a:ext cx="4739887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getSeq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node):</a:t>
            </a:r>
          </a:p>
          <a:p>
            <a:pPr lvl="1"/>
            <a:r>
              <a:rPr lang="en-US" dirty="0">
                <a:effectLst/>
              </a:rPr>
              <a:t>if node not in </a:t>
            </a:r>
            <a:r>
              <a:rPr lang="en-US" dirty="0" err="1">
                <a:effectLst/>
              </a:rPr>
              <a:t>self.graph.keys</a:t>
            </a:r>
            <a:r>
              <a:rPr lang="en-US" dirty="0">
                <a:effectLst/>
              </a:rPr>
              <a:t>(): return None</a:t>
            </a:r>
          </a:p>
          <a:p>
            <a:pPr lvl="1"/>
            <a:r>
              <a:rPr lang="en-US" dirty="0">
                <a:effectLst/>
              </a:rPr>
              <a:t>if </a:t>
            </a:r>
            <a:r>
              <a:rPr lang="en-US" dirty="0" err="1">
                <a:effectLst/>
              </a:rPr>
              <a:t>self.reps</a:t>
            </a:r>
            <a:r>
              <a:rPr lang="en-US" dirty="0">
                <a:effectLst/>
              </a:rPr>
              <a:t>: return </a:t>
            </a:r>
            <a:r>
              <a:rPr lang="en-US" dirty="0" err="1">
                <a:effectLst/>
              </a:rPr>
              <a:t>node.split</a:t>
            </a:r>
            <a:r>
              <a:rPr lang="en-US" dirty="0">
                <a:effectLst/>
              </a:rPr>
              <a:t>("-")[0]</a:t>
            </a:r>
          </a:p>
          <a:p>
            <a:pPr lvl="1"/>
            <a:r>
              <a:rPr lang="en-US" dirty="0">
                <a:effectLst/>
              </a:rPr>
              <a:t>else: return node</a:t>
            </a:r>
          </a:p>
        </p:txBody>
      </p:sp>
    </p:spTree>
    <p:extLst>
      <p:ext uri="{BB962C8B-B14F-4D97-AF65-F5344CB8AC3E}">
        <p14:creationId xmlns:p14="http://schemas.microsoft.com/office/powerpoint/2010/main" val="389606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806" y="2077436"/>
            <a:ext cx="5663555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seqFromPath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path):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if not </a:t>
            </a:r>
            <a:r>
              <a:rPr lang="en-US" dirty="0" err="1">
                <a:effectLst/>
              </a:rPr>
              <a:t>self.checkIfHamiltonianPath</a:t>
            </a:r>
            <a:r>
              <a:rPr lang="en-US" dirty="0">
                <a:effectLst/>
              </a:rPr>
              <a:t>(path): return None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= </a:t>
            </a:r>
            <a:r>
              <a:rPr lang="en-US" dirty="0" err="1">
                <a:effectLst/>
              </a:rPr>
              <a:t>self.getSeq</a:t>
            </a:r>
            <a:r>
              <a:rPr lang="en-US" dirty="0">
                <a:effectLst/>
              </a:rPr>
              <a:t>(path[0])</a:t>
            </a:r>
          </a:p>
          <a:p>
            <a:r>
              <a:rPr lang="en-US" dirty="0">
                <a:effectLst/>
              </a:rPr>
              <a:t>	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in range(1,len(path)):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nxt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self.getSeq</a:t>
            </a:r>
            <a:r>
              <a:rPr lang="en-US" dirty="0">
                <a:effectLst/>
              </a:rPr>
              <a:t>(path[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])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+= </a:t>
            </a:r>
            <a:r>
              <a:rPr lang="en-US" dirty="0" err="1">
                <a:effectLst/>
              </a:rPr>
              <a:t>nxt</a:t>
            </a:r>
            <a:r>
              <a:rPr lang="en-US" dirty="0">
                <a:effectLst/>
              </a:rPr>
              <a:t>[-1]</a:t>
            </a:r>
          </a:p>
          <a:p>
            <a:r>
              <a:rPr lang="en-US" dirty="0">
                <a:effectLst/>
              </a:rPr>
              <a:t>	return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6326" y="5185972"/>
            <a:ext cx="4739887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getSeq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node):</a:t>
            </a:r>
          </a:p>
          <a:p>
            <a:pPr lvl="1"/>
            <a:r>
              <a:rPr lang="en-US" dirty="0">
                <a:effectLst/>
              </a:rPr>
              <a:t>if node not in </a:t>
            </a:r>
            <a:r>
              <a:rPr lang="en-US" dirty="0" err="1">
                <a:effectLst/>
              </a:rPr>
              <a:t>self.graph.keys</a:t>
            </a:r>
            <a:r>
              <a:rPr lang="en-US" dirty="0">
                <a:effectLst/>
              </a:rPr>
              <a:t>(): return None</a:t>
            </a:r>
          </a:p>
          <a:p>
            <a:pPr lvl="1"/>
            <a:r>
              <a:rPr lang="en-US" dirty="0">
                <a:effectLst/>
              </a:rPr>
              <a:t>if </a:t>
            </a:r>
            <a:r>
              <a:rPr lang="en-US" dirty="0" err="1">
                <a:effectLst/>
              </a:rPr>
              <a:t>self.reps</a:t>
            </a:r>
            <a:r>
              <a:rPr lang="en-US" dirty="0">
                <a:effectLst/>
              </a:rPr>
              <a:t>: return </a:t>
            </a:r>
            <a:r>
              <a:rPr lang="en-US" dirty="0" err="1">
                <a:effectLst/>
              </a:rPr>
              <a:t>node.split</a:t>
            </a:r>
            <a:r>
              <a:rPr lang="en-US" dirty="0">
                <a:effectLst/>
              </a:rPr>
              <a:t>("-")[0]</a:t>
            </a:r>
          </a:p>
          <a:p>
            <a:pPr lvl="1"/>
            <a:r>
              <a:rPr lang="en-US" dirty="0">
                <a:effectLst/>
              </a:rPr>
              <a:t>else: return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7051" y="3225461"/>
            <a:ext cx="21815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dar a sequência reconstruída dado um caminho no grafo </a:t>
            </a:r>
          </a:p>
        </p:txBody>
      </p:sp>
    </p:spTree>
    <p:extLst>
      <p:ext uri="{BB962C8B-B14F-4D97-AF65-F5344CB8AC3E}">
        <p14:creationId xmlns:p14="http://schemas.microsoft.com/office/powerpoint/2010/main" val="204008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79" y="1536947"/>
            <a:ext cx="8593891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test3():</a:t>
            </a:r>
          </a:p>
          <a:p>
            <a:pPr lvl="1"/>
            <a:r>
              <a:rPr lang="en-US" dirty="0">
                <a:effectLst/>
              </a:rPr>
              <a:t>frags = ["AAT", "ATG", "ATG", "ATG", "CAT", "CCA", "GAT", "GCC", "GGA", "GGG", \</a:t>
            </a:r>
          </a:p>
          <a:p>
            <a:pPr lvl="1"/>
            <a:r>
              <a:rPr lang="en-US" dirty="0">
                <a:effectLst/>
              </a:rPr>
              <a:t>"GTT", "TAA", "TGC", "TGG", "TGT"]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(frags, True)</a:t>
            </a:r>
          </a:p>
          <a:p>
            <a:r>
              <a:rPr lang="en-US" dirty="0">
                <a:effectLst/>
              </a:rPr>
              <a:t>	path2 = ["TAA-12", "AAT-1", "ATG-2", "TGC-13", "GCC-8", "CCA-6", "CAT-5", "ATG-3", \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"TGG-14", "GGG-10", "GGA-9", "GAT-7", "ATG-4", "TGT-15", "GTT-11"]</a:t>
            </a:r>
          </a:p>
          <a:p>
            <a:r>
              <a:rPr lang="en-US" dirty="0">
                <a:effectLst/>
              </a:rPr>
              <a:t>	print (</a:t>
            </a:r>
            <a:r>
              <a:rPr lang="en-US" dirty="0" err="1">
                <a:effectLst/>
              </a:rPr>
              <a:t>ovgr.checkIfHamiltonianPath</a:t>
            </a:r>
            <a:r>
              <a:rPr lang="en-US" dirty="0">
                <a:effectLst/>
              </a:rPr>
              <a:t>(path2))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ovgr.seqFromPath</a:t>
            </a:r>
            <a:r>
              <a:rPr lang="en-US" dirty="0">
                <a:effectLst/>
              </a:rPr>
              <a:t>(path2))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test3()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1911" y="5033555"/>
            <a:ext cx="6451125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test4():    </a:t>
            </a:r>
          </a:p>
          <a:p>
            <a:r>
              <a:rPr lang="en-US" dirty="0"/>
              <a:t>	frags = ["AAT", "ATG", "GTT", "TAA", "TGT"]    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False)    </a:t>
            </a:r>
          </a:p>
          <a:p>
            <a:r>
              <a:rPr lang="en-US" dirty="0"/>
              <a:t>	</a:t>
            </a:r>
            <a:r>
              <a:rPr lang="en-US" dirty="0" err="1"/>
              <a:t>ovgr.print_graph</a:t>
            </a:r>
            <a:r>
              <a:rPr lang="en-US" dirty="0"/>
              <a:t>()   </a:t>
            </a:r>
          </a:p>
          <a:p>
            <a:r>
              <a:rPr lang="en-US" dirty="0"/>
              <a:t> 	print (</a:t>
            </a:r>
            <a:r>
              <a:rPr lang="en-US" dirty="0" err="1"/>
              <a:t>ovgr.seqFromPath</a:t>
            </a:r>
            <a:r>
              <a:rPr lang="en-US" dirty="0"/>
              <a:t>(["TAA","AAT","ATG","TGT","GTT"]))    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(["TAA","TGT","ATG","TGT","GTT"]))</a:t>
            </a:r>
          </a:p>
        </p:txBody>
      </p:sp>
    </p:spTree>
    <p:extLst>
      <p:ext uri="{BB962C8B-B14F-4D97-AF65-F5344CB8AC3E}">
        <p14:creationId xmlns:p14="http://schemas.microsoft.com/office/powerpoint/2010/main" val="34838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Circuitos </a:t>
            </a:r>
            <a:r>
              <a:rPr lang="pt-PT" b="1" dirty="0" err="1"/>
              <a:t>Hamiltonianos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27393" cy="5131197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É fácil verificar se um caminho é </a:t>
            </a:r>
            <a:r>
              <a:rPr lang="pt-PT" dirty="0" err="1"/>
              <a:t>Hamiltoniano</a:t>
            </a:r>
            <a:r>
              <a:rPr lang="pt-PT" dirty="0"/>
              <a:t> ... mas ... </a:t>
            </a:r>
          </a:p>
          <a:p>
            <a:r>
              <a:rPr lang="pt-PT" dirty="0"/>
              <a:t>O problema de procura de circuitos é um problema de elevada complexidade, categorizado como </a:t>
            </a:r>
            <a:r>
              <a:rPr lang="pt-PT" b="1" dirty="0">
                <a:solidFill>
                  <a:srgbClr val="800000"/>
                </a:solidFill>
              </a:rPr>
              <a:t>NP-completo</a:t>
            </a:r>
            <a:r>
              <a:rPr lang="pt-PT" dirty="0"/>
              <a:t>, o que significa que não há algoritmos eficientes para determinar a solução ótima. Assim, quando o nº de nós do grafo aumenta, o problema torna-se impossível de resolver em tempo útil.</a:t>
            </a:r>
          </a:p>
          <a:p>
            <a:r>
              <a:rPr lang="pt-PT" dirty="0"/>
              <a:t>Uma alternativa óbvia, ainda que não escalável para grafos de grandes dimensões, é realizar uma </a:t>
            </a:r>
            <a:r>
              <a:rPr lang="pt-PT" b="1" dirty="0">
                <a:solidFill>
                  <a:srgbClr val="800000"/>
                </a:solidFill>
              </a:rPr>
              <a:t>procura exaustiva </a:t>
            </a:r>
          </a:p>
          <a:p>
            <a:r>
              <a:rPr lang="pt-PT" dirty="0"/>
              <a:t>Esta é baseada numa travessia em profundidade do grafo, com </a:t>
            </a:r>
            <a:r>
              <a:rPr lang="pt-PT" i="1" dirty="0" err="1"/>
              <a:t>backtracking</a:t>
            </a:r>
            <a:r>
              <a:rPr lang="pt-PT" dirty="0"/>
              <a:t> quando se atinge um nó a partir do qual não é possível adicionar um sucessor ainda não visitado nesse caminho</a:t>
            </a:r>
          </a:p>
        </p:txBody>
      </p:sp>
    </p:spTree>
    <p:extLst>
      <p:ext uri="{BB962C8B-B14F-4D97-AF65-F5344CB8AC3E}">
        <p14:creationId xmlns:p14="http://schemas.microsoft.com/office/powerpoint/2010/main" val="279395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806" y="2077436"/>
            <a:ext cx="5388089" cy="2585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searchHamiltonianPath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/>
              <a:t>	for </a:t>
            </a:r>
            <a:r>
              <a:rPr lang="en-US" dirty="0" err="1"/>
              <a:t>ke</a:t>
            </a:r>
            <a:r>
              <a:rPr lang="en-US" dirty="0"/>
              <a:t>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/>
              <a:t>		p = </a:t>
            </a:r>
            <a:r>
              <a:rPr lang="en-US" dirty="0" err="1"/>
              <a:t>self.searchHamiltonianPathFromNode</a:t>
            </a:r>
            <a:r>
              <a:rPr lang="en-US" dirty="0"/>
              <a:t>(</a:t>
            </a:r>
            <a:r>
              <a:rPr lang="en-US" dirty="0" err="1"/>
              <a:t>ke</a:t>
            </a:r>
            <a:r>
              <a:rPr lang="en-US" dirty="0"/>
              <a:t>)</a:t>
            </a:r>
          </a:p>
          <a:p>
            <a:r>
              <a:rPr lang="en-US" dirty="0"/>
              <a:t>		if p != None:</a:t>
            </a:r>
          </a:p>
          <a:p>
            <a:r>
              <a:rPr lang="en-US" dirty="0"/>
              <a:t>			return p</a:t>
            </a:r>
          </a:p>
          <a:p>
            <a:r>
              <a:rPr lang="en-US" dirty="0"/>
              <a:t>	return None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searchHamiltonianPathFromNode</a:t>
            </a:r>
            <a:r>
              <a:rPr lang="en-US" dirty="0"/>
              <a:t>(self, start):</a:t>
            </a:r>
          </a:p>
          <a:p>
            <a:r>
              <a:rPr lang="en-US" dirty="0"/>
              <a:t>	…</a:t>
            </a:r>
            <a:endParaRPr lang="en-US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8698" y="4430048"/>
            <a:ext cx="336669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Funções para procura de caminhos </a:t>
            </a:r>
            <a:r>
              <a:rPr lang="pt-PT" i="1" dirty="0" err="1"/>
              <a:t>Hamiltonianos</a:t>
            </a:r>
            <a:r>
              <a:rPr lang="pt-PT" dirty="0"/>
              <a:t>: em todo o grafo e indicando o nó inicial</a:t>
            </a:r>
          </a:p>
          <a:p>
            <a:r>
              <a:rPr lang="pt-PT" dirty="0"/>
              <a:t>Adicionadas na classe </a:t>
            </a:r>
            <a:r>
              <a:rPr lang="pt-PT" b="1" dirty="0" err="1"/>
              <a:t>MyGraph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4152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97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87" y="1191453"/>
            <a:ext cx="5511056" cy="5632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searchHamiltonianPathFromNode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start):</a:t>
            </a:r>
          </a:p>
          <a:p>
            <a:r>
              <a:rPr lang="en-US" dirty="0"/>
              <a:t>	current = start</a:t>
            </a:r>
          </a:p>
          <a:p>
            <a:r>
              <a:rPr lang="en-US" dirty="0"/>
              <a:t>	visited = {start:0}</a:t>
            </a:r>
          </a:p>
          <a:p>
            <a:r>
              <a:rPr lang="en-US" dirty="0"/>
              <a:t>	path = [start]</a:t>
            </a:r>
          </a:p>
          <a:p>
            <a:r>
              <a:rPr lang="en-US" dirty="0"/>
              <a:t>	while </a:t>
            </a:r>
            <a:r>
              <a:rPr lang="en-US" dirty="0" err="1"/>
              <a:t>len</a:t>
            </a:r>
            <a:r>
              <a:rPr lang="en-US" dirty="0"/>
              <a:t>(path) &lt;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self.getNodes</a:t>
            </a:r>
            <a:r>
              <a:rPr lang="en-US" dirty="0"/>
              <a:t>()):</a:t>
            </a:r>
          </a:p>
          <a:p>
            <a:r>
              <a:rPr lang="en-US" dirty="0"/>
              <a:t>		</a:t>
            </a:r>
            <a:r>
              <a:rPr lang="en-US" dirty="0" err="1"/>
              <a:t>nxt_index</a:t>
            </a:r>
            <a:r>
              <a:rPr lang="en-US" dirty="0"/>
              <a:t> = visited[current]</a:t>
            </a:r>
          </a:p>
          <a:p>
            <a:r>
              <a:rPr lang="en-US" dirty="0"/>
              <a:t>	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self.graph</a:t>
            </a:r>
            <a:r>
              <a:rPr lang="en-US" dirty="0"/>
              <a:t>[current]) &gt; </a:t>
            </a:r>
            <a:r>
              <a:rPr lang="en-US" dirty="0" err="1"/>
              <a:t>nxt_index</a:t>
            </a:r>
            <a:r>
              <a:rPr lang="en-US" dirty="0"/>
              <a:t>:</a:t>
            </a:r>
          </a:p>
          <a:p>
            <a:r>
              <a:rPr lang="en-US" dirty="0"/>
              <a:t>			</a:t>
            </a:r>
            <a:r>
              <a:rPr lang="en-US" dirty="0" err="1"/>
              <a:t>nxt_node</a:t>
            </a:r>
            <a:r>
              <a:rPr lang="en-US" dirty="0"/>
              <a:t> = </a:t>
            </a:r>
            <a:r>
              <a:rPr lang="en-US" dirty="0" err="1"/>
              <a:t>self.graph</a:t>
            </a:r>
            <a:r>
              <a:rPr lang="en-US" dirty="0"/>
              <a:t>[current][</a:t>
            </a:r>
            <a:r>
              <a:rPr lang="en-US" dirty="0" err="1"/>
              <a:t>nxt_index</a:t>
            </a:r>
            <a:r>
              <a:rPr lang="en-US" dirty="0"/>
              <a:t>]</a:t>
            </a:r>
          </a:p>
          <a:p>
            <a:r>
              <a:rPr lang="en-US" dirty="0"/>
              <a:t>			visited[current] += 1</a:t>
            </a:r>
          </a:p>
          <a:p>
            <a:r>
              <a:rPr lang="en-US" dirty="0"/>
              <a:t>			if </a:t>
            </a:r>
            <a:r>
              <a:rPr lang="en-US" dirty="0" err="1"/>
              <a:t>nxt_node</a:t>
            </a:r>
            <a:r>
              <a:rPr lang="en-US" dirty="0"/>
              <a:t> not in path:</a:t>
            </a:r>
          </a:p>
          <a:p>
            <a:r>
              <a:rPr lang="en-US" dirty="0"/>
              <a:t>				</a:t>
            </a:r>
            <a:r>
              <a:rPr lang="en-US" dirty="0" err="1"/>
              <a:t>path.append</a:t>
            </a:r>
            <a:r>
              <a:rPr lang="en-US" dirty="0"/>
              <a:t>(</a:t>
            </a:r>
            <a:r>
              <a:rPr lang="en-US" dirty="0" err="1"/>
              <a:t>nxt_node</a:t>
            </a:r>
            <a:r>
              <a:rPr lang="en-US" dirty="0"/>
              <a:t>)</a:t>
            </a:r>
          </a:p>
          <a:p>
            <a:r>
              <a:rPr lang="en-US" dirty="0"/>
              <a:t>				visited[</a:t>
            </a:r>
            <a:r>
              <a:rPr lang="en-US" dirty="0" err="1"/>
              <a:t>nxt_node</a:t>
            </a:r>
            <a:r>
              <a:rPr lang="en-US" dirty="0"/>
              <a:t>] = 0 </a:t>
            </a:r>
          </a:p>
          <a:p>
            <a:r>
              <a:rPr lang="en-US" dirty="0"/>
              <a:t>				current = </a:t>
            </a:r>
            <a:r>
              <a:rPr lang="en-US" dirty="0" err="1"/>
              <a:t>nxt_node</a:t>
            </a:r>
            <a:r>
              <a:rPr lang="en-US" dirty="0"/>
              <a:t> </a:t>
            </a:r>
          </a:p>
          <a:p>
            <a:r>
              <a:rPr lang="en-US" dirty="0"/>
              <a:t>		else: </a:t>
            </a:r>
          </a:p>
          <a:p>
            <a:r>
              <a:rPr lang="en-US" dirty="0"/>
              <a:t>			if </a:t>
            </a:r>
            <a:r>
              <a:rPr lang="en-US" dirty="0" err="1"/>
              <a:t>len</a:t>
            </a:r>
            <a:r>
              <a:rPr lang="en-US" dirty="0"/>
              <a:t>(path) &gt; 1: </a:t>
            </a:r>
          </a:p>
          <a:p>
            <a:r>
              <a:rPr lang="en-US" dirty="0"/>
              <a:t>				</a:t>
            </a:r>
            <a:r>
              <a:rPr lang="en-US" dirty="0" err="1"/>
              <a:t>rmv_node</a:t>
            </a:r>
            <a:r>
              <a:rPr lang="en-US" dirty="0"/>
              <a:t> = </a:t>
            </a:r>
            <a:r>
              <a:rPr lang="en-US" dirty="0" err="1"/>
              <a:t>path.pop</a:t>
            </a:r>
            <a:r>
              <a:rPr lang="en-US" dirty="0"/>
              <a:t>()</a:t>
            </a:r>
          </a:p>
          <a:p>
            <a:r>
              <a:rPr lang="en-US" dirty="0"/>
              <a:t>				del visited[</a:t>
            </a:r>
            <a:r>
              <a:rPr lang="en-US" dirty="0" err="1"/>
              <a:t>rmv_node</a:t>
            </a:r>
            <a:r>
              <a:rPr lang="en-US" dirty="0"/>
              <a:t>]</a:t>
            </a:r>
          </a:p>
          <a:p>
            <a:r>
              <a:rPr lang="en-US" dirty="0"/>
              <a:t>				current = path[-1]</a:t>
            </a:r>
          </a:p>
          <a:p>
            <a:r>
              <a:rPr lang="en-US" dirty="0"/>
              <a:t>			else: return None</a:t>
            </a:r>
          </a:p>
          <a:p>
            <a:r>
              <a:rPr lang="en-US" dirty="0"/>
              <a:t>	return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7041" y="2392865"/>
            <a:ext cx="3085334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i="1" dirty="0" err="1"/>
              <a:t>current</a:t>
            </a:r>
            <a:r>
              <a:rPr lang="pt-PT" dirty="0"/>
              <a:t> – nó a processar</a:t>
            </a:r>
          </a:p>
          <a:p>
            <a:r>
              <a:rPr lang="pt-PT" i="1" dirty="0" err="1"/>
              <a:t>path</a:t>
            </a:r>
            <a:r>
              <a:rPr lang="pt-PT" dirty="0"/>
              <a:t> – mantém caminho atual</a:t>
            </a:r>
          </a:p>
          <a:p>
            <a:r>
              <a:rPr lang="pt-PT" i="1" dirty="0" err="1"/>
              <a:t>visited</a:t>
            </a:r>
            <a:r>
              <a:rPr lang="pt-PT" dirty="0"/>
              <a:t> – mantém estado dos nós/ arcos já explorados</a:t>
            </a:r>
          </a:p>
          <a:p>
            <a:r>
              <a:rPr lang="pt-PT" dirty="0"/>
              <a:t>(chave-nó; valor-índice do sucessor a explorar a seguir)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7041" y="1191453"/>
            <a:ext cx="30853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Algoritmo implementa uma “árvore de procura” representada por 3 variáveis:</a:t>
            </a:r>
          </a:p>
        </p:txBody>
      </p:sp>
      <p:sp>
        <p:nvSpPr>
          <p:cNvPr id="6" name="Down Arrow 5"/>
          <p:cNvSpPr/>
          <p:nvPr/>
        </p:nvSpPr>
        <p:spPr>
          <a:xfrm>
            <a:off x="7483491" y="2042272"/>
            <a:ext cx="288276" cy="3578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47291" y="4531187"/>
            <a:ext cx="294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adicionado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caminho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52659" y="4440852"/>
            <a:ext cx="1316721" cy="38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12196" y="5765317"/>
            <a:ext cx="260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Backtracking: </a:t>
            </a:r>
            <a:r>
              <a:rPr lang="en-US" dirty="0" err="1"/>
              <a:t>recuar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alternativos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98554" y="5765317"/>
            <a:ext cx="1316721" cy="38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0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6079" y="1536947"/>
            <a:ext cx="838316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test3():</a:t>
            </a:r>
          </a:p>
          <a:p>
            <a:pPr lvl="1"/>
            <a:r>
              <a:rPr lang="en-US" dirty="0">
                <a:effectLst/>
              </a:rPr>
              <a:t>frags = ["AAT", "ATG", "ATG", "ATG", "CAT", "CCA", "GAT", "GCC", "GGA", "GGG", \</a:t>
            </a:r>
          </a:p>
          <a:p>
            <a:pPr lvl="1"/>
            <a:r>
              <a:rPr lang="en-US" dirty="0">
                <a:effectLst/>
              </a:rPr>
              <a:t>"GTT", "TAA", "TGC", "TGG", "TGT"]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ovgr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OverlapGraph</a:t>
            </a:r>
            <a:r>
              <a:rPr lang="en-US" dirty="0">
                <a:effectLst/>
              </a:rPr>
              <a:t>(frags, True)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print (</a:t>
            </a:r>
            <a:r>
              <a:rPr lang="en-US" dirty="0" err="1"/>
              <a:t>ovgr.searchHamiltonianPathFromNode</a:t>
            </a:r>
            <a:r>
              <a:rPr lang="en-US" dirty="0"/>
              <a:t>("AAT-1"))</a:t>
            </a:r>
          </a:p>
          <a:p>
            <a:r>
              <a:rPr lang="en-US" dirty="0"/>
              <a:t>	print (</a:t>
            </a:r>
            <a:r>
              <a:rPr lang="en-US" dirty="0" err="1"/>
              <a:t>ovgr.searchHamiltonianPathFromNode</a:t>
            </a:r>
            <a:r>
              <a:rPr lang="en-US" dirty="0"/>
              <a:t>("TAA-12"))</a:t>
            </a:r>
          </a:p>
          <a:p>
            <a:r>
              <a:rPr lang="en-US" dirty="0"/>
              <a:t>	path = </a:t>
            </a:r>
            <a:r>
              <a:rPr lang="en-US" dirty="0" err="1"/>
              <a:t>ovgr.searchHamiltonianPath</a:t>
            </a:r>
            <a:r>
              <a:rPr lang="en-US" dirty="0"/>
              <a:t>()</a:t>
            </a:r>
          </a:p>
          <a:p>
            <a:r>
              <a:rPr lang="en-US" dirty="0"/>
              <a:t>	print (</a:t>
            </a:r>
            <a:r>
              <a:rPr lang="en-US" dirty="0" err="1"/>
              <a:t>ovgr.checkIfHamiltonianPath</a:t>
            </a:r>
            <a:r>
              <a:rPr lang="en-US" dirty="0"/>
              <a:t>(path2))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(path))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test3()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287" y="9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>
                <a:solidFill>
                  <a:srgbClr val="800000"/>
                </a:solidFill>
              </a:rPr>
              <a:t>Implementando caminhos Hamiltonianos: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fechando o ciclo 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79" y="1536947"/>
            <a:ext cx="459572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test5():</a:t>
            </a:r>
          </a:p>
          <a:p>
            <a:r>
              <a:rPr lang="en-US" dirty="0"/>
              <a:t>	</a:t>
            </a:r>
            <a:r>
              <a:rPr lang="en-US" dirty="0" err="1"/>
              <a:t>orig_sequence</a:t>
            </a:r>
            <a:r>
              <a:rPr lang="en-US" dirty="0"/>
              <a:t> = "CAATCATGATGATGATC"</a:t>
            </a:r>
          </a:p>
          <a:p>
            <a:r>
              <a:rPr lang="en-US" dirty="0"/>
              <a:t>	frags = composition(3, </a:t>
            </a:r>
            <a:r>
              <a:rPr lang="en-US" dirty="0" err="1"/>
              <a:t>orig_sequence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r>
              <a:rPr lang="en-US" dirty="0"/>
              <a:t>	path = </a:t>
            </a:r>
            <a:r>
              <a:rPr lang="en-US" dirty="0" err="1"/>
              <a:t>ovgr.searchHamiltonianPath</a:t>
            </a:r>
            <a:r>
              <a:rPr lang="en-US" dirty="0"/>
              <a:t>()</a:t>
            </a:r>
          </a:p>
          <a:p>
            <a:r>
              <a:rPr lang="en-US" dirty="0"/>
              <a:t>	print (path)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(path))</a:t>
            </a:r>
          </a:p>
          <a:p>
            <a:endParaRPr lang="en-US" dirty="0"/>
          </a:p>
          <a:p>
            <a:r>
              <a:rPr lang="en-US" dirty="0"/>
              <a:t>test5()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080" y="4357469"/>
            <a:ext cx="856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Vamos assumir que sabemos a sequência original e verificar se conseguimos recuperá-la !</a:t>
            </a:r>
          </a:p>
          <a:p>
            <a:endParaRPr lang="pt-PT" dirty="0"/>
          </a:p>
          <a:p>
            <a:r>
              <a:rPr lang="pt-PT" dirty="0"/>
              <a:t>Teste com outras alternativas … será que conseguimos sempre identificar corretamente a sequência original ?</a:t>
            </a:r>
          </a:p>
          <a:p>
            <a:r>
              <a:rPr lang="pt-PT" dirty="0"/>
              <a:t>O que é que isto implica ?</a:t>
            </a:r>
          </a:p>
          <a:p>
            <a:endParaRPr lang="pt-PT" dirty="0"/>
          </a:p>
          <a:p>
            <a:r>
              <a:rPr lang="pt-PT" dirty="0"/>
              <a:t>Aumente o tamanho da sequência sem mudar o k ... o que verifica ?</a:t>
            </a:r>
          </a:p>
          <a:p>
            <a:r>
              <a:rPr lang="pt-PT" dirty="0"/>
              <a:t>O que acontece se o k aumentar ?</a:t>
            </a:r>
          </a:p>
        </p:txBody>
      </p:sp>
    </p:spTree>
    <p:extLst>
      <p:ext uri="{BB962C8B-B14F-4D97-AF65-F5344CB8AC3E}">
        <p14:creationId xmlns:p14="http://schemas.microsoft.com/office/powerpoint/2010/main" val="17576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78"/>
            <a:ext cx="8229600" cy="1143000"/>
          </a:xfrm>
        </p:spPr>
        <p:txBody>
          <a:bodyPr/>
          <a:lstStyle/>
          <a:p>
            <a:r>
              <a:rPr lang="pt-PT" b="1" dirty="0"/>
              <a:t>Sequenciação de genomas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49" y="1645225"/>
            <a:ext cx="5105765" cy="4374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943" y="1643748"/>
            <a:ext cx="287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Múltiplas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cópias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genoma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943" y="2784387"/>
            <a:ext cx="268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254061"/>
                </a:solidFill>
              </a:rPr>
              <a:t>Fragmentação</a:t>
            </a:r>
            <a:r>
              <a:rPr lang="en-US" b="1" dirty="0">
                <a:solidFill>
                  <a:srgbClr val="254061"/>
                </a:solidFill>
              </a:rPr>
              <a:t> do </a:t>
            </a:r>
            <a:r>
              <a:rPr lang="en-US" b="1" dirty="0" err="1">
                <a:solidFill>
                  <a:srgbClr val="254061"/>
                </a:solidFill>
              </a:rPr>
              <a:t>genoma</a:t>
            </a:r>
            <a:endParaRPr lang="en-US" b="1" dirty="0">
              <a:solidFill>
                <a:srgbClr val="25406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901" y="3800649"/>
            <a:ext cx="304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254061"/>
                </a:solidFill>
              </a:rPr>
              <a:t>Sequenciação</a:t>
            </a:r>
            <a:r>
              <a:rPr lang="en-US" b="1" dirty="0">
                <a:solidFill>
                  <a:srgbClr val="254061"/>
                </a:solidFill>
              </a:rPr>
              <a:t> dos </a:t>
            </a:r>
            <a:r>
              <a:rPr lang="en-US" b="1" dirty="0" err="1">
                <a:solidFill>
                  <a:srgbClr val="254061"/>
                </a:solidFill>
              </a:rPr>
              <a:t>fragmentos</a:t>
            </a:r>
            <a:endParaRPr lang="en-US" b="1" dirty="0">
              <a:solidFill>
                <a:srgbClr val="254061"/>
              </a:solidFill>
            </a:endParaRPr>
          </a:p>
          <a:p>
            <a:pPr algn="ctr"/>
            <a:r>
              <a:rPr lang="en-US" b="1" dirty="0">
                <a:solidFill>
                  <a:srgbClr val="254061"/>
                </a:solidFill>
              </a:rPr>
              <a:t>(reads)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943" y="4673249"/>
            <a:ext cx="301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Montagem</a:t>
            </a:r>
            <a:r>
              <a:rPr lang="en-US" b="1" dirty="0">
                <a:solidFill>
                  <a:srgbClr val="800000"/>
                </a:solidFill>
              </a:rPr>
              <a:t> (assembly) do </a:t>
            </a:r>
            <a:r>
              <a:rPr lang="en-US" b="1" dirty="0" err="1">
                <a:solidFill>
                  <a:srgbClr val="800000"/>
                </a:solidFill>
              </a:rPr>
              <a:t>genoma</a:t>
            </a:r>
            <a:r>
              <a:rPr lang="en-US" b="1" dirty="0">
                <a:solidFill>
                  <a:srgbClr val="800000"/>
                </a:solidFill>
              </a:rPr>
              <a:t> a </a:t>
            </a:r>
            <a:r>
              <a:rPr lang="en-US" b="1" dirty="0" err="1">
                <a:solidFill>
                  <a:srgbClr val="800000"/>
                </a:solidFill>
              </a:rPr>
              <a:t>partir</a:t>
            </a:r>
            <a:r>
              <a:rPr lang="en-US" b="1" dirty="0">
                <a:solidFill>
                  <a:srgbClr val="800000"/>
                </a:solidFill>
              </a:rPr>
              <a:t> dos </a:t>
            </a:r>
            <a:r>
              <a:rPr lang="en-US" b="1" dirty="0" err="1">
                <a:solidFill>
                  <a:srgbClr val="800000"/>
                </a:solidFill>
              </a:rPr>
              <a:t>fragmentos</a:t>
            </a:r>
            <a:r>
              <a:rPr lang="en-US" b="1" dirty="0">
                <a:solidFill>
                  <a:srgbClr val="800000"/>
                </a:solidFill>
              </a:rPr>
              <a:t> (</a:t>
            </a:r>
            <a:r>
              <a:rPr lang="en-US" b="1" dirty="0" err="1">
                <a:solidFill>
                  <a:srgbClr val="800000"/>
                </a:solidFill>
              </a:rPr>
              <a:t>problema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computacional</a:t>
            </a:r>
            <a:r>
              <a:rPr lang="en-US" b="1" dirty="0">
                <a:solidFill>
                  <a:srgbClr val="8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78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Representação alternativa: grafos de </a:t>
            </a:r>
            <a:r>
              <a:rPr lang="pt-PT" b="1" dirty="0" err="1"/>
              <a:t>DeBruijn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149" cy="3618987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Abordando problemas semelhantes, o matemático </a:t>
            </a:r>
            <a:r>
              <a:rPr lang="pt-PT" b="1" dirty="0" err="1"/>
              <a:t>DeBruijn</a:t>
            </a:r>
            <a:r>
              <a:rPr lang="pt-PT" dirty="0"/>
              <a:t> propôs uma representação distinta do problema ainda usando grafos</a:t>
            </a:r>
          </a:p>
          <a:p>
            <a:r>
              <a:rPr lang="pt-PT" dirty="0"/>
              <a:t>A ideia passa por representar os fragmentos (k-</a:t>
            </a:r>
            <a:r>
              <a:rPr lang="pt-PT" dirty="0" err="1"/>
              <a:t>mers</a:t>
            </a:r>
            <a:r>
              <a:rPr lang="pt-PT" dirty="0"/>
              <a:t>) não como nós do grafo mas antes como </a:t>
            </a:r>
            <a:r>
              <a:rPr lang="pt-PT" b="1" dirty="0">
                <a:solidFill>
                  <a:srgbClr val="800000"/>
                </a:solidFill>
              </a:rPr>
              <a:t>arcos</a:t>
            </a:r>
            <a:r>
              <a:rPr lang="pt-PT" dirty="0"/>
              <a:t>, sendo os </a:t>
            </a:r>
            <a:r>
              <a:rPr lang="pt-PT" b="1" dirty="0">
                <a:solidFill>
                  <a:srgbClr val="800000"/>
                </a:solidFill>
              </a:rPr>
              <a:t>nós</a:t>
            </a:r>
            <a:r>
              <a:rPr lang="pt-PT" dirty="0"/>
              <a:t> sequências de tamanho k-1 correspondendo a </a:t>
            </a:r>
            <a:r>
              <a:rPr lang="pt-PT" b="1" dirty="0">
                <a:solidFill>
                  <a:srgbClr val="800000"/>
                </a:solidFill>
              </a:rPr>
              <a:t>prefixos/ sufixos </a:t>
            </a:r>
            <a:r>
              <a:rPr lang="pt-PT" dirty="0"/>
              <a:t>destes fragmentos</a:t>
            </a:r>
          </a:p>
          <a:p>
            <a:r>
              <a:rPr lang="pt-PT" dirty="0"/>
              <a:t>O exemplo abaixo ilustra a abordagem para o conjunto de fragmentos anterior:</a:t>
            </a:r>
          </a:p>
        </p:txBody>
      </p:sp>
      <p:pic>
        <p:nvPicPr>
          <p:cNvPr id="4" name="Picture 3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14" y="5398380"/>
            <a:ext cx="7362725" cy="881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55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Representação alternativa do problema em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149" cy="3618987"/>
          </a:xfrm>
        </p:spPr>
        <p:txBody>
          <a:bodyPr>
            <a:normAutofit/>
          </a:bodyPr>
          <a:lstStyle/>
          <a:p>
            <a:r>
              <a:rPr lang="pt-PT" dirty="0"/>
              <a:t>No exemplo anterior, o grafo completo é representado abaixo:</a:t>
            </a:r>
          </a:p>
        </p:txBody>
      </p:sp>
      <p:pic>
        <p:nvPicPr>
          <p:cNvPr id="5" name="Picture 4" descr="ig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19"/>
          <a:stretch/>
        </p:blipFill>
        <p:spPr bwMode="auto">
          <a:xfrm>
            <a:off x="587067" y="3036961"/>
            <a:ext cx="2739796" cy="337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g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6"/>
          <a:stretch/>
        </p:blipFill>
        <p:spPr bwMode="auto">
          <a:xfrm>
            <a:off x="4955231" y="3324489"/>
            <a:ext cx="3334654" cy="2713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708633" y="4604462"/>
            <a:ext cx="919367" cy="1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26863" y="5048548"/>
            <a:ext cx="238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Juntando nós com a mesma sequência</a:t>
            </a:r>
          </a:p>
        </p:txBody>
      </p:sp>
    </p:spTree>
    <p:extLst>
      <p:ext uri="{BB962C8B-B14F-4D97-AF65-F5344CB8AC3E}">
        <p14:creationId xmlns:p14="http://schemas.microsoft.com/office/powerpoint/2010/main" val="358261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</a:t>
            </a:r>
            <a:r>
              <a:rPr lang="pt-PT" sz="3600" b="1" dirty="0" err="1">
                <a:solidFill>
                  <a:srgbClr val="800000"/>
                </a:solidFill>
              </a:rPr>
              <a:t>DeBruijn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87" y="1404892"/>
            <a:ext cx="4581640" cy="50783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from 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MyGraph</a:t>
            </a: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class </a:t>
            </a:r>
            <a:r>
              <a:rPr lang="en-US" b="1" dirty="0" err="1">
                <a:effectLst/>
              </a:rPr>
              <a:t>DeBruijnGraph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):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__</a:t>
            </a:r>
            <a:r>
              <a:rPr lang="en-US" b="1" dirty="0" err="1">
                <a:effectLst/>
              </a:rPr>
              <a:t>init</a:t>
            </a:r>
            <a:r>
              <a:rPr lang="en-US" b="1" dirty="0">
                <a:effectLst/>
              </a:rPr>
              <a:t>__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fragments):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MyGraph</a:t>
            </a:r>
            <a:r>
              <a:rPr lang="en-US" dirty="0">
                <a:effectLst/>
              </a:rPr>
              <a:t>.__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__(self, {})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self.createDeBruijnGraph</a:t>
            </a:r>
            <a:r>
              <a:rPr lang="en-US" dirty="0">
                <a:effectLst/>
              </a:rPr>
              <a:t>(fragments)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addEdge</a:t>
            </a:r>
            <a:r>
              <a:rPr lang="en-US" dirty="0">
                <a:effectLst/>
              </a:rPr>
              <a:t>(</a:t>
            </a:r>
            <a:r>
              <a:rPr lang="en-US" i="1" dirty="0">
                <a:effectLst/>
              </a:rPr>
              <a:t>self</a:t>
            </a:r>
            <a:r>
              <a:rPr lang="en-US" dirty="0">
                <a:effectLst/>
              </a:rPr>
              <a:t>, o, d):</a:t>
            </a:r>
          </a:p>
          <a:p>
            <a:pPr lvl="1"/>
            <a:r>
              <a:rPr lang="en-US" dirty="0">
                <a:effectLst/>
              </a:rPr>
              <a:t>	if not </a:t>
            </a:r>
            <a:r>
              <a:rPr lang="en-US" dirty="0" err="1">
                <a:effectLst/>
              </a:rPr>
              <a:t>self.graph.has_key</a:t>
            </a:r>
            <a:r>
              <a:rPr lang="en-US" dirty="0">
                <a:effectLst/>
              </a:rPr>
              <a:t>(o):</a:t>
            </a:r>
          </a:p>
          <a:p>
            <a:pPr lvl="1"/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(o)</a:t>
            </a:r>
          </a:p>
          <a:p>
            <a:pPr lvl="1"/>
            <a:r>
              <a:rPr lang="en-US" dirty="0">
                <a:effectLst/>
              </a:rPr>
              <a:t>	if not </a:t>
            </a:r>
            <a:r>
              <a:rPr lang="en-US" dirty="0" err="1">
                <a:effectLst/>
              </a:rPr>
              <a:t>self.graph.has_key</a:t>
            </a:r>
            <a:r>
              <a:rPr lang="en-US" dirty="0">
                <a:effectLst/>
              </a:rPr>
              <a:t>(d):</a:t>
            </a:r>
          </a:p>
          <a:p>
            <a:pPr lvl="1"/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(d)</a:t>
            </a:r>
          </a:p>
          <a:p>
            <a:pPr lvl="1"/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self.graph</a:t>
            </a:r>
            <a:r>
              <a:rPr lang="en-US" dirty="0">
                <a:effectLst/>
              </a:rPr>
              <a:t>[o].append(d)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</a:t>
            </a:r>
            <a:r>
              <a:rPr lang="en-US" dirty="0" err="1">
                <a:effectLst/>
              </a:rPr>
              <a:t>ef</a:t>
            </a:r>
            <a:r>
              <a:rPr lang="en-US" dirty="0">
                <a:effectLst/>
              </a:rPr>
              <a:t>  </a:t>
            </a:r>
            <a:r>
              <a:rPr lang="en-US" b="1" dirty="0" err="1">
                <a:effectLst/>
              </a:rPr>
              <a:t>createDeBruijn</a:t>
            </a:r>
            <a:r>
              <a:rPr lang="en-US" b="1" dirty="0" err="1"/>
              <a:t>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kmers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effectLst/>
              </a:rPr>
              <a:t>	…</a:t>
            </a:r>
          </a:p>
          <a:p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7487" y="1527030"/>
            <a:ext cx="313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anteriormente, vamos criar uma classe </a:t>
            </a:r>
            <a:r>
              <a:rPr lang="pt-PT" b="1" dirty="0" err="1"/>
              <a:t>DeBruijnGraph</a:t>
            </a:r>
            <a:r>
              <a:rPr lang="pt-PT" dirty="0"/>
              <a:t> para representar estes grafos</a:t>
            </a:r>
          </a:p>
          <a:p>
            <a:r>
              <a:rPr lang="pt-PT" dirty="0"/>
              <a:t>que é </a:t>
            </a:r>
            <a:r>
              <a:rPr lang="pt-PT" dirty="0" err="1"/>
              <a:t>sub-classe</a:t>
            </a:r>
            <a:r>
              <a:rPr lang="pt-PT" dirty="0"/>
              <a:t> de </a:t>
            </a:r>
            <a:r>
              <a:rPr lang="pt-PT" b="1" i="1" dirty="0" err="1"/>
              <a:t>MyGraph</a:t>
            </a:r>
            <a:endParaRPr lang="pt-PT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710983" y="3879902"/>
            <a:ext cx="318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Método </a:t>
            </a:r>
            <a:r>
              <a:rPr lang="pt-PT" b="1" i="1" dirty="0" err="1"/>
              <a:t>addEdge</a:t>
            </a:r>
            <a:r>
              <a:rPr lang="pt-PT" dirty="0"/>
              <a:t> redefinido para admitir arcos repetidos, i.e. múltiplos arcos entre o mesmo par de nós</a:t>
            </a:r>
          </a:p>
        </p:txBody>
      </p:sp>
    </p:spTree>
    <p:extLst>
      <p:ext uri="{BB962C8B-B14F-4D97-AF65-F5344CB8AC3E}">
        <p14:creationId xmlns:p14="http://schemas.microsoft.com/office/powerpoint/2010/main" val="3899225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</a:t>
            </a:r>
            <a:r>
              <a:rPr lang="pt-PT" sz="3600" b="1" dirty="0" err="1">
                <a:solidFill>
                  <a:srgbClr val="800000"/>
                </a:solidFill>
              </a:rPr>
              <a:t>DeBruijn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419" y="1194536"/>
            <a:ext cx="4755144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 err="1"/>
              <a:t>d</a:t>
            </a:r>
            <a:r>
              <a:rPr lang="en-US" dirty="0" err="1">
                <a:effectLst/>
              </a:rPr>
              <a:t>ef</a:t>
            </a:r>
            <a:r>
              <a:rPr lang="en-US" dirty="0">
                <a:effectLst/>
              </a:rPr>
              <a:t>  </a:t>
            </a:r>
            <a:r>
              <a:rPr lang="en-US" b="1" dirty="0" err="1">
                <a:effectLst/>
              </a:rPr>
              <a:t>createDeBruijn</a:t>
            </a:r>
            <a:r>
              <a:rPr lang="en-US" b="1" dirty="0" err="1"/>
              <a:t>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kmers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kmers</a:t>
            </a:r>
            <a:r>
              <a:rPr lang="en-US" dirty="0">
                <a:effectLst/>
              </a:rPr>
              <a:t>:</a:t>
            </a:r>
          </a:p>
          <a:p>
            <a:pPr lvl="3"/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 = suffix(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</a:t>
            </a:r>
          </a:p>
          <a:p>
            <a:pPr lvl="3"/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)</a:t>
            </a:r>
          </a:p>
          <a:p>
            <a:pPr lvl="3"/>
            <a:r>
              <a:rPr lang="en-US" dirty="0" err="1">
                <a:effectLst/>
              </a:rPr>
              <a:t>pref</a:t>
            </a:r>
            <a:r>
              <a:rPr lang="en-US" dirty="0">
                <a:effectLst/>
              </a:rPr>
              <a:t> = prefix(</a:t>
            </a:r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)</a:t>
            </a:r>
          </a:p>
          <a:p>
            <a:pPr lvl="3"/>
            <a:r>
              <a:rPr lang="en-US" dirty="0" err="1">
                <a:effectLst/>
              </a:rPr>
              <a:t>self.addVertex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pref</a:t>
            </a:r>
            <a:r>
              <a:rPr lang="en-US" dirty="0">
                <a:effectLst/>
              </a:rPr>
              <a:t>)</a:t>
            </a:r>
          </a:p>
          <a:p>
            <a:pPr lvl="3"/>
            <a:r>
              <a:rPr lang="en-US" dirty="0" err="1">
                <a:effectLst/>
              </a:rPr>
              <a:t>self.addEdge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pref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suf</a:t>
            </a:r>
            <a:r>
              <a:rPr lang="en-US" dirty="0">
                <a:effectLst/>
              </a:rPr>
              <a:t>)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138" y="3354831"/>
            <a:ext cx="7738229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test5():    </a:t>
            </a:r>
          </a:p>
          <a:p>
            <a:r>
              <a:rPr lang="en-US" dirty="0"/>
              <a:t>	frags = ["AAT", "ATG", "GTT", "TAA", "TGT"]    </a:t>
            </a:r>
          </a:p>
          <a:p>
            <a:r>
              <a:rPr lang="en-US" dirty="0"/>
              <a:t>	</a:t>
            </a:r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    </a:t>
            </a:r>
          </a:p>
          <a:p>
            <a:r>
              <a:rPr lang="en-US" dirty="0"/>
              <a:t>	</a:t>
            </a:r>
            <a:r>
              <a:rPr lang="en-US" dirty="0" err="1"/>
              <a:t>dbgr.printGraph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test6():    </a:t>
            </a:r>
          </a:p>
          <a:p>
            <a:r>
              <a:rPr lang="en-US" dirty="0"/>
              <a:t>	frags = ["AAT", "ATG", "ATG", "ATG", "CAT", "CCA", "GAT", "GCC", …, "TGT"]    </a:t>
            </a:r>
          </a:p>
          <a:p>
            <a:r>
              <a:rPr lang="en-US" dirty="0"/>
              <a:t>	</a:t>
            </a:r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    </a:t>
            </a:r>
          </a:p>
          <a:p>
            <a:r>
              <a:rPr lang="en-US" dirty="0"/>
              <a:t>	</a:t>
            </a:r>
            <a:r>
              <a:rPr lang="en-US" dirty="0" err="1"/>
              <a:t>dbgr.printGraph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test5()</a:t>
            </a:r>
          </a:p>
          <a:p>
            <a:r>
              <a:rPr lang="en-US" dirty="0"/>
              <a:t>test6()</a:t>
            </a:r>
          </a:p>
        </p:txBody>
      </p:sp>
    </p:spTree>
    <p:extLst>
      <p:ext uri="{BB962C8B-B14F-4D97-AF65-F5344CB8AC3E}">
        <p14:creationId xmlns:p14="http://schemas.microsoft.com/office/powerpoint/2010/main" val="317660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Circuitos </a:t>
            </a:r>
            <a:r>
              <a:rPr lang="pt-PT" b="1" dirty="0" err="1"/>
              <a:t>Eulerianos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686801" cy="5185734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Num grafo orientado, um </a:t>
            </a:r>
            <a:r>
              <a:rPr lang="pt-PT" b="1" dirty="0">
                <a:solidFill>
                  <a:srgbClr val="800000"/>
                </a:solidFill>
              </a:rPr>
              <a:t>Circuito </a:t>
            </a:r>
            <a:r>
              <a:rPr lang="pt-PT" b="1" dirty="0" err="1">
                <a:solidFill>
                  <a:srgbClr val="800000"/>
                </a:solidFill>
              </a:rPr>
              <a:t>Euleriano</a:t>
            </a:r>
            <a:r>
              <a:rPr lang="pt-PT" b="1" dirty="0">
                <a:solidFill>
                  <a:srgbClr val="800000"/>
                </a:solidFill>
              </a:rPr>
              <a:t> </a:t>
            </a:r>
            <a:r>
              <a:rPr lang="pt-PT" dirty="0"/>
              <a:t>é um </a:t>
            </a:r>
            <a:r>
              <a:rPr lang="pt-PT" b="1" dirty="0"/>
              <a:t>caminho que passa por todos os arcos do grafo exatamente uma vez</a:t>
            </a:r>
          </a:p>
          <a:p>
            <a:r>
              <a:rPr lang="pt-PT" dirty="0"/>
              <a:t>Da mesma forma, um </a:t>
            </a:r>
            <a:r>
              <a:rPr lang="pt-PT" b="1" dirty="0">
                <a:solidFill>
                  <a:srgbClr val="800000"/>
                </a:solidFill>
              </a:rPr>
              <a:t>Ciclo </a:t>
            </a:r>
            <a:r>
              <a:rPr lang="pt-PT" b="1" dirty="0" err="1">
                <a:solidFill>
                  <a:srgbClr val="800000"/>
                </a:solidFill>
              </a:rPr>
              <a:t>Euleriano</a:t>
            </a:r>
            <a:r>
              <a:rPr lang="pt-PT" b="1" dirty="0">
                <a:solidFill>
                  <a:srgbClr val="800000"/>
                </a:solidFill>
              </a:rPr>
              <a:t> </a:t>
            </a:r>
            <a:r>
              <a:rPr lang="pt-PT" dirty="0"/>
              <a:t>passa por todos os arcos do grafo exatamente uma vez, regressando ao nó de partida</a:t>
            </a:r>
          </a:p>
          <a:p>
            <a:r>
              <a:rPr lang="pt-PT" dirty="0"/>
              <a:t>O </a:t>
            </a:r>
            <a:r>
              <a:rPr lang="pt-PT" b="1" dirty="0">
                <a:solidFill>
                  <a:srgbClr val="800000"/>
                </a:solidFill>
              </a:rPr>
              <a:t>problema da reconstrução de uma </a:t>
            </a:r>
            <a:r>
              <a:rPr lang="pt-PT" b="1" dirty="0" err="1">
                <a:solidFill>
                  <a:srgbClr val="800000"/>
                </a:solidFill>
              </a:rPr>
              <a:t>string</a:t>
            </a:r>
            <a:r>
              <a:rPr lang="pt-PT" b="1" dirty="0">
                <a:solidFill>
                  <a:srgbClr val="800000"/>
                </a:solidFill>
              </a:rPr>
              <a:t> a partir da sua composição em k-</a:t>
            </a:r>
            <a:r>
              <a:rPr lang="pt-PT" b="1" dirty="0" err="1">
                <a:solidFill>
                  <a:srgbClr val="800000"/>
                </a:solidFill>
              </a:rPr>
              <a:t>mers</a:t>
            </a:r>
            <a:r>
              <a:rPr lang="pt-PT" dirty="0"/>
              <a:t> pode ser formulado como a </a:t>
            </a:r>
            <a:r>
              <a:rPr lang="pt-PT" b="1" dirty="0">
                <a:solidFill>
                  <a:srgbClr val="800000"/>
                </a:solidFill>
              </a:rPr>
              <a:t>procura de um circuito </a:t>
            </a:r>
            <a:r>
              <a:rPr lang="pt-PT" b="1" dirty="0" err="1">
                <a:solidFill>
                  <a:srgbClr val="800000"/>
                </a:solidFill>
              </a:rPr>
              <a:t>Euleriano</a:t>
            </a:r>
            <a:r>
              <a:rPr lang="pt-PT" b="1" dirty="0">
                <a:solidFill>
                  <a:srgbClr val="800000"/>
                </a:solidFill>
              </a:rPr>
              <a:t> no grafo de </a:t>
            </a:r>
            <a:r>
              <a:rPr lang="pt-PT" b="1" dirty="0" err="1">
                <a:solidFill>
                  <a:srgbClr val="800000"/>
                </a:solidFill>
              </a:rPr>
              <a:t>DeBruijn</a:t>
            </a:r>
            <a:r>
              <a:rPr lang="pt-PT" b="1" dirty="0">
                <a:solidFill>
                  <a:srgbClr val="800000"/>
                </a:solidFill>
              </a:rPr>
              <a:t> </a:t>
            </a:r>
            <a:r>
              <a:rPr lang="pt-PT" dirty="0"/>
              <a:t>anterior</a:t>
            </a:r>
          </a:p>
          <a:p>
            <a:r>
              <a:rPr lang="pt-PT" dirty="0"/>
              <a:t>Temos, assim, duas formas diferentes, com dois grafos diferentes de resolver o mesmo problema. Ganhamos alguma coisa com isso? </a:t>
            </a:r>
          </a:p>
          <a:p>
            <a:r>
              <a:rPr lang="pt-PT" dirty="0"/>
              <a:t>Para responder a esta questão temos que perceber como podemos identificar circuitos/ ciclos </a:t>
            </a:r>
            <a:r>
              <a:rPr lang="pt-PT" dirty="0" err="1"/>
              <a:t>Eulerianos</a:t>
            </a:r>
            <a:r>
              <a:rPr lang="pt-PT" dirty="0"/>
              <a:t> em grafos e qual a complexidade destes algoritmos</a:t>
            </a:r>
          </a:p>
        </p:txBody>
      </p:sp>
    </p:spTree>
    <p:extLst>
      <p:ext uri="{BB962C8B-B14F-4D97-AF65-F5344CB8AC3E}">
        <p14:creationId xmlns:p14="http://schemas.microsoft.com/office/powerpoint/2010/main" val="2642247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Circuitos </a:t>
            </a:r>
            <a:r>
              <a:rPr lang="pt-PT" b="1" dirty="0" err="1"/>
              <a:t>Eulerianos</a:t>
            </a:r>
            <a:r>
              <a:rPr lang="pt-PT" b="1" dirty="0"/>
              <a:t> para problema de reconstrução: exemplo</a:t>
            </a:r>
          </a:p>
        </p:txBody>
      </p:sp>
      <p:pic>
        <p:nvPicPr>
          <p:cNvPr id="5" name="Picture 4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29" y="1617906"/>
            <a:ext cx="4905234" cy="4552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78019" y="2656720"/>
            <a:ext cx="282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Caminho prossegue pela ordem numerada na figura</a:t>
            </a:r>
          </a:p>
        </p:txBody>
      </p:sp>
    </p:spTree>
    <p:extLst>
      <p:ext uri="{BB962C8B-B14F-4D97-AF65-F5344CB8AC3E}">
        <p14:creationId xmlns:p14="http://schemas.microsoft.com/office/powerpoint/2010/main" val="2642247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latin typeface="Arial" charset="0"/>
              </a:rPr>
              <a:t>O início da teoria dos grafos </a:t>
            </a:r>
          </a:p>
        </p:txBody>
      </p:sp>
      <p:pic>
        <p:nvPicPr>
          <p:cNvPr id="246788" name="Picture 4" descr="npo00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971800" y="5562600"/>
            <a:ext cx="26625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sz="2200" b="0"/>
              <a:t>pontes de Königsberg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PT" sz="3000" b="0" i="0"/>
              <a:t>Descobrir um caminho que passe 1 vez em cada ponte, </a:t>
            </a:r>
            <a:r>
              <a:rPr lang="pt-PT" sz="3000" b="0"/>
              <a:t>Leonhard Euler, 1735</a:t>
            </a:r>
            <a:r>
              <a:rPr lang="pt-PT" sz="3000" b="0" i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1164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Teorema de Euler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482" y="1417638"/>
            <a:ext cx="8458200" cy="4530725"/>
          </a:xfrm>
        </p:spPr>
        <p:txBody>
          <a:bodyPr>
            <a:noAutofit/>
          </a:bodyPr>
          <a:lstStyle/>
          <a:p>
            <a:r>
              <a:rPr lang="pt-PT" sz="2800" dirty="0"/>
              <a:t>Um grafo orientado é </a:t>
            </a:r>
            <a:r>
              <a:rPr lang="pt-PT" sz="2800" b="1" dirty="0"/>
              <a:t>balanceado</a:t>
            </a:r>
            <a:r>
              <a:rPr lang="pt-PT" sz="2800" dirty="0"/>
              <a:t> se para cada vértice o nº de arcos que “chegam” é igual ao nº de arcos que “partem”: </a:t>
            </a:r>
          </a:p>
          <a:p>
            <a:pPr>
              <a:buFontTx/>
              <a:buNone/>
            </a:pPr>
            <a:r>
              <a:rPr lang="pt-PT" sz="2800" i="1" dirty="0"/>
              <a:t>              grau entrada (v)= grau saída(v)</a:t>
            </a:r>
          </a:p>
          <a:p>
            <a:r>
              <a:rPr lang="pt-PT" sz="2800" b="1" dirty="0"/>
              <a:t>Teorema</a:t>
            </a:r>
            <a:r>
              <a:rPr lang="pt-PT" sz="2800" dirty="0"/>
              <a:t>:  </a:t>
            </a:r>
            <a:r>
              <a:rPr lang="pt-PT" sz="2800" i="1" dirty="0"/>
              <a:t>Um grafo conectado tem um ciclo </a:t>
            </a:r>
            <a:r>
              <a:rPr lang="pt-PT" sz="2800" i="1" dirty="0" err="1"/>
              <a:t>Euleriano</a:t>
            </a:r>
            <a:r>
              <a:rPr lang="pt-PT" sz="2800" i="1" dirty="0"/>
              <a:t> (é chamado grafo </a:t>
            </a:r>
            <a:r>
              <a:rPr lang="pt-PT" sz="2800" i="1" dirty="0" err="1"/>
              <a:t>Euleriano</a:t>
            </a:r>
            <a:r>
              <a:rPr lang="pt-PT" sz="2800" i="1" dirty="0"/>
              <a:t>) </a:t>
            </a:r>
            <a:r>
              <a:rPr lang="pt-PT" sz="2800" i="1" dirty="0" err="1"/>
              <a:t>sse</a:t>
            </a:r>
            <a:r>
              <a:rPr lang="pt-PT" sz="2800" i="1" dirty="0"/>
              <a:t> cada um dos seus vértices é balanceado.</a:t>
            </a:r>
          </a:p>
          <a:p>
            <a:pPr>
              <a:lnSpc>
                <a:spcPct val="120000"/>
              </a:lnSpc>
            </a:pPr>
            <a:endParaRPr lang="pt-PT" sz="2800" i="1" dirty="0"/>
          </a:p>
          <a:p>
            <a:pPr>
              <a:lnSpc>
                <a:spcPct val="120000"/>
              </a:lnSpc>
            </a:pPr>
            <a:endParaRPr lang="pt-PT" sz="2800" i="1" dirty="0"/>
          </a:p>
          <a:p>
            <a:pPr>
              <a:lnSpc>
                <a:spcPct val="120000"/>
              </a:lnSpc>
            </a:pPr>
            <a:endParaRPr lang="pt-PT" sz="2800" i="1" dirty="0"/>
          </a:p>
          <a:p>
            <a:pPr>
              <a:lnSpc>
                <a:spcPct val="120000"/>
              </a:lnSpc>
            </a:pPr>
            <a:endParaRPr lang="pt-PT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06761" y="4994256"/>
            <a:ext cx="8380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Num grafo </a:t>
            </a:r>
            <a:r>
              <a:rPr lang="pt-PT" sz="2800" b="1" dirty="0"/>
              <a:t>conectado</a:t>
            </a:r>
            <a:r>
              <a:rPr lang="pt-PT" sz="2800" dirty="0"/>
              <a:t>, todos os pares de nós estão ligados entre si por caminhos </a:t>
            </a:r>
          </a:p>
          <a:p>
            <a:endParaRPr lang="pt-PT" sz="2800" dirty="0"/>
          </a:p>
          <a:p>
            <a:r>
              <a:rPr lang="pt-PT" sz="2000" b="1" dirty="0">
                <a:solidFill>
                  <a:srgbClr val="800000"/>
                </a:solidFill>
              </a:rPr>
              <a:t>Será que há um teorema semelhante para grafos não orientados ?</a:t>
            </a:r>
          </a:p>
        </p:txBody>
      </p:sp>
    </p:spTree>
    <p:extLst>
      <p:ext uri="{BB962C8B-B14F-4D97-AF65-F5344CB8AC3E}">
        <p14:creationId xmlns:p14="http://schemas.microsoft.com/office/powerpoint/2010/main" val="392241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1">
                <a:latin typeface="Arial" charset="0"/>
              </a:rPr>
              <a:t>Algoritmo para a construção de ciclos Eulerianos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307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sz="2600" b="1" dirty="0"/>
              <a:t>Passo 1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PT" sz="2400" dirty="0"/>
              <a:t>Começar com um vértice </a:t>
            </a:r>
            <a:r>
              <a:rPr lang="pt-PT" sz="2400" i="1" dirty="0"/>
              <a:t>v</a:t>
            </a:r>
            <a:r>
              <a:rPr lang="pt-PT" sz="2400" dirty="0"/>
              <a:t> e formar um ciclo arbitrário usando arcos ainda não visitados até atingir um “beco sem saída”, i.e. um nó sem sucessores atingíveis por arcos não usados. 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PT" sz="2400" dirty="0"/>
              <a:t>Como o grafo é </a:t>
            </a:r>
            <a:r>
              <a:rPr lang="pt-PT" sz="2400" dirty="0" err="1"/>
              <a:t>Euleriano</a:t>
            </a:r>
            <a:r>
              <a:rPr lang="pt-PT" sz="2400" dirty="0"/>
              <a:t> paramos necessariamente em </a:t>
            </a:r>
            <a:r>
              <a:rPr lang="pt-PT" sz="2400" i="1" dirty="0"/>
              <a:t>v</a:t>
            </a:r>
            <a:r>
              <a:rPr lang="pt-PT" sz="2400" dirty="0"/>
              <a:t>.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42820"/>
              </p:ext>
            </p:extLst>
          </p:nvPr>
        </p:nvGraphicFramePr>
        <p:xfrm>
          <a:off x="5715000" y="1981200"/>
          <a:ext cx="27193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Image" r:id="rId3" imgW="1790476" imgH="2006349" progId="Photoshop.Image.7">
                  <p:embed/>
                </p:oleObj>
              </mc:Choice>
              <mc:Fallback>
                <p:oleObj name="Image" r:id="rId3" imgW="1790476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27193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326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Arial" charset="0"/>
              </a:rPr>
              <a:t>Algoritmo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Construção</a:t>
            </a:r>
            <a:r>
              <a:rPr lang="en-US" sz="2800" b="1" dirty="0">
                <a:latin typeface="Arial" charset="0"/>
              </a:rPr>
              <a:t> de um </a:t>
            </a:r>
            <a:r>
              <a:rPr lang="en-US" sz="2800" b="1" dirty="0" err="1">
                <a:latin typeface="Arial" charset="0"/>
              </a:rPr>
              <a:t>ciclo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Euleriano</a:t>
            </a:r>
            <a:r>
              <a:rPr lang="en-US" sz="2800" b="1" dirty="0">
                <a:latin typeface="Arial" charset="0"/>
              </a:rPr>
              <a:t> (cont.)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530725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20000"/>
              </a:lnSpc>
              <a:buFont typeface="Wingdings" charset="2"/>
              <a:buNone/>
            </a:pPr>
            <a:r>
              <a:rPr lang="pt-PT" sz="2600" b="1" dirty="0"/>
              <a:t>Passo 2</a:t>
            </a:r>
          </a:p>
          <a:p>
            <a:pPr marL="571500" indent="-571500">
              <a:lnSpc>
                <a:spcPct val="120000"/>
              </a:lnSpc>
              <a:buFont typeface="Wingdings" charset="2"/>
              <a:buNone/>
            </a:pPr>
            <a:r>
              <a:rPr lang="pt-PT" sz="2600" dirty="0"/>
              <a:t>	Se ciclo do passo 1 ainda não é </a:t>
            </a:r>
            <a:r>
              <a:rPr lang="pt-PT" sz="2600" dirty="0" err="1"/>
              <a:t>Euleriano</a:t>
            </a:r>
            <a:r>
              <a:rPr lang="pt-PT" sz="2600" dirty="0"/>
              <a:t> (i.e. não contém todos os arcos), contém pelo menos um </a:t>
            </a:r>
            <a:r>
              <a:rPr lang="pt-PT" sz="2600" dirty="0" err="1"/>
              <a:t>vertice</a:t>
            </a:r>
            <a:r>
              <a:rPr lang="pt-PT" sz="2600" dirty="0"/>
              <a:t> </a:t>
            </a:r>
            <a:r>
              <a:rPr lang="pt-PT" sz="2600" i="1" dirty="0"/>
              <a:t>w</a:t>
            </a:r>
            <a:r>
              <a:rPr lang="pt-PT" sz="2600" dirty="0"/>
              <a:t>, com arcos não usados.  Repetir o passo 1, usando </a:t>
            </a:r>
            <a:r>
              <a:rPr lang="pt-PT" sz="2600" i="1" dirty="0"/>
              <a:t>w</a:t>
            </a:r>
            <a:r>
              <a:rPr lang="pt-PT" sz="2600" dirty="0"/>
              <a:t> como ponto de partida. Este passo terminará em </a:t>
            </a:r>
            <a:r>
              <a:rPr lang="pt-PT" sz="2600" i="1" dirty="0"/>
              <a:t>w.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5486400" y="1905000"/>
          <a:ext cx="2992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Image" r:id="rId3" imgW="1790476" imgH="2006349" progId="Photoshop.Image.7">
                  <p:embed/>
                </p:oleObj>
              </mc:Choice>
              <mc:Fallback>
                <p:oleObj name="Image" r:id="rId3" imgW="1790476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05000"/>
                        <a:ext cx="2992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75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genoma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Localização dos segmentos não é conhecida pelo que a montagem tem que ser realizada pela </a:t>
            </a:r>
            <a:r>
              <a:rPr lang="pt-PT" b="1" dirty="0">
                <a:solidFill>
                  <a:srgbClr val="800000"/>
                </a:solidFill>
              </a:rPr>
              <a:t>sobreposição</a:t>
            </a:r>
            <a:r>
              <a:rPr lang="pt-PT" dirty="0">
                <a:solidFill>
                  <a:srgbClr val="800000"/>
                </a:solidFill>
              </a:rPr>
              <a:t> </a:t>
            </a:r>
            <a:r>
              <a:rPr lang="pt-PT" dirty="0"/>
              <a:t>dos fragmentos (tal como na montagem de um puzzle)</a:t>
            </a:r>
            <a:endParaRPr lang="pt-BR" dirty="0"/>
          </a:p>
          <a:p>
            <a:r>
              <a:rPr lang="pt-BR" dirty="0"/>
              <a:t>A </a:t>
            </a:r>
            <a:r>
              <a:rPr lang="pt-BR" b="1" dirty="0">
                <a:solidFill>
                  <a:srgbClr val="800000"/>
                </a:solidFill>
              </a:rPr>
              <a:t>montagem</a:t>
            </a:r>
            <a:r>
              <a:rPr lang="pt-BR" dirty="0"/>
              <a:t> (</a:t>
            </a:r>
            <a:r>
              <a:rPr lang="pt-BR" i="1" dirty="0" err="1"/>
              <a:t>assembly</a:t>
            </a:r>
            <a:r>
              <a:rPr lang="pt-BR" dirty="0"/>
              <a:t>) do genoma a partir dos fragmentos constitui um problema computacional de </a:t>
            </a:r>
            <a:r>
              <a:rPr lang="pt-BR" b="1" dirty="0">
                <a:solidFill>
                  <a:srgbClr val="800000"/>
                </a:solidFill>
              </a:rPr>
              <a:t>elevada complexidade</a:t>
            </a:r>
            <a:r>
              <a:rPr lang="pt-BR" dirty="0"/>
              <a:t>, dado a pequena dimensão dos fragmentos quando comparada com a grande dimensão dos genomas completos</a:t>
            </a:r>
          </a:p>
          <a:p>
            <a:r>
              <a:rPr lang="pt-BR" dirty="0"/>
              <a:t>Até aos anos 1990, pensava-se ser impossível montar genomas completos de organismos mais complexos; mesmo hoje, os genomas de maior dimensão estão ainda fora do alcance dos programas mais modernos de montagem de genomas</a:t>
            </a:r>
          </a:p>
        </p:txBody>
      </p:sp>
    </p:spTree>
    <p:extLst>
      <p:ext uri="{BB962C8B-B14F-4D97-AF65-F5344CB8AC3E}">
        <p14:creationId xmlns:p14="http://schemas.microsoft.com/office/powerpoint/2010/main" val="357579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Arial" charset="0"/>
              </a:rPr>
              <a:t>Algoritmo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para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Construção</a:t>
            </a:r>
            <a:r>
              <a:rPr lang="en-US" sz="2800" b="1" dirty="0">
                <a:latin typeface="Arial" charset="0"/>
              </a:rPr>
              <a:t> de um </a:t>
            </a:r>
            <a:r>
              <a:rPr lang="en-US" sz="2800" b="1" dirty="0" err="1">
                <a:latin typeface="Arial" charset="0"/>
              </a:rPr>
              <a:t>ciclo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err="1">
                <a:latin typeface="Arial" charset="0"/>
              </a:rPr>
              <a:t>Euleriano</a:t>
            </a:r>
            <a:r>
              <a:rPr lang="en-US" sz="2800" b="1" dirty="0">
                <a:latin typeface="Arial" charset="0"/>
              </a:rPr>
              <a:t> (cont.)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30725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2"/>
              <a:buNone/>
            </a:pPr>
            <a:r>
              <a:rPr lang="en-US" b="1" dirty="0" err="1">
                <a:solidFill>
                  <a:srgbClr val="000000"/>
                </a:solidFill>
              </a:rPr>
              <a:t>Passo</a:t>
            </a:r>
            <a:r>
              <a:rPr lang="en-US" b="1" dirty="0">
                <a:solidFill>
                  <a:srgbClr val="000000"/>
                </a:solidFill>
              </a:rPr>
              <a:t> 3</a:t>
            </a:r>
          </a:p>
          <a:p>
            <a:pPr marL="571500" indent="-571500">
              <a:lnSpc>
                <a:spcPct val="120000"/>
              </a:lnSpc>
              <a:buFont typeface="Wingdings" charset="2"/>
              <a:buNone/>
            </a:pPr>
            <a:r>
              <a:rPr lang="en-US" dirty="0"/>
              <a:t>	</a:t>
            </a:r>
            <a:r>
              <a:rPr lang="pt-PT" dirty="0"/>
              <a:t>Combinar ciclos dos passos 1 e 2 num único. Iterar passo 2 até “cobrir” todos os arcos</a:t>
            </a:r>
          </a:p>
          <a:p>
            <a:pPr marL="571500" indent="-571500"/>
            <a:endParaRPr lang="en-US" dirty="0"/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5334000" y="1981200"/>
          <a:ext cx="2992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Image" r:id="rId3" imgW="1790476" imgH="2006349" progId="Photoshop.Image.7">
                  <p:embed/>
                </p:oleObj>
              </mc:Choice>
              <mc:Fallback>
                <p:oleObj name="Image" r:id="rId3" imgW="1790476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2992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852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373"/>
            <a:ext cx="8229600" cy="1143000"/>
          </a:xfrm>
        </p:spPr>
        <p:txBody>
          <a:bodyPr/>
          <a:lstStyle/>
          <a:p>
            <a:r>
              <a:rPr lang="en-US" b="1" dirty="0" err="1"/>
              <a:t>Exemplo</a:t>
            </a:r>
            <a:endParaRPr lang="en-US" b="1" dirty="0"/>
          </a:p>
        </p:txBody>
      </p:sp>
      <p:pic>
        <p:nvPicPr>
          <p:cNvPr id="6" name="Picture 5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7401"/>
            <a:ext cx="2729419" cy="24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g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44" y="1512106"/>
            <a:ext cx="2958690" cy="196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gure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1"/>
          <a:stretch/>
        </p:blipFill>
        <p:spPr bwMode="auto">
          <a:xfrm>
            <a:off x="2430867" y="4253856"/>
            <a:ext cx="2915119" cy="2447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ight Arrow 13"/>
          <p:cNvSpPr/>
          <p:nvPr/>
        </p:nvSpPr>
        <p:spPr>
          <a:xfrm>
            <a:off x="3591764" y="2267172"/>
            <a:ext cx="658831" cy="225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9508201">
            <a:off x="4624642" y="3864314"/>
            <a:ext cx="1005071" cy="2493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2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Circuitos </a:t>
            </a:r>
            <a:r>
              <a:rPr lang="pt-PT" b="1" dirty="0" err="1"/>
              <a:t>Eulerianos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193" cy="4525963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O problema de procura de circuitos </a:t>
            </a:r>
            <a:r>
              <a:rPr lang="pt-PT" dirty="0" err="1"/>
              <a:t>Eulerianos</a:t>
            </a:r>
            <a:r>
              <a:rPr lang="pt-PT" dirty="0"/>
              <a:t> é de </a:t>
            </a:r>
            <a:r>
              <a:rPr lang="pt-PT" b="1" dirty="0"/>
              <a:t>complexidade bastante inferior </a:t>
            </a:r>
            <a:r>
              <a:rPr lang="pt-PT" dirty="0"/>
              <a:t>ao seu homólogo para circuitos </a:t>
            </a:r>
            <a:r>
              <a:rPr lang="pt-PT" dirty="0" err="1"/>
              <a:t>Hamiltonianos</a:t>
            </a:r>
            <a:r>
              <a:rPr lang="pt-PT" dirty="0"/>
              <a:t>, podendo ser resolvido para grafos de grandes dimensões usando o algoritmo anterior (uma implementação eficiente garante tempos lineares)</a:t>
            </a:r>
          </a:p>
          <a:p>
            <a:r>
              <a:rPr lang="pt-PT" dirty="0"/>
              <a:t>Os programas de montagem de genomas só recentemente começaram a usar esta estratégia; os primeiros programas (e.g. os usados no projeto do Genoma Humano) usavam grafos de sobreposição e caminhos </a:t>
            </a:r>
            <a:r>
              <a:rPr lang="pt-PT" dirty="0" err="1"/>
              <a:t>Hamiltonianos</a:t>
            </a:r>
            <a:r>
              <a:rPr lang="pt-PT" dirty="0"/>
              <a:t> / PCV</a:t>
            </a:r>
          </a:p>
          <a:p>
            <a:r>
              <a:rPr lang="pt-PT" dirty="0"/>
              <a:t>Atualmente, muitos dos programas para montagem de genomas a partir de dados de sequenciação são baseados em grafos de </a:t>
            </a:r>
            <a:r>
              <a:rPr lang="pt-PT" dirty="0" err="1"/>
              <a:t>DeBruijn</a:t>
            </a:r>
            <a:r>
              <a:rPr lang="pt-PT" dirty="0"/>
              <a:t> e circuitos </a:t>
            </a:r>
            <a:r>
              <a:rPr lang="pt-PT" dirty="0" err="1"/>
              <a:t>Eulerianos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597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ciclos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714" y="1563868"/>
            <a:ext cx="6531547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checkBalancedNode</a:t>
            </a:r>
            <a:r>
              <a:rPr lang="en-US" dirty="0"/>
              <a:t>(self, node):        </a:t>
            </a:r>
          </a:p>
          <a:p>
            <a:r>
              <a:rPr lang="en-US" dirty="0"/>
              <a:t>	return </a:t>
            </a:r>
            <a:r>
              <a:rPr lang="en-US" dirty="0" err="1"/>
              <a:t>self.inDegree</a:t>
            </a:r>
            <a:r>
              <a:rPr lang="en-US" dirty="0"/>
              <a:t>(node) == </a:t>
            </a:r>
            <a:r>
              <a:rPr lang="en-US" dirty="0" err="1"/>
              <a:t>self.outDegree</a:t>
            </a:r>
            <a:r>
              <a:rPr lang="en-US" dirty="0"/>
              <a:t>(node)            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checkBalancedGraph</a:t>
            </a:r>
            <a:r>
              <a:rPr lang="en-US" dirty="0"/>
              <a:t>(self):        </a:t>
            </a:r>
          </a:p>
          <a:p>
            <a:r>
              <a:rPr lang="en-US" dirty="0"/>
              <a:t>	for n in </a:t>
            </a:r>
            <a:r>
              <a:rPr lang="en-US" dirty="0" err="1"/>
              <a:t>self.graph.keys</a:t>
            </a:r>
            <a:r>
              <a:rPr lang="en-US" dirty="0"/>
              <a:t>():            </a:t>
            </a:r>
          </a:p>
          <a:p>
            <a:r>
              <a:rPr lang="en-US" dirty="0"/>
              <a:t>		if not </a:t>
            </a:r>
            <a:r>
              <a:rPr lang="en-US" dirty="0" err="1"/>
              <a:t>self.checkBalancedNode</a:t>
            </a:r>
            <a:r>
              <a:rPr lang="en-US" dirty="0"/>
              <a:t>(n): return False        </a:t>
            </a:r>
          </a:p>
          <a:p>
            <a:r>
              <a:rPr lang="en-US" dirty="0"/>
              <a:t>	return True       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2316" y="1864359"/>
            <a:ext cx="25711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Funções para verificar se um nó é balanceado e se o grafo é balanceado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714" y="4092513"/>
            <a:ext cx="6531547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eulerianCycle</a:t>
            </a:r>
            <a:r>
              <a:rPr lang="en-US" dirty="0"/>
              <a:t>(self):        </a:t>
            </a:r>
          </a:p>
          <a:p>
            <a:r>
              <a:rPr lang="en-US" dirty="0"/>
              <a:t>	if not </a:t>
            </a:r>
            <a:r>
              <a:rPr lang="en-US" dirty="0" err="1"/>
              <a:t>self.checkBalancedGraph</a:t>
            </a:r>
            <a:r>
              <a:rPr lang="en-US" dirty="0"/>
              <a:t>():             </a:t>
            </a:r>
          </a:p>
          <a:p>
            <a:r>
              <a:rPr lang="en-US" dirty="0"/>
              <a:t>		return None</a:t>
            </a:r>
          </a:p>
          <a:p>
            <a:r>
              <a:rPr lang="en-US" dirty="0"/>
              <a:t>	</a:t>
            </a:r>
            <a:r>
              <a:rPr lang="en-US" dirty="0" err="1"/>
              <a:t>edges_visit</a:t>
            </a:r>
            <a:r>
              <a:rPr lang="en-US" dirty="0"/>
              <a:t> = list(</a:t>
            </a:r>
            <a:r>
              <a:rPr lang="en-US" dirty="0" err="1"/>
              <a:t>self.getEdges</a:t>
            </a:r>
            <a:r>
              <a:rPr lang="en-US" dirty="0"/>
              <a:t>())</a:t>
            </a:r>
          </a:p>
          <a:p>
            <a:r>
              <a:rPr lang="en-US" dirty="0"/>
              <a:t>	res = [ ]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return 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776" y="4126571"/>
            <a:ext cx="284424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retornar ciclo </a:t>
            </a:r>
            <a:r>
              <a:rPr lang="pt-PT" i="1" dirty="0" err="1"/>
              <a:t>Euleriano</a:t>
            </a:r>
            <a:r>
              <a:rPr lang="pt-PT" dirty="0"/>
              <a:t> (se existir) usando algoritmo anterior</a:t>
            </a:r>
          </a:p>
        </p:txBody>
      </p:sp>
    </p:spTree>
    <p:extLst>
      <p:ext uri="{BB962C8B-B14F-4D97-AF65-F5344CB8AC3E}">
        <p14:creationId xmlns:p14="http://schemas.microsoft.com/office/powerpoint/2010/main" val="1904904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1" y="-356430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rgbClr val="800000"/>
                </a:solidFill>
              </a:rPr>
              <a:t>Implementando ciclos </a:t>
            </a:r>
            <a:r>
              <a:rPr lang="pt-PT" sz="3200" b="1" dirty="0" err="1">
                <a:solidFill>
                  <a:srgbClr val="800000"/>
                </a:solidFill>
              </a:rPr>
              <a:t>Eulerianos</a:t>
            </a:r>
            <a:r>
              <a:rPr lang="pt-PT" sz="3200" b="1" dirty="0">
                <a:solidFill>
                  <a:srgbClr val="800000"/>
                </a:solidFill>
              </a:rPr>
              <a:t> </a:t>
            </a:r>
            <a:r>
              <a:rPr lang="pt-PT" sz="2400" b="1" dirty="0">
                <a:solidFill>
                  <a:srgbClr val="800000"/>
                </a:solidFill>
              </a:rPr>
              <a:t>(classe </a:t>
            </a:r>
            <a:r>
              <a:rPr lang="pt-PT" sz="2400" b="1" dirty="0" err="1">
                <a:solidFill>
                  <a:srgbClr val="800000"/>
                </a:solidFill>
              </a:rPr>
              <a:t>MyGraph</a:t>
            </a:r>
            <a:r>
              <a:rPr lang="pt-PT" sz="2400" b="1" dirty="0">
                <a:solidFill>
                  <a:srgbClr val="800000"/>
                </a:solidFill>
              </a:rPr>
              <a:t>)</a:t>
            </a:r>
            <a:endParaRPr lang="pt-PT" sz="2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175" y="612843"/>
            <a:ext cx="7856059" cy="6294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50" dirty="0" err="1"/>
              <a:t>def</a:t>
            </a:r>
            <a:r>
              <a:rPr lang="en-US" sz="1550" dirty="0"/>
              <a:t> </a:t>
            </a:r>
            <a:r>
              <a:rPr lang="en-US" sz="1550" b="1" dirty="0" err="1"/>
              <a:t>eulerianCycle</a:t>
            </a:r>
            <a:r>
              <a:rPr lang="en-US" sz="1550" dirty="0"/>
              <a:t>(</a:t>
            </a:r>
            <a:r>
              <a:rPr lang="en-US" sz="1550" i="1" dirty="0"/>
              <a:t>self</a:t>
            </a:r>
            <a:r>
              <a:rPr lang="en-US" sz="1550" dirty="0"/>
              <a:t>):</a:t>
            </a:r>
          </a:p>
          <a:p>
            <a:r>
              <a:rPr lang="en-US" sz="1550" dirty="0"/>
              <a:t>	if not </a:t>
            </a:r>
            <a:r>
              <a:rPr lang="en-US" sz="1550" dirty="0" err="1"/>
              <a:t>self.checkBalancedGraph</a:t>
            </a:r>
            <a:r>
              <a:rPr lang="en-US" sz="1550" dirty="0"/>
              <a:t>(): return None</a:t>
            </a:r>
          </a:p>
          <a:p>
            <a:r>
              <a:rPr lang="en-US" sz="1550" dirty="0"/>
              <a:t>	</a:t>
            </a:r>
            <a:r>
              <a:rPr lang="en-US" sz="1550" dirty="0" err="1"/>
              <a:t>edges_visit</a:t>
            </a:r>
            <a:r>
              <a:rPr lang="en-US" sz="1550" dirty="0"/>
              <a:t> = list(</a:t>
            </a:r>
            <a:r>
              <a:rPr lang="en-US" sz="1550" dirty="0" err="1"/>
              <a:t>self.getEdges</a:t>
            </a:r>
            <a:r>
              <a:rPr lang="en-US" sz="1550" dirty="0"/>
              <a:t>())</a:t>
            </a:r>
          </a:p>
          <a:p>
            <a:r>
              <a:rPr lang="en-US" sz="1550" dirty="0"/>
              <a:t>	res = [ ]</a:t>
            </a:r>
          </a:p>
          <a:p>
            <a:r>
              <a:rPr lang="en-US" sz="1550" dirty="0"/>
              <a:t>	while </a:t>
            </a:r>
            <a:r>
              <a:rPr lang="en-US" sz="1550" dirty="0" err="1"/>
              <a:t>edges_visit</a:t>
            </a:r>
            <a:r>
              <a:rPr lang="en-US" sz="1550" dirty="0"/>
              <a:t>:</a:t>
            </a:r>
          </a:p>
          <a:p>
            <a:r>
              <a:rPr lang="en-US" sz="1550" dirty="0"/>
              <a:t>		pair = </a:t>
            </a:r>
            <a:r>
              <a:rPr lang="en-US" sz="1550" dirty="0" err="1"/>
              <a:t>edges_visit</a:t>
            </a:r>
            <a:r>
              <a:rPr lang="en-US" sz="1550" dirty="0"/>
              <a:t>[0]</a:t>
            </a:r>
          </a:p>
          <a:p>
            <a:r>
              <a:rPr lang="en-US" sz="1550" dirty="0"/>
              <a:t>		</a:t>
            </a:r>
            <a:r>
              <a:rPr lang="en-US" sz="1550" dirty="0" err="1"/>
              <a:t>i</a:t>
            </a:r>
            <a:r>
              <a:rPr lang="en-US" sz="1550" dirty="0"/>
              <a:t> = 1</a:t>
            </a:r>
          </a:p>
          <a:p>
            <a:r>
              <a:rPr lang="en-US" sz="1550" dirty="0"/>
              <a:t>		if res != []:</a:t>
            </a:r>
          </a:p>
          <a:p>
            <a:r>
              <a:rPr lang="en-US" sz="1550" dirty="0"/>
              <a:t>			while pair[0] not in res:</a:t>
            </a:r>
          </a:p>
          <a:p>
            <a:r>
              <a:rPr lang="en-US" sz="1550" dirty="0"/>
              <a:t>				pair = </a:t>
            </a:r>
            <a:r>
              <a:rPr lang="en-US" sz="1550" dirty="0" err="1"/>
              <a:t>edges_visit</a:t>
            </a:r>
            <a:r>
              <a:rPr lang="en-US" sz="1550" dirty="0"/>
              <a:t>[</a:t>
            </a:r>
            <a:r>
              <a:rPr lang="en-US" sz="1550" dirty="0" err="1"/>
              <a:t>i</a:t>
            </a:r>
            <a:r>
              <a:rPr lang="en-US" sz="1550" dirty="0"/>
              <a:t>]</a:t>
            </a:r>
          </a:p>
          <a:p>
            <a:r>
              <a:rPr lang="en-US" sz="1550" dirty="0"/>
              <a:t>				</a:t>
            </a:r>
            <a:r>
              <a:rPr lang="en-US" sz="1550" dirty="0" err="1"/>
              <a:t>i</a:t>
            </a:r>
            <a:r>
              <a:rPr lang="en-US" sz="1550" dirty="0"/>
              <a:t> = </a:t>
            </a:r>
            <a:r>
              <a:rPr lang="en-US" sz="1550" dirty="0" err="1"/>
              <a:t>i</a:t>
            </a:r>
            <a:r>
              <a:rPr lang="en-US" sz="1550" dirty="0"/>
              <a:t> + 1</a:t>
            </a:r>
          </a:p>
          <a:p>
            <a:r>
              <a:rPr lang="en-US" sz="1550" dirty="0"/>
              <a:t>		</a:t>
            </a:r>
            <a:r>
              <a:rPr lang="en-US" sz="1550" dirty="0" err="1"/>
              <a:t>edges_visit.remove</a:t>
            </a:r>
            <a:r>
              <a:rPr lang="en-US" sz="1550" dirty="0"/>
              <a:t>(pair)</a:t>
            </a:r>
          </a:p>
          <a:p>
            <a:r>
              <a:rPr lang="en-US" sz="1550" dirty="0"/>
              <a:t>		start, </a:t>
            </a:r>
            <a:r>
              <a:rPr lang="en-US" sz="1550" dirty="0" err="1"/>
              <a:t>nxt</a:t>
            </a:r>
            <a:r>
              <a:rPr lang="en-US" sz="1550" dirty="0"/>
              <a:t> = pair</a:t>
            </a:r>
          </a:p>
          <a:p>
            <a:r>
              <a:rPr lang="en-US" sz="1550" dirty="0"/>
              <a:t>		cycle = [start, </a:t>
            </a:r>
            <a:r>
              <a:rPr lang="en-US" sz="1550" dirty="0" err="1"/>
              <a:t>nxt</a:t>
            </a:r>
            <a:r>
              <a:rPr lang="en-US" sz="1550" dirty="0"/>
              <a:t>]</a:t>
            </a:r>
          </a:p>
          <a:p>
            <a:r>
              <a:rPr lang="en-US" sz="1550" dirty="0"/>
              <a:t>		while </a:t>
            </a:r>
            <a:r>
              <a:rPr lang="en-US" sz="1550" dirty="0" err="1"/>
              <a:t>nxt</a:t>
            </a:r>
            <a:r>
              <a:rPr lang="en-US" sz="1550" dirty="0"/>
              <a:t> != start:</a:t>
            </a:r>
          </a:p>
          <a:p>
            <a:r>
              <a:rPr lang="en-US" sz="1550" dirty="0"/>
              <a:t>			for </a:t>
            </a:r>
            <a:r>
              <a:rPr lang="en-US" sz="1550" dirty="0" err="1"/>
              <a:t>suc</a:t>
            </a:r>
            <a:r>
              <a:rPr lang="en-US" sz="1550" dirty="0"/>
              <a:t> in </a:t>
            </a:r>
            <a:r>
              <a:rPr lang="en-US" sz="1550" dirty="0" err="1"/>
              <a:t>self.graph</a:t>
            </a:r>
            <a:r>
              <a:rPr lang="en-US" sz="1550" dirty="0"/>
              <a:t>[</a:t>
            </a:r>
            <a:r>
              <a:rPr lang="en-US" sz="1550" dirty="0" err="1"/>
              <a:t>nxt</a:t>
            </a:r>
            <a:r>
              <a:rPr lang="en-US" sz="1550" dirty="0"/>
              <a:t>]:</a:t>
            </a:r>
          </a:p>
          <a:p>
            <a:r>
              <a:rPr lang="en-US" sz="1550" dirty="0"/>
              <a:t>				if (</a:t>
            </a:r>
            <a:r>
              <a:rPr lang="en-US" sz="1550" dirty="0" err="1"/>
              <a:t>nxt</a:t>
            </a:r>
            <a:r>
              <a:rPr lang="en-US" sz="1550" dirty="0"/>
              <a:t>, </a:t>
            </a:r>
            <a:r>
              <a:rPr lang="en-US" sz="1550" dirty="0" err="1"/>
              <a:t>suc</a:t>
            </a:r>
            <a:r>
              <a:rPr lang="en-US" sz="1550" dirty="0"/>
              <a:t>) in </a:t>
            </a:r>
            <a:r>
              <a:rPr lang="en-US" sz="1550" dirty="0" err="1"/>
              <a:t>edges_visit</a:t>
            </a:r>
            <a:r>
              <a:rPr lang="en-US" sz="1550" dirty="0"/>
              <a:t>:</a:t>
            </a:r>
          </a:p>
          <a:p>
            <a:pPr lvl="5"/>
            <a:r>
              <a:rPr lang="en-US" sz="1550" dirty="0"/>
              <a:t>pair = (</a:t>
            </a:r>
            <a:r>
              <a:rPr lang="en-US" sz="1550" dirty="0" err="1"/>
              <a:t>nxt,suc</a:t>
            </a:r>
            <a:r>
              <a:rPr lang="en-US" sz="1550" dirty="0"/>
              <a:t>)</a:t>
            </a:r>
          </a:p>
          <a:p>
            <a:pPr lvl="5"/>
            <a:r>
              <a:rPr lang="en-US" sz="1550" dirty="0" err="1"/>
              <a:t>nxt</a:t>
            </a:r>
            <a:r>
              <a:rPr lang="en-US" sz="1550" dirty="0"/>
              <a:t> = </a:t>
            </a:r>
            <a:r>
              <a:rPr lang="en-US" sz="1550" dirty="0" err="1"/>
              <a:t>suc</a:t>
            </a:r>
            <a:endParaRPr lang="en-US" sz="1550" dirty="0"/>
          </a:p>
          <a:p>
            <a:pPr lvl="5"/>
            <a:r>
              <a:rPr lang="en-US" sz="1550" dirty="0" err="1"/>
              <a:t>cycle.append</a:t>
            </a:r>
            <a:r>
              <a:rPr lang="en-US" sz="1550" dirty="0"/>
              <a:t>(</a:t>
            </a:r>
            <a:r>
              <a:rPr lang="en-US" sz="1550" dirty="0" err="1"/>
              <a:t>nxt</a:t>
            </a:r>
            <a:r>
              <a:rPr lang="en-US" sz="1550" dirty="0"/>
              <a:t>)</a:t>
            </a:r>
          </a:p>
          <a:p>
            <a:pPr lvl="5"/>
            <a:r>
              <a:rPr lang="en-US" sz="1550" dirty="0" err="1"/>
              <a:t>edges_visit.remove</a:t>
            </a:r>
            <a:r>
              <a:rPr lang="en-US" sz="1550" dirty="0"/>
              <a:t>(pair)</a:t>
            </a:r>
          </a:p>
          <a:p>
            <a:r>
              <a:rPr lang="en-US" sz="1550" dirty="0"/>
              <a:t>		if not res: res = cycle</a:t>
            </a:r>
          </a:p>
          <a:p>
            <a:r>
              <a:rPr lang="en-US" sz="1550" dirty="0"/>
              <a:t>		else:</a:t>
            </a:r>
          </a:p>
          <a:p>
            <a:r>
              <a:rPr lang="en-US" sz="1550" dirty="0"/>
              <a:t>			</a:t>
            </a:r>
            <a:r>
              <a:rPr lang="en-US" sz="1550" dirty="0" err="1"/>
              <a:t>pos</a:t>
            </a:r>
            <a:r>
              <a:rPr lang="en-US" sz="1550" dirty="0"/>
              <a:t> = </a:t>
            </a:r>
            <a:r>
              <a:rPr lang="en-US" sz="1550" dirty="0" err="1"/>
              <a:t>res.index</a:t>
            </a:r>
            <a:r>
              <a:rPr lang="en-US" sz="1550" dirty="0"/>
              <a:t>(cycle[0])</a:t>
            </a:r>
          </a:p>
          <a:p>
            <a:r>
              <a:rPr lang="en-US" sz="1550" dirty="0"/>
              <a:t>			for </a:t>
            </a:r>
            <a:r>
              <a:rPr lang="en-US" sz="1550" dirty="0" err="1"/>
              <a:t>i</a:t>
            </a:r>
            <a:r>
              <a:rPr lang="en-US" sz="1550" dirty="0"/>
              <a:t> in range(</a:t>
            </a:r>
            <a:r>
              <a:rPr lang="en-US" sz="1550" dirty="0" err="1"/>
              <a:t>len</a:t>
            </a:r>
            <a:r>
              <a:rPr lang="en-US" sz="1550" dirty="0"/>
              <a:t>(cycle)-1): </a:t>
            </a:r>
            <a:r>
              <a:rPr lang="en-US" sz="1550" dirty="0" err="1"/>
              <a:t>res.insert</a:t>
            </a:r>
            <a:r>
              <a:rPr lang="en-US" sz="1550" dirty="0"/>
              <a:t>(</a:t>
            </a:r>
            <a:r>
              <a:rPr lang="en-US" sz="1550" dirty="0" err="1"/>
              <a:t>pos</a:t>
            </a:r>
            <a:r>
              <a:rPr lang="en-US" sz="1550" dirty="0"/>
              <a:t> + </a:t>
            </a:r>
            <a:r>
              <a:rPr lang="en-US" sz="1550" dirty="0" err="1"/>
              <a:t>i</a:t>
            </a:r>
            <a:r>
              <a:rPr lang="en-US" sz="1550" dirty="0"/>
              <a:t> +1, cycle[i+1])</a:t>
            </a:r>
          </a:p>
          <a:p>
            <a:r>
              <a:rPr lang="en-US" sz="1550" dirty="0"/>
              <a:t>	return res</a:t>
            </a:r>
            <a:endParaRPr lang="en-US" sz="155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756" y="605052"/>
            <a:ext cx="257111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retornar ciclo </a:t>
            </a:r>
            <a:r>
              <a:rPr lang="pt-PT" dirty="0" err="1"/>
              <a:t>Euleriano</a:t>
            </a:r>
            <a:r>
              <a:rPr lang="pt-PT" dirty="0"/>
              <a:t> (se existir) usando algoritmo anterior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9153" y="4409688"/>
            <a:ext cx="3852337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gr = </a:t>
            </a:r>
            <a:r>
              <a:rPr lang="en-US" sz="1600" dirty="0" err="1"/>
              <a:t>MyGraph</a:t>
            </a:r>
            <a:r>
              <a:rPr lang="en-US" sz="1600" dirty="0"/>
              <a:t>( {1:[2], 2:[3,1], 3:[4], 4:[2,5], \ </a:t>
            </a:r>
          </a:p>
          <a:p>
            <a:r>
              <a:rPr lang="en-US" sz="1600" dirty="0"/>
              <a:t>5:[6], 6:[4]} )    </a:t>
            </a:r>
          </a:p>
          <a:p>
            <a:r>
              <a:rPr lang="en-US" sz="1600" dirty="0" err="1"/>
              <a:t>gr.printGraph</a:t>
            </a:r>
            <a:r>
              <a:rPr lang="en-US" sz="1600" dirty="0"/>
              <a:t>()    </a:t>
            </a:r>
          </a:p>
          <a:p>
            <a:r>
              <a:rPr lang="en-US" sz="1600" dirty="0"/>
              <a:t>print (</a:t>
            </a:r>
            <a:r>
              <a:rPr lang="en-US" sz="1600" dirty="0" err="1"/>
              <a:t>gr.checkBalancedGraph</a:t>
            </a:r>
            <a:r>
              <a:rPr lang="en-US" sz="1600" dirty="0"/>
              <a:t>() ) </a:t>
            </a:r>
          </a:p>
          <a:p>
            <a:r>
              <a:rPr lang="en-US" sz="1600" dirty="0"/>
              <a:t>print (</a:t>
            </a:r>
            <a:r>
              <a:rPr lang="en-US" sz="1600" dirty="0" err="1"/>
              <a:t>gr.eulerianCycle</a:t>
            </a:r>
            <a:r>
              <a:rPr lang="en-US" sz="1600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781944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167" y="118819"/>
            <a:ext cx="8229600" cy="1143000"/>
          </a:xfrm>
        </p:spPr>
        <p:txBody>
          <a:bodyPr/>
          <a:lstStyle/>
          <a:p>
            <a:r>
              <a:rPr lang="pt-PT" b="1" dirty="0"/>
              <a:t>Teorema Euler: Extensão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5307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pt-PT" sz="2800" b="1" dirty="0"/>
              <a:t>Teorema</a:t>
            </a:r>
            <a:r>
              <a:rPr lang="pt-PT" sz="2800" dirty="0"/>
              <a:t>: </a:t>
            </a:r>
            <a:r>
              <a:rPr lang="pt-PT" sz="2800" i="1" dirty="0"/>
              <a:t>Um grafo conectado tem um </a:t>
            </a:r>
            <a:r>
              <a:rPr lang="pt-PT" sz="2800" b="1" i="1" dirty="0"/>
              <a:t>caminho</a:t>
            </a:r>
            <a:r>
              <a:rPr lang="pt-PT" sz="2800" i="1" dirty="0"/>
              <a:t> </a:t>
            </a:r>
            <a:r>
              <a:rPr lang="pt-PT" sz="2800" b="1" i="1" dirty="0" err="1"/>
              <a:t>Euleriano</a:t>
            </a:r>
            <a:r>
              <a:rPr lang="pt-PT" sz="2800" i="1" dirty="0"/>
              <a:t> </a:t>
            </a:r>
            <a:r>
              <a:rPr lang="pt-PT" sz="2800" i="1" dirty="0" err="1"/>
              <a:t>sse</a:t>
            </a:r>
            <a:r>
              <a:rPr lang="pt-PT" sz="2800" i="1" dirty="0"/>
              <a:t> contém no máximo dois vértices </a:t>
            </a:r>
            <a:r>
              <a:rPr lang="pt-PT" sz="2800" i="1" dirty="0" err="1"/>
              <a:t>semi</a:t>
            </a:r>
            <a:r>
              <a:rPr lang="pt-PT" sz="2800" i="1" dirty="0"/>
              <a:t>-balanceados (diferença entre grau de entrada e saída é 1 e -1 respetivamente) e todos os outros são balanceados.</a:t>
            </a:r>
          </a:p>
          <a:p>
            <a:pPr>
              <a:lnSpc>
                <a:spcPct val="120000"/>
              </a:lnSpc>
              <a:buNone/>
            </a:pPr>
            <a:endParaRPr lang="pt-PT" sz="2400" b="1" dirty="0"/>
          </a:p>
          <a:p>
            <a:pPr>
              <a:lnSpc>
                <a:spcPct val="120000"/>
              </a:lnSpc>
            </a:pPr>
            <a:r>
              <a:rPr lang="pt-PT" sz="2800" b="1" dirty="0"/>
              <a:t>Algoritmo</a:t>
            </a:r>
            <a:r>
              <a:rPr lang="pt-PT" sz="2800" i="1" dirty="0"/>
              <a:t>: (a) unir dois vértices </a:t>
            </a:r>
            <a:r>
              <a:rPr lang="pt-PT" sz="2800" i="1" dirty="0" err="1"/>
              <a:t>semi</a:t>
            </a:r>
            <a:r>
              <a:rPr lang="pt-PT" sz="2800" i="1" dirty="0"/>
              <a:t>-balanceados – passamos a ter grafo </a:t>
            </a:r>
            <a:r>
              <a:rPr lang="pt-PT" sz="2800" i="1" dirty="0" err="1"/>
              <a:t>euleriano</a:t>
            </a:r>
            <a:r>
              <a:rPr lang="pt-PT" sz="2800" i="1" dirty="0"/>
              <a:t>; (b) determinar ciclo </a:t>
            </a:r>
            <a:r>
              <a:rPr lang="pt-PT" sz="2800" i="1" dirty="0" err="1"/>
              <a:t>euleriano</a:t>
            </a:r>
            <a:r>
              <a:rPr lang="pt-PT" sz="2800" i="1" dirty="0"/>
              <a:t> no novo grafo; (c) remover do ciclo o arco inserido </a:t>
            </a:r>
          </a:p>
          <a:p>
            <a:pPr>
              <a:lnSpc>
                <a:spcPct val="120000"/>
              </a:lnSpc>
            </a:pPr>
            <a:endParaRPr lang="pt-PT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694546" y="5661659"/>
            <a:ext cx="5271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800000"/>
                </a:solidFill>
              </a:rPr>
              <a:t>E no caso dos grafos não orientados ?</a:t>
            </a:r>
          </a:p>
        </p:txBody>
      </p:sp>
    </p:spTree>
    <p:extLst>
      <p:ext uri="{BB962C8B-B14F-4D97-AF65-F5344CB8AC3E}">
        <p14:creationId xmlns:p14="http://schemas.microsoft.com/office/powerpoint/2010/main" val="45126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553" y="1865793"/>
            <a:ext cx="6531547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checkNearlyBalancedGraph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/>
              <a:t>	res = None, None</a:t>
            </a:r>
          </a:p>
          <a:p>
            <a:r>
              <a:rPr lang="en-US" dirty="0"/>
              <a:t>	for n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/>
              <a:t>		</a:t>
            </a:r>
            <a:r>
              <a:rPr lang="en-US" dirty="0" err="1"/>
              <a:t>indeg</a:t>
            </a:r>
            <a:r>
              <a:rPr lang="en-US" dirty="0"/>
              <a:t>= </a:t>
            </a:r>
            <a:r>
              <a:rPr lang="en-US" dirty="0" err="1"/>
              <a:t>self.inDegree</a:t>
            </a:r>
            <a:r>
              <a:rPr lang="en-US" dirty="0"/>
              <a:t>(n)</a:t>
            </a:r>
          </a:p>
          <a:p>
            <a:r>
              <a:rPr lang="en-US" dirty="0"/>
              <a:t>		</a:t>
            </a:r>
            <a:r>
              <a:rPr lang="en-US" dirty="0" err="1"/>
              <a:t>outdeg</a:t>
            </a:r>
            <a:r>
              <a:rPr lang="en-US" dirty="0"/>
              <a:t>= </a:t>
            </a:r>
            <a:r>
              <a:rPr lang="en-US" dirty="0" err="1"/>
              <a:t>self.outDegree</a:t>
            </a:r>
            <a:r>
              <a:rPr lang="en-US" dirty="0"/>
              <a:t>(n)</a:t>
            </a:r>
          </a:p>
          <a:p>
            <a:r>
              <a:rPr lang="en-US" dirty="0"/>
              <a:t>		if </a:t>
            </a:r>
            <a:r>
              <a:rPr lang="en-US" dirty="0" err="1"/>
              <a:t>indeg</a:t>
            </a:r>
            <a:r>
              <a:rPr lang="en-US" dirty="0"/>
              <a:t> - </a:t>
            </a:r>
            <a:r>
              <a:rPr lang="en-US" dirty="0" err="1"/>
              <a:t>outdeg</a:t>
            </a:r>
            <a:r>
              <a:rPr lang="en-US" dirty="0"/>
              <a:t> == 1 and res[1] is None: res = res[0], n</a:t>
            </a:r>
          </a:p>
          <a:p>
            <a:r>
              <a:rPr lang="en-US" dirty="0"/>
              <a:t>	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indeg</a:t>
            </a:r>
            <a:r>
              <a:rPr lang="en-US" dirty="0"/>
              <a:t> - </a:t>
            </a:r>
            <a:r>
              <a:rPr lang="en-US" dirty="0" err="1"/>
              <a:t>outdeg</a:t>
            </a:r>
            <a:r>
              <a:rPr lang="en-US" dirty="0"/>
              <a:t> == -1 and res[0] is None: res = n, res[1]</a:t>
            </a:r>
          </a:p>
          <a:p>
            <a:r>
              <a:rPr lang="en-US" dirty="0"/>
              <a:t>	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indeg</a:t>
            </a:r>
            <a:r>
              <a:rPr lang="en-US" dirty="0"/>
              <a:t> == </a:t>
            </a:r>
            <a:r>
              <a:rPr lang="en-US" dirty="0" err="1"/>
              <a:t>outdeg</a:t>
            </a:r>
            <a:r>
              <a:rPr lang="en-US" dirty="0"/>
              <a:t>: pass</a:t>
            </a:r>
          </a:p>
          <a:p>
            <a:r>
              <a:rPr lang="en-US" dirty="0"/>
              <a:t>		else: return None, None</a:t>
            </a:r>
          </a:p>
          <a:p>
            <a:r>
              <a:rPr lang="en-US" dirty="0"/>
              <a:t>	return res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00545" y="1389110"/>
            <a:ext cx="25711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verificar se o grafo é </a:t>
            </a:r>
            <a:r>
              <a:rPr lang="pt-PT" dirty="0" err="1"/>
              <a:t>semi</a:t>
            </a:r>
            <a:r>
              <a:rPr lang="pt-PT" dirty="0"/>
              <a:t>-balanceado</a:t>
            </a:r>
          </a:p>
        </p:txBody>
      </p:sp>
    </p:spTree>
    <p:extLst>
      <p:ext uri="{BB962C8B-B14F-4D97-AF65-F5344CB8AC3E}">
        <p14:creationId xmlns:p14="http://schemas.microsoft.com/office/powerpoint/2010/main" val="418938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165" y="1544869"/>
            <a:ext cx="6531547" cy="2862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eulerianPath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        	</a:t>
            </a:r>
          </a:p>
          <a:p>
            <a:r>
              <a:rPr lang="en-US" dirty="0"/>
              <a:t>	</a:t>
            </a:r>
            <a:r>
              <a:rPr lang="en-US" dirty="0" err="1"/>
              <a:t>unb</a:t>
            </a:r>
            <a:r>
              <a:rPr lang="en-US" dirty="0"/>
              <a:t> = </a:t>
            </a:r>
            <a:r>
              <a:rPr lang="en-US" dirty="0" err="1"/>
              <a:t>self.checkNearlyBalancedGraph</a:t>
            </a:r>
            <a:r>
              <a:rPr lang="en-US" dirty="0"/>
              <a:t>()</a:t>
            </a:r>
          </a:p>
          <a:p>
            <a:r>
              <a:rPr lang="en-US" dirty="0"/>
              <a:t>	if </a:t>
            </a:r>
            <a:r>
              <a:rPr lang="en-US" dirty="0" err="1"/>
              <a:t>unb</a:t>
            </a:r>
            <a:r>
              <a:rPr lang="en-US" dirty="0"/>
              <a:t>[0] is None or </a:t>
            </a:r>
            <a:r>
              <a:rPr lang="en-US" dirty="0" err="1"/>
              <a:t>unb</a:t>
            </a:r>
            <a:r>
              <a:rPr lang="en-US" dirty="0"/>
              <a:t>[1] is None: return None</a:t>
            </a:r>
          </a:p>
          <a:p>
            <a:r>
              <a:rPr lang="en-US" dirty="0"/>
              <a:t>	</a:t>
            </a:r>
            <a:r>
              <a:rPr lang="en-US" dirty="0" err="1"/>
              <a:t>self.graph</a:t>
            </a:r>
            <a:r>
              <a:rPr lang="en-US" dirty="0"/>
              <a:t>[</a:t>
            </a:r>
            <a:r>
              <a:rPr lang="en-US" dirty="0" err="1"/>
              <a:t>unb</a:t>
            </a:r>
            <a:r>
              <a:rPr lang="en-US" dirty="0"/>
              <a:t>[1]].append(</a:t>
            </a:r>
            <a:r>
              <a:rPr lang="en-US" dirty="0" err="1"/>
              <a:t>unb</a:t>
            </a:r>
            <a:r>
              <a:rPr lang="en-US" dirty="0"/>
              <a:t>[0])</a:t>
            </a:r>
          </a:p>
          <a:p>
            <a:r>
              <a:rPr lang="en-US" dirty="0"/>
              <a:t>	cycle = </a:t>
            </a:r>
            <a:r>
              <a:rPr lang="en-US" dirty="0" err="1"/>
              <a:t>self.eulerianCycle</a:t>
            </a:r>
            <a:r>
              <a:rPr lang="en-US" dirty="0"/>
              <a:t>()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(cycle)-1):</a:t>
            </a:r>
          </a:p>
          <a:p>
            <a:r>
              <a:rPr lang="en-US" dirty="0"/>
              <a:t>		if cycle[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unb</a:t>
            </a:r>
            <a:r>
              <a:rPr lang="en-US" dirty="0"/>
              <a:t>[1] and cycle[i+1] == </a:t>
            </a:r>
            <a:r>
              <a:rPr lang="en-US" dirty="0" err="1"/>
              <a:t>unb</a:t>
            </a:r>
            <a:r>
              <a:rPr lang="en-US" dirty="0"/>
              <a:t>[0]:</a:t>
            </a:r>
          </a:p>
          <a:p>
            <a:r>
              <a:rPr lang="en-US" dirty="0"/>
              <a:t>			break</a:t>
            </a:r>
          </a:p>
          <a:p>
            <a:r>
              <a:rPr lang="en-US" dirty="0"/>
              <a:t>	path = cycle[i+1:] + cycle[1:i+1]</a:t>
            </a:r>
          </a:p>
          <a:p>
            <a:r>
              <a:rPr lang="en-US" dirty="0"/>
              <a:t>	return path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324" y="1204958"/>
            <a:ext cx="317926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retornar caminho </a:t>
            </a:r>
            <a:r>
              <a:rPr lang="pt-PT" i="1" dirty="0" err="1"/>
              <a:t>Euleriano</a:t>
            </a:r>
            <a:r>
              <a:rPr lang="pt-PT" dirty="0"/>
              <a:t> (se existir) usando algoritmo anterior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922" y="4712057"/>
            <a:ext cx="553888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2:[3,1], 3:[4], 4:[2,5],  5:[6], 6:[]} )    </a:t>
            </a:r>
          </a:p>
          <a:p>
            <a:r>
              <a:rPr lang="en-US" dirty="0" err="1"/>
              <a:t>gr.printGraph</a:t>
            </a:r>
            <a:r>
              <a:rPr lang="en-US" dirty="0"/>
              <a:t>()    </a:t>
            </a:r>
          </a:p>
          <a:p>
            <a:r>
              <a:rPr lang="en-US" dirty="0"/>
              <a:t>print (</a:t>
            </a:r>
            <a:r>
              <a:rPr lang="en-US" dirty="0" err="1"/>
              <a:t>gr.checkBalancedGraph</a:t>
            </a:r>
            <a:r>
              <a:rPr lang="en-US" dirty="0"/>
              <a:t>() )</a:t>
            </a:r>
          </a:p>
          <a:p>
            <a:r>
              <a:rPr lang="en-US" dirty="0"/>
              <a:t>print (</a:t>
            </a:r>
            <a:r>
              <a:rPr lang="en-US" dirty="0" err="1"/>
              <a:t>gr.checkNearlyBalancedGraph</a:t>
            </a:r>
            <a:r>
              <a:rPr lang="en-US" dirty="0"/>
              <a:t>()  )  </a:t>
            </a:r>
          </a:p>
          <a:p>
            <a:r>
              <a:rPr lang="en-US" dirty="0"/>
              <a:t>print (</a:t>
            </a:r>
            <a:r>
              <a:rPr lang="en-US" dirty="0" err="1"/>
              <a:t>gr.eulerianPath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3228569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DeBruijnGraph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165" y="1544869"/>
            <a:ext cx="6531547" cy="1754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inDegree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v):        </a:t>
            </a:r>
          </a:p>
          <a:p>
            <a:r>
              <a:rPr lang="en-US" dirty="0"/>
              <a:t>	res = 0        </a:t>
            </a:r>
          </a:p>
          <a:p>
            <a:r>
              <a:rPr lang="en-US" dirty="0"/>
              <a:t>	for k in </a:t>
            </a:r>
            <a:r>
              <a:rPr lang="en-US" dirty="0" err="1"/>
              <a:t>self.graph.keys</a:t>
            </a:r>
            <a:r>
              <a:rPr lang="en-US" dirty="0"/>
              <a:t>():             </a:t>
            </a:r>
          </a:p>
          <a:p>
            <a:r>
              <a:rPr lang="en-US" dirty="0"/>
              <a:t>		if v in </a:t>
            </a:r>
            <a:r>
              <a:rPr lang="en-US" dirty="0" err="1"/>
              <a:t>self.graph</a:t>
            </a:r>
            <a:r>
              <a:rPr lang="en-US" dirty="0"/>
              <a:t>[k]:                 </a:t>
            </a:r>
          </a:p>
          <a:p>
            <a:r>
              <a:rPr lang="en-US" dirty="0"/>
              <a:t>			res += </a:t>
            </a:r>
            <a:r>
              <a:rPr lang="en-US" dirty="0" err="1"/>
              <a:t>self.graph</a:t>
            </a:r>
            <a:r>
              <a:rPr lang="en-US" dirty="0"/>
              <a:t>[k].count(v)        </a:t>
            </a:r>
          </a:p>
          <a:p>
            <a:r>
              <a:rPr lang="en-US" dirty="0"/>
              <a:t>	return 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620" y="1204958"/>
            <a:ext cx="31792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Necessário alterar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degree</a:t>
            </a:r>
            <a:r>
              <a:rPr lang="pt-PT" dirty="0"/>
              <a:t> para grafos com arcos repetidos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589" y="3636903"/>
            <a:ext cx="7651441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test6():</a:t>
            </a:r>
          </a:p>
          <a:p>
            <a:pPr lvl="1"/>
            <a:r>
              <a:rPr lang="en-US" dirty="0"/>
              <a:t>frags = ["AAT", "ATG", "ATG", "ATG", "CAT", "CCA", "GAT", "GCC", "GGA", \</a:t>
            </a:r>
          </a:p>
          <a:p>
            <a:pPr lvl="1"/>
            <a:r>
              <a:rPr lang="en-US" dirty="0"/>
              <a:t>"GGG", "GTT", "TAA", "TGC", "TGG", "TGT"]</a:t>
            </a:r>
          </a:p>
          <a:p>
            <a:pPr lvl="1"/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</a:t>
            </a:r>
          </a:p>
          <a:p>
            <a:pPr lvl="1"/>
            <a:r>
              <a:rPr lang="en-US" dirty="0" err="1"/>
              <a:t>dbgr.printGraph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dbgr.checkNearlyBalancedGraph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dbgr.eulerianPath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35994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: fechando o ciclo 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80" y="1349963"/>
            <a:ext cx="5398035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test7():</a:t>
            </a:r>
          </a:p>
          <a:p>
            <a:pPr lvl="1"/>
            <a:r>
              <a:rPr lang="en-US" dirty="0" err="1"/>
              <a:t>orig_sequence</a:t>
            </a:r>
            <a:r>
              <a:rPr lang="en-US" dirty="0"/>
              <a:t> = "ATGCAATGGTCTG"</a:t>
            </a:r>
          </a:p>
          <a:p>
            <a:pPr lvl="1"/>
            <a:r>
              <a:rPr lang="en-US" dirty="0"/>
              <a:t>frags = composition(3, </a:t>
            </a:r>
            <a:r>
              <a:rPr lang="en-US" dirty="0" err="1"/>
              <a:t>orig_sequence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</a:t>
            </a:r>
          </a:p>
          <a:p>
            <a:pPr lvl="1"/>
            <a:r>
              <a:rPr lang="en-US" dirty="0" err="1"/>
              <a:t>dbgr.printGraph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dbgr.checkNearlyBalancedGraph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p= </a:t>
            </a:r>
            <a:r>
              <a:rPr lang="en-US" dirty="0" err="1"/>
              <a:t>dbgr.eulerianPath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(p)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dbgr.seqFromPath</a:t>
            </a:r>
            <a:r>
              <a:rPr lang="en-US" dirty="0"/>
              <a:t>(p))</a:t>
            </a:r>
          </a:p>
          <a:p>
            <a:endParaRPr lang="en-US" dirty="0"/>
          </a:p>
          <a:p>
            <a:r>
              <a:rPr lang="en-US" dirty="0"/>
              <a:t>test7()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080" y="4734543"/>
            <a:ext cx="856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Vamos assumir que sabemos a sequência original e verificar se conseguimos recuperá-la !</a:t>
            </a:r>
          </a:p>
          <a:p>
            <a:endParaRPr lang="pt-PT" dirty="0"/>
          </a:p>
          <a:p>
            <a:r>
              <a:rPr lang="pt-PT" dirty="0"/>
              <a:t>Teste com outras alternativas … será que conseguimos sempre identificar corretamente a sequência original ?</a:t>
            </a:r>
          </a:p>
          <a:p>
            <a:r>
              <a:rPr lang="pt-PT" dirty="0"/>
              <a:t>O que é que isto implica ?</a:t>
            </a:r>
          </a:p>
        </p:txBody>
      </p:sp>
    </p:spTree>
    <p:extLst>
      <p:ext uri="{BB962C8B-B14F-4D97-AF65-F5344CB8AC3E}">
        <p14:creationId xmlns:p14="http://schemas.microsoft.com/office/powerpoint/2010/main" val="254628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genoma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9358" cy="4983168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Outros fatores tornam o problema real ainda mais difícil:</a:t>
            </a:r>
          </a:p>
          <a:p>
            <a:pPr lvl="1"/>
            <a:r>
              <a:rPr lang="pt-PT" dirty="0"/>
              <a:t>As moléculas de DNA têm duas </a:t>
            </a:r>
            <a:r>
              <a:rPr lang="pt-PT" b="1" dirty="0">
                <a:solidFill>
                  <a:srgbClr val="800000"/>
                </a:solidFill>
              </a:rPr>
              <a:t>cadeias complementares </a:t>
            </a:r>
            <a:r>
              <a:rPr lang="pt-PT" dirty="0"/>
              <a:t>e não há forma de saber de qual delas é proveniente cada fragmento</a:t>
            </a:r>
          </a:p>
          <a:p>
            <a:pPr lvl="1"/>
            <a:r>
              <a:rPr lang="pt-PT" dirty="0"/>
              <a:t>Os sequenciadores têm uma dada taxa de </a:t>
            </a:r>
            <a:r>
              <a:rPr lang="pt-PT" b="1" dirty="0">
                <a:solidFill>
                  <a:srgbClr val="800000"/>
                </a:solidFill>
              </a:rPr>
              <a:t>erro</a:t>
            </a:r>
            <a:r>
              <a:rPr lang="pt-PT" dirty="0"/>
              <a:t>; estes tornam o processo de sobreposição mais difícil pois em muitos casos não é perfeito</a:t>
            </a:r>
          </a:p>
          <a:p>
            <a:pPr lvl="1"/>
            <a:r>
              <a:rPr lang="pt-BR" dirty="0"/>
              <a:t>Há regiões do genoma que são difíceis ou impossíveis de sequenciar, não sendo cobertas por nenhum fragmento</a:t>
            </a:r>
          </a:p>
          <a:p>
            <a:r>
              <a:rPr lang="pt-BR" dirty="0"/>
              <a:t>Numa primeira fase dos nossos algoritmos, assumiremos que estes problemas não existem para desenvolver algoritmos para </a:t>
            </a:r>
            <a:r>
              <a:rPr lang="pt-BR" b="1" dirty="0">
                <a:solidFill>
                  <a:srgbClr val="800000"/>
                </a:solidFill>
              </a:rPr>
              <a:t>casos ideais </a:t>
            </a:r>
            <a:r>
              <a:rPr lang="pt-BR" dirty="0"/>
              <a:t>de cobertura total do genoma e inexistência de erros, assumindo que todas as leituras são feitas numa única cadeia </a:t>
            </a:r>
          </a:p>
        </p:txBody>
      </p:sp>
    </p:spTree>
    <p:extLst>
      <p:ext uri="{BB962C8B-B14F-4D97-AF65-F5344CB8AC3E}">
        <p14:creationId xmlns:p14="http://schemas.microsoft.com/office/powerpoint/2010/main" val="4066918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Grafos</a:t>
            </a:r>
            <a:r>
              <a:rPr lang="en-US" b="1" dirty="0"/>
              <a:t> de </a:t>
            </a:r>
            <a:r>
              <a:rPr lang="en-US" b="1" dirty="0" err="1"/>
              <a:t>DeBruijn</a:t>
            </a:r>
            <a:r>
              <a:rPr lang="en-US" b="1" dirty="0"/>
              <a:t> no </a:t>
            </a:r>
            <a:r>
              <a:rPr lang="en-US" b="1" dirty="0" err="1"/>
              <a:t>mundo</a:t>
            </a:r>
            <a:r>
              <a:rPr lang="en-US" b="1" dirty="0"/>
              <a:t> real da </a:t>
            </a:r>
            <a:r>
              <a:rPr lang="en-US" b="1" dirty="0" err="1"/>
              <a:t>sequenciação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54" y="1444062"/>
            <a:ext cx="3619765" cy="4525963"/>
          </a:xfrm>
        </p:spPr>
        <p:txBody>
          <a:bodyPr>
            <a:normAutofit/>
          </a:bodyPr>
          <a:lstStyle/>
          <a:p>
            <a:r>
              <a:rPr lang="pt-PT" sz="2400" dirty="0"/>
              <a:t>Em casos reais, quanto maior for o tamanho das leituras do sequenciador menor é o grau médio dos nós e mais fácil é definir o caminho </a:t>
            </a:r>
            <a:r>
              <a:rPr lang="pt-PT" sz="2400" dirty="0" err="1"/>
              <a:t>Euleriano</a:t>
            </a:r>
            <a:r>
              <a:rPr lang="pt-PT" sz="2400" dirty="0"/>
              <a:t> (ver exemplo de 3 grafos para a mesma sequência original com diferentes tamanhos de fragmentos)</a:t>
            </a:r>
          </a:p>
        </p:txBody>
      </p:sp>
      <p:pic>
        <p:nvPicPr>
          <p:cNvPr id="4" name="Picture 3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43" y="1417638"/>
            <a:ext cx="4829794" cy="5157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07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/>
              <a:t>Grafos de DeBruijn no mundo real da sequenciação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46907" cy="3931388"/>
          </a:xfrm>
        </p:spPr>
        <p:txBody>
          <a:bodyPr>
            <a:normAutofit fontScale="85000" lnSpcReduction="20000"/>
          </a:bodyPr>
          <a:lstStyle/>
          <a:p>
            <a:r>
              <a:rPr lang="pt-PT" b="1" dirty="0">
                <a:solidFill>
                  <a:srgbClr val="800000"/>
                </a:solidFill>
              </a:rPr>
              <a:t>Repetições</a:t>
            </a:r>
            <a:r>
              <a:rPr lang="pt-PT" dirty="0"/>
              <a:t> no genoma causam problemas, especialmente se forem maiores que o tamanho das leituras</a:t>
            </a:r>
          </a:p>
          <a:p>
            <a:r>
              <a:rPr lang="pt-PT" dirty="0"/>
              <a:t>Uma forma de ultrapassar este problema são as </a:t>
            </a:r>
            <a:r>
              <a:rPr lang="pt-PT" b="1" dirty="0">
                <a:solidFill>
                  <a:srgbClr val="800000"/>
                </a:solidFill>
              </a:rPr>
              <a:t>leituras emparelhadas (</a:t>
            </a:r>
            <a:r>
              <a:rPr lang="pt-PT" b="1" i="1" dirty="0" err="1">
                <a:solidFill>
                  <a:srgbClr val="800000"/>
                </a:solidFill>
              </a:rPr>
              <a:t>paired</a:t>
            </a:r>
            <a:r>
              <a:rPr lang="pt-PT" b="1" i="1" dirty="0">
                <a:solidFill>
                  <a:srgbClr val="800000"/>
                </a:solidFill>
              </a:rPr>
              <a:t> </a:t>
            </a:r>
            <a:r>
              <a:rPr lang="pt-PT" b="1" i="1" dirty="0" err="1">
                <a:solidFill>
                  <a:srgbClr val="800000"/>
                </a:solidFill>
              </a:rPr>
              <a:t>reads</a:t>
            </a:r>
            <a:r>
              <a:rPr lang="pt-PT" b="1" dirty="0">
                <a:solidFill>
                  <a:srgbClr val="800000"/>
                </a:solidFill>
              </a:rPr>
              <a:t>)</a:t>
            </a:r>
            <a:r>
              <a:rPr lang="pt-PT" dirty="0"/>
              <a:t>, onde temos k </a:t>
            </a:r>
            <a:r>
              <a:rPr lang="pt-PT" dirty="0" err="1"/>
              <a:t>nucléotidos</a:t>
            </a:r>
            <a:r>
              <a:rPr lang="pt-PT" dirty="0"/>
              <a:t> medidos, um </a:t>
            </a:r>
            <a:r>
              <a:rPr lang="pt-PT" dirty="0" err="1"/>
              <a:t>gap</a:t>
            </a:r>
            <a:r>
              <a:rPr lang="pt-PT" dirty="0"/>
              <a:t> fixo de d </a:t>
            </a:r>
            <a:r>
              <a:rPr lang="pt-PT" dirty="0" err="1"/>
              <a:t>nuceótidos</a:t>
            </a:r>
            <a:r>
              <a:rPr lang="pt-PT" dirty="0"/>
              <a:t> e outros k </a:t>
            </a:r>
            <a:r>
              <a:rPr lang="pt-PT" dirty="0" err="1"/>
              <a:t>nucleótidos</a:t>
            </a:r>
            <a:r>
              <a:rPr lang="pt-PT" dirty="0"/>
              <a:t> medidos</a:t>
            </a:r>
          </a:p>
          <a:p>
            <a:r>
              <a:rPr lang="pt-PT" dirty="0"/>
              <a:t>Algoritmos semelhantes aos vistos atrás com grafos de </a:t>
            </a:r>
            <a:r>
              <a:rPr lang="pt-PT" dirty="0" err="1"/>
              <a:t>DeBruijn</a:t>
            </a:r>
            <a:r>
              <a:rPr lang="pt-PT" dirty="0"/>
              <a:t> podem ser usados para estas leituras emparelhadas</a:t>
            </a:r>
          </a:p>
        </p:txBody>
      </p:sp>
      <p:pic>
        <p:nvPicPr>
          <p:cNvPr id="4" name="Picture 3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23" y="5531589"/>
            <a:ext cx="6513012" cy="1183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944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Problemas no mundo real da sequenciação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46907" cy="2879606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Numa sequenciação, cada fragmento do genoma é sequenciado um dado nº de vezes, chamado de </a:t>
            </a:r>
            <a:r>
              <a:rPr lang="pt-PT" b="1" dirty="0">
                <a:solidFill>
                  <a:srgbClr val="800000"/>
                </a:solidFill>
              </a:rPr>
              <a:t>cobertura</a:t>
            </a:r>
          </a:p>
          <a:p>
            <a:r>
              <a:rPr lang="pt-PT" dirty="0"/>
              <a:t>No entanto, este é um valor médio havendo fragmentos que não aparecem</a:t>
            </a:r>
          </a:p>
          <a:p>
            <a:r>
              <a:rPr lang="pt-PT" dirty="0"/>
              <a:t>Uma forma de ligar com este problema é trabalhar nos algoritmos com valores de k mais pequenos que o tamanho dos fragmentos e partir as leituras originais </a:t>
            </a:r>
          </a:p>
          <a:p>
            <a:endParaRPr lang="pt-PT" dirty="0"/>
          </a:p>
        </p:txBody>
      </p:sp>
      <p:pic>
        <p:nvPicPr>
          <p:cNvPr id="5" name="Picture 4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49" y="4051304"/>
            <a:ext cx="4608602" cy="25870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72471" y="5819853"/>
            <a:ext cx="277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Fragmentos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10</a:t>
            </a:r>
          </a:p>
          <a:p>
            <a:r>
              <a:rPr lang="en-US" dirty="0" err="1"/>
              <a:t>partidos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k = 5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50013" y="5453678"/>
            <a:ext cx="545387" cy="467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35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Problemas no mundo real da sequenciação: </a:t>
            </a:r>
            <a:r>
              <a:rPr lang="pt-PT" b="1" dirty="0" err="1"/>
              <a:t>contigs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46907" cy="4796184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Mesmo com a solução anterior, continuarão a existir </a:t>
            </a:r>
            <a:r>
              <a:rPr lang="pt-PT" dirty="0" err="1"/>
              <a:t>gaps</a:t>
            </a:r>
            <a:r>
              <a:rPr lang="pt-PT" dirty="0"/>
              <a:t>, levando os grafos de </a:t>
            </a:r>
            <a:r>
              <a:rPr lang="pt-PT" dirty="0" err="1"/>
              <a:t>DeBruijn</a:t>
            </a:r>
            <a:r>
              <a:rPr lang="pt-PT" dirty="0"/>
              <a:t> a terem arcos em falta</a:t>
            </a:r>
          </a:p>
          <a:p>
            <a:r>
              <a:rPr lang="pt-PT" dirty="0"/>
              <a:t>Assim, programas de montagem de genomas, numa primeira fase, montam partes contíguas do genoma (designadas por </a:t>
            </a:r>
            <a:r>
              <a:rPr lang="pt-PT" b="1" dirty="0" err="1">
                <a:solidFill>
                  <a:srgbClr val="800000"/>
                </a:solidFill>
              </a:rPr>
              <a:t>contigs</a:t>
            </a:r>
            <a:r>
              <a:rPr lang="pt-PT" dirty="0"/>
              <a:t>) com o menor número e a maior extensão possível </a:t>
            </a:r>
          </a:p>
          <a:p>
            <a:r>
              <a:rPr lang="pt-PT" dirty="0"/>
              <a:t>Numa sequenciação procariótica, é típico termos centenas de </a:t>
            </a:r>
            <a:r>
              <a:rPr lang="pt-PT" dirty="0" err="1"/>
              <a:t>contigs</a:t>
            </a:r>
            <a:r>
              <a:rPr lang="pt-PT" dirty="0"/>
              <a:t> como resultado com tamanhos na ordem dos milhares até às centenas de milhares de </a:t>
            </a:r>
            <a:r>
              <a:rPr lang="pt-PT" dirty="0" err="1"/>
              <a:t>nucleótidos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321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Problemas no mundo real da sequenciação: erros de 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46907" cy="4796184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 existência de </a:t>
            </a:r>
            <a:r>
              <a:rPr lang="pt-PT" b="1" dirty="0">
                <a:solidFill>
                  <a:srgbClr val="800000"/>
                </a:solidFill>
              </a:rPr>
              <a:t>erros</a:t>
            </a:r>
            <a:r>
              <a:rPr lang="pt-PT" dirty="0"/>
              <a:t> de leitura em muitos dos fragmentos lidos torna mais difícil a tarefa da montagem</a:t>
            </a:r>
          </a:p>
          <a:p>
            <a:r>
              <a:rPr lang="pt-PT" dirty="0"/>
              <a:t>Alguns erros mais simples (e.g. troca de um </a:t>
            </a:r>
            <a:r>
              <a:rPr lang="pt-PT" dirty="0" err="1"/>
              <a:t>nucleótido</a:t>
            </a:r>
            <a:r>
              <a:rPr lang="pt-PT" dirty="0"/>
              <a:t>) podem ser identificados nos grafos de </a:t>
            </a:r>
            <a:r>
              <a:rPr lang="pt-PT" dirty="0" err="1"/>
              <a:t>DeBruijn</a:t>
            </a:r>
            <a:r>
              <a:rPr lang="pt-PT" dirty="0"/>
              <a:t> e removidos por algoritmos especializados</a:t>
            </a:r>
          </a:p>
          <a:p>
            <a:r>
              <a:rPr lang="pt-PT" dirty="0"/>
              <a:t>No entanto, é sempre complexo saber quais os caminhos no grafo que são erros e os que são corretos</a:t>
            </a:r>
          </a:p>
          <a:p>
            <a:r>
              <a:rPr lang="pt-PT" dirty="0"/>
              <a:t>A existência de repetições não exatas no genoma torna este problema ainda mais complexo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97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/>
              <a:t>Composição de uma string em </a:t>
            </a:r>
            <a:r>
              <a:rPr lang="pt-PT" b="1" i="1"/>
              <a:t>k-mers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Uma definição útil nos algoritmos que se seguem é a da </a:t>
            </a:r>
            <a:r>
              <a:rPr lang="pt-PT" b="1" dirty="0">
                <a:solidFill>
                  <a:srgbClr val="800000"/>
                </a:solidFill>
              </a:rPr>
              <a:t>composição</a:t>
            </a:r>
            <a:r>
              <a:rPr lang="pt-PT" dirty="0"/>
              <a:t> de uma </a:t>
            </a:r>
            <a:r>
              <a:rPr lang="pt-PT" dirty="0" err="1"/>
              <a:t>string</a:t>
            </a:r>
            <a:r>
              <a:rPr lang="pt-PT" dirty="0"/>
              <a:t> (sequência) </a:t>
            </a:r>
            <a:r>
              <a:rPr lang="pt-PT" i="1" dirty="0"/>
              <a:t>s</a:t>
            </a:r>
            <a:r>
              <a:rPr lang="pt-PT" dirty="0"/>
              <a:t> em segmentos de tamanho </a:t>
            </a:r>
            <a:r>
              <a:rPr lang="pt-PT" i="1" dirty="0"/>
              <a:t>k</a:t>
            </a:r>
            <a:r>
              <a:rPr lang="pt-PT" dirty="0"/>
              <a:t> (</a:t>
            </a:r>
            <a:r>
              <a:rPr lang="pt-PT" b="1" dirty="0">
                <a:solidFill>
                  <a:srgbClr val="800000"/>
                </a:solidFill>
              </a:rPr>
              <a:t>k-</a:t>
            </a:r>
            <a:r>
              <a:rPr lang="pt-PT" b="1" dirty="0" err="1">
                <a:solidFill>
                  <a:srgbClr val="800000"/>
                </a:solidFill>
              </a:rPr>
              <a:t>mers</a:t>
            </a:r>
            <a:r>
              <a:rPr lang="pt-PT" dirty="0"/>
              <a:t>) – </a:t>
            </a:r>
            <a:r>
              <a:rPr lang="pt-PT" b="1" i="1" dirty="0" err="1">
                <a:solidFill>
                  <a:srgbClr val="800000"/>
                </a:solidFill>
              </a:rPr>
              <a:t>comp</a:t>
            </a:r>
            <a:r>
              <a:rPr lang="pt-PT" b="1" i="1" baseline="-25000" dirty="0" err="1">
                <a:solidFill>
                  <a:srgbClr val="800000"/>
                </a:solidFill>
              </a:rPr>
              <a:t>k</a:t>
            </a:r>
            <a:r>
              <a:rPr lang="pt-PT" b="1" i="1" dirty="0">
                <a:solidFill>
                  <a:srgbClr val="800000"/>
                </a:solidFill>
              </a:rPr>
              <a:t>(s)</a:t>
            </a:r>
          </a:p>
          <a:p>
            <a:r>
              <a:rPr lang="pt-PT" dirty="0"/>
              <a:t>Esta é definida como a coleção de todas as </a:t>
            </a:r>
            <a:r>
              <a:rPr lang="pt-PT" dirty="0" err="1"/>
              <a:t>sub-sequências</a:t>
            </a:r>
            <a:r>
              <a:rPr lang="pt-PT" dirty="0"/>
              <a:t> de </a:t>
            </a:r>
            <a:r>
              <a:rPr lang="pt-PT" i="1" dirty="0"/>
              <a:t>s</a:t>
            </a:r>
            <a:r>
              <a:rPr lang="pt-PT" dirty="0"/>
              <a:t>, de tamanho </a:t>
            </a:r>
            <a:r>
              <a:rPr lang="pt-PT" i="1" dirty="0"/>
              <a:t>k</a:t>
            </a:r>
            <a:r>
              <a:rPr lang="pt-PT" dirty="0"/>
              <a:t>, incluindo repetições</a:t>
            </a:r>
          </a:p>
          <a:p>
            <a:r>
              <a:rPr lang="pt-PT" dirty="0"/>
              <a:t>Dado que, na sequenciação, não temos ideia da ordem dos fragmentos, vamos ordenar os segmentos por ordem lexicográfica, i.e. pela ordem “alfabética” que apareceriam num dicionário</a:t>
            </a:r>
          </a:p>
        </p:txBody>
      </p:sp>
    </p:spTree>
    <p:extLst>
      <p:ext uri="{BB962C8B-B14F-4D97-AF65-F5344CB8AC3E}">
        <p14:creationId xmlns:p14="http://schemas.microsoft.com/office/powerpoint/2010/main" val="387938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Implementação composição em k-</a:t>
            </a:r>
            <a:r>
              <a:rPr lang="pt-PT" sz="3600" b="1" dirty="0" err="1">
                <a:solidFill>
                  <a:srgbClr val="800000"/>
                </a:solidFill>
              </a:rPr>
              <a:t>mers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895" y="1682849"/>
            <a:ext cx="3050460" cy="17543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composition(k, </a:t>
            </a:r>
            <a:r>
              <a:rPr lang="en-US" b="1" dirty="0" err="1"/>
              <a:t>seq</a:t>
            </a:r>
            <a:r>
              <a:rPr lang="en-US" b="1" dirty="0"/>
              <a:t>):</a:t>
            </a:r>
          </a:p>
          <a:p>
            <a:r>
              <a:rPr lang="en-US" dirty="0"/>
              <a:t>    res = [ ]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)-k+1):</a:t>
            </a:r>
          </a:p>
          <a:p>
            <a:r>
              <a:rPr lang="en-US" dirty="0"/>
              <a:t>        </a:t>
            </a:r>
            <a:r>
              <a:rPr lang="en-US" dirty="0" err="1"/>
              <a:t>res.append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i:i+k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res.sort</a:t>
            </a:r>
            <a:r>
              <a:rPr lang="en-US" dirty="0"/>
              <a:t>()</a:t>
            </a:r>
          </a:p>
          <a:p>
            <a:r>
              <a:rPr lang="en-US" dirty="0"/>
              <a:t>    return 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862" y="3959171"/>
            <a:ext cx="313669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test1():</a:t>
            </a:r>
          </a:p>
          <a:p>
            <a:pPr lvl="1"/>
            <a:r>
              <a:rPr lang="en-US" dirty="0" err="1">
                <a:effectLst/>
              </a:rPr>
              <a:t>seq</a:t>
            </a:r>
            <a:r>
              <a:rPr lang="en-US" dirty="0">
                <a:effectLst/>
              </a:rPr>
              <a:t> = "CAATCATGATG"</a:t>
            </a:r>
          </a:p>
          <a:p>
            <a:pPr lvl="1"/>
            <a:r>
              <a:rPr lang="en-US" dirty="0">
                <a:effectLst/>
              </a:rPr>
              <a:t>k = 3</a:t>
            </a:r>
          </a:p>
          <a:p>
            <a:pPr lvl="1"/>
            <a:r>
              <a:rPr lang="en-US" dirty="0">
                <a:effectLst/>
              </a:rPr>
              <a:t>print (composition(k, </a:t>
            </a:r>
            <a:r>
              <a:rPr lang="en-US" err="1">
                <a:effectLst/>
              </a:rPr>
              <a:t>seq</a:t>
            </a:r>
            <a:r>
              <a:rPr lang="en-US">
                <a:effectLst/>
              </a:rPr>
              <a:t>))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r>
              <a:rPr lang="en-US" dirty="0"/>
              <a:t>test1()</a:t>
            </a:r>
          </a:p>
        </p:txBody>
      </p:sp>
    </p:spTree>
    <p:extLst>
      <p:ext uri="{BB962C8B-B14F-4D97-AF65-F5344CB8AC3E}">
        <p14:creationId xmlns:p14="http://schemas.microsoft.com/office/powerpoint/2010/main" val="349205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 da reconstrução de uma </a:t>
            </a:r>
            <a:r>
              <a:rPr lang="pt-PT" b="1" dirty="0" err="1"/>
              <a:t>string</a:t>
            </a:r>
            <a:r>
              <a:rPr lang="pt-PT" b="1" dirty="0"/>
              <a:t> a partir da sua composição</a:t>
            </a:r>
            <a:endParaRPr lang="pt-PT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Em sequenciação, não sabemos a sequência original, mas conhecemos a sua composição em fragmentos</a:t>
            </a:r>
          </a:p>
          <a:p>
            <a:r>
              <a:rPr lang="pt-PT" dirty="0"/>
              <a:t>Assim, um problema mais útil é o problema inverso: </a:t>
            </a:r>
            <a:r>
              <a:rPr lang="pt-PT" b="1" dirty="0">
                <a:solidFill>
                  <a:srgbClr val="800000"/>
                </a:solidFill>
              </a:rPr>
              <a:t>reconstruir a </a:t>
            </a:r>
            <a:r>
              <a:rPr lang="pt-PT" b="1" dirty="0" err="1">
                <a:solidFill>
                  <a:srgbClr val="800000"/>
                </a:solidFill>
              </a:rPr>
              <a:t>string</a:t>
            </a:r>
            <a:r>
              <a:rPr lang="pt-PT" b="1" dirty="0">
                <a:solidFill>
                  <a:srgbClr val="800000"/>
                </a:solidFill>
              </a:rPr>
              <a:t> original dada a sua composição em k-</a:t>
            </a:r>
            <a:r>
              <a:rPr lang="pt-PT" b="1" dirty="0" err="1">
                <a:solidFill>
                  <a:srgbClr val="800000"/>
                </a:solidFill>
              </a:rPr>
              <a:t>mers</a:t>
            </a:r>
            <a:endParaRPr lang="pt-PT" b="1" dirty="0">
              <a:solidFill>
                <a:srgbClr val="800000"/>
              </a:solidFill>
            </a:endParaRPr>
          </a:p>
          <a:p>
            <a:r>
              <a:rPr lang="pt-PT" dirty="0"/>
              <a:t>Entradas do problema</a:t>
            </a:r>
          </a:p>
          <a:p>
            <a:pPr lvl="1"/>
            <a:r>
              <a:rPr lang="pt-PT" dirty="0"/>
              <a:t>O valor de </a:t>
            </a:r>
            <a:r>
              <a:rPr lang="pt-PT" i="1" dirty="0"/>
              <a:t>k</a:t>
            </a:r>
            <a:r>
              <a:rPr lang="pt-PT" dirty="0"/>
              <a:t>; uma coleção </a:t>
            </a:r>
            <a:r>
              <a:rPr lang="pt-PT" i="1" dirty="0"/>
              <a:t>p</a:t>
            </a:r>
            <a:r>
              <a:rPr lang="pt-PT" dirty="0"/>
              <a:t> de k-</a:t>
            </a:r>
            <a:r>
              <a:rPr lang="pt-PT" dirty="0" err="1"/>
              <a:t>mers</a:t>
            </a:r>
            <a:endParaRPr lang="pt-PT" dirty="0"/>
          </a:p>
          <a:p>
            <a:r>
              <a:rPr lang="pt-PT" dirty="0"/>
              <a:t>Saída do problema</a:t>
            </a:r>
          </a:p>
          <a:p>
            <a:pPr lvl="1"/>
            <a:r>
              <a:rPr lang="pt-PT" dirty="0"/>
              <a:t>Uma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i="1" dirty="0"/>
              <a:t>s</a:t>
            </a:r>
            <a:r>
              <a:rPr lang="pt-PT" dirty="0"/>
              <a:t> com composição de k-</a:t>
            </a:r>
            <a:r>
              <a:rPr lang="pt-PT" dirty="0" err="1"/>
              <a:t>mers</a:t>
            </a:r>
            <a:r>
              <a:rPr lang="pt-PT" dirty="0"/>
              <a:t> igual a </a:t>
            </a:r>
            <a:r>
              <a:rPr lang="pt-PT" i="1" dirty="0"/>
              <a:t>p</a:t>
            </a:r>
            <a:r>
              <a:rPr lang="pt-PT" dirty="0"/>
              <a:t> (se existir)</a:t>
            </a:r>
          </a:p>
        </p:txBody>
      </p:sp>
    </p:spTree>
    <p:extLst>
      <p:ext uri="{BB962C8B-B14F-4D97-AF65-F5344CB8AC3E}">
        <p14:creationId xmlns:p14="http://schemas.microsoft.com/office/powerpoint/2010/main" val="1302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Problema da reconstrução de uma </a:t>
            </a:r>
            <a:r>
              <a:rPr lang="pt-PT" b="1" dirty="0" err="1"/>
              <a:t>string</a:t>
            </a:r>
            <a:r>
              <a:rPr lang="pt-PT" b="1" dirty="0"/>
              <a:t> a partir da sua composição</a:t>
            </a:r>
            <a:endParaRPr lang="pt-PT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5378" cy="452596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 solução mais natural para este problema será considerar um dos fragmentos para começar e estendê-lo (numa das duas direções) com fragmentos que tenham sobreposição de k-1 posições</a:t>
            </a:r>
          </a:p>
          <a:p>
            <a:r>
              <a:rPr lang="pt-PT" dirty="0"/>
              <a:t>Vamos testar esta estratégia com o exemplo seguinte: </a:t>
            </a:r>
            <a:r>
              <a:rPr lang="en-US" dirty="0"/>
              <a:t>AAT   ATG   GTT   TAA   TGT</a:t>
            </a:r>
          </a:p>
          <a:p>
            <a:r>
              <a:rPr lang="pt-PT" dirty="0"/>
              <a:t>Teste agora com o exemplo: </a:t>
            </a:r>
            <a:r>
              <a:rPr lang="en-US" dirty="0"/>
              <a:t>AAT  ATG  ATG  ATG  CAT  CCA  GAT  GCC  GGA  GGG  GTT  TAA  TGC  TGG  TGT</a:t>
            </a:r>
            <a:r>
              <a:rPr lang="pt-PT" dirty="0"/>
              <a:t> </a:t>
            </a:r>
          </a:p>
          <a:p>
            <a:r>
              <a:rPr lang="pt-PT" dirty="0"/>
              <a:t>Será este um algoritmo viável ?</a:t>
            </a:r>
          </a:p>
        </p:txBody>
      </p:sp>
    </p:spTree>
    <p:extLst>
      <p:ext uri="{BB962C8B-B14F-4D97-AF65-F5344CB8AC3E}">
        <p14:creationId xmlns:p14="http://schemas.microsoft.com/office/powerpoint/2010/main" val="81907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15444</TotalTime>
  <Words>3293</Words>
  <Application>Microsoft Office PowerPoint</Application>
  <PresentationFormat>Apresentação no Ecrã (4:3)</PresentationFormat>
  <Paragraphs>527</Paragraphs>
  <Slides>54</Slides>
  <Notes>0</Notes>
  <HiddenSlides>23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59" baseType="lpstr">
      <vt:lpstr>Arial</vt:lpstr>
      <vt:lpstr>Calibri</vt:lpstr>
      <vt:lpstr>Wingdings</vt:lpstr>
      <vt:lpstr>Office Theme</vt:lpstr>
      <vt:lpstr>Image</vt:lpstr>
      <vt:lpstr>Grafos e sequenciação de genomas</vt:lpstr>
      <vt:lpstr>Sequenciação de genomas</vt:lpstr>
      <vt:lpstr>Sequenciação de genomas</vt:lpstr>
      <vt:lpstr>Montagem do genoma</vt:lpstr>
      <vt:lpstr>Montagem do genoma</vt:lpstr>
      <vt:lpstr>Composição de uma string em k-mers</vt:lpstr>
      <vt:lpstr>Implementação composição em k-mers</vt:lpstr>
      <vt:lpstr>Problema da reconstrução de uma string a partir da sua composição</vt:lpstr>
      <vt:lpstr>Problema da reconstrução de uma string a partir da sua composição</vt:lpstr>
      <vt:lpstr>Problema da reconstrução de uma string da sua composição</vt:lpstr>
      <vt:lpstr>As repetições tornam o problema da montagem do genoma mais complexo</vt:lpstr>
      <vt:lpstr>Problema da reconstrução de uma string: definições</vt:lpstr>
      <vt:lpstr>Problema da reconstrução de uma string: grafo de sobreposições</vt:lpstr>
      <vt:lpstr>Implementação grafo de sobreposições</vt:lpstr>
      <vt:lpstr>Implementando grafo de sobreposições</vt:lpstr>
      <vt:lpstr>Implementando grafo de sobreposições - exemplo com repetições</vt:lpstr>
      <vt:lpstr>Implementando grafo de sobreposições com repetições</vt:lpstr>
      <vt:lpstr>Circuitos Hamiltonianos</vt:lpstr>
      <vt:lpstr>Implementando caminhos Hamiltonianos</vt:lpstr>
      <vt:lpstr>Implementando caminhos Hamiltonianos</vt:lpstr>
      <vt:lpstr>Implementando caminhos Hamiltonianos</vt:lpstr>
      <vt:lpstr>Implementando caminhos Hamiltonianos: recuperação da sequência</vt:lpstr>
      <vt:lpstr>Implementando caminhos Hamiltonianos: recuperação da sequência</vt:lpstr>
      <vt:lpstr>Implementando caminhos Hamiltonianos: recuperação da sequência</vt:lpstr>
      <vt:lpstr>Circuitos Hamiltonianos</vt:lpstr>
      <vt:lpstr>Implementando caminhos Hamiltonianos: procura exaustiva</vt:lpstr>
      <vt:lpstr>Implementando caminhos Hamiltonianos: procura exaustiva</vt:lpstr>
      <vt:lpstr>Apresentação do PowerPoint</vt:lpstr>
      <vt:lpstr>Implementando caminhos Hamiltonianos: fechando o ciclo </vt:lpstr>
      <vt:lpstr>Representação alternativa: grafos de DeBruijn</vt:lpstr>
      <vt:lpstr>Representação alternativa do problema em grafos</vt:lpstr>
      <vt:lpstr>Implementando grafo de DeBruijn</vt:lpstr>
      <vt:lpstr>Implementando grafo de DeBruijn</vt:lpstr>
      <vt:lpstr>Circuitos Eulerianos</vt:lpstr>
      <vt:lpstr>Circuitos Eulerianos para problema de reconstrução: exemplo</vt:lpstr>
      <vt:lpstr>O início da teoria dos grafos </vt:lpstr>
      <vt:lpstr>Teorema de Euler</vt:lpstr>
      <vt:lpstr>Algoritmo para a construção de ciclos Eulerianos</vt:lpstr>
      <vt:lpstr>Algoritmo para Construção de um ciclo Euleriano (cont.)</vt:lpstr>
      <vt:lpstr>Algoritmo para Construção de um ciclo Euleriano (cont.)</vt:lpstr>
      <vt:lpstr>Exemplo</vt:lpstr>
      <vt:lpstr>Circuitos Eulerianos</vt:lpstr>
      <vt:lpstr>Implementando ciclos Eulerianos  (classe MyGraph)</vt:lpstr>
      <vt:lpstr>Implementando ciclos Eulerianos (classe MyGraph)</vt:lpstr>
      <vt:lpstr>Teorema Euler: Extensão</vt:lpstr>
      <vt:lpstr>Implementando caminhos Eulerianos  (classe MyGraph)</vt:lpstr>
      <vt:lpstr>Implementando caminhos Eulerianos  (classe MyGraph)</vt:lpstr>
      <vt:lpstr>Implementando caminhos Eulerianos  (classe DeBruijnGraph)</vt:lpstr>
      <vt:lpstr>Implementando caminhos Eulerianos: fechando o ciclo </vt:lpstr>
      <vt:lpstr>Grafos de DeBruijn no mundo real da sequenciação</vt:lpstr>
      <vt:lpstr>Grafos de DeBruijn no mundo real da sequenciação</vt:lpstr>
      <vt:lpstr>Problemas no mundo real da sequenciação</vt:lpstr>
      <vt:lpstr>Problemas no mundo real da sequenciação: contigs</vt:lpstr>
      <vt:lpstr>Problemas no mundo real da sequenciação: erros de leitura</vt:lpstr>
    </vt:vector>
  </TitlesOfParts>
  <Company>Univ.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e sequenciação de genomas</dc:title>
  <dc:creator>Miguel Rocha</dc:creator>
  <cp:lastModifiedBy>Rúben André Costa Rodrigues</cp:lastModifiedBy>
  <cp:revision>167</cp:revision>
  <cp:lastPrinted>2015-03-11T17:14:59Z</cp:lastPrinted>
  <dcterms:created xsi:type="dcterms:W3CDTF">2015-03-06T23:35:26Z</dcterms:created>
  <dcterms:modified xsi:type="dcterms:W3CDTF">2018-03-05T17:59:11Z</dcterms:modified>
</cp:coreProperties>
</file>