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9" r:id="rId3"/>
    <p:sldId id="257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/>
    <p:restoredTop sz="93355"/>
  </p:normalViewPr>
  <p:slideViewPr>
    <p:cSldViewPr snapToGrid="0" snapToObjects="1">
      <p:cViewPr varScale="1">
        <p:scale>
          <a:sx n="85" d="100"/>
          <a:sy n="85" d="100"/>
        </p:scale>
        <p:origin x="-17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06C374-6B7C-1B4C-8E6B-9DEC70B843F7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41FC5CF-A11B-A24A-941E-ABDB73A51E6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avançados</a:t>
            </a:r>
            <a:r>
              <a:rPr lang="en-US" dirty="0" smtClean="0"/>
              <a:t> de </a:t>
            </a:r>
            <a:r>
              <a:rPr lang="en-US" dirty="0" err="1" smtClean="0"/>
              <a:t>Bioinformática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916333" cy="1752600"/>
          </a:xfrm>
        </p:spPr>
        <p:txBody>
          <a:bodyPr>
            <a:normAutofit lnSpcReduction="10000"/>
          </a:bodyPr>
          <a:lstStyle/>
          <a:p>
            <a:r>
              <a:rPr lang="en-US" b="1" i="1" dirty="0" err="1" smtClean="0"/>
              <a:t>Apresentação</a:t>
            </a:r>
            <a:endParaRPr lang="en-US" b="1" i="1" dirty="0" smtClean="0"/>
          </a:p>
          <a:p>
            <a:r>
              <a:rPr lang="en-US" dirty="0" smtClean="0"/>
              <a:t>2017/ 2018 – 2º </a:t>
            </a:r>
            <a:r>
              <a:rPr lang="en-US" dirty="0" err="1" smtClean="0"/>
              <a:t>semestre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Docentes</a:t>
            </a:r>
            <a:r>
              <a:rPr lang="en-US" dirty="0" smtClean="0"/>
              <a:t>: </a:t>
            </a:r>
            <a:r>
              <a:rPr lang="en-US" dirty="0" err="1" smtClean="0"/>
              <a:t>Rui</a:t>
            </a:r>
            <a:r>
              <a:rPr lang="en-US" dirty="0" smtClean="0"/>
              <a:t> Mendes, R</a:t>
            </a:r>
            <a:r>
              <a:rPr lang="pt-PT" dirty="0" err="1" smtClean="0"/>
              <a:t>úben</a:t>
            </a:r>
            <a:r>
              <a:rPr lang="pt-PT" dirty="0" smtClean="0"/>
              <a:t> </a:t>
            </a:r>
            <a:r>
              <a:rPr lang="pt-PT" dirty="0"/>
              <a:t>R</a:t>
            </a:r>
            <a:r>
              <a:rPr lang="pt-PT" dirty="0" smtClean="0"/>
              <a:t>odrigues, Sara Correia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5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91" y="407961"/>
            <a:ext cx="8229600" cy="990600"/>
          </a:xfrm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/ </a:t>
            </a:r>
            <a:r>
              <a:rPr lang="en-US" dirty="0" err="1" smtClean="0"/>
              <a:t>tópicos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1567" cy="4876800"/>
          </a:xfrm>
        </p:spPr>
        <p:txBody>
          <a:bodyPr>
            <a:normAutofit/>
          </a:bodyPr>
          <a:lstStyle/>
          <a:p>
            <a:r>
              <a:rPr lang="pt-PT" dirty="0" smtClean="0"/>
              <a:t>Conhecer as principais classes de algoritmos usados em Bioinformática</a:t>
            </a:r>
          </a:p>
          <a:p>
            <a:pPr lvl="1"/>
            <a:r>
              <a:rPr lang="pt-PT" dirty="0" smtClean="0"/>
              <a:t>Computação </a:t>
            </a:r>
            <a:r>
              <a:rPr lang="pt-PT" dirty="0" err="1" smtClean="0"/>
              <a:t>vs</a:t>
            </a:r>
            <a:r>
              <a:rPr lang="pt-PT" dirty="0" smtClean="0"/>
              <a:t> optimização</a:t>
            </a:r>
          </a:p>
          <a:p>
            <a:pPr lvl="1"/>
            <a:r>
              <a:rPr lang="pt-PT" dirty="0" smtClean="0"/>
              <a:t>Algoritmos mais apropriados para cada problema em cada contexto</a:t>
            </a:r>
          </a:p>
          <a:p>
            <a:pPr lvl="1"/>
            <a:r>
              <a:rPr lang="pt-PT" dirty="0" smtClean="0"/>
              <a:t>Complexidade e características dos algoritmos de optimização (determinísticos/ estocásticos; exatos, heurísticos)</a:t>
            </a:r>
          </a:p>
          <a:p>
            <a:r>
              <a:rPr lang="pt-PT" dirty="0" smtClean="0"/>
              <a:t>Abordar classes de algoritmos de maior complexidade</a:t>
            </a:r>
          </a:p>
          <a:p>
            <a:pPr lvl="1"/>
            <a:r>
              <a:rPr lang="pt-PT" dirty="0" smtClean="0"/>
              <a:t>Grafos, algoritmos sobre grafos e suas aplicações</a:t>
            </a:r>
          </a:p>
          <a:p>
            <a:pPr lvl="1"/>
            <a:r>
              <a:rPr lang="pt-PT" dirty="0"/>
              <a:t>Meta-</a:t>
            </a:r>
            <a:r>
              <a:rPr lang="pt-PT" dirty="0" smtClean="0"/>
              <a:t>heurísticas incluindo algoritmos estocásticos</a:t>
            </a:r>
            <a:endParaRPr lang="pt-PT" dirty="0"/>
          </a:p>
          <a:p>
            <a:r>
              <a:rPr lang="pt-PT" dirty="0" smtClean="0"/>
              <a:t>Abordar problemas biológicos </a:t>
            </a:r>
            <a:r>
              <a:rPr lang="pt-PT" dirty="0"/>
              <a:t>utilizando ferramentas avançadas com interfaces em linha de </a:t>
            </a:r>
            <a:r>
              <a:rPr lang="pt-PT" dirty="0" smtClean="0"/>
              <a:t>comandos</a:t>
            </a:r>
          </a:p>
          <a:p>
            <a:pPr lvl="1"/>
            <a:r>
              <a:rPr lang="pt-PT" dirty="0" smtClean="0"/>
              <a:t>Procura de padrões, alinhamentos contra referências, assemblagem de genomas, </a:t>
            </a:r>
            <a:r>
              <a:rPr lang="pt-PT" dirty="0"/>
              <a:t>descoberta de </a:t>
            </a:r>
            <a:r>
              <a:rPr lang="pt-PT" dirty="0" err="1"/>
              <a:t>motifs</a:t>
            </a:r>
            <a:r>
              <a:rPr lang="pt-PT" dirty="0"/>
              <a:t>, </a:t>
            </a:r>
            <a:r>
              <a:rPr lang="pt-PT" dirty="0" smtClean="0"/>
              <a:t>análise de redes biológicas</a:t>
            </a:r>
          </a:p>
        </p:txBody>
      </p:sp>
    </p:spTree>
    <p:extLst>
      <p:ext uri="{BB962C8B-B14F-4D97-AF65-F5344CB8AC3E}">
        <p14:creationId xmlns:p14="http://schemas.microsoft.com/office/powerpoint/2010/main" xmlns="" val="35219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13" y="337401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13" y="1328001"/>
            <a:ext cx="8926890" cy="5359480"/>
          </a:xfrm>
        </p:spPr>
        <p:txBody>
          <a:bodyPr>
            <a:normAutofit fontScale="77500" lnSpcReduction="20000"/>
          </a:bodyPr>
          <a:lstStyle/>
          <a:p>
            <a:r>
              <a:rPr lang="pt-PT" sz="2400" dirty="0" smtClean="0"/>
              <a:t>Grafos</a:t>
            </a:r>
            <a:endParaRPr lang="pt-PT" dirty="0" smtClean="0"/>
          </a:p>
          <a:p>
            <a:pPr lvl="1"/>
            <a:r>
              <a:rPr lang="pt-PT" sz="2000" dirty="0" smtClean="0"/>
              <a:t>Introdução; conceitos; representações</a:t>
            </a:r>
          </a:p>
          <a:p>
            <a:pPr lvl="1"/>
            <a:r>
              <a:rPr lang="pt-PT" dirty="0" smtClean="0"/>
              <a:t>Algoritmos sobre grafos: análise topológica, travessias, </a:t>
            </a:r>
            <a:r>
              <a:rPr lang="pt-PT" dirty="0" err="1" smtClean="0"/>
              <a:t>etc</a:t>
            </a:r>
            <a:endParaRPr lang="pt-PT" dirty="0" smtClean="0"/>
          </a:p>
          <a:p>
            <a:r>
              <a:rPr lang="pt-PT" dirty="0" smtClean="0"/>
              <a:t>Redes biológicas</a:t>
            </a:r>
          </a:p>
          <a:p>
            <a:pPr lvl="1"/>
            <a:r>
              <a:rPr lang="pt-PT" sz="2000" dirty="0" smtClean="0"/>
              <a:t>Tipos de redes; análise topológica de redes biológicas</a:t>
            </a:r>
          </a:p>
          <a:p>
            <a:pPr lvl="1"/>
            <a:r>
              <a:rPr lang="pt-PT" dirty="0" smtClean="0"/>
              <a:t>Construção e visualização das redes</a:t>
            </a:r>
          </a:p>
          <a:p>
            <a:r>
              <a:rPr lang="pt-PT" sz="2400" dirty="0" smtClean="0"/>
              <a:t>Algoritmos e ferramentas para procura de padrões e alinhamento contra referência</a:t>
            </a:r>
          </a:p>
          <a:p>
            <a:pPr lvl="1"/>
            <a:r>
              <a:rPr lang="pt-PT" sz="2000" dirty="0" smtClean="0"/>
              <a:t>Autómatos; algoritmos heurísticos; á</a:t>
            </a:r>
            <a:r>
              <a:rPr lang="pt-PT" dirty="0" smtClean="0"/>
              <a:t>rvores de sufixos e tries</a:t>
            </a:r>
          </a:p>
          <a:p>
            <a:pPr lvl="1"/>
            <a:r>
              <a:rPr lang="pt-PT" sz="2000" dirty="0" smtClean="0"/>
              <a:t>Transformação de </a:t>
            </a:r>
            <a:r>
              <a:rPr lang="pt-PT" sz="2000" dirty="0" err="1" smtClean="0"/>
              <a:t>Burrows-Wheeler</a:t>
            </a:r>
            <a:endParaRPr lang="pt-PT" sz="2000" dirty="0" smtClean="0"/>
          </a:p>
          <a:p>
            <a:pPr lvl="1"/>
            <a:r>
              <a:rPr lang="pt-PT" dirty="0" smtClean="0"/>
              <a:t>Alinhamentos contra referências em dados de sequenciação / NGS</a:t>
            </a:r>
            <a:endParaRPr lang="pt-PT" sz="2000" dirty="0" smtClean="0"/>
          </a:p>
          <a:p>
            <a:r>
              <a:rPr lang="pt-PT" sz="2400" dirty="0" smtClean="0"/>
              <a:t>Algoritmos e ferramentas para </a:t>
            </a:r>
            <a:r>
              <a:rPr lang="pt-PT" dirty="0"/>
              <a:t>a</a:t>
            </a:r>
            <a:r>
              <a:rPr lang="pt-PT" sz="2400" dirty="0" smtClean="0"/>
              <a:t>ssemblagem de genomas </a:t>
            </a:r>
            <a:r>
              <a:rPr lang="pt-PT" dirty="0" smtClean="0"/>
              <a:t>a partir de </a:t>
            </a:r>
            <a:r>
              <a:rPr lang="pt-PT" sz="2400" dirty="0" smtClean="0"/>
              <a:t>dados de sequenciação</a:t>
            </a:r>
          </a:p>
          <a:p>
            <a:pPr lvl="1"/>
            <a:r>
              <a:rPr lang="pt-PT" sz="2000" dirty="0" smtClean="0"/>
              <a:t>Circuitos </a:t>
            </a:r>
            <a:r>
              <a:rPr lang="pt-PT" sz="2000" dirty="0" err="1" smtClean="0"/>
              <a:t>Eulerianos</a:t>
            </a:r>
            <a:r>
              <a:rPr lang="pt-PT" sz="2000" dirty="0" smtClean="0"/>
              <a:t> e </a:t>
            </a:r>
            <a:r>
              <a:rPr lang="pt-PT" sz="2000" dirty="0" err="1" smtClean="0"/>
              <a:t>Hamiltonianos</a:t>
            </a:r>
            <a:r>
              <a:rPr lang="pt-PT" sz="2000" dirty="0" smtClean="0"/>
              <a:t>; grafos de </a:t>
            </a:r>
            <a:r>
              <a:rPr lang="pt-PT" sz="2000" dirty="0" err="1" smtClean="0"/>
              <a:t>DeBruijn</a:t>
            </a:r>
            <a:endParaRPr lang="pt-PT" sz="2000" dirty="0" smtClean="0"/>
          </a:p>
          <a:p>
            <a:pPr lvl="1"/>
            <a:r>
              <a:rPr lang="pt-PT" dirty="0" smtClean="0"/>
              <a:t>Aplicações no alinhamento de dados NGS</a:t>
            </a:r>
          </a:p>
          <a:p>
            <a:r>
              <a:rPr lang="pt-PT" sz="2400" dirty="0" smtClean="0"/>
              <a:t>Algoritmos estocásticos</a:t>
            </a:r>
          </a:p>
          <a:p>
            <a:pPr lvl="1"/>
            <a:r>
              <a:rPr lang="pt-PT" dirty="0" err="1" smtClean="0"/>
              <a:t>Gibbs</a:t>
            </a:r>
            <a:r>
              <a:rPr lang="pt-PT" dirty="0" smtClean="0"/>
              <a:t> </a:t>
            </a:r>
            <a:r>
              <a:rPr lang="pt-PT" dirty="0" err="1" smtClean="0"/>
              <a:t>sampling</a:t>
            </a:r>
            <a:r>
              <a:rPr lang="pt-PT" dirty="0" smtClean="0"/>
              <a:t> e </a:t>
            </a:r>
            <a:r>
              <a:rPr lang="pt-PT" dirty="0" err="1" smtClean="0"/>
              <a:t>Expectation-Maximization</a:t>
            </a:r>
            <a:r>
              <a:rPr lang="pt-PT" dirty="0" smtClean="0"/>
              <a:t> para descoberta de </a:t>
            </a:r>
            <a:r>
              <a:rPr lang="pt-PT" dirty="0" err="1" smtClean="0"/>
              <a:t>motifs</a:t>
            </a:r>
            <a:endParaRPr lang="pt-PT" dirty="0" smtClean="0"/>
          </a:p>
          <a:p>
            <a:pPr lvl="1"/>
            <a:r>
              <a:rPr lang="pt-PT" sz="2000" dirty="0" smtClean="0"/>
              <a:t>Computação evolucion</a:t>
            </a:r>
            <a:r>
              <a:rPr lang="pt-PT" dirty="0" smtClean="0"/>
              <a:t>ária e suas aplicações em Bioinformática</a:t>
            </a:r>
          </a:p>
          <a:p>
            <a:r>
              <a:rPr lang="pt-PT" sz="2400" dirty="0" smtClean="0"/>
              <a:t>Implementação em </a:t>
            </a:r>
            <a:r>
              <a:rPr lang="pt-PT" sz="2400" dirty="0" err="1" smtClean="0"/>
              <a:t>Python</a:t>
            </a:r>
            <a:endParaRPr lang="pt-PT" sz="2400" dirty="0" smtClean="0"/>
          </a:p>
          <a:p>
            <a:r>
              <a:rPr lang="pt-PT" dirty="0" smtClean="0"/>
              <a:t>Utilização de ferramentas em linhas de comandos</a:t>
            </a:r>
            <a:endParaRPr lang="pt-PT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011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Teste escrito final </a:t>
            </a:r>
            <a:r>
              <a:rPr lang="pt-PT" dirty="0" smtClean="0"/>
              <a:t>(</a:t>
            </a:r>
            <a:r>
              <a:rPr lang="pt-PT" smtClean="0"/>
              <a:t>2 de Junho</a:t>
            </a:r>
            <a:r>
              <a:rPr lang="pt-PT" dirty="0" smtClean="0"/>
              <a:t>): </a:t>
            </a:r>
            <a:r>
              <a:rPr lang="pt-PT" smtClean="0"/>
              <a:t>	</a:t>
            </a:r>
            <a:r>
              <a:rPr lang="pt-PT" dirty="0" smtClean="0"/>
              <a:t>		50%</a:t>
            </a:r>
          </a:p>
          <a:p>
            <a:pPr marL="274320" lvl="1" indent="0">
              <a:buNone/>
            </a:pPr>
            <a:r>
              <a:rPr lang="pt-PT" dirty="0" smtClean="0"/>
              <a:t>(nota mínima de 8 valores)</a:t>
            </a:r>
          </a:p>
          <a:p>
            <a:pPr lvl="1"/>
            <a:endParaRPr lang="pt-PT" dirty="0" smtClean="0"/>
          </a:p>
          <a:p>
            <a:r>
              <a:rPr lang="pt-PT" b="1" dirty="0" smtClean="0"/>
              <a:t>Avaliação contínua</a:t>
            </a:r>
            <a:r>
              <a:rPr lang="pt-PT" dirty="0" smtClean="0"/>
              <a:t>:					50%</a:t>
            </a:r>
          </a:p>
          <a:p>
            <a:pPr lvl="1"/>
            <a:r>
              <a:rPr lang="pt-PT" dirty="0" smtClean="0"/>
              <a:t>Dois trabalhos individuais</a:t>
            </a:r>
          </a:p>
          <a:p>
            <a:pPr lvl="1"/>
            <a:r>
              <a:rPr lang="pt-PT" dirty="0" smtClean="0"/>
              <a:t>Data de entregas:  </a:t>
            </a:r>
          </a:p>
          <a:p>
            <a:pPr lvl="2"/>
            <a:r>
              <a:rPr lang="pt-PT" dirty="0" smtClean="0"/>
              <a:t>23 </a:t>
            </a:r>
            <a:r>
              <a:rPr lang="pt-PT" dirty="0" smtClean="0"/>
              <a:t>de Março</a:t>
            </a:r>
          </a:p>
          <a:p>
            <a:pPr lvl="2"/>
            <a:r>
              <a:rPr lang="pt-PT" dirty="0" smtClean="0"/>
              <a:t>11 de Maio</a:t>
            </a:r>
            <a:endParaRPr lang="pt-PT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</TotalTime>
  <Words>242</Words>
  <Application>Microsoft Office PowerPoint</Application>
  <PresentationFormat>Apresentação no Ecrã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Clarity</vt:lpstr>
      <vt:lpstr>Algoritmos avançados de Bioinformática</vt:lpstr>
      <vt:lpstr>Objetivos / tópicos</vt:lpstr>
      <vt:lpstr>Programa</vt:lpstr>
      <vt:lpstr>Avaliação</vt:lpstr>
    </vt:vector>
  </TitlesOfParts>
  <Company>Univ, Minho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avançados de Bioinformática</dc:title>
  <dc:creator>Miguel Rocha</dc:creator>
  <cp:lastModifiedBy>Rui Mendes</cp:lastModifiedBy>
  <cp:revision>33</cp:revision>
  <dcterms:created xsi:type="dcterms:W3CDTF">2013-02-19T19:18:10Z</dcterms:created>
  <dcterms:modified xsi:type="dcterms:W3CDTF">2018-02-15T21:02:06Z</dcterms:modified>
</cp:coreProperties>
</file>