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79" r:id="rId10"/>
    <p:sldId id="280" r:id="rId11"/>
    <p:sldId id="281" r:id="rId12"/>
    <p:sldId id="282" r:id="rId13"/>
    <p:sldId id="283" r:id="rId14"/>
    <p:sldId id="275" r:id="rId15"/>
    <p:sldId id="263" r:id="rId16"/>
    <p:sldId id="284" r:id="rId17"/>
    <p:sldId id="285" r:id="rId18"/>
    <p:sldId id="266" r:id="rId19"/>
    <p:sldId id="274" r:id="rId20"/>
    <p:sldId id="288" r:id="rId21"/>
    <p:sldId id="265" r:id="rId22"/>
    <p:sldId id="289" r:id="rId23"/>
    <p:sldId id="290" r:id="rId24"/>
    <p:sldId id="291" r:id="rId25"/>
    <p:sldId id="292" r:id="rId26"/>
    <p:sldId id="293" r:id="rId27"/>
    <p:sldId id="298" r:id="rId28"/>
    <p:sldId id="299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7"/>
    <p:restoredTop sz="92742"/>
  </p:normalViewPr>
  <p:slideViewPr>
    <p:cSldViewPr snapToGrid="0" snapToObjects="1">
      <p:cViewPr varScale="1">
        <p:scale>
          <a:sx n="72" d="100"/>
          <a:sy n="72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74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712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66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988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37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60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882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85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986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815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85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96AC5-0D76-3F49-9D6B-362E35F8D5FD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07BC-8148-7145-9D8E-12BFFCEEF49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26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Grafos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Conceitos</a:t>
            </a:r>
            <a:r>
              <a:rPr lang="en-US" dirty="0" smtClean="0"/>
              <a:t>, </a:t>
            </a:r>
            <a:r>
              <a:rPr lang="en-US" dirty="0" err="1" smtClean="0"/>
              <a:t>representações</a:t>
            </a:r>
            <a:r>
              <a:rPr lang="en-US" dirty="0" smtClean="0"/>
              <a:t>, </a:t>
            </a:r>
            <a:r>
              <a:rPr lang="en-US" dirty="0" err="1" smtClean="0"/>
              <a:t>algoritmos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19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4252" y="-37319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2423" y="1105681"/>
            <a:ext cx="4369594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MyGraph</a:t>
            </a:r>
            <a:r>
              <a:rPr lang="en-US" dirty="0"/>
              <a:t>: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g = </a:t>
            </a:r>
            <a:r>
              <a:rPr lang="en-US" dirty="0" smtClean="0"/>
              <a:t>{ } ):       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self.graph</a:t>
            </a:r>
            <a:r>
              <a:rPr lang="en-US" dirty="0" smtClean="0"/>
              <a:t> </a:t>
            </a:r>
            <a:r>
              <a:rPr lang="en-US" dirty="0"/>
              <a:t>= g    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printGraph</a:t>
            </a:r>
            <a:r>
              <a:rPr lang="en-US" dirty="0"/>
              <a:t>(self):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for </a:t>
            </a:r>
            <a:r>
              <a:rPr lang="en-US" dirty="0"/>
              <a:t>v in </a:t>
            </a:r>
            <a:r>
              <a:rPr lang="en-US" dirty="0" err="1"/>
              <a:t>self.graph.keys</a:t>
            </a:r>
            <a:r>
              <a:rPr lang="en-US" dirty="0"/>
              <a:t>():   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print (v, " -&gt; ", </a:t>
            </a:r>
            <a:r>
              <a:rPr lang="en-US" dirty="0" err="1"/>
              <a:t>self.graph</a:t>
            </a:r>
            <a:r>
              <a:rPr lang="en-US" dirty="0"/>
              <a:t>[v])  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getNodes</a:t>
            </a:r>
            <a:r>
              <a:rPr lang="en-US" dirty="0"/>
              <a:t>(self):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return list(</a:t>
            </a:r>
            <a:r>
              <a:rPr lang="en-US" dirty="0" err="1" smtClean="0"/>
              <a:t>self.graph.keys</a:t>
            </a:r>
            <a:r>
              <a:rPr lang="en-US" dirty="0"/>
              <a:t>() 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getEdges</a:t>
            </a:r>
            <a:r>
              <a:rPr lang="en-US" dirty="0"/>
              <a:t>(self):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edges </a:t>
            </a:r>
            <a:r>
              <a:rPr lang="en-US" dirty="0"/>
              <a:t>= </a:t>
            </a:r>
            <a:r>
              <a:rPr lang="en-US" dirty="0" smtClean="0"/>
              <a:t>[ ]        </a:t>
            </a:r>
          </a:p>
          <a:p>
            <a:r>
              <a:rPr lang="en-US" dirty="0"/>
              <a:t>	</a:t>
            </a:r>
            <a:r>
              <a:rPr lang="en-US" dirty="0" smtClean="0"/>
              <a:t>	for </a:t>
            </a:r>
            <a:r>
              <a:rPr lang="en-US" dirty="0"/>
              <a:t>v in </a:t>
            </a:r>
            <a:r>
              <a:rPr lang="en-US" dirty="0" err="1"/>
              <a:t>self.graph.keys</a:t>
            </a:r>
            <a:r>
              <a:rPr lang="en-US" dirty="0"/>
              <a:t>():   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for </a:t>
            </a:r>
            <a:r>
              <a:rPr lang="en-US" dirty="0"/>
              <a:t>d in </a:t>
            </a:r>
            <a:r>
              <a:rPr lang="en-US" dirty="0" err="1"/>
              <a:t>self.graph</a:t>
            </a:r>
            <a:r>
              <a:rPr lang="en-US" dirty="0"/>
              <a:t>[v]:       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err="1" smtClean="0"/>
              <a:t>edges.append</a:t>
            </a:r>
            <a:r>
              <a:rPr lang="en-US" dirty="0"/>
              <a:t>((</a:t>
            </a:r>
            <a:r>
              <a:rPr lang="en-US" dirty="0" err="1"/>
              <a:t>v,d</a:t>
            </a:r>
            <a:r>
              <a:rPr lang="en-US" dirty="0"/>
              <a:t>))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/>
              <a:t>edges                   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497899" y="1347838"/>
            <a:ext cx="236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i="1" dirty="0" smtClean="0"/>
              <a:t>graph </a:t>
            </a:r>
            <a:r>
              <a:rPr lang="en-US" dirty="0" smtClean="0"/>
              <a:t>– </a:t>
            </a:r>
            <a:r>
              <a:rPr lang="en-US" dirty="0" err="1" smtClean="0"/>
              <a:t>dicionário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71972" y="2372508"/>
            <a:ext cx="215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Imprime</a:t>
            </a:r>
            <a:r>
              <a:rPr lang="en-US" dirty="0" smtClean="0"/>
              <a:t> </a:t>
            </a:r>
            <a:r>
              <a:rPr lang="en-US" dirty="0" err="1" smtClean="0"/>
              <a:t>grafo</a:t>
            </a:r>
            <a:r>
              <a:rPr lang="en-US" dirty="0" smtClean="0"/>
              <a:t>: 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: </a:t>
            </a:r>
            <a:r>
              <a:rPr lang="en-US" dirty="0" err="1" smtClean="0"/>
              <a:t>nó</a:t>
            </a:r>
            <a:r>
              <a:rPr lang="en-US" dirty="0" smtClean="0"/>
              <a:t>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vizinhos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52063" y="4503180"/>
            <a:ext cx="2781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Lista</a:t>
            </a:r>
            <a:r>
              <a:rPr lang="en-US" dirty="0" smtClean="0"/>
              <a:t> de arcos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retornada</a:t>
            </a:r>
            <a:endParaRPr lang="en-US" dirty="0" smtClean="0"/>
          </a:p>
          <a:p>
            <a:r>
              <a:rPr lang="en-US" dirty="0" err="1"/>
              <a:t>c</a:t>
            </a:r>
            <a:r>
              <a:rPr lang="en-US" dirty="0" err="1" smtClean="0"/>
              <a:t>omo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pares (</a:t>
            </a:r>
            <a:r>
              <a:rPr lang="en-US" dirty="0" err="1" smtClean="0"/>
              <a:t>tuplos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793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4252" y="-37319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7415" y="3318317"/>
            <a:ext cx="4116932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2:[3], 3:[2,4], 4:[2]} )</a:t>
            </a:r>
          </a:p>
          <a:p>
            <a:r>
              <a:rPr lang="en-US" dirty="0" err="1"/>
              <a:t>gr.printGraph</a:t>
            </a:r>
            <a:r>
              <a:rPr lang="en-US" dirty="0"/>
              <a:t>()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gr.getNodes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gr.getEdges</a:t>
            </a:r>
            <a:r>
              <a:rPr lang="en-US" dirty="0" smtClean="0"/>
              <a:t>())</a:t>
            </a:r>
            <a:endParaRPr lang="en-US" dirty="0">
              <a:effectLst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0910" y="1269927"/>
            <a:ext cx="4033851" cy="1600369"/>
            <a:chOff x="411213" y="4947678"/>
            <a:chExt cx="4635500" cy="1755775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1213" y="5396941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257476" y="494767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N2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257476" y="6297053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N3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281538" y="548742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N4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177976" y="5217553"/>
              <a:ext cx="10795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2662288" y="5352491"/>
              <a:ext cx="0" cy="900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3021063" y="5803341"/>
              <a:ext cx="1260475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3021063" y="5262003"/>
              <a:ext cx="1214438" cy="315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527351" y="5352491"/>
              <a:ext cx="0" cy="944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22397" y="4129098"/>
            <a:ext cx="3184135" cy="17543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1 -&gt; [2</a:t>
            </a:r>
            <a:r>
              <a:rPr lang="en-US" dirty="0" smtClean="0"/>
              <a:t>]</a:t>
            </a:r>
          </a:p>
          <a:p>
            <a:r>
              <a:rPr lang="en-US" dirty="0" smtClean="0"/>
              <a:t>2 </a:t>
            </a:r>
            <a:r>
              <a:rPr lang="en-US" dirty="0"/>
              <a:t>-&gt; [3</a:t>
            </a:r>
            <a:r>
              <a:rPr lang="en-US" dirty="0" smtClean="0"/>
              <a:t>]</a:t>
            </a:r>
          </a:p>
          <a:p>
            <a:r>
              <a:rPr lang="en-US" dirty="0" smtClean="0"/>
              <a:t>3 </a:t>
            </a:r>
            <a:r>
              <a:rPr lang="en-US" dirty="0"/>
              <a:t>-&gt; [2, 4</a:t>
            </a:r>
            <a:r>
              <a:rPr lang="en-US" dirty="0" smtClean="0"/>
              <a:t>]</a:t>
            </a:r>
          </a:p>
          <a:p>
            <a:r>
              <a:rPr lang="en-US" dirty="0" smtClean="0"/>
              <a:t>4 </a:t>
            </a:r>
            <a:r>
              <a:rPr lang="en-US" dirty="0"/>
              <a:t>-&gt; [2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/>
              <a:t>1, 2, 3, 4</a:t>
            </a:r>
            <a:r>
              <a:rPr lang="en-US" dirty="0" smtClean="0"/>
              <a:t>]</a:t>
            </a:r>
          </a:p>
          <a:p>
            <a:r>
              <a:rPr lang="en-US" dirty="0" smtClean="0"/>
              <a:t>[</a:t>
            </a:r>
            <a:r>
              <a:rPr lang="en-US" dirty="0"/>
              <a:t>(1, 2), (2, 3), (3, 2), (3, 4), (4, 2)]</a:t>
            </a:r>
          </a:p>
        </p:txBody>
      </p:sp>
    </p:spTree>
    <p:extLst>
      <p:ext uri="{BB962C8B-B14F-4D97-AF65-F5344CB8AC3E}">
        <p14:creationId xmlns:p14="http://schemas.microsoft.com/office/powerpoint/2010/main" xmlns="" val="235874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4252" y="-37319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4025" y="1690004"/>
            <a:ext cx="2346916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addVertex</a:t>
            </a:r>
            <a:r>
              <a:rPr lang="en-US" dirty="0" smtClean="0"/>
              <a:t>(</a:t>
            </a:r>
            <a:r>
              <a:rPr lang="en-US" dirty="0"/>
              <a:t>self, v):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…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addEdge</a:t>
            </a:r>
            <a:r>
              <a:rPr lang="en-US" dirty="0"/>
              <a:t>(self, o, d):</a:t>
            </a:r>
          </a:p>
          <a:p>
            <a:r>
              <a:rPr lang="en-US" dirty="0" smtClean="0"/>
              <a:t>	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89043" y="1791923"/>
            <a:ext cx="39687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addVertex</a:t>
            </a:r>
            <a:r>
              <a:rPr lang="en-US" dirty="0" smtClean="0"/>
              <a:t> – </a:t>
            </a:r>
            <a:r>
              <a:rPr lang="en-US" dirty="0" err="1" smtClean="0"/>
              <a:t>adiciona</a:t>
            </a:r>
            <a:r>
              <a:rPr lang="en-US" dirty="0" smtClean="0"/>
              <a:t> o </a:t>
            </a:r>
            <a:r>
              <a:rPr lang="en-US" dirty="0" err="1" smtClean="0"/>
              <a:t>nó</a:t>
            </a:r>
            <a:r>
              <a:rPr lang="en-US" dirty="0" smtClean="0"/>
              <a:t> v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grafo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addEdge</a:t>
            </a:r>
            <a:r>
              <a:rPr lang="en-US" dirty="0" smtClean="0"/>
              <a:t> – </a:t>
            </a:r>
            <a:r>
              <a:rPr lang="en-US" dirty="0" err="1" smtClean="0"/>
              <a:t>adiciona</a:t>
            </a:r>
            <a:r>
              <a:rPr lang="en-US" dirty="0" smtClean="0"/>
              <a:t> o </a:t>
            </a:r>
            <a:r>
              <a:rPr lang="en-US" dirty="0" err="1" smtClean="0"/>
              <a:t>arco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o,d</a:t>
            </a:r>
            <a:r>
              <a:rPr lang="en-US" i="1" dirty="0" smtClean="0"/>
              <a:t>)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grafo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i="1" dirty="0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i="1" dirty="0" smtClean="0"/>
              <a:t>d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existirem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err="1" smtClean="0"/>
              <a:t>adiciona-os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grafo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630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4252" y="-37319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8957" y="1230336"/>
            <a:ext cx="3316998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addVertex</a:t>
            </a:r>
            <a:r>
              <a:rPr lang="en-US" dirty="0"/>
              <a:t>(self, v):</a:t>
            </a:r>
          </a:p>
          <a:p>
            <a:r>
              <a:rPr lang="en-US" dirty="0" smtClean="0"/>
              <a:t>	if </a:t>
            </a:r>
            <a:r>
              <a:rPr lang="en-US" dirty="0"/>
              <a:t>v not in </a:t>
            </a:r>
            <a:r>
              <a:rPr lang="en-US" dirty="0" err="1"/>
              <a:t>self.graph.keys</a:t>
            </a:r>
            <a:r>
              <a:rPr lang="en-US" dirty="0"/>
              <a:t>():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self.graph</a:t>
            </a:r>
            <a:r>
              <a:rPr lang="en-US" dirty="0"/>
              <a:t>[v] = </a:t>
            </a:r>
            <a:r>
              <a:rPr lang="en-US" dirty="0" smtClean="0"/>
              <a:t>[ 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addEdge</a:t>
            </a:r>
            <a:r>
              <a:rPr lang="en-US" dirty="0"/>
              <a:t>(self, o, d):</a:t>
            </a:r>
          </a:p>
          <a:p>
            <a:r>
              <a:rPr lang="en-US" dirty="0" smtClean="0"/>
              <a:t>	</a:t>
            </a:r>
            <a:r>
              <a:rPr lang="en-US" dirty="0"/>
              <a:t>if o not in </a:t>
            </a:r>
            <a:r>
              <a:rPr lang="en-US" dirty="0" err="1"/>
              <a:t>self.graph.keys</a:t>
            </a:r>
            <a:r>
              <a:rPr lang="en-US" dirty="0"/>
              <a:t>():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self.addVertex</a:t>
            </a:r>
            <a:r>
              <a:rPr lang="en-US" dirty="0" smtClean="0"/>
              <a:t>(o)</a:t>
            </a:r>
          </a:p>
          <a:p>
            <a:r>
              <a:rPr lang="en-US" dirty="0"/>
              <a:t>	if d not in </a:t>
            </a:r>
            <a:r>
              <a:rPr lang="en-US" dirty="0" err="1"/>
              <a:t>self.graph.keys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self.addVertex</a:t>
            </a:r>
            <a:r>
              <a:rPr lang="en-US" dirty="0" smtClean="0"/>
              <a:t>(d) </a:t>
            </a:r>
          </a:p>
          <a:p>
            <a:r>
              <a:rPr lang="en-US" dirty="0"/>
              <a:t>	if d not in </a:t>
            </a:r>
            <a:r>
              <a:rPr lang="en-US" dirty="0" err="1"/>
              <a:t>self.graph</a:t>
            </a:r>
            <a:r>
              <a:rPr lang="en-US" dirty="0"/>
              <a:t>[o]: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self.graph</a:t>
            </a:r>
            <a:r>
              <a:rPr lang="en-US" dirty="0" smtClean="0"/>
              <a:t>[o].append(d)</a:t>
            </a:r>
            <a:endParaRPr lang="en-US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3691" y="2110717"/>
            <a:ext cx="2564545" cy="36933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gr2 = </a:t>
            </a:r>
            <a:r>
              <a:rPr lang="en-US" dirty="0" err="1"/>
              <a:t>MyGraph</a:t>
            </a:r>
            <a:r>
              <a:rPr lang="en-US" dirty="0"/>
              <a:t>()</a:t>
            </a:r>
          </a:p>
          <a:p>
            <a:r>
              <a:rPr lang="en-US" dirty="0"/>
              <a:t>gr2.addVertex(1)</a:t>
            </a:r>
          </a:p>
          <a:p>
            <a:r>
              <a:rPr lang="en-US" dirty="0"/>
              <a:t>gr2.addVertex(2)</a:t>
            </a:r>
          </a:p>
          <a:p>
            <a:r>
              <a:rPr lang="en-US" dirty="0"/>
              <a:t>gr2.addVertex(3)</a:t>
            </a:r>
          </a:p>
          <a:p>
            <a:r>
              <a:rPr lang="en-US" dirty="0"/>
              <a:t>gr2.addVertex(4)</a:t>
            </a:r>
          </a:p>
          <a:p>
            <a:endParaRPr lang="en-US" dirty="0" smtClean="0"/>
          </a:p>
          <a:p>
            <a:r>
              <a:rPr lang="en-US" dirty="0" smtClean="0"/>
              <a:t>gr2</a:t>
            </a:r>
            <a:r>
              <a:rPr lang="en-US" dirty="0"/>
              <a:t>.addEdge(1,2)</a:t>
            </a:r>
          </a:p>
          <a:p>
            <a:r>
              <a:rPr lang="en-US" dirty="0"/>
              <a:t>gr2.addEdge(2,3)</a:t>
            </a:r>
          </a:p>
          <a:p>
            <a:r>
              <a:rPr lang="en-US" dirty="0"/>
              <a:t>gr2.addEdge(3,2)</a:t>
            </a:r>
          </a:p>
          <a:p>
            <a:r>
              <a:rPr lang="en-US" dirty="0"/>
              <a:t>gr2.addEdge(3,4)</a:t>
            </a:r>
          </a:p>
          <a:p>
            <a:r>
              <a:rPr lang="en-US" dirty="0"/>
              <a:t>gr2.addEdge(4,2)</a:t>
            </a:r>
          </a:p>
          <a:p>
            <a:endParaRPr lang="en-US" dirty="0" smtClean="0"/>
          </a:p>
          <a:p>
            <a:r>
              <a:rPr lang="en-US" dirty="0" smtClean="0"/>
              <a:t>gr2</a:t>
            </a:r>
            <a:r>
              <a:rPr lang="en-US" dirty="0"/>
              <a:t>.printGraph()</a:t>
            </a:r>
            <a:endParaRPr lang="en-US" dirty="0">
              <a:effectLst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0796" y="4916101"/>
            <a:ext cx="4033851" cy="1600369"/>
            <a:chOff x="411213" y="4947678"/>
            <a:chExt cx="4635500" cy="175577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11213" y="5396941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57476" y="494767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257476" y="6297053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N3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281538" y="548742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N4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177976" y="5217553"/>
              <a:ext cx="10795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662288" y="5352491"/>
              <a:ext cx="0" cy="900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V="1">
              <a:off x="3021063" y="5803341"/>
              <a:ext cx="1260475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 flipV="1">
              <a:off x="3021063" y="5262003"/>
              <a:ext cx="1214438" cy="315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2527351" y="5352491"/>
              <a:ext cx="0" cy="944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xmlns="" val="3677157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smtClean="0"/>
              <a:t>Nós adjacentes, sucessores e antecessores</a:t>
            </a:r>
            <a:endParaRPr lang="pt-PT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Num grafo </a:t>
            </a:r>
            <a:r>
              <a:rPr lang="pt-PT" b="1" dirty="0" smtClean="0"/>
              <a:t>orientado</a:t>
            </a:r>
            <a:r>
              <a:rPr lang="pt-PT" dirty="0" smtClean="0"/>
              <a:t> G = (V,E):</a:t>
            </a:r>
          </a:p>
          <a:p>
            <a:pPr lvl="1"/>
            <a:r>
              <a:rPr lang="pt-PT" dirty="0" smtClean="0"/>
              <a:t>Um vértice </a:t>
            </a:r>
            <a:r>
              <a:rPr lang="pt-PT" i="1" dirty="0" smtClean="0"/>
              <a:t>s</a:t>
            </a:r>
            <a:r>
              <a:rPr lang="pt-PT" dirty="0" smtClean="0"/>
              <a:t> é </a:t>
            </a:r>
            <a:r>
              <a:rPr lang="pt-PT" b="1" dirty="0" smtClean="0"/>
              <a:t>sucessor</a:t>
            </a:r>
            <a:r>
              <a:rPr lang="pt-PT" dirty="0" smtClean="0"/>
              <a:t> do vértice </a:t>
            </a:r>
            <a:r>
              <a:rPr lang="pt-PT" i="1" dirty="0" smtClean="0"/>
              <a:t>v</a:t>
            </a:r>
            <a:r>
              <a:rPr lang="pt-PT" dirty="0" smtClean="0"/>
              <a:t> se existe em E o par ordenado </a:t>
            </a:r>
            <a:r>
              <a:rPr lang="pt-PT" i="1" dirty="0" smtClean="0"/>
              <a:t>(</a:t>
            </a:r>
            <a:r>
              <a:rPr lang="pt-PT" i="1" dirty="0" err="1" smtClean="0"/>
              <a:t>v,s</a:t>
            </a:r>
            <a:r>
              <a:rPr lang="pt-PT" i="1" dirty="0" smtClean="0"/>
              <a:t>)</a:t>
            </a:r>
          </a:p>
          <a:p>
            <a:pPr lvl="1"/>
            <a:r>
              <a:rPr lang="pt-PT" dirty="0" smtClean="0"/>
              <a:t>Um vértice </a:t>
            </a:r>
            <a:r>
              <a:rPr lang="pt-PT" i="1" dirty="0" smtClean="0"/>
              <a:t>p</a:t>
            </a:r>
            <a:r>
              <a:rPr lang="pt-PT" dirty="0" smtClean="0"/>
              <a:t> é </a:t>
            </a:r>
            <a:r>
              <a:rPr lang="pt-PT" b="1" dirty="0" smtClean="0"/>
              <a:t>antecessor</a:t>
            </a:r>
            <a:r>
              <a:rPr lang="pt-PT" dirty="0" smtClean="0"/>
              <a:t> do vértice v se existe em E o par ordenado </a:t>
            </a:r>
            <a:r>
              <a:rPr lang="pt-PT" i="1" dirty="0" smtClean="0"/>
              <a:t>(</a:t>
            </a:r>
            <a:r>
              <a:rPr lang="pt-PT" i="1" dirty="0" err="1" smtClean="0"/>
              <a:t>p,v</a:t>
            </a:r>
            <a:r>
              <a:rPr lang="pt-PT" i="1" dirty="0" smtClean="0"/>
              <a:t>)</a:t>
            </a:r>
          </a:p>
          <a:p>
            <a:pPr lvl="1"/>
            <a:r>
              <a:rPr lang="pt-PT" dirty="0" smtClean="0"/>
              <a:t>Se existe em E o par ordenado </a:t>
            </a:r>
            <a:r>
              <a:rPr lang="pt-PT" i="1" dirty="0" smtClean="0"/>
              <a:t>(</a:t>
            </a:r>
            <a:r>
              <a:rPr lang="pt-PT" i="1" dirty="0" err="1" smtClean="0"/>
              <a:t>p,s</a:t>
            </a:r>
            <a:r>
              <a:rPr lang="pt-PT" i="1" dirty="0" smtClean="0"/>
              <a:t>)</a:t>
            </a:r>
            <a:r>
              <a:rPr lang="pt-PT" dirty="0" smtClean="0"/>
              <a:t>, os vértices </a:t>
            </a:r>
            <a:r>
              <a:rPr lang="pt-PT" i="1" dirty="0" smtClean="0"/>
              <a:t>p</a:t>
            </a:r>
            <a:r>
              <a:rPr lang="pt-PT" dirty="0" smtClean="0"/>
              <a:t> e </a:t>
            </a:r>
            <a:r>
              <a:rPr lang="pt-PT" i="1" dirty="0" smtClean="0"/>
              <a:t>s</a:t>
            </a:r>
            <a:r>
              <a:rPr lang="pt-PT" dirty="0" smtClean="0"/>
              <a:t> dizem-se </a:t>
            </a:r>
            <a:r>
              <a:rPr lang="pt-PT" b="1" dirty="0" smtClean="0"/>
              <a:t>adjacentes </a:t>
            </a:r>
            <a:r>
              <a:rPr lang="pt-PT" dirty="0" smtClean="0"/>
              <a:t>(i.e.</a:t>
            </a:r>
            <a:r>
              <a:rPr lang="pt-PT" dirty="0"/>
              <a:t> </a:t>
            </a:r>
            <a:r>
              <a:rPr lang="pt-PT" dirty="0" smtClean="0"/>
              <a:t>dois vértices são adjacentes se um é sucessor do outro)</a:t>
            </a:r>
            <a:endParaRPr lang="pt-PT" b="1" dirty="0" smtClean="0"/>
          </a:p>
          <a:p>
            <a:r>
              <a:rPr lang="pt-PT" dirty="0" smtClean="0"/>
              <a:t>Num grafo </a:t>
            </a:r>
            <a:r>
              <a:rPr lang="pt-PT" b="1" dirty="0" smtClean="0"/>
              <a:t>não orientado </a:t>
            </a:r>
            <a:r>
              <a:rPr lang="pt-PT" dirty="0" smtClean="0"/>
              <a:t>G=(V,E), os vértices x e y são adjacentes se existe em E o par não ordenado (</a:t>
            </a:r>
            <a:r>
              <a:rPr lang="pt-PT" dirty="0" err="1" smtClean="0"/>
              <a:t>x,y</a:t>
            </a:r>
            <a:r>
              <a:rPr lang="pt-PT" dirty="0" smtClean="0"/>
              <a:t>) (i.e.  existe (</a:t>
            </a:r>
            <a:r>
              <a:rPr lang="pt-PT" dirty="0" err="1" smtClean="0"/>
              <a:t>x,y</a:t>
            </a:r>
            <a:r>
              <a:rPr lang="pt-PT" dirty="0" smtClean="0"/>
              <a:t>) ou (</a:t>
            </a:r>
            <a:r>
              <a:rPr lang="pt-PT" dirty="0" err="1" smtClean="0"/>
              <a:t>y,x</a:t>
            </a:r>
            <a:r>
              <a:rPr lang="pt-PT" dirty="0" smtClean="0"/>
              <a:t>))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8877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smtClean="0"/>
              <a:t>Grau de um nó</a:t>
            </a:r>
            <a:endParaRPr lang="pt-PT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-457200">
              <a:buFont typeface="Arial"/>
              <a:buChar char="•"/>
            </a:pPr>
            <a:r>
              <a:rPr lang="pt-PT" dirty="0" smtClean="0"/>
              <a:t>O </a:t>
            </a:r>
            <a:r>
              <a:rPr lang="pt-PT" b="1" dirty="0" smtClean="0"/>
              <a:t>grau</a:t>
            </a:r>
            <a:r>
              <a:rPr lang="pt-PT" dirty="0" smtClean="0"/>
              <a:t> de um nó é definido como o número de ligações que ligam esse nó a outros nós, i.e. é o nº de nós adjacentes</a:t>
            </a:r>
          </a:p>
          <a:p>
            <a:pPr marL="457200" lvl="1" indent="-457200">
              <a:buFont typeface="Arial"/>
              <a:buChar char="•"/>
            </a:pPr>
            <a:r>
              <a:rPr lang="pt-PT" dirty="0" smtClean="0"/>
              <a:t>Se grafo é </a:t>
            </a:r>
            <a:r>
              <a:rPr lang="pt-PT" b="1" dirty="0" smtClean="0"/>
              <a:t>orientado</a:t>
            </a:r>
            <a:r>
              <a:rPr lang="pt-PT" dirty="0" smtClean="0"/>
              <a:t>, podem definir-se:</a:t>
            </a:r>
          </a:p>
          <a:p>
            <a:pPr marL="742950" lvl="2" indent="-342900"/>
            <a:r>
              <a:rPr lang="pt-PT" dirty="0" smtClean="0"/>
              <a:t>o grau de </a:t>
            </a:r>
            <a:r>
              <a:rPr lang="pt-PT" b="1" dirty="0" smtClean="0"/>
              <a:t>entrada</a:t>
            </a:r>
            <a:r>
              <a:rPr lang="pt-PT" dirty="0" smtClean="0"/>
              <a:t>: número de ligações que chegam a esse nó (nº de predecessores)</a:t>
            </a:r>
          </a:p>
          <a:p>
            <a:pPr marL="742950" lvl="2" indent="-342900"/>
            <a:r>
              <a:rPr lang="pt-PT" dirty="0"/>
              <a:t>o</a:t>
            </a:r>
            <a:r>
              <a:rPr lang="pt-PT" dirty="0" smtClean="0"/>
              <a:t> grau de </a:t>
            </a:r>
            <a:r>
              <a:rPr lang="pt-PT" b="1" dirty="0" smtClean="0"/>
              <a:t>saída</a:t>
            </a:r>
            <a:r>
              <a:rPr lang="pt-PT" dirty="0" smtClean="0"/>
              <a:t>: número de ligações que saem desse nó (nº de sucessores)</a:t>
            </a:r>
          </a:p>
          <a:p>
            <a:pPr marL="457200" lvl="1" indent="-457200">
              <a:buFont typeface="Arial"/>
              <a:buChar char="•"/>
            </a:pPr>
            <a:r>
              <a:rPr lang="pt-PT" dirty="0" smtClean="0"/>
              <a:t>Para o grafo completo pode definir-se:</a:t>
            </a:r>
          </a:p>
          <a:p>
            <a:pPr marL="857250" lvl="2" indent="-457200"/>
            <a:r>
              <a:rPr lang="pt-PT" b="1" dirty="0" smtClean="0"/>
              <a:t>Grau médio &lt;k&gt;</a:t>
            </a:r>
            <a:r>
              <a:rPr lang="pt-PT" dirty="0" smtClean="0"/>
              <a:t>: média do grau calculada sobre todos os nós</a:t>
            </a:r>
          </a:p>
          <a:p>
            <a:pPr marL="857250" lvl="2" indent="-457200"/>
            <a:r>
              <a:rPr lang="pt-PT" b="1" dirty="0" smtClean="0"/>
              <a:t>Distribuição do grau P(k)</a:t>
            </a:r>
            <a:r>
              <a:rPr lang="pt-PT" dirty="0" smtClean="0"/>
              <a:t>: probabilidade que um nó tenha grau k, calculadas para cada valor de k = 1, ..., nº de nós do grafo</a:t>
            </a:r>
          </a:p>
          <a:p>
            <a:pPr marL="857250" lvl="2" indent="-457200"/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327181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8" y="-4574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graus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220" y="1160217"/>
            <a:ext cx="2828224" cy="5078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b="1" dirty="0" err="1" smtClean="0"/>
              <a:t>getSuccessors</a:t>
            </a:r>
            <a:r>
              <a:rPr lang="en-US" dirty="0" smtClean="0"/>
              <a:t>(self, v)</a:t>
            </a:r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getPredecessors</a:t>
            </a:r>
            <a:r>
              <a:rPr lang="en-US" dirty="0"/>
              <a:t>(self, v)</a:t>
            </a:r>
          </a:p>
          <a:p>
            <a:r>
              <a:rPr lang="en-US" dirty="0"/>
              <a:t>	…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getAdjacents</a:t>
            </a:r>
            <a:r>
              <a:rPr lang="en-US" dirty="0" smtClean="0"/>
              <a:t>(self, v):</a:t>
            </a:r>
          </a:p>
          <a:p>
            <a:r>
              <a:rPr lang="en-US" dirty="0" smtClean="0"/>
              <a:t>	…</a:t>
            </a:r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outDegree</a:t>
            </a:r>
            <a:r>
              <a:rPr lang="en-US" dirty="0"/>
              <a:t>(self, v):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inDegree</a:t>
            </a:r>
            <a:r>
              <a:rPr lang="en-US" dirty="0"/>
              <a:t>(self, v):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degree</a:t>
            </a:r>
            <a:r>
              <a:rPr lang="en-US" dirty="0"/>
              <a:t>(self, v):</a:t>
            </a:r>
          </a:p>
          <a:p>
            <a:r>
              <a:rPr lang="en-US" dirty="0" smtClean="0"/>
              <a:t>	…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2127" y="1168006"/>
            <a:ext cx="5331395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 err="1" smtClean="0"/>
              <a:t>getSuccessors</a:t>
            </a:r>
            <a:r>
              <a:rPr lang="pt-PT" b="1" dirty="0" smtClean="0"/>
              <a:t> – </a:t>
            </a:r>
            <a:r>
              <a:rPr lang="pt-PT" dirty="0" smtClean="0"/>
              <a:t>dá lista de nós sucessores do nó v</a:t>
            </a:r>
          </a:p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err="1" smtClean="0"/>
              <a:t>getPredecessors</a:t>
            </a:r>
            <a:r>
              <a:rPr lang="pt-PT" b="1" dirty="0" smtClean="0"/>
              <a:t> – </a:t>
            </a:r>
            <a:r>
              <a:rPr lang="pt-PT" dirty="0" smtClean="0"/>
              <a:t>dá lista de nós antecessores do nó v</a:t>
            </a:r>
          </a:p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err="1" smtClean="0"/>
              <a:t>getAdjacents</a:t>
            </a:r>
            <a:r>
              <a:rPr lang="pt-PT" b="1" dirty="0" smtClean="0"/>
              <a:t> – </a:t>
            </a:r>
            <a:r>
              <a:rPr lang="pt-PT" dirty="0" smtClean="0"/>
              <a:t>dá lista de nós adjacentes do nó v</a:t>
            </a:r>
          </a:p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err="1" smtClean="0"/>
              <a:t>outDegree</a:t>
            </a:r>
            <a:r>
              <a:rPr lang="pt-PT" dirty="0" smtClean="0"/>
              <a:t>– calcula grau de saída do nó v</a:t>
            </a:r>
          </a:p>
          <a:p>
            <a:endParaRPr lang="pt-PT" dirty="0" smtClean="0"/>
          </a:p>
          <a:p>
            <a:endParaRPr lang="pt-PT" dirty="0" smtClean="0"/>
          </a:p>
          <a:p>
            <a:r>
              <a:rPr lang="pt-PT" b="1" dirty="0" err="1" smtClean="0"/>
              <a:t>inDegree</a:t>
            </a:r>
            <a:r>
              <a:rPr lang="pt-PT" dirty="0" smtClean="0"/>
              <a:t>– calcula grau de entrada do nó v</a:t>
            </a:r>
          </a:p>
          <a:p>
            <a:endParaRPr lang="pt-PT" b="1" dirty="0" smtClean="0"/>
          </a:p>
          <a:p>
            <a:endParaRPr lang="pt-PT" b="1" dirty="0" smtClean="0"/>
          </a:p>
          <a:p>
            <a:r>
              <a:rPr lang="pt-PT" b="1" dirty="0" err="1" smtClean="0"/>
              <a:t>degree</a:t>
            </a:r>
            <a:r>
              <a:rPr lang="pt-PT" dirty="0" smtClean="0"/>
              <a:t>– calcula grau do nó v (todos os nós </a:t>
            </a:r>
          </a:p>
          <a:p>
            <a:r>
              <a:rPr lang="pt-PT" dirty="0" smtClean="0"/>
              <a:t>Adjacentes quer percursores quer sucessores)</a:t>
            </a:r>
          </a:p>
        </p:txBody>
      </p:sp>
    </p:spTree>
    <p:extLst>
      <p:ext uri="{BB962C8B-B14F-4D97-AF65-F5344CB8AC3E}">
        <p14:creationId xmlns:p14="http://schemas.microsoft.com/office/powerpoint/2010/main" xmlns="" val="177321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0930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graus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54017" y="921975"/>
            <a:ext cx="4729288" cy="2585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outDegree</a:t>
            </a:r>
            <a:r>
              <a:rPr lang="en-US" dirty="0"/>
              <a:t>(self, v):</a:t>
            </a:r>
          </a:p>
          <a:p>
            <a:r>
              <a:rPr lang="en-US" dirty="0" smtClean="0"/>
              <a:t>	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self.graph</a:t>
            </a:r>
            <a:r>
              <a:rPr lang="en-US" dirty="0"/>
              <a:t>[v])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inDegree</a:t>
            </a:r>
            <a:r>
              <a:rPr lang="en-US" dirty="0"/>
              <a:t>(self, v):</a:t>
            </a:r>
          </a:p>
          <a:p>
            <a:r>
              <a:rPr lang="en-US" dirty="0" smtClean="0"/>
              <a:t>	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self.getPredecessors</a:t>
            </a:r>
            <a:r>
              <a:rPr lang="en-US" dirty="0"/>
              <a:t>(v))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/>
              <a:t>degree</a:t>
            </a:r>
            <a:r>
              <a:rPr lang="en-US" dirty="0"/>
              <a:t>(self, v):</a:t>
            </a:r>
          </a:p>
          <a:p>
            <a:r>
              <a:rPr lang="en-US" dirty="0" smtClean="0"/>
              <a:t>	return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self.getAdjacents</a:t>
            </a:r>
            <a:r>
              <a:rPr lang="en-US" dirty="0"/>
              <a:t>(v))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16349" y="4043513"/>
            <a:ext cx="4116932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2:[3], 3:[2,4], 4:[2]} )</a:t>
            </a:r>
          </a:p>
          <a:p>
            <a:r>
              <a:rPr lang="en-US" dirty="0" err="1"/>
              <a:t>gr.printGraph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gr.getSuccessors</a:t>
            </a:r>
            <a:r>
              <a:rPr lang="en-US" dirty="0" smtClean="0"/>
              <a:t>(2))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gr.getPredecessors</a:t>
            </a:r>
            <a:r>
              <a:rPr lang="en-US" dirty="0" smtClean="0"/>
              <a:t>(2))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gr.getAdjacents</a:t>
            </a:r>
            <a:r>
              <a:rPr lang="en-US" dirty="0" smtClean="0"/>
              <a:t>(2))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gr.inDegree</a:t>
            </a:r>
            <a:r>
              <a:rPr lang="en-US" dirty="0" smtClean="0"/>
              <a:t>(2))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gr.outDegree</a:t>
            </a:r>
            <a:r>
              <a:rPr lang="en-US" dirty="0" smtClean="0"/>
              <a:t>(2))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gr.degree</a:t>
            </a:r>
            <a:r>
              <a:rPr lang="en-US" dirty="0" smtClean="0"/>
              <a:t>(2))</a:t>
            </a:r>
            <a:endParaRPr lang="en-US" dirty="0"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970" y="837369"/>
            <a:ext cx="3609828" cy="4801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getSuccessors</a:t>
            </a:r>
            <a:r>
              <a:rPr lang="en-US" dirty="0" smtClean="0"/>
              <a:t>(self, v):        </a:t>
            </a:r>
          </a:p>
          <a:p>
            <a:r>
              <a:rPr lang="en-US" dirty="0"/>
              <a:t>	</a:t>
            </a:r>
            <a:r>
              <a:rPr lang="en-US" dirty="0" smtClean="0"/>
              <a:t>return list(</a:t>
            </a:r>
            <a:r>
              <a:rPr lang="en-US" dirty="0" err="1" smtClean="0"/>
              <a:t>self.graph</a:t>
            </a:r>
            <a:r>
              <a:rPr lang="en-US" dirty="0"/>
              <a:t>[v</a:t>
            </a:r>
            <a:r>
              <a:rPr lang="en-US" dirty="0" smtClean="0"/>
              <a:t>])   </a:t>
            </a:r>
          </a:p>
          <a:p>
            <a:r>
              <a:rPr lang="en-US" dirty="0" smtClean="0"/>
              <a:t>                             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getPredecessors</a:t>
            </a:r>
            <a:r>
              <a:rPr lang="en-US" dirty="0"/>
              <a:t>(self, v):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res </a:t>
            </a:r>
            <a:r>
              <a:rPr lang="en-US" dirty="0"/>
              <a:t>= </a:t>
            </a:r>
            <a:r>
              <a:rPr lang="en-US" dirty="0" smtClean="0"/>
              <a:t>[ ]        </a:t>
            </a:r>
          </a:p>
          <a:p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k in </a:t>
            </a:r>
            <a:r>
              <a:rPr lang="en-US" dirty="0" err="1"/>
              <a:t>self.graph.keys</a:t>
            </a:r>
            <a:r>
              <a:rPr lang="en-US" dirty="0"/>
              <a:t>():    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v in </a:t>
            </a:r>
            <a:r>
              <a:rPr lang="en-US" dirty="0" err="1"/>
              <a:t>self.graph</a:t>
            </a:r>
            <a:r>
              <a:rPr lang="en-US" dirty="0"/>
              <a:t>[k]:                 </a:t>
            </a:r>
            <a:r>
              <a:rPr lang="en-US" dirty="0" smtClean="0"/>
              <a:t>			</a:t>
            </a:r>
            <a:r>
              <a:rPr lang="en-US" dirty="0" err="1" smtClean="0"/>
              <a:t>res.append</a:t>
            </a:r>
            <a:r>
              <a:rPr lang="en-US" dirty="0"/>
              <a:t>(k)       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/>
              <a:t>res      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getAdjacents</a:t>
            </a:r>
            <a:r>
              <a:rPr lang="en-US" dirty="0"/>
              <a:t>(self, v)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dirty="0" err="1"/>
              <a:t>suc</a:t>
            </a:r>
            <a:r>
              <a:rPr lang="en-US" dirty="0"/>
              <a:t> = </a:t>
            </a:r>
            <a:r>
              <a:rPr lang="en-US" dirty="0" err="1" smtClean="0"/>
              <a:t>self.getSuccessors</a:t>
            </a:r>
            <a:r>
              <a:rPr lang="en-US" dirty="0"/>
              <a:t>(v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 err="1"/>
              <a:t>pred</a:t>
            </a:r>
            <a:r>
              <a:rPr lang="en-US" dirty="0"/>
              <a:t> = </a:t>
            </a:r>
            <a:r>
              <a:rPr lang="en-US" dirty="0" err="1"/>
              <a:t>self.getPredecessors</a:t>
            </a:r>
            <a:r>
              <a:rPr lang="en-US" dirty="0"/>
              <a:t>(v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/>
              <a:t>res = </a:t>
            </a:r>
            <a:r>
              <a:rPr lang="en-US" dirty="0" err="1" smtClean="0"/>
              <a:t>pred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/>
              <a:t>for p in </a:t>
            </a:r>
            <a:r>
              <a:rPr lang="en-US" dirty="0" err="1" smtClean="0"/>
              <a:t>suc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</a:t>
            </a:r>
            <a:r>
              <a:rPr lang="en-US" dirty="0"/>
              <a:t>if p not in res: </a:t>
            </a:r>
            <a:r>
              <a:rPr lang="en-US" dirty="0" err="1"/>
              <a:t>res.append</a:t>
            </a:r>
            <a:r>
              <a:rPr lang="en-US" dirty="0"/>
              <a:t>(p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</a:t>
            </a:r>
            <a:r>
              <a:rPr lang="en-US" dirty="0"/>
              <a:t>return 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9724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58" y="7473"/>
            <a:ext cx="8229600" cy="1143000"/>
          </a:xfrm>
        </p:spPr>
        <p:txBody>
          <a:bodyPr/>
          <a:lstStyle/>
          <a:p>
            <a:r>
              <a:rPr lang="pt-PT" b="1" dirty="0" smtClean="0"/>
              <a:t>Caminhos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57" y="1272979"/>
            <a:ext cx="8650765" cy="4913050"/>
          </a:xfrm>
        </p:spPr>
        <p:txBody>
          <a:bodyPr>
            <a:normAutofit/>
          </a:bodyPr>
          <a:lstStyle/>
          <a:p>
            <a:pPr marL="457200" lvl="1" indent="-457200">
              <a:buFont typeface="Arial"/>
              <a:buChar char="•"/>
            </a:pPr>
            <a:r>
              <a:rPr lang="pt-PT" dirty="0" smtClean="0"/>
              <a:t>Num grafo orientado </a:t>
            </a:r>
            <a:r>
              <a:rPr lang="pt-PT" b="1" dirty="0" smtClean="0"/>
              <a:t>G = (V,E)</a:t>
            </a:r>
            <a:r>
              <a:rPr lang="pt-PT" dirty="0" smtClean="0"/>
              <a:t>, um </a:t>
            </a:r>
            <a:r>
              <a:rPr lang="pt-PT" b="1" dirty="0" smtClean="0">
                <a:cs typeface="Arial" charset="0"/>
              </a:rPr>
              <a:t>caminho P </a:t>
            </a:r>
            <a:r>
              <a:rPr lang="pt-PT" dirty="0" smtClean="0">
                <a:cs typeface="Arial" charset="0"/>
              </a:rPr>
              <a:t>entre dois nós </a:t>
            </a:r>
            <a:r>
              <a:rPr lang="pt-PT" i="1" dirty="0" smtClean="0">
                <a:cs typeface="Arial" charset="0"/>
              </a:rPr>
              <a:t>x</a:t>
            </a:r>
            <a:r>
              <a:rPr lang="pt-PT" dirty="0" smtClean="0">
                <a:cs typeface="Arial" charset="0"/>
              </a:rPr>
              <a:t> e </a:t>
            </a:r>
            <a:r>
              <a:rPr lang="pt-PT" i="1" dirty="0" smtClean="0">
                <a:cs typeface="Arial" charset="0"/>
              </a:rPr>
              <a:t>y</a:t>
            </a:r>
            <a:r>
              <a:rPr lang="pt-PT" dirty="0" smtClean="0">
                <a:cs typeface="Arial" charset="0"/>
              </a:rPr>
              <a:t> é definido como uma sequência de nós  </a:t>
            </a:r>
            <a:r>
              <a:rPr lang="pt-PT" i="1" dirty="0" smtClean="0">
                <a:cs typeface="Arial" charset="0"/>
              </a:rPr>
              <a:t>P</a:t>
            </a:r>
            <a:r>
              <a:rPr lang="pt-PT" i="1" baseline="-25000" dirty="0" smtClean="0">
                <a:cs typeface="Arial" charset="0"/>
              </a:rPr>
              <a:t>1</a:t>
            </a:r>
            <a:r>
              <a:rPr lang="pt-PT" i="1" dirty="0" smtClean="0">
                <a:cs typeface="Arial" charset="0"/>
              </a:rPr>
              <a:t>, P</a:t>
            </a:r>
            <a:r>
              <a:rPr lang="pt-PT" i="1" baseline="-25000" dirty="0" smtClean="0">
                <a:cs typeface="Arial" charset="0"/>
              </a:rPr>
              <a:t>2</a:t>
            </a:r>
            <a:r>
              <a:rPr lang="pt-PT" i="1" dirty="0" smtClean="0">
                <a:cs typeface="Arial" charset="0"/>
              </a:rPr>
              <a:t>, ..., </a:t>
            </a:r>
            <a:r>
              <a:rPr lang="pt-PT" i="1" dirty="0" err="1" smtClean="0">
                <a:cs typeface="Arial" charset="0"/>
              </a:rPr>
              <a:t>P</a:t>
            </a:r>
            <a:r>
              <a:rPr lang="pt-PT" i="1" baseline="-25000" dirty="0" err="1" smtClean="0">
                <a:cs typeface="Arial" charset="0"/>
              </a:rPr>
              <a:t>n</a:t>
            </a:r>
            <a:r>
              <a:rPr lang="pt-PT" i="1" dirty="0" smtClean="0">
                <a:cs typeface="Arial" charset="0"/>
              </a:rPr>
              <a:t> </a:t>
            </a:r>
            <a:r>
              <a:rPr lang="pt-PT" dirty="0" smtClean="0">
                <a:cs typeface="Arial" charset="0"/>
              </a:rPr>
              <a:t>onde </a:t>
            </a:r>
            <a:r>
              <a:rPr lang="pt-PT" i="1" dirty="0" smtClean="0">
                <a:cs typeface="Arial" charset="0"/>
              </a:rPr>
              <a:t>P</a:t>
            </a:r>
            <a:r>
              <a:rPr lang="pt-PT" i="1" baseline="-25000" dirty="0" smtClean="0">
                <a:cs typeface="Arial" charset="0"/>
              </a:rPr>
              <a:t>1</a:t>
            </a:r>
            <a:r>
              <a:rPr lang="pt-PT" dirty="0" smtClean="0">
                <a:cs typeface="Arial" charset="0"/>
              </a:rPr>
              <a:t> = </a:t>
            </a:r>
            <a:r>
              <a:rPr lang="pt-PT" i="1" dirty="0" smtClean="0">
                <a:cs typeface="Arial" charset="0"/>
              </a:rPr>
              <a:t>x</a:t>
            </a:r>
            <a:r>
              <a:rPr lang="pt-PT" dirty="0" smtClean="0">
                <a:cs typeface="Arial" charset="0"/>
              </a:rPr>
              <a:t>, </a:t>
            </a:r>
            <a:r>
              <a:rPr lang="pt-PT" i="1" dirty="0" err="1" smtClean="0">
                <a:cs typeface="Arial" charset="0"/>
              </a:rPr>
              <a:t>P</a:t>
            </a:r>
            <a:r>
              <a:rPr lang="pt-PT" i="1" baseline="-25000" dirty="0" err="1" smtClean="0">
                <a:cs typeface="Arial" charset="0"/>
              </a:rPr>
              <a:t>n</a:t>
            </a:r>
            <a:r>
              <a:rPr lang="pt-PT" dirty="0" smtClean="0">
                <a:cs typeface="Arial" charset="0"/>
              </a:rPr>
              <a:t> = </a:t>
            </a:r>
            <a:r>
              <a:rPr lang="pt-PT" i="1" dirty="0" smtClean="0">
                <a:cs typeface="Arial" charset="0"/>
              </a:rPr>
              <a:t>y</a:t>
            </a:r>
            <a:r>
              <a:rPr lang="pt-PT" dirty="0" smtClean="0">
                <a:cs typeface="Arial" charset="0"/>
              </a:rPr>
              <a:t> e todos os pares ordenados </a:t>
            </a:r>
            <a:r>
              <a:rPr lang="pt-PT" i="1" dirty="0" smtClean="0">
                <a:cs typeface="Arial" charset="0"/>
              </a:rPr>
              <a:t>(P</a:t>
            </a:r>
            <a:r>
              <a:rPr lang="pt-PT" i="1" baseline="-25000" dirty="0" smtClean="0">
                <a:cs typeface="Arial" charset="0"/>
              </a:rPr>
              <a:t>i</a:t>
            </a:r>
            <a:r>
              <a:rPr lang="pt-PT" i="1" dirty="0" smtClean="0">
                <a:cs typeface="Arial" charset="0"/>
              </a:rPr>
              <a:t>, P</a:t>
            </a:r>
            <a:r>
              <a:rPr lang="pt-PT" i="1" baseline="-25000" dirty="0" smtClean="0">
                <a:cs typeface="Arial" charset="0"/>
              </a:rPr>
              <a:t>i+1</a:t>
            </a:r>
            <a:r>
              <a:rPr lang="pt-PT" i="1" dirty="0" smtClean="0">
                <a:cs typeface="Arial" charset="0"/>
              </a:rPr>
              <a:t>)</a:t>
            </a:r>
            <a:r>
              <a:rPr lang="pt-PT" dirty="0" smtClean="0">
                <a:cs typeface="Arial" charset="0"/>
              </a:rPr>
              <a:t> são arcos pertencentes ao grafo (i.e. pertencem a E), sendo </a:t>
            </a:r>
            <a:r>
              <a:rPr lang="pt-PT" b="1" dirty="0" smtClean="0">
                <a:cs typeface="Arial" charset="0"/>
              </a:rPr>
              <a:t>n</a:t>
            </a:r>
            <a:r>
              <a:rPr lang="pt-PT" dirty="0" smtClean="0">
                <a:cs typeface="Arial" charset="0"/>
              </a:rPr>
              <a:t> o comprimento do caminho P</a:t>
            </a:r>
          </a:p>
          <a:p>
            <a:pPr marL="457200" lvl="1" indent="-457200">
              <a:buFont typeface="Arial"/>
              <a:buChar char="•"/>
            </a:pPr>
            <a:r>
              <a:rPr lang="pt-PT" dirty="0" smtClean="0">
                <a:cs typeface="Arial" charset="0"/>
              </a:rPr>
              <a:t>Num grafo </a:t>
            </a:r>
            <a:r>
              <a:rPr lang="pt-PT" b="1" dirty="0" smtClean="0">
                <a:cs typeface="Arial" charset="0"/>
              </a:rPr>
              <a:t>não orientado</a:t>
            </a:r>
            <a:r>
              <a:rPr lang="pt-PT" dirty="0" smtClean="0">
                <a:cs typeface="Arial" charset="0"/>
              </a:rPr>
              <a:t>, a definição é semelhante sendo que a condição é a de que o par não ordenado </a:t>
            </a:r>
            <a:r>
              <a:rPr lang="pt-PT" i="1" dirty="0" smtClean="0">
                <a:cs typeface="Arial" charset="0"/>
              </a:rPr>
              <a:t>(P</a:t>
            </a:r>
            <a:r>
              <a:rPr lang="pt-PT" i="1" baseline="-25000" dirty="0" smtClean="0">
                <a:cs typeface="Arial" charset="0"/>
              </a:rPr>
              <a:t>i</a:t>
            </a:r>
            <a:r>
              <a:rPr lang="pt-PT" i="1" dirty="0" smtClean="0">
                <a:cs typeface="Arial" charset="0"/>
              </a:rPr>
              <a:t>, P</a:t>
            </a:r>
            <a:r>
              <a:rPr lang="pt-PT" i="1" baseline="-25000" dirty="0" smtClean="0">
                <a:cs typeface="Arial" charset="0"/>
              </a:rPr>
              <a:t>i+1</a:t>
            </a:r>
            <a:r>
              <a:rPr lang="pt-PT" i="1" dirty="0" smtClean="0">
                <a:cs typeface="Arial" charset="0"/>
              </a:rPr>
              <a:t>) </a:t>
            </a:r>
            <a:r>
              <a:rPr lang="pt-PT" dirty="0" smtClean="0">
                <a:cs typeface="Arial" charset="0"/>
              </a:rPr>
              <a:t>pertence ao grafo (note que num par não ordenado não interessa a ordem dos nós)</a:t>
            </a:r>
          </a:p>
          <a:p>
            <a:pPr marL="857250" lvl="2" indent="-457200"/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59524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82"/>
            <a:ext cx="8229600" cy="1143000"/>
          </a:xfrm>
        </p:spPr>
        <p:txBody>
          <a:bodyPr/>
          <a:lstStyle/>
          <a:p>
            <a:r>
              <a:rPr lang="pt-PT" b="1" dirty="0" smtClean="0"/>
              <a:t>Nós atingíveis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144"/>
            <a:ext cx="8526106" cy="5138987"/>
          </a:xfrm>
        </p:spPr>
        <p:txBody>
          <a:bodyPr>
            <a:normAutofit/>
          </a:bodyPr>
          <a:lstStyle/>
          <a:p>
            <a:r>
              <a:rPr lang="pt-PT" dirty="0" smtClean="0"/>
              <a:t>Para um dado nó origem v, os nós </a:t>
            </a:r>
            <a:r>
              <a:rPr lang="pt-PT" b="1" dirty="0" smtClean="0"/>
              <a:t>atingíveis</a:t>
            </a:r>
            <a:r>
              <a:rPr lang="pt-PT" dirty="0" smtClean="0"/>
              <a:t> são aqueles para os quais existe um caminho com origem em v e final nesse mesmo nó</a:t>
            </a:r>
          </a:p>
          <a:p>
            <a:r>
              <a:rPr lang="pt-PT" dirty="0"/>
              <a:t>Para identificar todos os nós atingíveis de um nó origem é necessário realizar uma </a:t>
            </a:r>
            <a:r>
              <a:rPr lang="pt-PT" b="1" dirty="0"/>
              <a:t>travessia</a:t>
            </a:r>
            <a:r>
              <a:rPr lang="pt-PT" dirty="0"/>
              <a:t> do </a:t>
            </a:r>
            <a:r>
              <a:rPr lang="pt-PT" dirty="0" smtClean="0"/>
              <a:t>grafo, onde o </a:t>
            </a:r>
            <a:r>
              <a:rPr lang="pt-PT" dirty="0"/>
              <a:t>algoritmo </a:t>
            </a:r>
            <a:r>
              <a:rPr lang="pt-PT" dirty="0" smtClean="0"/>
              <a:t>passa por:</a:t>
            </a:r>
          </a:p>
          <a:p>
            <a:pPr lvl="1"/>
            <a:r>
              <a:rPr lang="pt-PT" dirty="0" smtClean="0"/>
              <a:t>Iniciar no nó origem </a:t>
            </a:r>
          </a:p>
          <a:p>
            <a:pPr lvl="1"/>
            <a:r>
              <a:rPr lang="pt-PT" dirty="0" smtClean="0"/>
              <a:t>Visitar todos os sucessores do nó origem, todos os sucessores desses nós, e assim sucessivamente até visitar todos os nós atingíveis </a:t>
            </a:r>
          </a:p>
        </p:txBody>
      </p:sp>
    </p:spTree>
    <p:extLst>
      <p:ext uri="{BB962C8B-B14F-4D97-AF65-F5344CB8AC3E}">
        <p14:creationId xmlns:p14="http://schemas.microsoft.com/office/powerpoint/2010/main" xmlns="" val="148267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936" y="-85700"/>
            <a:ext cx="8229600" cy="1143000"/>
          </a:xfrm>
        </p:spPr>
        <p:txBody>
          <a:bodyPr/>
          <a:lstStyle/>
          <a:p>
            <a:r>
              <a:rPr lang="pt-PT" b="1" dirty="0" smtClean="0"/>
              <a:t>Definição de grafo</a:t>
            </a:r>
            <a:endParaRPr lang="pt-PT" b="1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22288" y="998538"/>
            <a:ext cx="81010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3300"/>
              </a:buClr>
            </a:pPr>
            <a:r>
              <a:rPr lang="pt-PT" dirty="0" smtClean="0"/>
              <a:t>Um </a:t>
            </a:r>
            <a:r>
              <a:rPr lang="pt-PT" b="1" dirty="0" smtClean="0">
                <a:solidFill>
                  <a:srgbClr val="953735"/>
                </a:solidFill>
              </a:rPr>
              <a:t>grafo</a:t>
            </a:r>
            <a:r>
              <a:rPr lang="pt-PT" dirty="0" smtClean="0">
                <a:solidFill>
                  <a:srgbClr val="953735"/>
                </a:solidFill>
              </a:rPr>
              <a:t> </a:t>
            </a:r>
            <a:r>
              <a:rPr lang="pt-PT" b="1" dirty="0" smtClean="0">
                <a:solidFill>
                  <a:srgbClr val="953735"/>
                </a:solidFill>
              </a:rPr>
              <a:t>G=(V,E)</a:t>
            </a:r>
            <a:r>
              <a:rPr lang="pt-PT" dirty="0" smtClean="0"/>
              <a:t> é uma estrutura matemática composta por:</a:t>
            </a:r>
            <a:endParaRPr lang="pt-PT" b="1" dirty="0" smtClean="0">
              <a:solidFill>
                <a:srgbClr val="D85213"/>
              </a:solidFill>
            </a:endParaRPr>
          </a:p>
          <a:p>
            <a:pPr lvl="1" eaLnBrk="1" hangingPunct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dirty="0" smtClean="0"/>
              <a:t> Um conjunto </a:t>
            </a:r>
            <a:r>
              <a:rPr lang="pt-PT" b="1" dirty="0" smtClean="0"/>
              <a:t>V</a:t>
            </a:r>
            <a:r>
              <a:rPr lang="pt-PT" dirty="0" smtClean="0"/>
              <a:t> de vértices ou </a:t>
            </a:r>
            <a:r>
              <a:rPr lang="pt-PT" b="1" dirty="0" smtClean="0">
                <a:solidFill>
                  <a:srgbClr val="D85213"/>
                </a:solidFill>
              </a:rPr>
              <a:t>nós</a:t>
            </a:r>
            <a:endParaRPr lang="pt-PT" dirty="0" smtClean="0"/>
          </a:p>
          <a:p>
            <a:pPr lvl="1" eaLnBrk="1" hangingPunct="1">
              <a:spcBef>
                <a:spcPct val="50000"/>
              </a:spcBef>
              <a:buClr>
                <a:srgbClr val="FF3300"/>
              </a:buClr>
              <a:buFont typeface="Wingdings" charset="0"/>
              <a:buChar char="§"/>
            </a:pPr>
            <a:r>
              <a:rPr lang="pt-PT" dirty="0" smtClean="0"/>
              <a:t> Um conjunto </a:t>
            </a:r>
            <a:r>
              <a:rPr lang="pt-PT" b="1" dirty="0" smtClean="0"/>
              <a:t>E </a:t>
            </a:r>
            <a:r>
              <a:rPr lang="pt-PT" dirty="0" smtClean="0"/>
              <a:t>de pares de nós, designados por ramos, conexões, </a:t>
            </a:r>
            <a:r>
              <a:rPr lang="pt-PT" b="1" dirty="0" smtClean="0">
                <a:solidFill>
                  <a:srgbClr val="D85213"/>
                </a:solidFill>
              </a:rPr>
              <a:t>ligações</a:t>
            </a:r>
            <a:r>
              <a:rPr lang="pt-PT" dirty="0" smtClean="0"/>
              <a:t> ou </a:t>
            </a:r>
            <a:r>
              <a:rPr lang="pt-PT" b="1" dirty="0" smtClean="0">
                <a:solidFill>
                  <a:srgbClr val="D85213"/>
                </a:solidFill>
              </a:rPr>
              <a:t>arcos</a:t>
            </a:r>
            <a:r>
              <a:rPr lang="pt-PT" dirty="0" smtClean="0"/>
              <a:t>, cada um ligando dois nós. Estes arcos podem ter uma orientação (pares ordenados) ou não.</a:t>
            </a:r>
            <a:endParaRPr lang="pt-PT" dirty="0"/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6333604" y="4602892"/>
            <a:ext cx="26035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dirty="0"/>
              <a:t>V = { N1, N2, N3, N4 }</a:t>
            </a:r>
          </a:p>
          <a:p>
            <a:pPr eaLnBrk="1" hangingPunct="1"/>
            <a:endParaRPr lang="pt-PT" sz="1800" dirty="0"/>
          </a:p>
          <a:p>
            <a:pPr eaLnBrk="1" hangingPunct="1"/>
            <a:r>
              <a:rPr lang="pt-PT" sz="1800" dirty="0"/>
              <a:t>E = { (N1,</a:t>
            </a:r>
            <a:r>
              <a:rPr lang="pt-PT" sz="1800" dirty="0" smtClean="0"/>
              <a:t>N2)</a:t>
            </a:r>
            <a:r>
              <a:rPr lang="pt-PT" sz="1800" dirty="0"/>
              <a:t>, </a:t>
            </a:r>
            <a:r>
              <a:rPr lang="pt-PT" sz="1800" dirty="0" smtClean="0"/>
              <a:t>(N2, N3), (</a:t>
            </a:r>
            <a:r>
              <a:rPr lang="pt-PT" sz="1800" dirty="0"/>
              <a:t>N3,</a:t>
            </a:r>
            <a:r>
              <a:rPr lang="pt-PT" sz="1800" dirty="0" smtClean="0"/>
              <a:t>N2)</a:t>
            </a:r>
            <a:r>
              <a:rPr lang="pt-PT" sz="1800" dirty="0"/>
              <a:t>, (N4,</a:t>
            </a:r>
            <a:r>
              <a:rPr lang="pt-PT" sz="1800" dirty="0" smtClean="0"/>
              <a:t>N2)</a:t>
            </a:r>
            <a:r>
              <a:rPr lang="pt-PT" sz="1800" dirty="0"/>
              <a:t>, (N3,</a:t>
            </a:r>
            <a:r>
              <a:rPr lang="pt-PT" sz="1800" dirty="0" smtClean="0"/>
              <a:t>N4) </a:t>
            </a:r>
            <a:r>
              <a:rPr lang="pt-PT" sz="1800" dirty="0"/>
              <a:t>}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08348" y="6248499"/>
            <a:ext cx="315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 de um grafo orientado</a:t>
            </a:r>
            <a:endParaRPr lang="pt-PT" dirty="0"/>
          </a:p>
        </p:txBody>
      </p:sp>
      <p:grpSp>
        <p:nvGrpSpPr>
          <p:cNvPr id="3" name="Group 2"/>
          <p:cNvGrpSpPr/>
          <p:nvPr/>
        </p:nvGrpSpPr>
        <p:grpSpPr>
          <a:xfrm>
            <a:off x="1275080" y="4305740"/>
            <a:ext cx="4635500" cy="1755775"/>
            <a:chOff x="1275080" y="4305740"/>
            <a:chExt cx="4635500" cy="1755775"/>
          </a:xfrm>
        </p:grpSpPr>
        <p:sp>
          <p:nvSpPr>
            <p:cNvPr id="5" name="Oval 12"/>
            <p:cNvSpPr>
              <a:spLocks noChangeArrowheads="1"/>
            </p:cNvSpPr>
            <p:nvPr/>
          </p:nvSpPr>
          <p:spPr bwMode="auto">
            <a:xfrm>
              <a:off x="1275080" y="4755002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N1</a:t>
              </a:r>
            </a:p>
          </p:txBody>
        </p:sp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3121342" y="4305740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N2</a:t>
              </a:r>
            </a:p>
          </p:txBody>
        </p:sp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3121342" y="5655115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N3</a:t>
              </a: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5145405" y="4845490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dirty="0"/>
                <a:t>N4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2041842" y="4575615"/>
              <a:ext cx="10795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3526155" y="4710552"/>
              <a:ext cx="0" cy="9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 flipV="1">
              <a:off x="3884930" y="5161402"/>
              <a:ext cx="1260475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 flipV="1">
              <a:off x="3884930" y="4620065"/>
              <a:ext cx="1214437" cy="315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V="1">
              <a:off x="3398070" y="4712140"/>
              <a:ext cx="0" cy="9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xmlns="" val="36309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82"/>
            <a:ext cx="8229600" cy="1143000"/>
          </a:xfrm>
        </p:spPr>
        <p:txBody>
          <a:bodyPr/>
          <a:lstStyle/>
          <a:p>
            <a:r>
              <a:rPr lang="pt-PT" b="1" dirty="0" smtClean="0"/>
              <a:t>Travessia do grafo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144"/>
            <a:ext cx="8526106" cy="5138987"/>
          </a:xfrm>
        </p:spPr>
        <p:txBody>
          <a:bodyPr>
            <a:normAutofit/>
          </a:bodyPr>
          <a:lstStyle/>
          <a:p>
            <a:r>
              <a:rPr lang="pt-PT" dirty="0" smtClean="0"/>
              <a:t>Duas estratégias podem ser usadas para definir a ordem de exploração dos nós numa travessia:</a:t>
            </a:r>
          </a:p>
          <a:p>
            <a:pPr lvl="1"/>
            <a:r>
              <a:rPr lang="pt-PT" dirty="0" smtClean="0"/>
              <a:t>Em </a:t>
            </a:r>
            <a:r>
              <a:rPr lang="pt-PT" b="1" dirty="0" smtClean="0"/>
              <a:t>largura</a:t>
            </a:r>
            <a:r>
              <a:rPr lang="pt-PT" dirty="0" smtClean="0"/>
              <a:t>: começa pelo nó origem, depois explora todos os seus sucessores, depois os sucessores destes, e assim sucessivamente até todos os nós atingíveis terem sido explorados</a:t>
            </a:r>
          </a:p>
          <a:p>
            <a:pPr lvl="1"/>
            <a:r>
              <a:rPr lang="pt-PT" dirty="0" smtClean="0"/>
              <a:t>Em </a:t>
            </a:r>
            <a:r>
              <a:rPr lang="pt-PT" b="1" dirty="0" smtClean="0"/>
              <a:t>profundidade</a:t>
            </a:r>
            <a:r>
              <a:rPr lang="pt-PT" dirty="0" smtClean="0"/>
              <a:t>: começa pelo nó origem e explora o 1º sucessor, seguido pelo 1º sucessor deste e assim sucessivamente até não haver mais sucessores e ter que se fazer “</a:t>
            </a:r>
            <a:r>
              <a:rPr lang="pt-PT" dirty="0" err="1" smtClean="0"/>
              <a:t>backtracking</a:t>
            </a:r>
            <a:r>
              <a:rPr lang="pt-PT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43563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1" dirty="0" smtClean="0"/>
              <a:t>Caminhos mais curtos / distâncias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-457200">
              <a:buFont typeface="Arial"/>
              <a:buChar char="•"/>
            </a:pPr>
            <a:r>
              <a:rPr lang="pt-PT" dirty="0" smtClean="0">
                <a:cs typeface="Arial" charset="0"/>
              </a:rPr>
              <a:t>O </a:t>
            </a:r>
            <a:r>
              <a:rPr lang="pt-PT" b="1" dirty="0" smtClean="0">
                <a:cs typeface="Arial" charset="0"/>
              </a:rPr>
              <a:t>caminho mais curto </a:t>
            </a:r>
            <a:r>
              <a:rPr lang="pt-PT" dirty="0" smtClean="0">
                <a:cs typeface="Arial" charset="0"/>
              </a:rPr>
              <a:t>entre dois nós define-se como o caminho P entre esses nós cujo comprimento (nº de nós) seja o menor de entre todos os possíveis caminhos entre eles</a:t>
            </a:r>
          </a:p>
          <a:p>
            <a:pPr marL="457200" lvl="1" indent="-457200">
              <a:buFont typeface="Arial"/>
              <a:buChar char="•"/>
            </a:pPr>
            <a:r>
              <a:rPr lang="pt-PT" dirty="0" smtClean="0">
                <a:cs typeface="Arial" charset="0"/>
              </a:rPr>
              <a:t>O caminho mais curto pode ser encontrado com uma travessia do grafo em largura terminada quando o nó desejado é atingido</a:t>
            </a:r>
          </a:p>
          <a:p>
            <a:pPr marL="457200" lvl="1" indent="-457200">
              <a:buFont typeface="Arial"/>
              <a:buChar char="•"/>
            </a:pPr>
            <a:r>
              <a:rPr lang="pt-PT" dirty="0" smtClean="0">
                <a:cs typeface="Arial" charset="0"/>
              </a:rPr>
              <a:t>A </a:t>
            </a:r>
            <a:r>
              <a:rPr lang="pt-PT" b="1" dirty="0" smtClean="0">
                <a:cs typeface="Arial" charset="0"/>
              </a:rPr>
              <a:t>distância</a:t>
            </a:r>
            <a:r>
              <a:rPr lang="pt-PT" dirty="0" smtClean="0">
                <a:cs typeface="Arial" charset="0"/>
              </a:rPr>
              <a:t> entre dois nós define-se como o comprimento do caminho mais curto entre ambos, i.e. o número de nós visitados (incluindo o destino); se não existir nenhum caminho a distância é considerada infinita</a:t>
            </a:r>
            <a:endParaRPr lang="pt-PT" dirty="0" smtClean="0"/>
          </a:p>
          <a:p>
            <a:pPr marL="857250" lvl="2" indent="-457200"/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pPr marL="0" lvl="1" indent="0">
              <a:buNone/>
            </a:pPr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291245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156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travessias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00" y="848579"/>
            <a:ext cx="5812271" cy="59093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 smtClean="0"/>
              <a:t>reachableBFS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self, v):</a:t>
            </a:r>
          </a:p>
          <a:p>
            <a:r>
              <a:rPr lang="en-US" dirty="0" smtClean="0"/>
              <a:t>	l </a:t>
            </a:r>
            <a:r>
              <a:rPr lang="en-US" dirty="0"/>
              <a:t>= [v]</a:t>
            </a:r>
          </a:p>
          <a:p>
            <a:r>
              <a:rPr lang="en-US" dirty="0" smtClean="0"/>
              <a:t>	res </a:t>
            </a:r>
            <a:r>
              <a:rPr lang="en-US" dirty="0"/>
              <a:t>= [</a:t>
            </a:r>
            <a:r>
              <a:rPr lang="en-US" dirty="0" smtClean="0"/>
              <a:t>]	</a:t>
            </a:r>
            <a:endParaRPr lang="en-US" dirty="0"/>
          </a:p>
          <a:p>
            <a:r>
              <a:rPr lang="en-US" dirty="0" smtClean="0"/>
              <a:t>	while </a:t>
            </a:r>
            <a:r>
              <a:rPr lang="en-US" dirty="0" err="1"/>
              <a:t>len</a:t>
            </a:r>
            <a:r>
              <a:rPr lang="en-US" dirty="0"/>
              <a:t>(l) &gt; 0:</a:t>
            </a:r>
          </a:p>
          <a:p>
            <a:r>
              <a:rPr lang="en-US" dirty="0" smtClean="0"/>
              <a:t>		node </a:t>
            </a:r>
            <a:r>
              <a:rPr lang="en-US" dirty="0"/>
              <a:t>= </a:t>
            </a:r>
            <a:r>
              <a:rPr lang="en-US" dirty="0" err="1"/>
              <a:t>l.pop</a:t>
            </a:r>
            <a:r>
              <a:rPr lang="en-US" dirty="0"/>
              <a:t>(0)</a:t>
            </a:r>
          </a:p>
          <a:p>
            <a:r>
              <a:rPr lang="en-US" dirty="0" smtClean="0"/>
              <a:t>		if </a:t>
            </a:r>
            <a:r>
              <a:rPr lang="en-US" dirty="0"/>
              <a:t>node != v: </a:t>
            </a:r>
            <a:r>
              <a:rPr lang="en-US" dirty="0" err="1"/>
              <a:t>res.append</a:t>
            </a:r>
            <a:r>
              <a:rPr lang="en-US" dirty="0"/>
              <a:t>(node)</a:t>
            </a:r>
          </a:p>
          <a:p>
            <a:r>
              <a:rPr lang="en-US" dirty="0" smtClean="0"/>
              <a:t>		for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self.graph</a:t>
            </a:r>
            <a:r>
              <a:rPr lang="en-US" dirty="0"/>
              <a:t>[node]:</a:t>
            </a:r>
          </a:p>
          <a:p>
            <a:r>
              <a:rPr lang="en-US" dirty="0" smtClean="0"/>
              <a:t>			if </a:t>
            </a:r>
            <a:r>
              <a:rPr lang="en-US" dirty="0" err="1"/>
              <a:t>elem</a:t>
            </a:r>
            <a:r>
              <a:rPr lang="en-US" dirty="0"/>
              <a:t> not in res and </a:t>
            </a:r>
            <a:r>
              <a:rPr lang="en-US" dirty="0" err="1"/>
              <a:t>elem</a:t>
            </a:r>
            <a:r>
              <a:rPr lang="en-US" dirty="0"/>
              <a:t> not in l: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l.append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</a:t>
            </a:r>
          </a:p>
          <a:p>
            <a:r>
              <a:rPr lang="en-US" dirty="0" smtClean="0"/>
              <a:t>	return </a:t>
            </a:r>
            <a:r>
              <a:rPr lang="en-US" dirty="0"/>
              <a:t>res</a:t>
            </a:r>
          </a:p>
          <a:p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b="1" dirty="0" err="1" smtClean="0"/>
              <a:t>reachableDFS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/>
              <a:t>self, v):</a:t>
            </a:r>
          </a:p>
          <a:p>
            <a:r>
              <a:rPr lang="en-US" dirty="0" smtClean="0"/>
              <a:t>	l </a:t>
            </a:r>
            <a:r>
              <a:rPr lang="en-US" dirty="0"/>
              <a:t>= [v]</a:t>
            </a:r>
          </a:p>
          <a:p>
            <a:r>
              <a:rPr lang="en-US" dirty="0" smtClean="0"/>
              <a:t>	res </a:t>
            </a:r>
            <a:r>
              <a:rPr lang="en-US" dirty="0"/>
              <a:t>= []</a:t>
            </a:r>
          </a:p>
          <a:p>
            <a:r>
              <a:rPr lang="en-US" dirty="0" smtClean="0"/>
              <a:t>	while </a:t>
            </a:r>
            <a:r>
              <a:rPr lang="en-US" dirty="0" err="1"/>
              <a:t>len</a:t>
            </a:r>
            <a:r>
              <a:rPr lang="en-US" dirty="0"/>
              <a:t>(l) &gt; 0:</a:t>
            </a:r>
          </a:p>
          <a:p>
            <a:r>
              <a:rPr lang="en-US" dirty="0" smtClean="0"/>
              <a:t>		node </a:t>
            </a:r>
            <a:r>
              <a:rPr lang="en-US" dirty="0"/>
              <a:t>= </a:t>
            </a:r>
            <a:r>
              <a:rPr lang="en-US" dirty="0" err="1"/>
              <a:t>l.pop</a:t>
            </a:r>
            <a:r>
              <a:rPr lang="en-US" dirty="0"/>
              <a:t>(0)</a:t>
            </a:r>
          </a:p>
          <a:p>
            <a:r>
              <a:rPr lang="en-US" dirty="0" smtClean="0"/>
              <a:t>		if </a:t>
            </a:r>
            <a:r>
              <a:rPr lang="en-US" dirty="0"/>
              <a:t>node != v: </a:t>
            </a:r>
            <a:r>
              <a:rPr lang="en-US" dirty="0" err="1"/>
              <a:t>res.append</a:t>
            </a:r>
            <a:r>
              <a:rPr lang="en-US" dirty="0"/>
              <a:t>(node)</a:t>
            </a:r>
          </a:p>
          <a:p>
            <a:r>
              <a:rPr lang="en-US" dirty="0" smtClean="0"/>
              <a:t>		for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self.graph</a:t>
            </a:r>
            <a:r>
              <a:rPr lang="en-US" dirty="0"/>
              <a:t>[node]:</a:t>
            </a:r>
          </a:p>
          <a:p>
            <a:r>
              <a:rPr lang="en-US" dirty="0" smtClean="0"/>
              <a:t>			if </a:t>
            </a:r>
            <a:r>
              <a:rPr lang="en-US" dirty="0" err="1"/>
              <a:t>elem</a:t>
            </a:r>
            <a:r>
              <a:rPr lang="en-US" dirty="0"/>
              <a:t> not in res and </a:t>
            </a:r>
            <a:r>
              <a:rPr lang="en-US" dirty="0" err="1"/>
              <a:t>elem</a:t>
            </a:r>
            <a:r>
              <a:rPr lang="en-US" dirty="0"/>
              <a:t> not in l: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l.insert</a:t>
            </a:r>
            <a:r>
              <a:rPr lang="en-US" dirty="0"/>
              <a:t>(0, </a:t>
            </a:r>
            <a:r>
              <a:rPr lang="en-US" dirty="0" err="1"/>
              <a:t>elem</a:t>
            </a:r>
            <a:r>
              <a:rPr lang="en-US" dirty="0"/>
              <a:t>)</a:t>
            </a:r>
          </a:p>
          <a:p>
            <a:r>
              <a:rPr lang="en-US" dirty="0" smtClean="0"/>
              <a:t>	return </a:t>
            </a:r>
            <a:r>
              <a:rPr lang="en-US" dirty="0"/>
              <a:t>res</a:t>
            </a:r>
            <a:endParaRPr lang="en-US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1677" y="3688687"/>
            <a:ext cx="455143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gr2 = </a:t>
            </a:r>
            <a:r>
              <a:rPr lang="en-US" dirty="0" err="1"/>
              <a:t>MyGraph</a:t>
            </a:r>
            <a:r>
              <a:rPr lang="en-US" dirty="0"/>
              <a:t>( {1:[2,3], 2:[4], 3:[5], 4:[], 5:[]} )</a:t>
            </a:r>
          </a:p>
          <a:p>
            <a:r>
              <a:rPr lang="en-US" dirty="0" smtClean="0"/>
              <a:t>print (gr2.reachableBFS(1))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(gr2.reachableDFS(1))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130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48" y="-4574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distância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219" y="1160217"/>
            <a:ext cx="3124291" cy="4524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b="1" dirty="0" smtClean="0"/>
              <a:t>distance</a:t>
            </a:r>
            <a:r>
              <a:rPr lang="en-US" dirty="0" smtClean="0"/>
              <a:t>(self, s, d):</a:t>
            </a:r>
          </a:p>
          <a:p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shortestPath</a:t>
            </a:r>
            <a:r>
              <a:rPr lang="en-US" dirty="0"/>
              <a:t>(self, s, d):</a:t>
            </a:r>
          </a:p>
          <a:p>
            <a:r>
              <a:rPr lang="en-US" dirty="0"/>
              <a:t>	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reachableWithDist</a:t>
            </a:r>
            <a:r>
              <a:rPr lang="en-US" dirty="0" smtClean="0"/>
              <a:t>(</a:t>
            </a:r>
            <a:r>
              <a:rPr lang="en-US" dirty="0"/>
              <a:t>self, v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	…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0040" y="1160217"/>
            <a:ext cx="4791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 smtClean="0"/>
              <a:t>distance</a:t>
            </a:r>
            <a:r>
              <a:rPr lang="pt-PT" b="1" dirty="0" smtClean="0"/>
              <a:t> – </a:t>
            </a:r>
            <a:r>
              <a:rPr lang="pt-PT" dirty="0" smtClean="0"/>
              <a:t>retorna distância entre nós s e d</a:t>
            </a:r>
          </a:p>
          <a:p>
            <a:endParaRPr lang="pt-PT" b="1" dirty="0" smtClean="0"/>
          </a:p>
          <a:p>
            <a:endParaRPr lang="pt-PT" b="1" dirty="0"/>
          </a:p>
          <a:p>
            <a:endParaRPr lang="pt-PT" b="1" dirty="0"/>
          </a:p>
          <a:p>
            <a:r>
              <a:rPr lang="pt-PT" b="1" dirty="0" err="1" smtClean="0"/>
              <a:t>shortestPath</a:t>
            </a:r>
            <a:r>
              <a:rPr lang="pt-PT" dirty="0" smtClean="0"/>
              <a:t>– </a:t>
            </a:r>
            <a:r>
              <a:rPr lang="pt-PT" dirty="0"/>
              <a:t>retorna caminho mais curto </a:t>
            </a:r>
            <a:r>
              <a:rPr lang="pt-PT" dirty="0" smtClean="0"/>
              <a:t>entre s e d (lista de nós por onde passa)</a:t>
            </a:r>
            <a:endParaRPr lang="pt-PT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reachableWithDist</a:t>
            </a:r>
            <a:r>
              <a:rPr lang="pt-PT" b="1" dirty="0" smtClean="0"/>
              <a:t>– </a:t>
            </a:r>
            <a:r>
              <a:rPr lang="pt-PT" dirty="0" smtClean="0"/>
              <a:t>retorna lista de nós atingíveis a partir de v com respetiva distância</a:t>
            </a:r>
            <a:endParaRPr lang="pt-PT" dirty="0"/>
          </a:p>
          <a:p>
            <a:r>
              <a:rPr lang="pt-PT" dirty="0" smtClean="0"/>
              <a:t>(lista de pares nó, distância)</a:t>
            </a:r>
          </a:p>
          <a:p>
            <a:endParaRPr lang="pt-PT" dirty="0"/>
          </a:p>
          <a:p>
            <a:endParaRPr lang="pt-PT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1922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156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travessias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00" y="848579"/>
            <a:ext cx="5812271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/>
              <a:t>distance</a:t>
            </a:r>
            <a:r>
              <a:rPr lang="en-US" dirty="0"/>
              <a:t>(self, s, d):</a:t>
            </a:r>
          </a:p>
          <a:p>
            <a:r>
              <a:rPr lang="en-US" dirty="0" smtClean="0"/>
              <a:t>	if </a:t>
            </a:r>
            <a:r>
              <a:rPr lang="en-US" dirty="0"/>
              <a:t>s == d: return 0</a:t>
            </a:r>
          </a:p>
          <a:p>
            <a:r>
              <a:rPr lang="en-US" dirty="0" smtClean="0"/>
              <a:t>	l </a:t>
            </a:r>
            <a:r>
              <a:rPr lang="en-US" dirty="0"/>
              <a:t>= [(s,0)]</a:t>
            </a:r>
          </a:p>
          <a:p>
            <a:r>
              <a:rPr lang="en-US" dirty="0" smtClean="0"/>
              <a:t>	visited </a:t>
            </a:r>
            <a:r>
              <a:rPr lang="en-US" dirty="0"/>
              <a:t>= [s]</a:t>
            </a:r>
          </a:p>
          <a:p>
            <a:r>
              <a:rPr lang="en-US" dirty="0" smtClean="0"/>
              <a:t>	while </a:t>
            </a:r>
            <a:r>
              <a:rPr lang="en-US" dirty="0" err="1"/>
              <a:t>len</a:t>
            </a:r>
            <a:r>
              <a:rPr lang="en-US" dirty="0"/>
              <a:t>(l) &gt; 0:</a:t>
            </a:r>
          </a:p>
          <a:p>
            <a:r>
              <a:rPr lang="en-US" dirty="0" smtClean="0"/>
              <a:t>		node</a:t>
            </a:r>
            <a:r>
              <a:rPr lang="en-US" dirty="0"/>
              <a:t>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l.pop</a:t>
            </a:r>
            <a:r>
              <a:rPr lang="en-US" dirty="0"/>
              <a:t>(0)</a:t>
            </a:r>
          </a:p>
          <a:p>
            <a:r>
              <a:rPr lang="en-US" dirty="0" smtClean="0"/>
              <a:t>		for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self.graph</a:t>
            </a:r>
            <a:r>
              <a:rPr lang="en-US" dirty="0"/>
              <a:t>[node]:</a:t>
            </a:r>
          </a:p>
          <a:p>
            <a:r>
              <a:rPr lang="en-US" dirty="0" smtClean="0"/>
              <a:t>			if </a:t>
            </a:r>
            <a:r>
              <a:rPr lang="en-US" dirty="0" err="1"/>
              <a:t>elem</a:t>
            </a:r>
            <a:r>
              <a:rPr lang="en-US" dirty="0"/>
              <a:t> == d: return </a:t>
            </a:r>
            <a:r>
              <a:rPr lang="en-US" dirty="0" err="1"/>
              <a:t>dist</a:t>
            </a:r>
            <a:r>
              <a:rPr lang="en-US" dirty="0"/>
              <a:t> + 1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/>
              <a:t>elem</a:t>
            </a:r>
            <a:r>
              <a:rPr lang="en-US" dirty="0"/>
              <a:t> not in visited: 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l.append</a:t>
            </a:r>
            <a:r>
              <a:rPr lang="en-US" dirty="0"/>
              <a:t>((elem,dist+1))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visited.append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</a:t>
            </a:r>
          </a:p>
          <a:p>
            <a:r>
              <a:rPr lang="en-US" dirty="0" smtClean="0"/>
              <a:t>	return </a:t>
            </a:r>
            <a:r>
              <a:rPr lang="en-US" dirty="0"/>
              <a:t>float("</a:t>
            </a:r>
            <a:r>
              <a:rPr lang="en-US" dirty="0" err="1"/>
              <a:t>inf</a:t>
            </a:r>
            <a:r>
              <a:rPr lang="en-US" dirty="0"/>
              <a:t>")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705273" y="4311964"/>
            <a:ext cx="454703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2:[3], 3:[2,4], 4:[2]} 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gr.distance</a:t>
            </a:r>
            <a:r>
              <a:rPr lang="en-US" dirty="0" smtClean="0"/>
              <a:t>(1,4))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gr.distance</a:t>
            </a:r>
            <a:r>
              <a:rPr lang="en-US" dirty="0" smtClean="0"/>
              <a:t>(4,3))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gr2 </a:t>
            </a:r>
            <a:r>
              <a:rPr lang="en-US" dirty="0"/>
              <a:t>= </a:t>
            </a:r>
            <a:r>
              <a:rPr lang="en-US" dirty="0" err="1"/>
              <a:t>MyGraph</a:t>
            </a:r>
            <a:r>
              <a:rPr lang="en-US" dirty="0"/>
              <a:t>( {1:[2,3], 2:[4], 3:[5], 4:[], 5:[]} )</a:t>
            </a:r>
          </a:p>
          <a:p>
            <a:r>
              <a:rPr lang="en-US" dirty="0"/>
              <a:t>print </a:t>
            </a:r>
            <a:r>
              <a:rPr lang="en-US" dirty="0" smtClean="0"/>
              <a:t>(gr2.distance(2,1))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(gr2.distance(1,5))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895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156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travessias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00" y="848579"/>
            <a:ext cx="5812271" cy="36933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 smtClean="0"/>
              <a:t>shortestPath</a:t>
            </a:r>
            <a:r>
              <a:rPr lang="en-US" dirty="0" smtClean="0"/>
              <a:t>(self, s, d):</a:t>
            </a:r>
          </a:p>
          <a:p>
            <a:r>
              <a:rPr lang="en-US" dirty="0" smtClean="0"/>
              <a:t>	if </a:t>
            </a:r>
            <a:r>
              <a:rPr lang="en-US" dirty="0"/>
              <a:t>s == d: return </a:t>
            </a:r>
            <a:r>
              <a:rPr lang="en-US" dirty="0" smtClean="0"/>
              <a:t>[]</a:t>
            </a:r>
            <a:endParaRPr lang="en-US" dirty="0"/>
          </a:p>
          <a:p>
            <a:r>
              <a:rPr lang="en-US" dirty="0" smtClean="0"/>
              <a:t>	l </a:t>
            </a:r>
            <a:r>
              <a:rPr lang="en-US" dirty="0"/>
              <a:t>= [(</a:t>
            </a:r>
            <a:r>
              <a:rPr lang="en-US" dirty="0" smtClean="0"/>
              <a:t>s,[])]</a:t>
            </a:r>
            <a:endParaRPr lang="en-US" dirty="0"/>
          </a:p>
          <a:p>
            <a:r>
              <a:rPr lang="en-US" dirty="0" smtClean="0"/>
              <a:t>	visited </a:t>
            </a:r>
            <a:r>
              <a:rPr lang="en-US" dirty="0"/>
              <a:t>= [s]</a:t>
            </a:r>
          </a:p>
          <a:p>
            <a:r>
              <a:rPr lang="en-US" dirty="0" smtClean="0"/>
              <a:t>	while </a:t>
            </a:r>
            <a:r>
              <a:rPr lang="en-US" dirty="0" err="1"/>
              <a:t>len</a:t>
            </a:r>
            <a:r>
              <a:rPr lang="en-US" dirty="0"/>
              <a:t>(l) &gt; 0:</a:t>
            </a:r>
          </a:p>
          <a:p>
            <a:r>
              <a:rPr lang="en-US" dirty="0" smtClean="0"/>
              <a:t>		node</a:t>
            </a:r>
            <a:r>
              <a:rPr lang="en-US" dirty="0"/>
              <a:t>, </a:t>
            </a:r>
            <a:r>
              <a:rPr lang="en-US" dirty="0" err="1" smtClean="0"/>
              <a:t>preds</a:t>
            </a:r>
            <a:r>
              <a:rPr lang="en-US" dirty="0" smtClean="0"/>
              <a:t> = </a:t>
            </a:r>
            <a:r>
              <a:rPr lang="en-US" dirty="0" err="1"/>
              <a:t>l.pop</a:t>
            </a:r>
            <a:r>
              <a:rPr lang="en-US" dirty="0"/>
              <a:t>(0)</a:t>
            </a:r>
          </a:p>
          <a:p>
            <a:r>
              <a:rPr lang="en-US" dirty="0" smtClean="0"/>
              <a:t>		for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self.graph</a:t>
            </a:r>
            <a:r>
              <a:rPr lang="en-US" dirty="0"/>
              <a:t>[node]:</a:t>
            </a:r>
          </a:p>
          <a:p>
            <a:r>
              <a:rPr lang="en-US" dirty="0" smtClean="0"/>
              <a:t>			if </a:t>
            </a:r>
            <a:r>
              <a:rPr lang="en-US" dirty="0" err="1"/>
              <a:t>elem</a:t>
            </a:r>
            <a:r>
              <a:rPr lang="en-US" dirty="0"/>
              <a:t> == d: return </a:t>
            </a:r>
            <a:r>
              <a:rPr lang="en-US" dirty="0" err="1" smtClean="0"/>
              <a:t>preds</a:t>
            </a:r>
            <a:r>
              <a:rPr lang="en-US" dirty="0" smtClean="0"/>
              <a:t>+[</a:t>
            </a:r>
            <a:r>
              <a:rPr lang="en-US" dirty="0" err="1" smtClean="0"/>
              <a:t>node,elem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			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/>
              <a:t>elem</a:t>
            </a:r>
            <a:r>
              <a:rPr lang="en-US" dirty="0"/>
              <a:t> not in visited: 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l.append</a:t>
            </a:r>
            <a:r>
              <a:rPr lang="en-US" dirty="0"/>
              <a:t>((</a:t>
            </a:r>
            <a:r>
              <a:rPr lang="en-US" dirty="0" err="1"/>
              <a:t>elem,preds</a:t>
            </a:r>
            <a:r>
              <a:rPr lang="en-US" dirty="0"/>
              <a:t>+[node]))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visited.append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</a:t>
            </a:r>
          </a:p>
          <a:p>
            <a:r>
              <a:rPr lang="en-US" dirty="0" smtClean="0"/>
              <a:t>	return </a:t>
            </a:r>
            <a:r>
              <a:rPr lang="en-US" dirty="0"/>
              <a:t>None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900055" y="4530111"/>
            <a:ext cx="454703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2:[3], 3:[2,4], 4:[2]} 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gr.shortestPath</a:t>
            </a:r>
            <a:r>
              <a:rPr lang="en-US" dirty="0" smtClean="0"/>
              <a:t>(1,4))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gr.shortestPath</a:t>
            </a:r>
            <a:r>
              <a:rPr lang="en-US" dirty="0" smtClean="0"/>
              <a:t>(4,3))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gr2 </a:t>
            </a:r>
            <a:r>
              <a:rPr lang="en-US" dirty="0"/>
              <a:t>= </a:t>
            </a:r>
            <a:r>
              <a:rPr lang="en-US" dirty="0" err="1"/>
              <a:t>MyGraph</a:t>
            </a:r>
            <a:r>
              <a:rPr lang="en-US" dirty="0"/>
              <a:t>( {1:[2,3], 2:[4], 3:[5], 4:[], 5:[]} )</a:t>
            </a:r>
          </a:p>
          <a:p>
            <a:r>
              <a:rPr lang="en-US" dirty="0"/>
              <a:t>print </a:t>
            </a:r>
            <a:r>
              <a:rPr lang="en-US" dirty="0" smtClean="0"/>
              <a:t>(gr2.shortestPath(1,5))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(gr2.shortestPath(2,1))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667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156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travessias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900" y="848579"/>
            <a:ext cx="7744500" cy="4801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reachableWithDist</a:t>
            </a:r>
            <a:r>
              <a:rPr lang="en-US" dirty="0"/>
              <a:t>(self, s):</a:t>
            </a:r>
          </a:p>
          <a:p>
            <a:r>
              <a:rPr lang="en-US" dirty="0" smtClean="0"/>
              <a:t>	res </a:t>
            </a:r>
            <a:r>
              <a:rPr lang="en-US" dirty="0"/>
              <a:t>= </a:t>
            </a:r>
            <a:r>
              <a:rPr lang="en-US" dirty="0" smtClean="0"/>
              <a:t>[ ]</a:t>
            </a:r>
            <a:endParaRPr lang="en-US" dirty="0"/>
          </a:p>
          <a:p>
            <a:r>
              <a:rPr lang="en-US" dirty="0" smtClean="0"/>
              <a:t>	l </a:t>
            </a:r>
            <a:r>
              <a:rPr lang="en-US" dirty="0"/>
              <a:t>= [(s,0)]</a:t>
            </a:r>
          </a:p>
          <a:p>
            <a:r>
              <a:rPr lang="en-US" dirty="0" smtClean="0"/>
              <a:t>	while </a:t>
            </a:r>
            <a:r>
              <a:rPr lang="en-US" dirty="0" err="1"/>
              <a:t>len</a:t>
            </a:r>
            <a:r>
              <a:rPr lang="en-US" dirty="0"/>
              <a:t>(l) &gt; 0:</a:t>
            </a:r>
          </a:p>
          <a:p>
            <a:r>
              <a:rPr lang="en-US" dirty="0" smtClean="0"/>
              <a:t>		node</a:t>
            </a:r>
            <a:r>
              <a:rPr lang="en-US" dirty="0"/>
              <a:t>, 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l.pop</a:t>
            </a:r>
            <a:r>
              <a:rPr lang="en-US" dirty="0"/>
              <a:t>(0)</a:t>
            </a:r>
          </a:p>
          <a:p>
            <a:r>
              <a:rPr lang="en-US" dirty="0" smtClean="0"/>
              <a:t>		if node != s: </a:t>
            </a:r>
            <a:r>
              <a:rPr lang="en-US" dirty="0" err="1"/>
              <a:t>res.append</a:t>
            </a:r>
            <a:r>
              <a:rPr lang="en-US" dirty="0"/>
              <a:t>((</a:t>
            </a:r>
            <a:r>
              <a:rPr lang="en-US" dirty="0" err="1"/>
              <a:t>node,dist</a:t>
            </a:r>
            <a:r>
              <a:rPr lang="en-US" dirty="0"/>
              <a:t>))</a:t>
            </a:r>
          </a:p>
          <a:p>
            <a:r>
              <a:rPr lang="en-US" dirty="0" smtClean="0"/>
              <a:t>		for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self.graph</a:t>
            </a:r>
            <a:r>
              <a:rPr lang="en-US" dirty="0"/>
              <a:t>[node]:</a:t>
            </a:r>
          </a:p>
          <a:p>
            <a:r>
              <a:rPr lang="en-US" dirty="0" smtClean="0"/>
              <a:t>			if </a:t>
            </a:r>
            <a:r>
              <a:rPr lang="en-US" dirty="0"/>
              <a:t>not </a:t>
            </a:r>
            <a:r>
              <a:rPr lang="en-US" dirty="0" err="1"/>
              <a:t>isinTupleList</a:t>
            </a:r>
            <a:r>
              <a:rPr lang="en-US" dirty="0"/>
              <a:t>(</a:t>
            </a:r>
            <a:r>
              <a:rPr lang="en-US" dirty="0" err="1"/>
              <a:t>l,elem</a:t>
            </a:r>
            <a:r>
              <a:rPr lang="en-US" dirty="0"/>
              <a:t>) and not </a:t>
            </a:r>
            <a:r>
              <a:rPr lang="en-US" dirty="0" err="1"/>
              <a:t>isinTupleList</a:t>
            </a:r>
            <a:r>
              <a:rPr lang="en-US" dirty="0"/>
              <a:t>(</a:t>
            </a:r>
            <a:r>
              <a:rPr lang="en-US" dirty="0" err="1"/>
              <a:t>res,elem</a:t>
            </a:r>
            <a:r>
              <a:rPr lang="en-US" dirty="0"/>
              <a:t>): 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l.append</a:t>
            </a:r>
            <a:r>
              <a:rPr lang="en-US" dirty="0"/>
              <a:t>((elem,dist+1))</a:t>
            </a:r>
          </a:p>
          <a:p>
            <a:r>
              <a:rPr lang="en-US" dirty="0" smtClean="0"/>
              <a:t>	return </a:t>
            </a:r>
            <a:r>
              <a:rPr lang="en-US" dirty="0"/>
              <a:t>res</a:t>
            </a:r>
          </a:p>
          <a:p>
            <a:endParaRPr lang="en-US" dirty="0" smtClean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isinTupleList</a:t>
            </a:r>
            <a:r>
              <a:rPr lang="en-US" dirty="0"/>
              <a:t>(</a:t>
            </a:r>
            <a:r>
              <a:rPr lang="en-US" dirty="0" err="1"/>
              <a:t>tl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):</a:t>
            </a:r>
          </a:p>
          <a:p>
            <a:r>
              <a:rPr lang="en-US" dirty="0" smtClean="0"/>
              <a:t>	res </a:t>
            </a:r>
            <a:r>
              <a:rPr lang="en-US" dirty="0"/>
              <a:t>= False</a:t>
            </a:r>
          </a:p>
          <a:p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in </a:t>
            </a:r>
            <a:r>
              <a:rPr lang="en-US" dirty="0" err="1"/>
              <a:t>tl</a:t>
            </a:r>
            <a:r>
              <a:rPr lang="en-US" dirty="0"/>
              <a:t>:</a:t>
            </a:r>
          </a:p>
          <a:p>
            <a:r>
              <a:rPr lang="en-US" dirty="0" smtClean="0"/>
              <a:t>		if </a:t>
            </a:r>
            <a:r>
              <a:rPr lang="en-US" dirty="0" err="1"/>
              <a:t>val</a:t>
            </a:r>
            <a:r>
              <a:rPr lang="en-US" dirty="0"/>
              <a:t> == x: return True</a:t>
            </a:r>
          </a:p>
          <a:p>
            <a:r>
              <a:rPr lang="en-US" dirty="0" smtClean="0"/>
              <a:t>	return </a:t>
            </a:r>
            <a:r>
              <a:rPr lang="en-US" dirty="0"/>
              <a:t>res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106114" y="4701512"/>
            <a:ext cx="4547038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2:[3], 3:[2,4], 4:[2]} )</a:t>
            </a:r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gr.reachableWithDist</a:t>
            </a:r>
            <a:r>
              <a:rPr lang="en-US" dirty="0" smtClean="0"/>
              <a:t>(1))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gr.reachableWithDist</a:t>
            </a:r>
            <a:r>
              <a:rPr lang="en-US" dirty="0" smtClean="0"/>
              <a:t>(3))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gr2 </a:t>
            </a:r>
            <a:r>
              <a:rPr lang="en-US" dirty="0"/>
              <a:t>= </a:t>
            </a:r>
            <a:r>
              <a:rPr lang="en-US" dirty="0" err="1"/>
              <a:t>MyGraph</a:t>
            </a:r>
            <a:r>
              <a:rPr lang="en-US" dirty="0"/>
              <a:t>( {1:[2,3], 2:[4], 3:[5], 4:[], 5:[]} )</a:t>
            </a:r>
          </a:p>
          <a:p>
            <a:r>
              <a:rPr lang="en-US" dirty="0"/>
              <a:t>print </a:t>
            </a:r>
            <a:r>
              <a:rPr lang="en-US" dirty="0" smtClean="0"/>
              <a:t>(gr2.reachableWithDist(1))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(gr2.reachableWithDist(5))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204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smtClean="0"/>
              <a:t>Ciclos e grafos cíclicos/ acíclicos</a:t>
            </a:r>
            <a:endParaRPr lang="pt-PT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0523" cy="5037705"/>
          </a:xfrm>
        </p:spPr>
        <p:txBody>
          <a:bodyPr>
            <a:normAutofit fontScale="77500" lnSpcReduction="20000"/>
          </a:bodyPr>
          <a:lstStyle/>
          <a:p>
            <a:r>
              <a:rPr lang="pt-PT" dirty="0" smtClean="0"/>
              <a:t>Um caminho é chamado de fechado se começa e termina no mesmo nó do grafo</a:t>
            </a:r>
          </a:p>
          <a:p>
            <a:r>
              <a:rPr lang="pt-PT" dirty="0" smtClean="0"/>
              <a:t>Um caminho fechado chama-se de </a:t>
            </a:r>
            <a:r>
              <a:rPr lang="pt-PT" b="1" dirty="0" smtClean="0"/>
              <a:t>ciclo</a:t>
            </a:r>
            <a:r>
              <a:rPr lang="pt-PT" dirty="0" smtClean="0"/>
              <a:t> (simples) se não tem vértices ou arcos repetidos</a:t>
            </a:r>
          </a:p>
          <a:p>
            <a:r>
              <a:rPr lang="pt-PT" dirty="0" smtClean="0"/>
              <a:t>Num grafo orientado, qualquer caminho fechado inclui um ciclo (simples)</a:t>
            </a:r>
          </a:p>
          <a:p>
            <a:r>
              <a:rPr lang="pt-PT" dirty="0" smtClean="0"/>
              <a:t>Um grafo que contém ciclos é designado por </a:t>
            </a:r>
            <a:r>
              <a:rPr lang="pt-PT" b="1" dirty="0" smtClean="0"/>
              <a:t>cíclico</a:t>
            </a:r>
            <a:r>
              <a:rPr lang="pt-PT" dirty="0" smtClean="0"/>
              <a:t>, enquanto um grafo que não contém ciclos é designado por </a:t>
            </a:r>
            <a:r>
              <a:rPr lang="pt-PT" b="1" dirty="0" smtClean="0"/>
              <a:t>acíclico</a:t>
            </a:r>
          </a:p>
          <a:p>
            <a:r>
              <a:rPr lang="pt-PT" dirty="0" smtClean="0"/>
              <a:t>Os grafos orientados acíclicos (designados por </a:t>
            </a:r>
            <a:r>
              <a:rPr lang="pt-PT" dirty="0" err="1" smtClean="0"/>
              <a:t>DAGs</a:t>
            </a:r>
            <a:r>
              <a:rPr lang="pt-PT" dirty="0" smtClean="0"/>
              <a:t>) são bastante importantes e têm propriedades matemáticas únicas (como a ordenação topológica)</a:t>
            </a:r>
          </a:p>
          <a:p>
            <a:r>
              <a:rPr lang="pt-PT" dirty="0" smtClean="0"/>
              <a:t>As árvores são casos particulares de grafos acíclicos em que os nós são todos ligados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85336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70" y="-201566"/>
            <a:ext cx="8229600" cy="1143000"/>
          </a:xfrm>
        </p:spPr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grafos: ciclos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970" y="941434"/>
            <a:ext cx="7744500" cy="53553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nodeHasCycle</a:t>
            </a:r>
            <a:r>
              <a:rPr lang="en-US" dirty="0"/>
              <a:t> (self, v):</a:t>
            </a:r>
          </a:p>
          <a:p>
            <a:r>
              <a:rPr lang="en-US" dirty="0" smtClean="0"/>
              <a:t>	l </a:t>
            </a:r>
            <a:r>
              <a:rPr lang="en-US" dirty="0"/>
              <a:t>= [v]</a:t>
            </a:r>
          </a:p>
          <a:p>
            <a:r>
              <a:rPr lang="en-US" dirty="0" smtClean="0"/>
              <a:t>	res </a:t>
            </a:r>
            <a:r>
              <a:rPr lang="en-US" dirty="0"/>
              <a:t>= False</a:t>
            </a:r>
          </a:p>
          <a:p>
            <a:r>
              <a:rPr lang="en-US" dirty="0" smtClean="0"/>
              <a:t>	visited </a:t>
            </a:r>
            <a:r>
              <a:rPr lang="en-US" dirty="0"/>
              <a:t>= [v]</a:t>
            </a:r>
          </a:p>
          <a:p>
            <a:r>
              <a:rPr lang="en-US" dirty="0" smtClean="0"/>
              <a:t>	while </a:t>
            </a:r>
            <a:r>
              <a:rPr lang="en-US" dirty="0" err="1"/>
              <a:t>len</a:t>
            </a:r>
            <a:r>
              <a:rPr lang="en-US" dirty="0"/>
              <a:t>(l) &gt; 0:</a:t>
            </a:r>
          </a:p>
          <a:p>
            <a:r>
              <a:rPr lang="en-US" dirty="0" smtClean="0"/>
              <a:t>		node </a:t>
            </a:r>
            <a:r>
              <a:rPr lang="en-US" dirty="0"/>
              <a:t>= </a:t>
            </a:r>
            <a:r>
              <a:rPr lang="en-US" dirty="0" err="1"/>
              <a:t>l.pop</a:t>
            </a:r>
            <a:r>
              <a:rPr lang="en-US" dirty="0"/>
              <a:t>(0)</a:t>
            </a:r>
          </a:p>
          <a:p>
            <a:r>
              <a:rPr lang="en-US" dirty="0" smtClean="0"/>
              <a:t>		for </a:t>
            </a:r>
            <a:r>
              <a:rPr lang="en-US" dirty="0" err="1"/>
              <a:t>elem</a:t>
            </a:r>
            <a:r>
              <a:rPr lang="en-US" dirty="0"/>
              <a:t> in </a:t>
            </a:r>
            <a:r>
              <a:rPr lang="en-US" dirty="0" err="1"/>
              <a:t>self.graph</a:t>
            </a:r>
            <a:r>
              <a:rPr lang="en-US" dirty="0"/>
              <a:t>[node]:</a:t>
            </a:r>
          </a:p>
          <a:p>
            <a:r>
              <a:rPr lang="en-US" dirty="0" smtClean="0"/>
              <a:t>			if </a:t>
            </a:r>
            <a:r>
              <a:rPr lang="en-US" dirty="0" err="1"/>
              <a:t>elem</a:t>
            </a:r>
            <a:r>
              <a:rPr lang="en-US" dirty="0"/>
              <a:t> == v: return True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/>
              <a:t>elem</a:t>
            </a:r>
            <a:r>
              <a:rPr lang="en-US" dirty="0"/>
              <a:t> not in visited: 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l.append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</a:t>
            </a:r>
          </a:p>
          <a:p>
            <a:r>
              <a:rPr lang="en-US" dirty="0" smtClean="0"/>
              <a:t>				</a:t>
            </a:r>
            <a:r>
              <a:rPr lang="en-US" dirty="0" err="1" smtClean="0"/>
              <a:t>visited.append</a:t>
            </a:r>
            <a:r>
              <a:rPr lang="en-US" dirty="0"/>
              <a:t>(</a:t>
            </a:r>
            <a:r>
              <a:rPr lang="en-US" dirty="0" err="1"/>
              <a:t>elem</a:t>
            </a:r>
            <a:r>
              <a:rPr lang="en-US" dirty="0"/>
              <a:t>)</a:t>
            </a:r>
          </a:p>
          <a:p>
            <a:r>
              <a:rPr lang="en-US" dirty="0" smtClean="0"/>
              <a:t>	return </a:t>
            </a:r>
            <a:r>
              <a:rPr lang="en-US" dirty="0"/>
              <a:t>res 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b="1" dirty="0" err="1"/>
              <a:t>hasCycle</a:t>
            </a:r>
            <a:r>
              <a:rPr lang="en-US" dirty="0"/>
              <a:t>(self):</a:t>
            </a:r>
          </a:p>
          <a:p>
            <a:r>
              <a:rPr lang="en-US" dirty="0" smtClean="0"/>
              <a:t>	res </a:t>
            </a:r>
            <a:r>
              <a:rPr lang="en-US" dirty="0"/>
              <a:t>= False</a:t>
            </a:r>
          </a:p>
          <a:p>
            <a:r>
              <a:rPr lang="en-US" dirty="0" smtClean="0"/>
              <a:t>	for </a:t>
            </a:r>
            <a:r>
              <a:rPr lang="en-US" dirty="0"/>
              <a:t>v in </a:t>
            </a:r>
            <a:r>
              <a:rPr lang="en-US" dirty="0" err="1"/>
              <a:t>self.graph.keys</a:t>
            </a:r>
            <a:r>
              <a:rPr lang="en-US" dirty="0"/>
              <a:t>():</a:t>
            </a:r>
          </a:p>
          <a:p>
            <a:r>
              <a:rPr lang="en-US" dirty="0" smtClean="0"/>
              <a:t>		if </a:t>
            </a:r>
            <a:r>
              <a:rPr lang="en-US" dirty="0" err="1"/>
              <a:t>self.nodeHasCycle</a:t>
            </a:r>
            <a:r>
              <a:rPr lang="en-US" dirty="0"/>
              <a:t>(v): return True</a:t>
            </a:r>
          </a:p>
          <a:p>
            <a:r>
              <a:rPr lang="en-US" dirty="0" smtClean="0"/>
              <a:t>	return </a:t>
            </a:r>
            <a:r>
              <a:rPr lang="en-US" dirty="0"/>
              <a:t>res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448929" y="2685012"/>
            <a:ext cx="454703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gr = </a:t>
            </a:r>
            <a:r>
              <a:rPr lang="en-US" dirty="0" err="1"/>
              <a:t>MyGraph</a:t>
            </a:r>
            <a:r>
              <a:rPr lang="en-US" dirty="0"/>
              <a:t>( {1:[2], 2:[3], 3:[2,4], 4:[2]} )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gr.nodeHasCycle</a:t>
            </a:r>
            <a:r>
              <a:rPr lang="en-US" dirty="0" smtClean="0"/>
              <a:t>(2))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gr.nodeHasCycle</a:t>
            </a:r>
            <a:r>
              <a:rPr lang="en-US" dirty="0" smtClean="0"/>
              <a:t>(1))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smtClean="0"/>
              <a:t>(</a:t>
            </a:r>
            <a:r>
              <a:rPr lang="en-US" dirty="0" err="1" smtClean="0"/>
              <a:t>gr.hasCycle</a:t>
            </a:r>
            <a:r>
              <a:rPr lang="en-US" dirty="0" smtClean="0"/>
              <a:t>())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gr2 </a:t>
            </a:r>
            <a:r>
              <a:rPr lang="en-US" dirty="0"/>
              <a:t>= </a:t>
            </a:r>
            <a:r>
              <a:rPr lang="en-US" dirty="0" err="1"/>
              <a:t>MyGraph</a:t>
            </a:r>
            <a:r>
              <a:rPr lang="en-US" dirty="0"/>
              <a:t>( {1:[2,3], 2:[4], 3:[5], 4:[], 5:[]} )</a:t>
            </a:r>
          </a:p>
          <a:p>
            <a:r>
              <a:rPr lang="en-US" dirty="0"/>
              <a:t>print </a:t>
            </a:r>
            <a:r>
              <a:rPr lang="en-US" dirty="0" smtClean="0"/>
              <a:t>(gr2.nodeHasCycle(1))</a:t>
            </a:r>
            <a:endParaRPr lang="en-US" dirty="0"/>
          </a:p>
          <a:p>
            <a:r>
              <a:rPr lang="en-US" dirty="0" smtClean="0"/>
              <a:t>print (gr2.hasCycle())</a:t>
            </a:r>
          </a:p>
        </p:txBody>
      </p:sp>
    </p:spTree>
    <p:extLst>
      <p:ext uri="{BB962C8B-B14F-4D97-AF65-F5344CB8AC3E}">
        <p14:creationId xmlns:p14="http://schemas.microsoft.com/office/powerpoint/2010/main" xmlns="" val="85476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smtClean="0">
                <a:solidFill>
                  <a:schemeClr val="accent6">
                    <a:lumMod val="50000"/>
                  </a:schemeClr>
                </a:solidFill>
              </a:rPr>
              <a:t>Exercício</a:t>
            </a:r>
            <a:endParaRPr lang="pt-PT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dirty="0" smtClean="0"/>
              <a:t>Use o código atual da classe </a:t>
            </a:r>
            <a:r>
              <a:rPr lang="pt-PT" dirty="0" err="1" smtClean="0"/>
              <a:t>MyGraph</a:t>
            </a:r>
            <a:r>
              <a:rPr lang="pt-PT" dirty="0" smtClean="0"/>
              <a:t> como base para a implementação de uma classe que implemente grafos orientados pesados (i.e. </a:t>
            </a:r>
            <a:r>
              <a:rPr lang="pt-PT" dirty="0"/>
              <a:t>q</a:t>
            </a:r>
            <a:r>
              <a:rPr lang="pt-PT" dirty="0" smtClean="0"/>
              <a:t>ue tenham um peso numérico associado a cada arco)</a:t>
            </a:r>
          </a:p>
          <a:p>
            <a:r>
              <a:rPr lang="pt-PT" dirty="0" smtClean="0"/>
              <a:t>Altere a representação para permitir representar um peso associado a cada arco (sugestão: use uma lista de </a:t>
            </a:r>
            <a:r>
              <a:rPr lang="pt-PT" dirty="0" err="1" smtClean="0"/>
              <a:t>tuplos</a:t>
            </a:r>
            <a:r>
              <a:rPr lang="pt-PT" dirty="0" smtClean="0"/>
              <a:t> onde o primeiro elemento é o nó destino e o segundo é o peso)</a:t>
            </a:r>
          </a:p>
          <a:p>
            <a:r>
              <a:rPr lang="pt-PT" dirty="0" smtClean="0"/>
              <a:t>Adapte os algoritmos de procura do caminho mais curto e distância, para retornarem o caminho com menor peso (sendo o peso de um caminho a soma dos pesos dos arcos que o compõem). Procure informação disponível sobre o algoritmo de </a:t>
            </a:r>
            <a:r>
              <a:rPr lang="pt-PT" dirty="0" err="1" smtClean="0"/>
              <a:t>Dijkstra</a:t>
            </a:r>
            <a:r>
              <a:rPr lang="pt-PT" dirty="0" smtClean="0"/>
              <a:t> 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349459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61" y="152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Grafos</a:t>
            </a:r>
            <a:r>
              <a:rPr lang="en-US" b="1" dirty="0" smtClean="0"/>
              <a:t> </a:t>
            </a:r>
            <a:r>
              <a:rPr lang="en-US" b="1" dirty="0" err="1" smtClean="0"/>
              <a:t>orientados</a:t>
            </a:r>
            <a:r>
              <a:rPr lang="en-US" b="1" dirty="0" smtClean="0"/>
              <a:t> e </a:t>
            </a:r>
            <a:r>
              <a:rPr lang="en-US" b="1" dirty="0" err="1" smtClean="0"/>
              <a:t>não</a:t>
            </a:r>
            <a:r>
              <a:rPr lang="en-US" b="1" dirty="0" smtClean="0"/>
              <a:t> </a:t>
            </a:r>
            <a:r>
              <a:rPr lang="en-US" b="1" dirty="0" err="1" smtClean="0"/>
              <a:t>orientados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171697"/>
            <a:ext cx="8229600" cy="4525963"/>
          </a:xfrm>
        </p:spPr>
        <p:txBody>
          <a:bodyPr/>
          <a:lstStyle/>
          <a:p>
            <a:r>
              <a:rPr lang="pt-PT" dirty="0" smtClean="0"/>
              <a:t>Grafos </a:t>
            </a:r>
            <a:r>
              <a:rPr lang="pt-PT" b="1" dirty="0" smtClean="0">
                <a:solidFill>
                  <a:srgbClr val="953735"/>
                </a:solidFill>
              </a:rPr>
              <a:t>orientados</a:t>
            </a:r>
            <a:r>
              <a:rPr lang="pt-PT" dirty="0" smtClean="0"/>
              <a:t>: </a:t>
            </a:r>
          </a:p>
          <a:p>
            <a:pPr lvl="1"/>
            <a:r>
              <a:rPr lang="pt-PT" dirty="0" smtClean="0"/>
              <a:t>Grafos onde as ligações entre os nós (arcos) têm um sentido (elementos de E são pares ordenados)</a:t>
            </a:r>
          </a:p>
          <a:p>
            <a:r>
              <a:rPr lang="pt-PT" dirty="0" smtClean="0"/>
              <a:t>Grafos </a:t>
            </a:r>
            <a:r>
              <a:rPr lang="pt-PT" b="1" dirty="0" smtClean="0">
                <a:solidFill>
                  <a:srgbClr val="953735"/>
                </a:solidFill>
              </a:rPr>
              <a:t>não orientados</a:t>
            </a:r>
            <a:r>
              <a:rPr lang="pt-PT" dirty="0" smtClean="0"/>
              <a:t>:</a:t>
            </a:r>
          </a:p>
          <a:p>
            <a:pPr lvl="1"/>
            <a:r>
              <a:rPr lang="pt-PT" dirty="0" smtClean="0"/>
              <a:t>Grafos onde os arcos não têm um sentido definido (elementos de E são pares não ordenados)</a:t>
            </a:r>
            <a:endParaRPr lang="pt-PT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75080" y="4407023"/>
            <a:ext cx="4635500" cy="1755775"/>
            <a:chOff x="1275080" y="4407023"/>
            <a:chExt cx="4635500" cy="1755775"/>
          </a:xfrm>
        </p:grpSpPr>
        <p:sp>
          <p:nvSpPr>
            <p:cNvPr id="4" name="Oval 12"/>
            <p:cNvSpPr>
              <a:spLocks noChangeArrowheads="1"/>
            </p:cNvSpPr>
            <p:nvPr/>
          </p:nvSpPr>
          <p:spPr bwMode="auto">
            <a:xfrm>
              <a:off x="1275080" y="4856285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dirty="0"/>
                <a:t>N1</a:t>
              </a:r>
            </a:p>
          </p:txBody>
        </p:sp>
        <p:sp>
          <p:nvSpPr>
            <p:cNvPr id="5" name="Oval 13"/>
            <p:cNvSpPr>
              <a:spLocks noChangeArrowheads="1"/>
            </p:cNvSpPr>
            <p:nvPr/>
          </p:nvSpPr>
          <p:spPr bwMode="auto">
            <a:xfrm>
              <a:off x="3121342" y="4407023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N2</a:t>
              </a:r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auto">
            <a:xfrm>
              <a:off x="3121342" y="575639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N3</a:t>
              </a:r>
            </a:p>
          </p:txBody>
        </p:sp>
        <p:sp>
          <p:nvSpPr>
            <p:cNvPr id="7" name="Oval 17"/>
            <p:cNvSpPr>
              <a:spLocks noChangeArrowheads="1"/>
            </p:cNvSpPr>
            <p:nvPr/>
          </p:nvSpPr>
          <p:spPr bwMode="auto">
            <a:xfrm>
              <a:off x="5145405" y="4946773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dirty="0"/>
                <a:t>N4</a:t>
              </a:r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2041842" y="4676898"/>
              <a:ext cx="10795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 flipV="1">
              <a:off x="3526155" y="4811835"/>
              <a:ext cx="0" cy="9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V="1">
              <a:off x="3884930" y="5262685"/>
              <a:ext cx="1260475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 flipV="1">
              <a:off x="3884930" y="4721348"/>
              <a:ext cx="1214437" cy="315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66448" y="5980450"/>
            <a:ext cx="356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 de um grafo não orientado</a:t>
            </a:r>
            <a:endParaRPr lang="pt-PT" dirty="0"/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6559550" y="4600575"/>
            <a:ext cx="2603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dirty="0"/>
              <a:t>V = { N1, N2, N3, N4 }</a:t>
            </a:r>
          </a:p>
          <a:p>
            <a:pPr eaLnBrk="1" hangingPunct="1"/>
            <a:endParaRPr lang="pt-PT" sz="1800" dirty="0"/>
          </a:p>
          <a:p>
            <a:pPr eaLnBrk="1" hangingPunct="1"/>
            <a:r>
              <a:rPr lang="pt-PT" sz="1800" dirty="0"/>
              <a:t>E = { (N1,</a:t>
            </a:r>
            <a:r>
              <a:rPr lang="pt-PT" sz="1800" dirty="0" smtClean="0"/>
              <a:t>N2)</a:t>
            </a:r>
            <a:r>
              <a:rPr lang="pt-PT" sz="1800" dirty="0"/>
              <a:t>, (</a:t>
            </a:r>
            <a:r>
              <a:rPr lang="pt-PT" sz="1800" dirty="0" smtClean="0"/>
              <a:t>N2,N3)</a:t>
            </a:r>
            <a:r>
              <a:rPr lang="pt-PT" sz="1800" dirty="0"/>
              <a:t>, (</a:t>
            </a:r>
            <a:r>
              <a:rPr lang="pt-PT" sz="1800" dirty="0" smtClean="0"/>
              <a:t>N2,N4)</a:t>
            </a:r>
            <a:r>
              <a:rPr lang="pt-PT" sz="1800" dirty="0"/>
              <a:t>, (N3,</a:t>
            </a:r>
            <a:r>
              <a:rPr lang="pt-PT" sz="1800" dirty="0" smtClean="0"/>
              <a:t>N4) </a:t>
            </a:r>
            <a:r>
              <a:rPr lang="pt-PT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2112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661" y="15264"/>
            <a:ext cx="8229600" cy="1143000"/>
          </a:xfrm>
        </p:spPr>
        <p:txBody>
          <a:bodyPr>
            <a:normAutofit/>
          </a:bodyPr>
          <a:lstStyle/>
          <a:p>
            <a:r>
              <a:rPr lang="pt-PT" b="1" dirty="0" smtClean="0"/>
              <a:t>Grafos pesados</a:t>
            </a:r>
            <a:endParaRPr lang="pt-PT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132" y="1084702"/>
            <a:ext cx="8229600" cy="4525963"/>
          </a:xfrm>
        </p:spPr>
        <p:txBody>
          <a:bodyPr>
            <a:normAutofit/>
          </a:bodyPr>
          <a:lstStyle/>
          <a:p>
            <a:r>
              <a:rPr lang="pt-PT" sz="2800" dirty="0" smtClean="0"/>
              <a:t>Como estruturas de dados, é comum os grafos terem associados aos nós e/ ou aos arcos informação de vários tipos</a:t>
            </a:r>
          </a:p>
          <a:p>
            <a:r>
              <a:rPr lang="pt-PT" sz="2800" dirty="0" smtClean="0"/>
              <a:t>No caso mais comum, os arcos podem ter associados valores numéricos, comummente chamados de pesos (grafos </a:t>
            </a:r>
            <a:r>
              <a:rPr lang="pt-PT" sz="2800" b="1" dirty="0" smtClean="0">
                <a:solidFill>
                  <a:srgbClr val="953735"/>
                </a:solidFill>
              </a:rPr>
              <a:t>pesados</a:t>
            </a:r>
            <a:r>
              <a:rPr lang="pt-PT" sz="2800" dirty="0" smtClean="0"/>
              <a:t>), sendo os elementos de E </a:t>
            </a:r>
            <a:r>
              <a:rPr lang="pt-PT" sz="2800" dirty="0" err="1" smtClean="0"/>
              <a:t>tripletos</a:t>
            </a:r>
            <a:r>
              <a:rPr lang="pt-PT" sz="2800" dirty="0" smtClean="0"/>
              <a:t> incluindo como último elemento o peso</a:t>
            </a:r>
          </a:p>
          <a:p>
            <a:pPr marL="0" indent="0">
              <a:buNone/>
            </a:pPr>
            <a:endParaRPr lang="pt-PT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866448" y="6229762"/>
            <a:ext cx="291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Exemplo de um grafo pesado</a:t>
            </a:r>
            <a:endParaRPr lang="pt-PT" dirty="0"/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909837" y="5295658"/>
            <a:ext cx="765175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N1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2756100" y="4846395"/>
            <a:ext cx="765175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N2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2756100" y="6195770"/>
            <a:ext cx="765175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N3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4780162" y="5386145"/>
            <a:ext cx="765175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N4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1676600" y="5116270"/>
            <a:ext cx="107950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3160912" y="5251208"/>
            <a:ext cx="0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808362" y="484798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12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3157737" y="547822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4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3519687" y="5702058"/>
            <a:ext cx="1260475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013400" y="597352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15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 flipV="1">
            <a:off x="3519687" y="5160720"/>
            <a:ext cx="1214438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3968950" y="492894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9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025975" y="5251208"/>
            <a:ext cx="0" cy="944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2484637" y="547663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12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255691" y="4422056"/>
            <a:ext cx="26035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 dirty="0"/>
              <a:t>V = { N1, N2, N3, N4 }</a:t>
            </a:r>
          </a:p>
          <a:p>
            <a:pPr eaLnBrk="1" hangingPunct="1"/>
            <a:endParaRPr lang="pt-PT" sz="1800" dirty="0"/>
          </a:p>
          <a:p>
            <a:pPr eaLnBrk="1" hangingPunct="1"/>
            <a:r>
              <a:rPr lang="pt-PT" sz="1800" dirty="0"/>
              <a:t>E = { (N1,</a:t>
            </a:r>
            <a:r>
              <a:rPr lang="pt-PT" sz="1800" dirty="0" smtClean="0"/>
              <a:t>N2,12)</a:t>
            </a:r>
            <a:r>
              <a:rPr lang="pt-PT" sz="1800" dirty="0"/>
              <a:t>, (N3,</a:t>
            </a:r>
            <a:r>
              <a:rPr lang="pt-PT" sz="1800" dirty="0" smtClean="0"/>
              <a:t>N2,4)</a:t>
            </a:r>
            <a:r>
              <a:rPr lang="pt-PT" sz="1800" dirty="0"/>
              <a:t>, </a:t>
            </a:r>
            <a:r>
              <a:rPr lang="pt-PT" sz="1800" dirty="0" smtClean="0"/>
              <a:t>(N2,N3,12), (</a:t>
            </a:r>
            <a:r>
              <a:rPr lang="pt-PT" sz="1800" dirty="0"/>
              <a:t>N4,</a:t>
            </a:r>
            <a:r>
              <a:rPr lang="pt-PT" sz="1800" dirty="0" smtClean="0"/>
              <a:t>N2,9)</a:t>
            </a:r>
            <a:r>
              <a:rPr lang="pt-PT" sz="1800" dirty="0"/>
              <a:t>, (N3,</a:t>
            </a:r>
            <a:r>
              <a:rPr lang="pt-PT" sz="1800" dirty="0" smtClean="0"/>
              <a:t>N4,15) </a:t>
            </a:r>
            <a:r>
              <a:rPr lang="pt-PT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7260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smtClean="0"/>
              <a:t>Representações computacionais de grafos</a:t>
            </a:r>
            <a:endParaRPr lang="pt-PT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800" dirty="0" smtClean="0"/>
              <a:t>Os grafos podem ser representados computacionalmente de várias formas distintas</a:t>
            </a:r>
          </a:p>
          <a:p>
            <a:r>
              <a:rPr lang="pt-PT" sz="2800" dirty="0" smtClean="0"/>
              <a:t>A escolha depende do tipo de aplicação, do tipo de grafos, da densidade de ligações e dos algoritmos que se pretendem implementar sobre estes</a:t>
            </a:r>
          </a:p>
          <a:p>
            <a:r>
              <a:rPr lang="pt-PT" sz="2800" dirty="0" smtClean="0"/>
              <a:t>Representações mais comuns:</a:t>
            </a:r>
          </a:p>
          <a:p>
            <a:pPr lvl="1"/>
            <a:r>
              <a:rPr lang="pt-PT" sz="2400" dirty="0" smtClean="0"/>
              <a:t>Matrizes </a:t>
            </a:r>
          </a:p>
          <a:p>
            <a:pPr lvl="1"/>
            <a:r>
              <a:rPr lang="pt-PT" sz="2400" dirty="0" smtClean="0"/>
              <a:t>Listas de adjacência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xmlns="" val="32920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1447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Matrizes</a:t>
            </a:r>
            <a:r>
              <a:rPr lang="en-US" b="1" dirty="0" smtClean="0"/>
              <a:t> de </a:t>
            </a:r>
            <a:r>
              <a:rPr lang="en-US" b="1" dirty="0" err="1" smtClean="0"/>
              <a:t>adjacência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5" y="961465"/>
            <a:ext cx="8713094" cy="5286892"/>
          </a:xfrm>
        </p:spPr>
        <p:txBody>
          <a:bodyPr>
            <a:normAutofit lnSpcReduction="10000"/>
          </a:bodyPr>
          <a:lstStyle/>
          <a:p>
            <a:pPr marL="342900" lvl="2" indent="-342900"/>
            <a:r>
              <a:rPr lang="pt-BR" sz="2800" dirty="0" smtClean="0"/>
              <a:t>As matrizes de adjacência representam grafos como </a:t>
            </a:r>
            <a:r>
              <a:rPr lang="pt-BR" sz="2800" b="1" dirty="0" smtClean="0">
                <a:solidFill>
                  <a:srgbClr val="D85213"/>
                </a:solidFill>
              </a:rPr>
              <a:t>matrizes</a:t>
            </a:r>
            <a:r>
              <a:rPr lang="pt-BR" sz="2800" dirty="0" smtClean="0"/>
              <a:t> em que </a:t>
            </a:r>
          </a:p>
          <a:p>
            <a:pPr marL="800100" lvl="3" indent="-342900"/>
            <a:r>
              <a:rPr lang="pt-BR" dirty="0" smtClean="0"/>
              <a:t>as linhas correspondem aos nós origem das ligações</a:t>
            </a:r>
          </a:p>
          <a:p>
            <a:pPr marL="800100" lvl="3" indent="-342900"/>
            <a:r>
              <a:rPr lang="pt-BR" dirty="0" smtClean="0"/>
              <a:t>as colunas correspondem aos nós destino</a:t>
            </a:r>
          </a:p>
          <a:p>
            <a:pPr marL="800100" lvl="3" indent="-342900"/>
            <a:r>
              <a:rPr lang="pt-BR" dirty="0" smtClean="0"/>
              <a:t>se existe ligação entre nó </a:t>
            </a:r>
            <a:r>
              <a:rPr lang="pt-BR" dirty="0" err="1" smtClean="0"/>
              <a:t>i</a:t>
            </a:r>
            <a:r>
              <a:rPr lang="pt-BR" dirty="0" smtClean="0"/>
              <a:t> e </a:t>
            </a:r>
            <a:r>
              <a:rPr lang="pt-BR" dirty="0" err="1" smtClean="0"/>
              <a:t>j</a:t>
            </a:r>
            <a:r>
              <a:rPr lang="pt-BR" dirty="0" smtClean="0"/>
              <a:t>, então o valor na matriz (M[</a:t>
            </a:r>
            <a:r>
              <a:rPr lang="pt-BR" dirty="0" err="1" smtClean="0"/>
              <a:t>i</a:t>
            </a:r>
            <a:r>
              <a:rPr lang="pt-BR" dirty="0" smtClean="0"/>
              <a:t>][</a:t>
            </a:r>
            <a:r>
              <a:rPr lang="pt-BR" dirty="0" err="1" smtClean="0"/>
              <a:t>j</a:t>
            </a:r>
            <a:r>
              <a:rPr lang="pt-BR" dirty="0" smtClean="0"/>
              <a:t>]) será 1; caso contrário, será 0</a:t>
            </a:r>
          </a:p>
          <a:p>
            <a:pPr marL="800100" lvl="3" indent="-342900"/>
            <a:r>
              <a:rPr lang="pt-BR" dirty="0"/>
              <a:t>e</a:t>
            </a:r>
            <a:r>
              <a:rPr lang="pt-BR" dirty="0" smtClean="0"/>
              <a:t>m grafos não orientados, a matriz é simétrica podendo apenas representar-se uma matriz triangular</a:t>
            </a:r>
          </a:p>
          <a:p>
            <a:pPr marL="800100" lvl="3" indent="-342900"/>
            <a:r>
              <a:rPr lang="pt-BR" dirty="0" smtClean="0"/>
              <a:t>no caso dos grafos pesados, os pesos nas ligações podem ser representados como valores na matriz </a:t>
            </a:r>
          </a:p>
          <a:p>
            <a:pPr marL="342900" lvl="2" indent="-342900"/>
            <a:r>
              <a:rPr lang="pt-BR" dirty="0" smtClean="0"/>
              <a:t>Esta representação traz vantagens em casos em que a densidade de ligação do grafo é grande, i.e. há um grande nº médio de ligações por nó e quando o nº de nós é baixo</a:t>
            </a:r>
          </a:p>
          <a:p>
            <a:pPr marL="342900" lvl="2" indent="-342900"/>
            <a:r>
              <a:rPr lang="pt-BR" dirty="0" smtClean="0"/>
              <a:t>Em casos onde a densidade é baixa e o nº de nós elevado, a matriz torna-se pesada em termos de memória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68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-273196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Matrizes</a:t>
            </a:r>
            <a:r>
              <a:rPr lang="en-US" b="1" dirty="0" smtClean="0"/>
              <a:t> de </a:t>
            </a:r>
            <a:r>
              <a:rPr lang="en-US" b="1" dirty="0" err="1" smtClean="0"/>
              <a:t>adjacência</a:t>
            </a:r>
            <a:r>
              <a:rPr lang="en-US" b="1" dirty="0" smtClean="0"/>
              <a:t> - </a:t>
            </a:r>
            <a:r>
              <a:rPr lang="en-US" b="1" dirty="0" err="1" smtClean="0"/>
              <a:t>exemplos</a:t>
            </a:r>
            <a:endParaRPr lang="en-US" b="1" dirty="0"/>
          </a:p>
        </p:txBody>
      </p:sp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76200" y="5451478"/>
            <a:ext cx="765175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N1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922463" y="5002215"/>
            <a:ext cx="765175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N2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922463" y="6351590"/>
            <a:ext cx="765175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N3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946525" y="5541965"/>
            <a:ext cx="765175" cy="40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pt-PT"/>
              <a:t>N4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V="1">
            <a:off x="842963" y="5272090"/>
            <a:ext cx="107950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2327275" y="5407028"/>
            <a:ext cx="0" cy="900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974725" y="500380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12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24100" y="563404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4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2686050" y="5857878"/>
            <a:ext cx="1260475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3179763" y="612934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15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2686050" y="5316540"/>
            <a:ext cx="1214438" cy="315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135313" y="508476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9</a:t>
            </a:r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2192338" y="5407028"/>
            <a:ext cx="0" cy="944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651000" y="563245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pt-PT" sz="1800"/>
              <a:t>12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4391059"/>
              </p:ext>
            </p:extLst>
          </p:nvPr>
        </p:nvGraphicFramePr>
        <p:xfrm>
          <a:off x="5826685" y="4884936"/>
          <a:ext cx="2860115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72023"/>
                <a:gridCol w="572023"/>
                <a:gridCol w="572023"/>
                <a:gridCol w="572023"/>
                <a:gridCol w="572023"/>
              </a:tblGrid>
              <a:tr h="3501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/>
                </a:tc>
              </a:tr>
              <a:tr h="35011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011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011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5011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18335"/>
              </p:ext>
            </p:extLst>
          </p:nvPr>
        </p:nvGraphicFramePr>
        <p:xfrm>
          <a:off x="957270" y="2826507"/>
          <a:ext cx="2989255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97851"/>
                <a:gridCol w="597851"/>
                <a:gridCol w="597851"/>
                <a:gridCol w="597851"/>
                <a:gridCol w="597851"/>
              </a:tblGrid>
              <a:tr h="3592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/>
                </a:tc>
              </a:tr>
              <a:tr h="3592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92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92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5920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454885" y="2968359"/>
            <a:ext cx="4231915" cy="1608954"/>
            <a:chOff x="1275080" y="4305740"/>
            <a:chExt cx="4635500" cy="1755775"/>
          </a:xfrm>
        </p:grpSpPr>
        <p:sp>
          <p:nvSpPr>
            <p:cNvPr id="22" name="Oval 12"/>
            <p:cNvSpPr>
              <a:spLocks noChangeArrowheads="1"/>
            </p:cNvSpPr>
            <p:nvPr/>
          </p:nvSpPr>
          <p:spPr bwMode="auto">
            <a:xfrm>
              <a:off x="1275080" y="4755002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dirty="0"/>
                <a:t>N1</a:t>
              </a: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3121342" y="4305740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N2</a:t>
              </a: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3121342" y="5655115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N3</a:t>
              </a:r>
            </a:p>
          </p:txBody>
        </p:sp>
        <p:sp>
          <p:nvSpPr>
            <p:cNvPr id="25" name="Oval 17"/>
            <p:cNvSpPr>
              <a:spLocks noChangeArrowheads="1"/>
            </p:cNvSpPr>
            <p:nvPr/>
          </p:nvSpPr>
          <p:spPr bwMode="auto">
            <a:xfrm>
              <a:off x="5145405" y="4845490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dirty="0"/>
                <a:t>N4</a:t>
              </a: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V="1">
              <a:off x="2041842" y="4575615"/>
              <a:ext cx="10795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3526155" y="4710552"/>
              <a:ext cx="0" cy="9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3884930" y="5161402"/>
              <a:ext cx="1260475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 flipV="1">
              <a:off x="3884930" y="4620065"/>
              <a:ext cx="1214437" cy="315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V="1">
              <a:off x="3398070" y="4712140"/>
              <a:ext cx="0" cy="9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614856"/>
              </p:ext>
            </p:extLst>
          </p:nvPr>
        </p:nvGraphicFramePr>
        <p:xfrm>
          <a:off x="6279745" y="869803"/>
          <a:ext cx="2407055" cy="1828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1411"/>
                <a:gridCol w="481411"/>
                <a:gridCol w="481411"/>
                <a:gridCol w="481411"/>
                <a:gridCol w="481411"/>
              </a:tblGrid>
              <a:tr h="34092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N4</a:t>
                      </a:r>
                      <a:endParaRPr lang="en-US" dirty="0"/>
                    </a:p>
                  </a:txBody>
                  <a:tcPr/>
                </a:tc>
              </a:tr>
              <a:tr h="34092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092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092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092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506431" y="869803"/>
            <a:ext cx="4321166" cy="1666787"/>
            <a:chOff x="1275080" y="4407023"/>
            <a:chExt cx="4635500" cy="1755775"/>
          </a:xfrm>
        </p:grpSpPr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1275080" y="4856285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dirty="0"/>
                <a:t>N1</a:t>
              </a:r>
            </a:p>
          </p:txBody>
        </p:sp>
        <p:sp>
          <p:nvSpPr>
            <p:cNvPr id="34" name="Oval 13"/>
            <p:cNvSpPr>
              <a:spLocks noChangeArrowheads="1"/>
            </p:cNvSpPr>
            <p:nvPr/>
          </p:nvSpPr>
          <p:spPr bwMode="auto">
            <a:xfrm>
              <a:off x="3121342" y="4407023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N2</a:t>
              </a:r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3121342" y="575639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N3</a:t>
              </a:r>
            </a:p>
          </p:txBody>
        </p:sp>
        <p:sp>
          <p:nvSpPr>
            <p:cNvPr id="36" name="Oval 17"/>
            <p:cNvSpPr>
              <a:spLocks noChangeArrowheads="1"/>
            </p:cNvSpPr>
            <p:nvPr/>
          </p:nvSpPr>
          <p:spPr bwMode="auto">
            <a:xfrm>
              <a:off x="5145405" y="4946773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 dirty="0"/>
                <a:t>N4</a:t>
              </a: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 flipV="1">
              <a:off x="2041842" y="4676898"/>
              <a:ext cx="10795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V="1">
              <a:off x="3526155" y="4811835"/>
              <a:ext cx="0" cy="900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 flipV="1">
              <a:off x="3884930" y="5262685"/>
              <a:ext cx="1260475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H="1" flipV="1">
              <a:off x="3884930" y="4721348"/>
              <a:ext cx="1214437" cy="315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xmlns="" val="25625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70" y="78791"/>
            <a:ext cx="8229600" cy="1143000"/>
          </a:xfrm>
        </p:spPr>
        <p:txBody>
          <a:bodyPr/>
          <a:lstStyle/>
          <a:p>
            <a:r>
              <a:rPr lang="pt-PT" b="1" smtClean="0"/>
              <a:t>Listas de adjacência</a:t>
            </a:r>
            <a:endParaRPr lang="pt-PT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167" y="1157508"/>
            <a:ext cx="8229600" cy="4525963"/>
          </a:xfrm>
        </p:spPr>
        <p:txBody>
          <a:bodyPr/>
          <a:lstStyle/>
          <a:p>
            <a:pPr marL="342900" lvl="2" indent="-342900"/>
            <a:r>
              <a:rPr lang="pt-PT" dirty="0" smtClean="0"/>
              <a:t>Apenas se representam as ligações existentes; para cada nó </a:t>
            </a:r>
            <a:r>
              <a:rPr lang="pt-PT" i="1" dirty="0" smtClean="0"/>
              <a:t>i</a:t>
            </a:r>
            <a:r>
              <a:rPr lang="pt-PT" dirty="0" smtClean="0"/>
              <a:t> temos uma lista com os arcos originados em </a:t>
            </a:r>
            <a:r>
              <a:rPr lang="pt-PT" i="1" dirty="0" smtClean="0"/>
              <a:t>i</a:t>
            </a:r>
            <a:r>
              <a:rPr lang="pt-PT" dirty="0" smtClean="0"/>
              <a:t>; representação mais compacta para grafos com número limitado de ligações. </a:t>
            </a:r>
          </a:p>
          <a:p>
            <a:pPr marL="342900" lvl="2" indent="-342900"/>
            <a:r>
              <a:rPr lang="pt-PT" dirty="0" smtClean="0"/>
              <a:t>Se o grafo é não orientado, poderá haver informação redundante representando-se ambos os sentidos da ligação</a:t>
            </a:r>
          </a:p>
          <a:p>
            <a:pPr marL="342900" lvl="2" indent="-342900"/>
            <a:r>
              <a:rPr lang="pt-PT" dirty="0" smtClean="0"/>
              <a:t>Esta representação pode ser adaptada representando-se cada nó como um objecto e as ligações como listas de referência a objetos desta classe.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1213" y="4947678"/>
            <a:ext cx="4635500" cy="1755775"/>
            <a:chOff x="411213" y="4947678"/>
            <a:chExt cx="4635500" cy="1755775"/>
          </a:xfrm>
        </p:grpSpPr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411213" y="5396941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N1</a:t>
              </a:r>
            </a:p>
          </p:txBody>
        </p:sp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2257476" y="494767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N2</a:t>
              </a: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2257476" y="6297053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N3</a:t>
              </a: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281538" y="5487428"/>
              <a:ext cx="765175" cy="406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PT"/>
                <a:t>N4</a:t>
              </a:r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V="1">
              <a:off x="1177976" y="5217553"/>
              <a:ext cx="1079500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2662288" y="5352491"/>
              <a:ext cx="0" cy="900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3021063" y="5803341"/>
              <a:ext cx="1260475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H="1" flipV="1">
              <a:off x="3021063" y="5262003"/>
              <a:ext cx="1214438" cy="315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2527351" y="5352491"/>
              <a:ext cx="0" cy="944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9" name="TextBox 22"/>
          <p:cNvSpPr txBox="1">
            <a:spLocks noChangeArrowheads="1"/>
          </p:cNvSpPr>
          <p:nvPr/>
        </p:nvSpPr>
        <p:spPr bwMode="auto">
          <a:xfrm>
            <a:off x="5836236" y="4517932"/>
            <a:ext cx="270253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 err="1"/>
              <a:t>Grafo</a:t>
            </a:r>
            <a:r>
              <a:rPr lang="en-US" sz="2000" b="1" dirty="0"/>
              <a:t> G: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1 </a:t>
            </a:r>
            <a:r>
              <a:rPr lang="en-US" sz="2000" dirty="0" smtClean="0"/>
              <a:t>=&gt; [2]</a:t>
            </a:r>
            <a:endParaRPr lang="en-US" sz="2000" dirty="0"/>
          </a:p>
          <a:p>
            <a:pPr eaLnBrk="1" hangingPunct="1"/>
            <a:r>
              <a:rPr lang="en-US" sz="2000" dirty="0"/>
              <a:t>2 </a:t>
            </a:r>
            <a:r>
              <a:rPr lang="en-US" sz="2000" dirty="0" smtClean="0"/>
              <a:t>=&gt; [3]</a:t>
            </a:r>
            <a:endParaRPr lang="en-US" sz="2000" dirty="0"/>
          </a:p>
          <a:p>
            <a:pPr eaLnBrk="1" hangingPunct="1"/>
            <a:r>
              <a:rPr lang="en-US" sz="2000" dirty="0"/>
              <a:t>3 </a:t>
            </a:r>
            <a:r>
              <a:rPr lang="en-US" sz="2000" dirty="0" smtClean="0"/>
              <a:t>=&gt; [2,4]</a:t>
            </a:r>
            <a:endParaRPr lang="en-US" sz="2000" dirty="0"/>
          </a:p>
          <a:p>
            <a:pPr eaLnBrk="1" hangingPunct="1"/>
            <a:r>
              <a:rPr lang="en-US" sz="2000" dirty="0"/>
              <a:t>4 </a:t>
            </a:r>
            <a:r>
              <a:rPr lang="en-US" sz="2000" dirty="0" smtClean="0"/>
              <a:t>=&gt; [2]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7426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953735"/>
                </a:solidFill>
              </a:rPr>
              <a:t>Implementando grafos</a:t>
            </a:r>
            <a:endParaRPr lang="pt-PT" b="1" dirty="0">
              <a:solidFill>
                <a:srgbClr val="95373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 smtClean="0"/>
              <a:t>Vamos criar uma classe para representar grafos </a:t>
            </a:r>
            <a:r>
              <a:rPr lang="pt-PT" b="1" dirty="0" smtClean="0"/>
              <a:t>orientados </a:t>
            </a:r>
            <a:r>
              <a:rPr lang="pt-PT" dirty="0" smtClean="0"/>
              <a:t>(note-se que podemos sempre representar grafos não orientados colocando ambos os sentidos da ligação)</a:t>
            </a:r>
          </a:p>
          <a:p>
            <a:r>
              <a:rPr lang="pt-PT" dirty="0" smtClean="0"/>
              <a:t>A representação será dada por </a:t>
            </a:r>
            <a:r>
              <a:rPr lang="pt-PT" b="1" dirty="0" smtClean="0"/>
              <a:t>listas de adjacência</a:t>
            </a:r>
          </a:p>
          <a:p>
            <a:r>
              <a:rPr lang="pt-PT" dirty="0" smtClean="0"/>
              <a:t>Será usado um dicionário para representar o grafo onde</a:t>
            </a:r>
          </a:p>
          <a:p>
            <a:pPr lvl="1"/>
            <a:r>
              <a:rPr lang="pt-PT" dirty="0" smtClean="0"/>
              <a:t>as </a:t>
            </a:r>
            <a:r>
              <a:rPr lang="pt-PT" b="1" dirty="0" smtClean="0"/>
              <a:t>chaves</a:t>
            </a:r>
            <a:r>
              <a:rPr lang="pt-PT" dirty="0" smtClean="0"/>
              <a:t> são os identificadores dos </a:t>
            </a:r>
            <a:r>
              <a:rPr lang="pt-PT" b="1" dirty="0" smtClean="0"/>
              <a:t>nós</a:t>
            </a:r>
          </a:p>
          <a:p>
            <a:pPr lvl="1"/>
            <a:r>
              <a:rPr lang="pt-PT" dirty="0" smtClean="0"/>
              <a:t>os </a:t>
            </a:r>
            <a:r>
              <a:rPr lang="pt-PT" b="1" dirty="0" smtClean="0"/>
              <a:t>valores</a:t>
            </a:r>
            <a:r>
              <a:rPr lang="pt-PT" dirty="0" smtClean="0"/>
              <a:t> representam os </a:t>
            </a:r>
            <a:r>
              <a:rPr lang="pt-PT" b="1" dirty="0" smtClean="0"/>
              <a:t>arcos</a:t>
            </a:r>
            <a:r>
              <a:rPr lang="pt-PT" dirty="0" smtClean="0"/>
              <a:t>, indicando uma lista de nós que estão ligados ao nó chave 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xmlns="" val="1583637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13712</TotalTime>
  <Words>2290</Words>
  <Application>Microsoft Office PowerPoint</Application>
  <PresentationFormat>Apresentação no Ecrã (4:3)</PresentationFormat>
  <Paragraphs>505</Paragraphs>
  <Slides>29</Slides>
  <Notes>0</Notes>
  <HiddenSlides>14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0" baseType="lpstr">
      <vt:lpstr>Office Theme</vt:lpstr>
      <vt:lpstr>Grafos</vt:lpstr>
      <vt:lpstr>Definição de grafo</vt:lpstr>
      <vt:lpstr>Grafos orientados e não orientados</vt:lpstr>
      <vt:lpstr>Grafos pesados</vt:lpstr>
      <vt:lpstr>Representações computacionais de grafos</vt:lpstr>
      <vt:lpstr>Matrizes de adjacência</vt:lpstr>
      <vt:lpstr>Matrizes de adjacência - exemplos</vt:lpstr>
      <vt:lpstr>Listas de adjacência</vt:lpstr>
      <vt:lpstr>Implementando grafos</vt:lpstr>
      <vt:lpstr>Implementando grafos</vt:lpstr>
      <vt:lpstr>Implementando grafos</vt:lpstr>
      <vt:lpstr>Implementando grafos</vt:lpstr>
      <vt:lpstr>Implementando grafos</vt:lpstr>
      <vt:lpstr>Nós adjacentes, sucessores e antecessores</vt:lpstr>
      <vt:lpstr>Grau de um nó</vt:lpstr>
      <vt:lpstr>Implementando grafos: graus</vt:lpstr>
      <vt:lpstr>Implementando grafos: graus</vt:lpstr>
      <vt:lpstr>Caminhos</vt:lpstr>
      <vt:lpstr>Nós atingíveis</vt:lpstr>
      <vt:lpstr>Travessia do grafo</vt:lpstr>
      <vt:lpstr>Caminhos mais curtos / distâncias</vt:lpstr>
      <vt:lpstr>Implementando grafos: travessias</vt:lpstr>
      <vt:lpstr>Implementando grafos: distância</vt:lpstr>
      <vt:lpstr>Implementando grafos: travessias</vt:lpstr>
      <vt:lpstr>Implementando grafos: travessias</vt:lpstr>
      <vt:lpstr>Implementando grafos: travessias</vt:lpstr>
      <vt:lpstr>Ciclos e grafos cíclicos/ acíclicos</vt:lpstr>
      <vt:lpstr>Implementando grafos: ciclos</vt:lpstr>
      <vt:lpstr>Exercício</vt:lpstr>
    </vt:vector>
  </TitlesOfParts>
  <Company>Univ. Minho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Miguel Rocha</dc:creator>
  <cp:lastModifiedBy>Rui Mendes</cp:lastModifiedBy>
  <cp:revision>196</cp:revision>
  <dcterms:created xsi:type="dcterms:W3CDTF">2015-02-22T00:14:11Z</dcterms:created>
  <dcterms:modified xsi:type="dcterms:W3CDTF">2018-02-23T14:04:29Z</dcterms:modified>
</cp:coreProperties>
</file>