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0" r:id="rId3"/>
    <p:sldId id="262" r:id="rId4"/>
    <p:sldId id="276" r:id="rId5"/>
    <p:sldId id="277" r:id="rId6"/>
    <p:sldId id="278" r:id="rId7"/>
    <p:sldId id="301" r:id="rId8"/>
    <p:sldId id="302" r:id="rId9"/>
    <p:sldId id="281" r:id="rId10"/>
    <p:sldId id="303" r:id="rId11"/>
    <p:sldId id="283" r:id="rId12"/>
    <p:sldId id="284" r:id="rId13"/>
    <p:sldId id="285" r:id="rId14"/>
    <p:sldId id="266" r:id="rId15"/>
    <p:sldId id="304" r:id="rId16"/>
    <p:sldId id="286" r:id="rId17"/>
    <p:sldId id="288" r:id="rId18"/>
    <p:sldId id="267" r:id="rId19"/>
    <p:sldId id="289" r:id="rId20"/>
    <p:sldId id="273" r:id="rId21"/>
    <p:sldId id="299" r:id="rId22"/>
    <p:sldId id="268" r:id="rId23"/>
    <p:sldId id="29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857"/>
  </p:normalViewPr>
  <p:slideViewPr>
    <p:cSldViewPr snapToGrid="0" snapToObjects="1">
      <p:cViewPr>
        <p:scale>
          <a:sx n="92" d="100"/>
          <a:sy n="92" d="100"/>
        </p:scale>
        <p:origin x="47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2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0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015F2-3BE4-0A49-AE60-583AABDB52D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65BC-9CE2-C646-9E21-B9147D0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Redes</a:t>
            </a:r>
            <a:r>
              <a:rPr lang="en-US" b="1" dirty="0" smtClean="0"/>
              <a:t> </a:t>
            </a:r>
            <a:r>
              <a:rPr lang="en-US" b="1" dirty="0" err="1" smtClean="0"/>
              <a:t>biológicas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, </a:t>
            </a:r>
            <a:r>
              <a:rPr lang="en-US" dirty="0" err="1" smtClean="0"/>
              <a:t>construção</a:t>
            </a:r>
            <a:r>
              <a:rPr lang="en-US" dirty="0" smtClean="0"/>
              <a:t>,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topológica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3" y="-123020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422" y="991209"/>
            <a:ext cx="7915467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else if </a:t>
            </a:r>
            <a:r>
              <a:rPr lang="en-US" dirty="0"/>
              <a:t>network type is “</a:t>
            </a:r>
            <a:r>
              <a:rPr lang="en-US" dirty="0" smtClean="0"/>
              <a:t>metabolite”:</a:t>
            </a:r>
          </a:p>
          <a:p>
            <a:r>
              <a:rPr lang="en-US" dirty="0"/>
              <a:t>	</a:t>
            </a:r>
            <a:r>
              <a:rPr lang="en-US" dirty="0" smtClean="0"/>
              <a:t>		for each meta in </a:t>
            </a:r>
            <a:r>
              <a:rPr lang="en-US" dirty="0" err="1" smtClean="0"/>
              <a:t>meta_ids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L= get all reactions that are successors of meta</a:t>
            </a:r>
          </a:p>
          <a:p>
            <a:r>
              <a:rPr lang="en-US" dirty="0"/>
              <a:t>	</a:t>
            </a:r>
            <a:r>
              <a:rPr lang="en-US" dirty="0" smtClean="0"/>
              <a:t>			for each </a:t>
            </a:r>
            <a:r>
              <a:rPr lang="en-US" dirty="0" err="1" smtClean="0"/>
              <a:t>reac</a:t>
            </a:r>
            <a:r>
              <a:rPr lang="en-US" dirty="0" smtClean="0"/>
              <a:t> present in L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meta_dest</a:t>
            </a:r>
            <a:r>
              <a:rPr lang="en-US" dirty="0" smtClean="0"/>
              <a:t> = get all metabolites that are </a:t>
            </a:r>
            <a:r>
              <a:rPr lang="en-US" dirty="0" err="1" smtClean="0"/>
              <a:t>sucessors</a:t>
            </a:r>
            <a:r>
              <a:rPr lang="en-US" dirty="0" smtClean="0"/>
              <a:t> of </a:t>
            </a:r>
            <a:r>
              <a:rPr lang="en-US" dirty="0" err="1" smtClean="0"/>
              <a:t>reac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for each </a:t>
            </a:r>
            <a:r>
              <a:rPr lang="en-US" dirty="0" err="1" smtClean="0"/>
              <a:t>metaD</a:t>
            </a:r>
            <a:r>
              <a:rPr lang="en-US" dirty="0" smtClean="0"/>
              <a:t> from </a:t>
            </a:r>
            <a:r>
              <a:rPr lang="en-US" dirty="0" err="1" smtClean="0"/>
              <a:t>meta_dest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insert a new edge from meta to </a:t>
            </a:r>
            <a:r>
              <a:rPr lang="en-US" dirty="0" err="1" smtClean="0"/>
              <a:t>metaD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	else</a:t>
            </a:r>
            <a:r>
              <a:rPr lang="en-US" dirty="0"/>
              <a:t> if network type is </a:t>
            </a:r>
            <a:r>
              <a:rPr lang="en-US" dirty="0" smtClean="0"/>
              <a:t>“reaction”:</a:t>
            </a:r>
          </a:p>
          <a:p>
            <a:r>
              <a:rPr lang="en-US" dirty="0"/>
              <a:t>	</a:t>
            </a:r>
            <a:r>
              <a:rPr lang="en-US" dirty="0" smtClean="0"/>
              <a:t>		… the same  as previous but considering the reactions instead 				 metabolites</a:t>
            </a:r>
          </a:p>
        </p:txBody>
      </p:sp>
    </p:spTree>
    <p:extLst>
      <p:ext uri="{BB962C8B-B14F-4D97-AF65-F5344CB8AC3E}">
        <p14:creationId xmlns:p14="http://schemas.microsoft.com/office/powerpoint/2010/main" val="8401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98" y="102600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558" y="1577334"/>
            <a:ext cx="7853688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mn</a:t>
            </a:r>
            <a:r>
              <a:rPr lang="en-US" dirty="0"/>
              <a:t> = </a:t>
            </a:r>
            <a:r>
              <a:rPr lang="en-US" dirty="0" err="1"/>
              <a:t>MetabolicNetwork</a:t>
            </a:r>
            <a:r>
              <a:rPr lang="en-US" dirty="0"/>
              <a:t>("metabolite", </a:t>
            </a:r>
            <a:r>
              <a:rPr lang="en-US" dirty="0" smtClean="0"/>
              <a:t>{ }</a:t>
            </a:r>
            <a:r>
              <a:rPr lang="en-US" dirty="0"/>
              <a:t>)</a:t>
            </a:r>
          </a:p>
          <a:p>
            <a:r>
              <a:rPr lang="en-US" dirty="0" err="1" smtClean="0"/>
              <a:t>mn.load_from_files</a:t>
            </a:r>
            <a:r>
              <a:rPr lang="en-US" dirty="0"/>
              <a:t>("exemplo-reac.txt", "exemplo-metab.txt", "exemplo-mat.txt")</a:t>
            </a:r>
          </a:p>
          <a:p>
            <a:r>
              <a:rPr lang="en-US" dirty="0"/>
              <a:t>print </a:t>
            </a:r>
            <a:r>
              <a:rPr lang="en-US" dirty="0" smtClean="0"/>
              <a:t>("</a:t>
            </a:r>
            <a:r>
              <a:rPr lang="en-US" dirty="0"/>
              <a:t>Metabolite network:"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mn.print_graph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mr</a:t>
            </a:r>
            <a:r>
              <a:rPr lang="en-US" dirty="0"/>
              <a:t> = </a:t>
            </a:r>
            <a:r>
              <a:rPr lang="en-US" dirty="0" err="1"/>
              <a:t>MetabolicNetwork</a:t>
            </a:r>
            <a:r>
              <a:rPr lang="en-US" dirty="0"/>
              <a:t>("reaction", </a:t>
            </a:r>
            <a:r>
              <a:rPr lang="en-US" dirty="0" smtClean="0"/>
              <a:t>{ }</a:t>
            </a:r>
            <a:r>
              <a:rPr lang="en-US" dirty="0"/>
              <a:t>)</a:t>
            </a:r>
          </a:p>
          <a:p>
            <a:r>
              <a:rPr lang="en-US" dirty="0" err="1" smtClean="0"/>
              <a:t>mr.load_from_files</a:t>
            </a:r>
            <a:r>
              <a:rPr lang="en-US" dirty="0"/>
              <a:t>("exemplo-reac.txt", "exemplo-metab.txt", "exemplo-mat.txt")</a:t>
            </a:r>
          </a:p>
          <a:p>
            <a:r>
              <a:rPr lang="en-US" dirty="0"/>
              <a:t>print </a:t>
            </a:r>
            <a:r>
              <a:rPr lang="en-US" dirty="0" smtClean="0"/>
              <a:t>("</a:t>
            </a:r>
            <a:r>
              <a:rPr lang="en-US" dirty="0"/>
              <a:t>Reaction network:"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mr.printGraph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256" y="4982164"/>
            <a:ext cx="592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De novo, verifique </a:t>
            </a:r>
            <a:r>
              <a:rPr lang="pt-PT" dirty="0"/>
              <a:t>se </a:t>
            </a:r>
            <a:r>
              <a:rPr lang="pt-PT" dirty="0" smtClean="0"/>
              <a:t>os grafos correspondem </a:t>
            </a:r>
            <a:r>
              <a:rPr lang="pt-PT" dirty="0"/>
              <a:t>ao </a:t>
            </a:r>
            <a:r>
              <a:rPr lang="pt-PT" dirty="0" smtClean="0"/>
              <a:t>esperado ...</a:t>
            </a: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smtClean="0">
                <a:solidFill>
                  <a:srgbClr val="800000"/>
                </a:solidFill>
              </a:rPr>
              <a:t>Redes metabólicas: exemplo</a:t>
            </a:r>
            <a:endParaRPr lang="pt-PT" b="1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Para testar o código anterior com um exemplo maior, use os ficheiros: “</a:t>
            </a:r>
            <a:r>
              <a:rPr lang="pt-PT" i="1" dirty="0" smtClean="0"/>
              <a:t>ijr904-metab.txt</a:t>
            </a:r>
            <a:r>
              <a:rPr lang="pt-PT" dirty="0" smtClean="0"/>
              <a:t>”, “</a:t>
            </a:r>
            <a:r>
              <a:rPr lang="pt-PT" i="1" dirty="0" smtClean="0"/>
              <a:t>ijr904-reac.txt</a:t>
            </a:r>
            <a:r>
              <a:rPr lang="pt-PT" dirty="0" smtClean="0"/>
              <a:t>” e “</a:t>
            </a:r>
            <a:r>
              <a:rPr lang="pt-PT" i="1" dirty="0" smtClean="0"/>
              <a:t>ijr904-matrix.txt</a:t>
            </a:r>
            <a:r>
              <a:rPr lang="pt-PT" dirty="0" smtClean="0"/>
              <a:t>”</a:t>
            </a:r>
          </a:p>
          <a:p>
            <a:r>
              <a:rPr lang="pt-PT" dirty="0" smtClean="0"/>
              <a:t>Estes foram criados a partir de um modelo de escala </a:t>
            </a:r>
            <a:r>
              <a:rPr lang="pt-PT" dirty="0" err="1" smtClean="0"/>
              <a:t>genómica</a:t>
            </a:r>
            <a:r>
              <a:rPr lang="pt-PT" dirty="0" smtClean="0"/>
              <a:t> de </a:t>
            </a:r>
            <a:r>
              <a:rPr lang="pt-PT" i="1" dirty="0" err="1" smtClean="0"/>
              <a:t>Escherichia</a:t>
            </a:r>
            <a:r>
              <a:rPr lang="pt-PT" i="1" dirty="0" smtClean="0"/>
              <a:t> </a:t>
            </a:r>
            <a:r>
              <a:rPr lang="pt-PT" i="1" dirty="0" err="1" smtClean="0"/>
              <a:t>coli</a:t>
            </a:r>
            <a:r>
              <a:rPr lang="pt-PT" i="1" dirty="0" smtClean="0"/>
              <a:t> (iJR904)</a:t>
            </a:r>
          </a:p>
          <a:p>
            <a:r>
              <a:rPr lang="pt-PT" dirty="0" smtClean="0"/>
              <a:t>Os ficheiros têm a mesma estrutura dos anteriores pelo que o código deve poder ser usado sem grandes alterações</a:t>
            </a:r>
          </a:p>
          <a:p>
            <a:r>
              <a:rPr lang="pt-PT" dirty="0" smtClean="0"/>
              <a:t>Verifique o tamanho dos grafos gerados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22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98" y="102600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228" y="1437096"/>
            <a:ext cx="793172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ecoli_mrn</a:t>
            </a:r>
            <a:r>
              <a:rPr lang="en-US" dirty="0"/>
              <a:t> = </a:t>
            </a:r>
            <a:r>
              <a:rPr lang="en-US" dirty="0" err="1"/>
              <a:t>MetabolicNetwork</a:t>
            </a:r>
            <a:r>
              <a:rPr lang="en-US" dirty="0"/>
              <a:t>()</a:t>
            </a:r>
          </a:p>
          <a:p>
            <a:r>
              <a:rPr lang="en-US" dirty="0" err="1" smtClean="0"/>
              <a:t>ecoli_mrn.load_from_files</a:t>
            </a:r>
            <a:r>
              <a:rPr lang="en-US" dirty="0"/>
              <a:t>("ijr904-reac.txt", "ijr904-metab.txt", "ijr904-matrix.txt")</a:t>
            </a:r>
          </a:p>
          <a:p>
            <a:r>
              <a:rPr lang="en-US" dirty="0" err="1" smtClean="0"/>
              <a:t>ecoli_mrn.print_graph</a:t>
            </a:r>
            <a:r>
              <a:rPr lang="en-US" dirty="0"/>
              <a:t>()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ecoli_mrn.size</a:t>
            </a:r>
            <a:r>
              <a:rPr lang="en-US" dirty="0" smtClean="0"/>
              <a:t>())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2365" y="2897603"/>
            <a:ext cx="6009533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size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):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self.get_nodes</a:t>
            </a:r>
            <a:r>
              <a:rPr lang="en-US" dirty="0"/>
              <a:t>()),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self.get_edges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5474" y="3636267"/>
            <a:ext cx="36409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adicionada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MyGraph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228" y="4168168"/>
            <a:ext cx="780668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ecoli_mn</a:t>
            </a:r>
            <a:r>
              <a:rPr lang="en-US" dirty="0"/>
              <a:t> = </a:t>
            </a:r>
            <a:r>
              <a:rPr lang="en-US" dirty="0" err="1"/>
              <a:t>MetabolicNetwork</a:t>
            </a:r>
            <a:r>
              <a:rPr lang="en-US" dirty="0"/>
              <a:t>("metabolite",{})</a:t>
            </a:r>
          </a:p>
          <a:p>
            <a:r>
              <a:rPr lang="en-US" dirty="0" err="1" smtClean="0"/>
              <a:t>ecoli_mn.load_from_files</a:t>
            </a:r>
            <a:r>
              <a:rPr lang="en-US" dirty="0"/>
              <a:t>("ijr904-reac.txt", "ijr904-metab.txt", "ijr904-matrix.txt")</a:t>
            </a:r>
          </a:p>
          <a:p>
            <a:r>
              <a:rPr lang="en-US" dirty="0" err="1" smtClean="0"/>
              <a:t>ecoli_mn.print_graph</a:t>
            </a:r>
            <a:r>
              <a:rPr lang="en-US" dirty="0"/>
              <a:t>()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ecoli_mn.size</a:t>
            </a:r>
            <a:r>
              <a:rPr lang="en-US" dirty="0" smtClean="0"/>
              <a:t>())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ecoli_mr</a:t>
            </a:r>
            <a:r>
              <a:rPr lang="en-US" dirty="0"/>
              <a:t> = </a:t>
            </a:r>
            <a:r>
              <a:rPr lang="en-US" dirty="0" err="1"/>
              <a:t>MetabolicNetwork</a:t>
            </a:r>
            <a:r>
              <a:rPr lang="en-US" dirty="0"/>
              <a:t>("reaction", {})</a:t>
            </a:r>
          </a:p>
          <a:p>
            <a:r>
              <a:rPr lang="en-US" dirty="0" err="1" smtClean="0"/>
              <a:t>ecoli_mr.load_from_files</a:t>
            </a:r>
            <a:r>
              <a:rPr lang="en-US" dirty="0"/>
              <a:t>("ijr904-reac.txt", "ijr904-metab.txt", "ijr904-matrix.txt")</a:t>
            </a:r>
          </a:p>
          <a:p>
            <a:r>
              <a:rPr lang="en-US" dirty="0" err="1" smtClean="0"/>
              <a:t>ecoli_mr.print_graph</a:t>
            </a:r>
            <a:r>
              <a:rPr lang="en-US" dirty="0"/>
              <a:t>()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ecoli_mr.size</a:t>
            </a:r>
            <a:r>
              <a:rPr lang="en-US" dirty="0" smtClean="0"/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Análise</a:t>
            </a:r>
            <a:r>
              <a:rPr lang="en-US" b="1" dirty="0" smtClean="0"/>
              <a:t> </a:t>
            </a:r>
            <a:r>
              <a:rPr lang="en-US" b="1" dirty="0" err="1" smtClean="0"/>
              <a:t>topológica</a:t>
            </a:r>
            <a:r>
              <a:rPr lang="en-US" b="1" dirty="0" smtClean="0"/>
              <a:t> de </a:t>
            </a:r>
            <a:r>
              <a:rPr lang="en-US" b="1" dirty="0" err="1" smtClean="0"/>
              <a:t>redes</a:t>
            </a:r>
            <a:r>
              <a:rPr lang="en-US" b="1" dirty="0" smtClean="0"/>
              <a:t>: </a:t>
            </a:r>
            <a:r>
              <a:rPr lang="en-US" b="1" dirty="0" err="1" smtClean="0"/>
              <a:t>graus</a:t>
            </a:r>
            <a:r>
              <a:rPr lang="en-US" b="1" dirty="0" smtClean="0"/>
              <a:t> e </a:t>
            </a:r>
            <a:r>
              <a:rPr lang="en-US" b="1" dirty="0" err="1" smtClean="0"/>
              <a:t>distribuição</a:t>
            </a:r>
            <a:r>
              <a:rPr lang="en-US" b="1" dirty="0" smtClean="0"/>
              <a:t> de </a:t>
            </a:r>
            <a:r>
              <a:rPr lang="en-US" b="1" dirty="0" err="1" smtClean="0"/>
              <a:t>graus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43" y="1833480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sz="2400" b="1" dirty="0" smtClean="0"/>
              <a:t>Grau médio &lt;k&gt;</a:t>
            </a:r>
            <a:r>
              <a:rPr lang="pt-PT" sz="2400" dirty="0" smtClean="0"/>
              <a:t> - média do grau calculada sobre todos os nós (pode ser calculado apenas para graus de entrada/ saída em grafos orientados)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sz="2400" b="1" dirty="0" smtClean="0"/>
              <a:t>Distribuição do grau P(k)</a:t>
            </a:r>
            <a:r>
              <a:rPr lang="pt-PT" sz="2400" dirty="0" smtClean="0"/>
              <a:t>: probabilidade que um nó tenha grau k. P(k) é independente do tamanho da rede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sz="2400" dirty="0" smtClean="0"/>
              <a:t>Redes </a:t>
            </a:r>
            <a:r>
              <a:rPr lang="pt-PT" sz="2400" b="1" dirty="0" smtClean="0"/>
              <a:t>“</a:t>
            </a:r>
            <a:r>
              <a:rPr lang="pt-PT" sz="2400" b="1" dirty="0" err="1" smtClean="0"/>
              <a:t>Scale-free</a:t>
            </a:r>
            <a:r>
              <a:rPr lang="pt-PT" sz="2400" b="1" dirty="0" smtClean="0"/>
              <a:t>”</a:t>
            </a:r>
            <a:endParaRPr lang="pt-PT" sz="2400" dirty="0"/>
          </a:p>
          <a:p>
            <a:pPr lvl="1"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altLang="ja-JP" sz="2400" dirty="0" smtClean="0"/>
              <a:t>Distribuição dos graus aproxima a </a:t>
            </a:r>
            <a:r>
              <a:rPr lang="pt-PT" altLang="ja-JP" sz="2400" i="1" dirty="0" err="1" smtClean="0"/>
              <a:t>power</a:t>
            </a:r>
            <a:r>
              <a:rPr lang="pt-PT" altLang="ja-JP" sz="2400" i="1" dirty="0" smtClean="0"/>
              <a:t> </a:t>
            </a:r>
            <a:r>
              <a:rPr lang="pt-PT" altLang="ja-JP" sz="2400" i="1" dirty="0" err="1" smtClean="0"/>
              <a:t>law</a:t>
            </a:r>
            <a:r>
              <a:rPr lang="pt-PT" altLang="ja-JP" sz="2400" i="1" dirty="0" smtClean="0"/>
              <a:t> </a:t>
            </a:r>
            <a:r>
              <a:rPr lang="pt-PT" altLang="ja-JP" sz="2400" dirty="0" smtClean="0"/>
              <a:t>P(k)~k</a:t>
            </a:r>
            <a:r>
              <a:rPr lang="pt-PT" altLang="ja-JP" sz="2400" baseline="30000" dirty="0" smtClean="0"/>
              <a:t>-</a:t>
            </a:r>
            <a:r>
              <a:rPr lang="pt-PT" altLang="ja-JP" sz="2400" baseline="30000" dirty="0" err="1" smtClean="0">
                <a:cs typeface="Arial" charset="0"/>
              </a:rPr>
              <a:t>γ</a:t>
            </a:r>
            <a:r>
              <a:rPr lang="pt-PT" altLang="ja-JP" sz="2400" dirty="0" smtClean="0">
                <a:cs typeface="Arial" charset="0"/>
              </a:rPr>
              <a:t> (2&lt;</a:t>
            </a:r>
            <a:r>
              <a:rPr lang="pt-PT" altLang="ja-JP" sz="2400" dirty="0" err="1" smtClean="0">
                <a:cs typeface="Arial" charset="0"/>
              </a:rPr>
              <a:t>γ</a:t>
            </a:r>
            <a:r>
              <a:rPr lang="pt-PT" altLang="ja-JP" sz="2400" dirty="0" smtClean="0">
                <a:cs typeface="Arial" charset="0"/>
              </a:rPr>
              <a:t>&lt;3)</a:t>
            </a:r>
          </a:p>
          <a:p>
            <a:pPr lvl="1"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altLang="ja-JP" sz="2400" dirty="0" smtClean="0">
                <a:cs typeface="Arial" charset="0"/>
              </a:rPr>
              <a:t>Isto implica que há poucos nós com muitas ligações e muitos nós com poucas ligações</a:t>
            </a: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7206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800000"/>
                </a:solidFill>
              </a:rPr>
              <a:t>Implementação</a:t>
            </a:r>
            <a:r>
              <a:rPr lang="en-US" b="1" dirty="0">
                <a:solidFill>
                  <a:srgbClr val="800000"/>
                </a:solidFill>
              </a:rPr>
              <a:t> de </a:t>
            </a:r>
            <a:r>
              <a:rPr lang="en-US" b="1" dirty="0" err="1">
                <a:solidFill>
                  <a:srgbClr val="800000"/>
                </a:solidFill>
              </a:rPr>
              <a:t>graus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pt-PT" dirty="0" smtClean="0"/>
              <a:t>Graus “in” “out” e “</a:t>
            </a:r>
            <a:r>
              <a:rPr lang="pt-PT" dirty="0" err="1" smtClean="0"/>
              <a:t>inout</a:t>
            </a:r>
            <a:r>
              <a:rPr lang="pt-PT" dirty="0" smtClean="0"/>
              <a:t>”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98906" y="2521763"/>
            <a:ext cx="3901297" cy="2139103"/>
            <a:chOff x="798906" y="2521763"/>
            <a:chExt cx="3901297" cy="2139103"/>
          </a:xfrm>
        </p:grpSpPr>
        <p:sp>
          <p:nvSpPr>
            <p:cNvPr id="4" name="Oval 3"/>
            <p:cNvSpPr/>
            <p:nvPr/>
          </p:nvSpPr>
          <p:spPr>
            <a:xfrm>
              <a:off x="798906" y="2579508"/>
              <a:ext cx="986690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M1</a:t>
              </a:r>
              <a:endParaRPr lang="pt-PT" sz="1200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798906" y="3552857"/>
              <a:ext cx="1004968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M2</a:t>
              </a:r>
              <a:endParaRPr lang="pt-PT" sz="9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651911" y="3541170"/>
              <a:ext cx="978369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M4</a:t>
              </a:r>
              <a:endParaRPr lang="pt-PT" sz="9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706692" y="4232238"/>
              <a:ext cx="993511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M6</a:t>
              </a:r>
              <a:endParaRPr lang="pt-PT" sz="9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15097" y="4232238"/>
              <a:ext cx="971201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M5</a:t>
              </a:r>
              <a:endParaRPr lang="pt-PT" sz="900" b="1" dirty="0"/>
            </a:p>
          </p:txBody>
        </p:sp>
        <p:cxnSp>
          <p:nvCxnSpPr>
            <p:cNvPr id="9" name="Conexão recta unidireccional 35"/>
            <p:cNvCxnSpPr>
              <a:stCxn id="4" idx="6"/>
              <a:endCxn id="15" idx="2"/>
            </p:cNvCxnSpPr>
            <p:nvPr/>
          </p:nvCxnSpPr>
          <p:spPr>
            <a:xfrm flipV="1">
              <a:off x="1785596" y="2736077"/>
              <a:ext cx="1844684" cy="577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xão recta unidireccional 36"/>
            <p:cNvCxnSpPr>
              <a:stCxn id="5" idx="7"/>
              <a:endCxn id="15" idx="2"/>
            </p:cNvCxnSpPr>
            <p:nvPr/>
          </p:nvCxnSpPr>
          <p:spPr>
            <a:xfrm flipV="1">
              <a:off x="1656700" y="2736077"/>
              <a:ext cx="1973580" cy="8795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Conexão recta unidireccional 37"/>
            <p:cNvCxnSpPr>
              <a:stCxn id="8" idx="6"/>
              <a:endCxn id="7" idx="2"/>
            </p:cNvCxnSpPr>
            <p:nvPr/>
          </p:nvCxnSpPr>
          <p:spPr>
            <a:xfrm>
              <a:off x="1786298" y="4446552"/>
              <a:ext cx="19203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Conexão recta unidireccional 38"/>
            <p:cNvCxnSpPr>
              <a:stCxn id="6" idx="4"/>
              <a:endCxn id="7" idx="1"/>
            </p:cNvCxnSpPr>
            <p:nvPr/>
          </p:nvCxnSpPr>
          <p:spPr>
            <a:xfrm>
              <a:off x="3141096" y="3969798"/>
              <a:ext cx="711092" cy="3252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Conexão recta unidireccional 39"/>
            <p:cNvCxnSpPr>
              <a:stCxn id="7" idx="0"/>
              <a:endCxn id="15" idx="4"/>
            </p:cNvCxnSpPr>
            <p:nvPr/>
          </p:nvCxnSpPr>
          <p:spPr>
            <a:xfrm flipH="1" flipV="1">
              <a:off x="4134613" y="2950391"/>
              <a:ext cx="68835" cy="1281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xão recta unidireccional 40"/>
            <p:cNvCxnSpPr>
              <a:stCxn id="6" idx="7"/>
              <a:endCxn id="15" idx="4"/>
            </p:cNvCxnSpPr>
            <p:nvPr/>
          </p:nvCxnSpPr>
          <p:spPr>
            <a:xfrm flipV="1">
              <a:off x="3487001" y="2950391"/>
              <a:ext cx="647612" cy="653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630280" y="2521763"/>
              <a:ext cx="1008665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M3</a:t>
              </a:r>
              <a:endParaRPr lang="pt-PT" sz="900" b="1" dirty="0"/>
            </a:p>
          </p:txBody>
        </p:sp>
        <p:cxnSp>
          <p:nvCxnSpPr>
            <p:cNvPr id="16" name="Conexão recta unidireccional 42"/>
            <p:cNvCxnSpPr>
              <a:stCxn id="4" idx="5"/>
              <a:endCxn id="6" idx="0"/>
            </p:cNvCxnSpPr>
            <p:nvPr/>
          </p:nvCxnSpPr>
          <p:spPr>
            <a:xfrm>
              <a:off x="1641099" y="2945365"/>
              <a:ext cx="1499997" cy="5958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Conexão recta unidireccional 43"/>
            <p:cNvCxnSpPr>
              <a:stCxn id="5" idx="6"/>
              <a:endCxn id="6" idx="2"/>
            </p:cNvCxnSpPr>
            <p:nvPr/>
          </p:nvCxnSpPr>
          <p:spPr>
            <a:xfrm flipV="1">
              <a:off x="1803874" y="3755484"/>
              <a:ext cx="848037" cy="116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Conexão recta unidireccional 43"/>
            <p:cNvCxnSpPr/>
            <p:nvPr/>
          </p:nvCxnSpPr>
          <p:spPr>
            <a:xfrm flipV="1">
              <a:off x="1785596" y="3907885"/>
              <a:ext cx="1018715" cy="4745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208713" y="4860535"/>
            <a:ext cx="62677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degrees</a:t>
            </a:r>
          </a:p>
          <a:p>
            <a:r>
              <a:rPr lang="en-US" dirty="0" smtClean="0"/>
              <a:t>In : {</a:t>
            </a:r>
            <a:r>
              <a:rPr lang="en-US" dirty="0"/>
              <a:t>'M1': 0, 'M2': 0, 'M3': 4, 'M4': 4, 'M5': 2, 'M6': </a:t>
            </a:r>
            <a:r>
              <a:rPr lang="en-US" dirty="0" smtClean="0"/>
              <a:t>2}</a:t>
            </a:r>
          </a:p>
          <a:p>
            <a:endParaRPr lang="en-US" dirty="0"/>
          </a:p>
          <a:p>
            <a:r>
              <a:rPr lang="en-US" dirty="0" smtClean="0"/>
              <a:t>Out: {</a:t>
            </a:r>
            <a:r>
              <a:rPr lang="en-US" dirty="0"/>
              <a:t>'M1': 2, 'M2': 2, 'M3': 0, 'M4': 3, 'M5': 2, 'M6': 3}</a:t>
            </a:r>
          </a:p>
          <a:p>
            <a:endParaRPr lang="en-US" dirty="0" smtClean="0"/>
          </a:p>
          <a:p>
            <a:r>
              <a:rPr lang="en-US" dirty="0" err="1" smtClean="0"/>
              <a:t>InOut</a:t>
            </a:r>
            <a:r>
              <a:rPr lang="en-US" dirty="0" smtClean="0"/>
              <a:t>:{</a:t>
            </a:r>
            <a:r>
              <a:rPr lang="en-US" dirty="0"/>
              <a:t>'M1': 2, 'M2': 2, 'M3': 4, 'M4': 5, 'M5': 2, 'M6': 3}</a:t>
            </a:r>
          </a:p>
        </p:txBody>
      </p:sp>
    </p:spTree>
    <p:extLst>
      <p:ext uri="{BB962C8B-B14F-4D97-AF65-F5344CB8AC3E}">
        <p14:creationId xmlns:p14="http://schemas.microsoft.com/office/powerpoint/2010/main" val="326007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Implementação</a:t>
            </a:r>
            <a:r>
              <a:rPr lang="en-US" b="1" dirty="0" smtClean="0">
                <a:solidFill>
                  <a:srgbClr val="800000"/>
                </a:solidFill>
              </a:rPr>
              <a:t> de </a:t>
            </a:r>
            <a:r>
              <a:rPr lang="en-US" b="1" dirty="0" err="1" smtClean="0">
                <a:solidFill>
                  <a:srgbClr val="800000"/>
                </a:solidFill>
              </a:rPr>
              <a:t>graus</a:t>
            </a:r>
            <a:endParaRPr lang="en-US" sz="31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961" y="1824567"/>
            <a:ext cx="5762185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all_degrees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deg_type</a:t>
            </a:r>
            <a:r>
              <a:rPr lang="en-US" dirty="0"/>
              <a:t> = "</a:t>
            </a:r>
            <a:r>
              <a:rPr lang="en-US" dirty="0" err="1"/>
              <a:t>inout</a:t>
            </a:r>
            <a:r>
              <a:rPr lang="en-US" dirty="0"/>
              <a:t>"):</a:t>
            </a:r>
          </a:p>
          <a:p>
            <a:r>
              <a:rPr lang="en-US" dirty="0" smtClean="0"/>
              <a:t>	</a:t>
            </a:r>
            <a:r>
              <a:rPr lang="en-US" dirty="0" smtClean="0"/>
              <a:t>create a empty dictionary</a:t>
            </a:r>
          </a:p>
          <a:p>
            <a:r>
              <a:rPr lang="en-US" dirty="0"/>
              <a:t>	</a:t>
            </a:r>
            <a:r>
              <a:rPr lang="en-US" dirty="0" smtClean="0"/>
              <a:t>for each node </a:t>
            </a:r>
            <a:r>
              <a:rPr lang="en-US" dirty="0" smtClean="0"/>
              <a:t>of graph</a:t>
            </a:r>
          </a:p>
          <a:p>
            <a:r>
              <a:rPr lang="en-US" dirty="0" smtClean="0"/>
              <a:t>		</a:t>
            </a:r>
            <a:r>
              <a:rPr lang="en-US" dirty="0"/>
              <a:t> if the </a:t>
            </a:r>
            <a:r>
              <a:rPr lang="en-US" dirty="0" err="1"/>
              <a:t>deg_type</a:t>
            </a:r>
            <a:r>
              <a:rPr lang="en-US" dirty="0"/>
              <a:t> is </a:t>
            </a:r>
            <a:r>
              <a:rPr lang="en-US" dirty="0" smtClean="0"/>
              <a:t>“out” </a:t>
            </a:r>
            <a:r>
              <a:rPr lang="en-US" dirty="0"/>
              <a:t>or ”</a:t>
            </a:r>
            <a:r>
              <a:rPr lang="en-US" dirty="0" err="1"/>
              <a:t>inout</a:t>
            </a:r>
            <a:r>
              <a:rPr lang="en-US" dirty="0"/>
              <a:t>”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insert in dictionary the number of out 					degrees of node </a:t>
            </a:r>
          </a:p>
          <a:p>
            <a:r>
              <a:rPr lang="en-US" dirty="0"/>
              <a:t>	</a:t>
            </a:r>
            <a:r>
              <a:rPr lang="en-US" dirty="0" smtClean="0"/>
              <a:t>		(Note: number of out degrees is the number 			of successors) </a:t>
            </a:r>
          </a:p>
          <a:p>
            <a:endParaRPr lang="en-US" dirty="0" smtClean="0"/>
          </a:p>
          <a:p>
            <a:r>
              <a:rPr lang="en-US" dirty="0" smtClean="0"/>
              <a:t>		if </a:t>
            </a:r>
            <a:r>
              <a:rPr lang="en-US" dirty="0"/>
              <a:t>the </a:t>
            </a:r>
            <a:r>
              <a:rPr lang="en-US" dirty="0" err="1"/>
              <a:t>deg_type</a:t>
            </a:r>
            <a:r>
              <a:rPr lang="en-US" dirty="0"/>
              <a:t> is “in” or ”</a:t>
            </a:r>
            <a:r>
              <a:rPr lang="en-US" dirty="0" err="1"/>
              <a:t>inout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		add to the degree of each successor of node 			the value 1 if </a:t>
            </a:r>
            <a:r>
              <a:rPr lang="en-US" dirty="0" err="1" smtClean="0"/>
              <a:t>deg_type</a:t>
            </a:r>
            <a:r>
              <a:rPr lang="en-US" dirty="0" smtClean="0"/>
              <a:t> is “in” or node aren’t 			a successor </a:t>
            </a:r>
          </a:p>
          <a:p>
            <a:r>
              <a:rPr lang="en-US" dirty="0"/>
              <a:t>		</a:t>
            </a:r>
            <a:r>
              <a:rPr lang="en-US" dirty="0" smtClean="0"/>
              <a:t>end for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 err="1"/>
              <a:t>degs</a:t>
            </a:r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793" y="1133755"/>
            <a:ext cx="73910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Cálculo de graus de entrada e saída (ou ambos) para todos os nós da </a:t>
            </a:r>
            <a:r>
              <a:rPr lang="pt-PT" dirty="0" smtClean="0"/>
              <a:t>rede</a:t>
            </a:r>
            <a:endParaRPr lang="pt-PT" dirty="0"/>
          </a:p>
          <a:p>
            <a:r>
              <a:rPr lang="pt-PT" dirty="0" smtClean="0"/>
              <a:t>Adicionar à classe</a:t>
            </a:r>
            <a:r>
              <a:rPr lang="pt-PT" i="1" dirty="0" smtClean="0"/>
              <a:t> </a:t>
            </a:r>
            <a:r>
              <a:rPr lang="pt-PT" i="1" dirty="0" err="1" smtClean="0"/>
              <a:t>MyGraph</a:t>
            </a:r>
            <a:endParaRPr lang="pt-PT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391155" y="4575214"/>
            <a:ext cx="26790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i="1" dirty="0" smtClean="0"/>
              <a:t>ligações em dois sentidos só contam como  1 grau</a:t>
            </a:r>
            <a:endParaRPr lang="pt-PT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676" y="1812838"/>
            <a:ext cx="2694952" cy="1370059"/>
            <a:chOff x="798906" y="2521763"/>
            <a:chExt cx="3901297" cy="2139103"/>
          </a:xfrm>
        </p:grpSpPr>
        <p:sp>
          <p:nvSpPr>
            <p:cNvPr id="9" name="Oval 8"/>
            <p:cNvSpPr/>
            <p:nvPr/>
          </p:nvSpPr>
          <p:spPr>
            <a:xfrm>
              <a:off x="798906" y="2579508"/>
              <a:ext cx="986690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M1</a:t>
              </a:r>
              <a:endParaRPr lang="pt-PT" sz="12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98906" y="3552857"/>
              <a:ext cx="1004968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M2</a:t>
              </a:r>
              <a:endParaRPr lang="pt-PT" sz="9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651911" y="3541170"/>
              <a:ext cx="978369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M4</a:t>
              </a:r>
              <a:endParaRPr lang="pt-PT" sz="900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706692" y="4232238"/>
              <a:ext cx="993511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M6</a:t>
              </a:r>
              <a:endParaRPr lang="pt-PT" sz="9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815097" y="4232238"/>
              <a:ext cx="971201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M5</a:t>
              </a:r>
              <a:endParaRPr lang="pt-PT" sz="900" b="1" dirty="0"/>
            </a:p>
          </p:txBody>
        </p:sp>
        <p:cxnSp>
          <p:nvCxnSpPr>
            <p:cNvPr id="14" name="Conexão recta unidireccional 35"/>
            <p:cNvCxnSpPr>
              <a:stCxn id="9" idx="6"/>
              <a:endCxn id="20" idx="2"/>
            </p:cNvCxnSpPr>
            <p:nvPr/>
          </p:nvCxnSpPr>
          <p:spPr>
            <a:xfrm flipV="1">
              <a:off x="1785596" y="2736077"/>
              <a:ext cx="1844684" cy="577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Conexão recta unidireccional 36"/>
            <p:cNvCxnSpPr>
              <a:stCxn id="10" idx="7"/>
              <a:endCxn id="20" idx="2"/>
            </p:cNvCxnSpPr>
            <p:nvPr/>
          </p:nvCxnSpPr>
          <p:spPr>
            <a:xfrm flipV="1">
              <a:off x="1656700" y="2736077"/>
              <a:ext cx="1973580" cy="8795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Conexão recta unidireccional 37"/>
            <p:cNvCxnSpPr>
              <a:stCxn id="13" idx="6"/>
              <a:endCxn id="12" idx="2"/>
            </p:cNvCxnSpPr>
            <p:nvPr/>
          </p:nvCxnSpPr>
          <p:spPr>
            <a:xfrm>
              <a:off x="1786298" y="4446552"/>
              <a:ext cx="19203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Conexão recta unidireccional 38"/>
            <p:cNvCxnSpPr>
              <a:stCxn id="11" idx="4"/>
              <a:endCxn id="12" idx="1"/>
            </p:cNvCxnSpPr>
            <p:nvPr/>
          </p:nvCxnSpPr>
          <p:spPr>
            <a:xfrm>
              <a:off x="3141096" y="3969798"/>
              <a:ext cx="711092" cy="3252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Conexão recta unidireccional 39"/>
            <p:cNvCxnSpPr>
              <a:stCxn id="12" idx="0"/>
              <a:endCxn id="20" idx="4"/>
            </p:cNvCxnSpPr>
            <p:nvPr/>
          </p:nvCxnSpPr>
          <p:spPr>
            <a:xfrm flipH="1" flipV="1">
              <a:off x="4134613" y="2950391"/>
              <a:ext cx="68835" cy="1281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Conexão recta unidireccional 40"/>
            <p:cNvCxnSpPr>
              <a:stCxn id="11" idx="7"/>
              <a:endCxn id="20" idx="4"/>
            </p:cNvCxnSpPr>
            <p:nvPr/>
          </p:nvCxnSpPr>
          <p:spPr>
            <a:xfrm flipV="1">
              <a:off x="3487001" y="2950391"/>
              <a:ext cx="647612" cy="653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630280" y="2521763"/>
              <a:ext cx="1008665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M3</a:t>
              </a:r>
              <a:endParaRPr lang="pt-PT" sz="900" b="1" dirty="0"/>
            </a:p>
          </p:txBody>
        </p:sp>
        <p:cxnSp>
          <p:nvCxnSpPr>
            <p:cNvPr id="21" name="Conexão recta unidireccional 42"/>
            <p:cNvCxnSpPr>
              <a:stCxn id="9" idx="5"/>
              <a:endCxn id="11" idx="0"/>
            </p:cNvCxnSpPr>
            <p:nvPr/>
          </p:nvCxnSpPr>
          <p:spPr>
            <a:xfrm>
              <a:off x="1641099" y="2945365"/>
              <a:ext cx="1499997" cy="5958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Conexão recta unidireccional 43"/>
            <p:cNvCxnSpPr>
              <a:stCxn id="10" idx="6"/>
              <a:endCxn id="11" idx="2"/>
            </p:cNvCxnSpPr>
            <p:nvPr/>
          </p:nvCxnSpPr>
          <p:spPr>
            <a:xfrm flipV="1">
              <a:off x="1803874" y="3755484"/>
              <a:ext cx="848037" cy="116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Conexão recta unidireccional 43"/>
            <p:cNvCxnSpPr/>
            <p:nvPr/>
          </p:nvCxnSpPr>
          <p:spPr>
            <a:xfrm flipV="1">
              <a:off x="1785596" y="3907885"/>
              <a:ext cx="1018715" cy="4745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1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71" y="-3148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Implementação</a:t>
            </a:r>
            <a:r>
              <a:rPr lang="en-US" b="1" dirty="0" smtClean="0">
                <a:solidFill>
                  <a:srgbClr val="800000"/>
                </a:solidFill>
              </a:rPr>
              <a:t> de </a:t>
            </a:r>
            <a:r>
              <a:rPr lang="en-US" b="1" dirty="0" err="1" smtClean="0">
                <a:solidFill>
                  <a:srgbClr val="800000"/>
                </a:solidFill>
              </a:rPr>
              <a:t>graus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37" y="1516648"/>
            <a:ext cx="7053998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mean_degree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deg_type</a:t>
            </a:r>
            <a:r>
              <a:rPr lang="en-US" dirty="0"/>
              <a:t> = "</a:t>
            </a:r>
            <a:r>
              <a:rPr lang="en-US" dirty="0" err="1"/>
              <a:t>inout</a:t>
            </a:r>
            <a:r>
              <a:rPr lang="en-US" dirty="0"/>
              <a:t>"):</a:t>
            </a:r>
          </a:p>
          <a:p>
            <a:r>
              <a:rPr lang="en-US" dirty="0" smtClean="0"/>
              <a:t>	</a:t>
            </a:r>
            <a:r>
              <a:rPr lang="en-US" dirty="0" smtClean="0"/>
              <a:t>calculate </a:t>
            </a:r>
            <a:r>
              <a:rPr lang="en-US" dirty="0" err="1" smtClean="0"/>
              <a:t>all_degrees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result is sum all degrees / number of nodes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prob_degree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deg_type</a:t>
            </a:r>
            <a:r>
              <a:rPr lang="en-US" dirty="0"/>
              <a:t> = "</a:t>
            </a:r>
            <a:r>
              <a:rPr lang="en-US" dirty="0" err="1"/>
              <a:t>inout</a:t>
            </a:r>
            <a:r>
              <a:rPr lang="en-US" dirty="0"/>
              <a:t>"):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degs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dirty="0" err="1" smtClean="0"/>
              <a:t>all_degrees</a:t>
            </a:r>
            <a:endParaRPr lang="en-US" dirty="0"/>
          </a:p>
          <a:p>
            <a:r>
              <a:rPr lang="en-US" dirty="0" smtClean="0"/>
              <a:t>	res </a:t>
            </a:r>
            <a:r>
              <a:rPr lang="en-US" dirty="0"/>
              <a:t>= </a:t>
            </a:r>
            <a:r>
              <a:rPr lang="en-US" dirty="0" smtClean="0"/>
              <a:t>{}</a:t>
            </a:r>
          </a:p>
          <a:p>
            <a:r>
              <a:rPr lang="en-US" dirty="0" smtClean="0"/>
              <a:t>         for each node</a:t>
            </a:r>
          </a:p>
          <a:p>
            <a:r>
              <a:rPr lang="en-US" dirty="0"/>
              <a:t>	</a:t>
            </a:r>
            <a:r>
              <a:rPr lang="en-US" dirty="0" smtClean="0"/>
              <a:t>	get the number of degree </a:t>
            </a:r>
          </a:p>
          <a:p>
            <a:r>
              <a:rPr lang="en-US" dirty="0"/>
              <a:t>	</a:t>
            </a:r>
            <a:r>
              <a:rPr lang="en-US" dirty="0" smtClean="0"/>
              <a:t>	if degree in res sum 1 else insert  the degree</a:t>
            </a:r>
            <a:r>
              <a:rPr lang="en-US" dirty="0" smtClean="0">
                <a:sym typeface="Wingdings" panose="05000000000000000000" pitchFamily="2" charset="2"/>
              </a:rPr>
              <a:t>1 in res</a:t>
            </a:r>
            <a:r>
              <a:rPr lang="en-US" dirty="0" smtClean="0"/>
              <a:t>		</a:t>
            </a:r>
            <a:endParaRPr lang="en-US" dirty="0"/>
          </a:p>
          <a:p>
            <a:r>
              <a:rPr lang="en-US" dirty="0" smtClean="0"/>
              <a:t>	divide each value of res for the number of nodes.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/>
              <a:t>res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3738" y="4637104"/>
            <a:ext cx="3777957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ecoli_mrn.mean_degree</a:t>
            </a:r>
            <a:r>
              <a:rPr lang="en-US" dirty="0"/>
              <a:t>("out</a:t>
            </a:r>
            <a:r>
              <a:rPr lang="en-US" dirty="0" smtClean="0"/>
              <a:t>"))</a:t>
            </a:r>
            <a:endParaRPr lang="en-US" dirty="0"/>
          </a:p>
          <a:p>
            <a:r>
              <a:rPr lang="en-US" dirty="0"/>
              <a:t>d = </a:t>
            </a:r>
            <a:r>
              <a:rPr lang="en-US" dirty="0" err="1" smtClean="0"/>
              <a:t>ecoli_mrn.prob_degree</a:t>
            </a:r>
            <a:r>
              <a:rPr lang="en-US" dirty="0"/>
              <a:t>("out")</a:t>
            </a:r>
          </a:p>
          <a:p>
            <a:r>
              <a:rPr lang="en-US" dirty="0"/>
              <a:t>for x in sorted(</a:t>
            </a:r>
            <a:r>
              <a:rPr lang="en-US" dirty="0" err="1"/>
              <a:t>d.keys</a:t>
            </a:r>
            <a:r>
              <a:rPr lang="en-US" dirty="0"/>
              <a:t>()):</a:t>
            </a:r>
          </a:p>
          <a:p>
            <a:r>
              <a:rPr lang="en-US" dirty="0" smtClean="0"/>
              <a:t>	print (x, </a:t>
            </a:r>
            <a:r>
              <a:rPr lang="en-US" dirty="0"/>
              <a:t>"\</a:t>
            </a:r>
            <a:r>
              <a:rPr lang="en-US" dirty="0" smtClean="0"/>
              <a:t>t”, d[x])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0848" y="6271730"/>
            <a:ext cx="616809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2000" dirty="0" smtClean="0"/>
              <a:t>Aplique as funções anteriores à rede criada para a </a:t>
            </a:r>
            <a:r>
              <a:rPr lang="pt-PT" sz="2000" i="1" dirty="0" smtClean="0"/>
              <a:t>E. </a:t>
            </a:r>
            <a:r>
              <a:rPr lang="pt-PT" sz="2000" i="1" dirty="0" err="1" smtClean="0"/>
              <a:t>coli</a:t>
            </a:r>
            <a:r>
              <a:rPr lang="pt-PT" sz="2000" dirty="0" smtClean="0"/>
              <a:t>. 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3382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800000"/>
                </a:solidFill>
              </a:rPr>
              <a:t>Implementação</a:t>
            </a:r>
            <a:r>
              <a:rPr lang="en-US" b="1" dirty="0">
                <a:solidFill>
                  <a:srgbClr val="800000"/>
                </a:solidFill>
              </a:rPr>
              <a:t> de </a:t>
            </a:r>
            <a:r>
              <a:rPr lang="en-US" b="1" dirty="0" err="1">
                <a:solidFill>
                  <a:srgbClr val="800000"/>
                </a:solidFill>
              </a:rPr>
              <a:t>distância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média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44236" y="1695795"/>
            <a:ext cx="3150528" cy="2697481"/>
            <a:chOff x="798906" y="2521763"/>
            <a:chExt cx="3901297" cy="2139103"/>
          </a:xfrm>
        </p:grpSpPr>
        <p:sp>
          <p:nvSpPr>
            <p:cNvPr id="7" name="Oval 6"/>
            <p:cNvSpPr/>
            <p:nvPr/>
          </p:nvSpPr>
          <p:spPr>
            <a:xfrm>
              <a:off x="798906" y="2579508"/>
              <a:ext cx="986690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M1</a:t>
              </a:r>
              <a:endParaRPr lang="pt-PT" sz="12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98906" y="3552857"/>
              <a:ext cx="1004968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M2</a:t>
              </a:r>
              <a:endParaRPr lang="pt-PT" sz="9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651911" y="3541170"/>
              <a:ext cx="978369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M4</a:t>
              </a:r>
              <a:endParaRPr lang="pt-PT" sz="9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06692" y="4232238"/>
              <a:ext cx="993511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M6</a:t>
              </a:r>
              <a:endParaRPr lang="pt-PT" sz="9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15097" y="4232238"/>
              <a:ext cx="971201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M5</a:t>
              </a:r>
              <a:endParaRPr lang="pt-PT" sz="900" b="1" dirty="0"/>
            </a:p>
          </p:txBody>
        </p:sp>
        <p:cxnSp>
          <p:nvCxnSpPr>
            <p:cNvPr id="12" name="Conexão recta unidireccional 35"/>
            <p:cNvCxnSpPr>
              <a:stCxn id="7" idx="6"/>
              <a:endCxn id="18" idx="2"/>
            </p:cNvCxnSpPr>
            <p:nvPr/>
          </p:nvCxnSpPr>
          <p:spPr>
            <a:xfrm flipV="1">
              <a:off x="1785596" y="2736077"/>
              <a:ext cx="1844684" cy="577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Conexão recta unidireccional 36"/>
            <p:cNvCxnSpPr>
              <a:stCxn id="8" idx="7"/>
              <a:endCxn id="18" idx="2"/>
            </p:cNvCxnSpPr>
            <p:nvPr/>
          </p:nvCxnSpPr>
          <p:spPr>
            <a:xfrm flipV="1">
              <a:off x="1656700" y="2736077"/>
              <a:ext cx="1973580" cy="8795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xão recta unidireccional 37"/>
            <p:cNvCxnSpPr>
              <a:stCxn id="11" idx="6"/>
              <a:endCxn id="10" idx="2"/>
            </p:cNvCxnSpPr>
            <p:nvPr/>
          </p:nvCxnSpPr>
          <p:spPr>
            <a:xfrm>
              <a:off x="1786298" y="4446552"/>
              <a:ext cx="19203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Conexão recta unidireccional 38"/>
            <p:cNvCxnSpPr>
              <a:stCxn id="9" idx="4"/>
              <a:endCxn id="10" idx="1"/>
            </p:cNvCxnSpPr>
            <p:nvPr/>
          </p:nvCxnSpPr>
          <p:spPr>
            <a:xfrm>
              <a:off x="3141096" y="3969798"/>
              <a:ext cx="711092" cy="3252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Conexão recta unidireccional 39"/>
            <p:cNvCxnSpPr>
              <a:stCxn id="10" idx="0"/>
              <a:endCxn id="18" idx="4"/>
            </p:cNvCxnSpPr>
            <p:nvPr/>
          </p:nvCxnSpPr>
          <p:spPr>
            <a:xfrm flipH="1" flipV="1">
              <a:off x="4134613" y="2950391"/>
              <a:ext cx="68835" cy="1281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Conexão recta unidireccional 40"/>
            <p:cNvCxnSpPr>
              <a:stCxn id="9" idx="7"/>
              <a:endCxn id="18" idx="4"/>
            </p:cNvCxnSpPr>
            <p:nvPr/>
          </p:nvCxnSpPr>
          <p:spPr>
            <a:xfrm flipV="1">
              <a:off x="3487001" y="2950391"/>
              <a:ext cx="647612" cy="653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630280" y="2521763"/>
              <a:ext cx="1008665" cy="428628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M3</a:t>
              </a:r>
              <a:endParaRPr lang="pt-PT" sz="900" b="1" dirty="0"/>
            </a:p>
          </p:txBody>
        </p:sp>
        <p:cxnSp>
          <p:nvCxnSpPr>
            <p:cNvPr id="19" name="Conexão recta unidireccional 42"/>
            <p:cNvCxnSpPr>
              <a:stCxn id="7" idx="5"/>
              <a:endCxn id="9" idx="0"/>
            </p:cNvCxnSpPr>
            <p:nvPr/>
          </p:nvCxnSpPr>
          <p:spPr>
            <a:xfrm>
              <a:off x="1641099" y="2945365"/>
              <a:ext cx="1499997" cy="5958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Conexão recta unidireccional 43"/>
            <p:cNvCxnSpPr>
              <a:stCxn id="8" idx="6"/>
              <a:endCxn id="9" idx="2"/>
            </p:cNvCxnSpPr>
            <p:nvPr/>
          </p:nvCxnSpPr>
          <p:spPr>
            <a:xfrm flipV="1">
              <a:off x="1803874" y="3755484"/>
              <a:ext cx="848037" cy="116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Conexão recta unidireccional 43"/>
            <p:cNvCxnSpPr/>
            <p:nvPr/>
          </p:nvCxnSpPr>
          <p:spPr>
            <a:xfrm flipV="1">
              <a:off x="1785596" y="3907885"/>
              <a:ext cx="1018715" cy="4745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4106513" y="1519995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Node:  M1</a:t>
            </a:r>
          </a:p>
          <a:p>
            <a:r>
              <a:rPr lang="en-US" dirty="0"/>
              <a:t>[('M3', 1), ('M4', 1), ('M5', 2), ('M6', 2)]</a:t>
            </a:r>
          </a:p>
          <a:p>
            <a:r>
              <a:rPr lang="en-US" b="1" dirty="0"/>
              <a:t>Node:  M2</a:t>
            </a:r>
          </a:p>
          <a:p>
            <a:r>
              <a:rPr lang="en-US" dirty="0"/>
              <a:t>[('M3', 1), ('M4', 1), ('M5', 2), ('M6', 2)]</a:t>
            </a:r>
          </a:p>
          <a:p>
            <a:r>
              <a:rPr lang="en-US" b="1" dirty="0"/>
              <a:t>Node:  M3</a:t>
            </a:r>
          </a:p>
          <a:p>
            <a:r>
              <a:rPr lang="en-US" dirty="0"/>
              <a:t>[]</a:t>
            </a:r>
          </a:p>
          <a:p>
            <a:r>
              <a:rPr lang="en-US" b="1" dirty="0"/>
              <a:t>Node:  M4</a:t>
            </a:r>
          </a:p>
          <a:p>
            <a:r>
              <a:rPr lang="en-US" dirty="0"/>
              <a:t>[('M3', 1), ('M5', 1), ('M6', 1)]</a:t>
            </a:r>
          </a:p>
          <a:p>
            <a:r>
              <a:rPr lang="en-US" b="1" dirty="0"/>
              <a:t>Node:  M5</a:t>
            </a:r>
          </a:p>
          <a:p>
            <a:r>
              <a:rPr lang="en-US" dirty="0"/>
              <a:t>[('M4', 1), ('M6', 1), ('M3', 2)]</a:t>
            </a:r>
          </a:p>
          <a:p>
            <a:r>
              <a:rPr lang="en-US" b="1" dirty="0"/>
              <a:t>Node:  M6</a:t>
            </a:r>
          </a:p>
          <a:p>
            <a:r>
              <a:rPr lang="en-US" dirty="0"/>
              <a:t>[('M3', 1), ('M4', 1), ('M5', 1</a:t>
            </a:r>
            <a:r>
              <a:rPr lang="en-US" dirty="0" smtClean="0"/>
              <a:t>)]</a:t>
            </a:r>
          </a:p>
          <a:p>
            <a:endParaRPr lang="pt-PT" dirty="0"/>
          </a:p>
          <a:p>
            <a:r>
              <a:rPr lang="pt-PT" dirty="0" smtClean="0"/>
              <a:t>Distância média e proporção de nós atingíveis</a:t>
            </a:r>
            <a:endParaRPr lang="en-US" dirty="0"/>
          </a:p>
          <a:p>
            <a:r>
              <a:rPr lang="en-US" dirty="0"/>
              <a:t>(1.2941176470588236, 0.5666666666666667)</a:t>
            </a:r>
          </a:p>
        </p:txBody>
      </p:sp>
    </p:spTree>
    <p:extLst>
      <p:ext uri="{BB962C8B-B14F-4D97-AF65-F5344CB8AC3E}">
        <p14:creationId xmlns:p14="http://schemas.microsoft.com/office/powerpoint/2010/main" val="29092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71" y="-314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Implementação</a:t>
            </a:r>
            <a:r>
              <a:rPr lang="en-US" b="1" dirty="0" smtClean="0">
                <a:solidFill>
                  <a:srgbClr val="800000"/>
                </a:solidFill>
              </a:rPr>
              <a:t> de </a:t>
            </a:r>
            <a:r>
              <a:rPr lang="en-US" b="1" dirty="0" err="1" smtClean="0">
                <a:solidFill>
                  <a:srgbClr val="800000"/>
                </a:solidFill>
              </a:rPr>
              <a:t>distância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média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671" y="1586767"/>
            <a:ext cx="7053998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mean_distances</a:t>
            </a:r>
            <a:r>
              <a:rPr lang="en-US" dirty="0" smtClean="0"/>
              <a:t>(</a:t>
            </a:r>
            <a:r>
              <a:rPr lang="en-US" i="1" dirty="0" smtClean="0"/>
              <a:t>self</a:t>
            </a:r>
            <a:r>
              <a:rPr lang="en-US" dirty="0"/>
              <a:t>):</a:t>
            </a:r>
          </a:p>
          <a:p>
            <a:r>
              <a:rPr lang="en-US" dirty="0" smtClean="0"/>
              <a:t>	</a:t>
            </a:r>
            <a:r>
              <a:rPr lang="en-US" dirty="0" smtClean="0"/>
              <a:t>total </a:t>
            </a:r>
            <a:r>
              <a:rPr lang="en-US" dirty="0"/>
              <a:t>= 0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num_reachable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r>
              <a:rPr lang="pt-PT" dirty="0"/>
              <a:t>	</a:t>
            </a:r>
            <a:r>
              <a:rPr lang="pt-PT" dirty="0" smtClean="0"/>
              <a:t>for </a:t>
            </a:r>
            <a:r>
              <a:rPr lang="pt-PT" dirty="0" err="1" smtClean="0"/>
              <a:t>each</a:t>
            </a:r>
            <a:r>
              <a:rPr lang="pt-PT" dirty="0" smtClean="0"/>
              <a:t> node</a:t>
            </a:r>
          </a:p>
          <a:p>
            <a:r>
              <a:rPr lang="pt-PT" dirty="0"/>
              <a:t>	</a:t>
            </a:r>
            <a:r>
              <a:rPr lang="pt-PT" dirty="0" smtClean="0"/>
              <a:t>	</a:t>
            </a:r>
            <a:r>
              <a:rPr lang="pt-PT" i="1" dirty="0" smtClean="0"/>
              <a:t>d</a:t>
            </a:r>
            <a:r>
              <a:rPr lang="pt-PT" dirty="0" smtClean="0"/>
              <a:t> = </a:t>
            </a:r>
            <a:r>
              <a:rPr lang="pt-PT" dirty="0" err="1" smtClean="0"/>
              <a:t>calculate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distance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node to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nodes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			        </a:t>
            </a:r>
            <a:r>
              <a:rPr lang="pt-PT" dirty="0" err="1" smtClean="0"/>
              <a:t>graph</a:t>
            </a:r>
            <a:r>
              <a:rPr lang="pt-PT" dirty="0" smtClean="0"/>
              <a:t> (use </a:t>
            </a:r>
            <a:r>
              <a:rPr lang="pt-PT" dirty="0" err="1" smtClean="0"/>
              <a:t>function</a:t>
            </a:r>
            <a:r>
              <a:rPr lang="pt-PT" dirty="0" smtClean="0"/>
              <a:t> </a:t>
            </a:r>
            <a:r>
              <a:rPr lang="en-US" dirty="0" err="1" smtClean="0"/>
              <a:t>reachableWithDist</a:t>
            </a:r>
            <a:r>
              <a:rPr lang="en-US" dirty="0" smtClean="0"/>
              <a:t>(node))</a:t>
            </a:r>
          </a:p>
          <a:p>
            <a:r>
              <a:rPr lang="pt-PT" dirty="0" smtClean="0"/>
              <a:t>		</a:t>
            </a:r>
            <a:r>
              <a:rPr lang="pt-PT" dirty="0" smtClean="0"/>
              <a:t>sum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distances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i="1" dirty="0" smtClean="0"/>
              <a:t>d</a:t>
            </a:r>
            <a:r>
              <a:rPr lang="pt-PT" dirty="0" smtClean="0"/>
              <a:t> to total</a:t>
            </a:r>
          </a:p>
          <a:p>
            <a:r>
              <a:rPr lang="pt-PT" dirty="0"/>
              <a:t>	</a:t>
            </a:r>
            <a:r>
              <a:rPr lang="pt-PT" dirty="0" smtClean="0"/>
              <a:t>	sum to </a:t>
            </a:r>
            <a:r>
              <a:rPr lang="pt-PT" dirty="0" err="1" smtClean="0"/>
              <a:t>num_reachable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nodes </a:t>
            </a:r>
            <a:r>
              <a:rPr lang="pt-PT" dirty="0" err="1" smtClean="0"/>
              <a:t>that</a:t>
            </a:r>
            <a:r>
              <a:rPr lang="pt-PT" dirty="0" smtClean="0"/>
              <a:t> can de 				</a:t>
            </a:r>
            <a:r>
              <a:rPr lang="pt-PT" dirty="0" err="1" smtClean="0"/>
              <a:t>reachable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node</a:t>
            </a:r>
            <a:endParaRPr lang="en-US" dirty="0"/>
          </a:p>
          <a:p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meandist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total/ </a:t>
            </a:r>
            <a:r>
              <a:rPr lang="en-US" dirty="0" err="1" smtClean="0"/>
              <a:t>num_reachable</a:t>
            </a:r>
            <a:endParaRPr lang="en-US" dirty="0" smtClean="0"/>
          </a:p>
          <a:p>
            <a:r>
              <a:rPr lang="en-US" dirty="0" smtClean="0"/>
              <a:t>	n </a:t>
            </a:r>
            <a:r>
              <a:rPr lang="en-US" dirty="0"/>
              <a:t>= </a:t>
            </a:r>
            <a:r>
              <a:rPr lang="en-US" dirty="0" smtClean="0"/>
              <a:t>number of nodes in the graph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return </a:t>
            </a:r>
            <a:r>
              <a:rPr lang="en-US" dirty="0" err="1"/>
              <a:t>meandist</a:t>
            </a:r>
            <a:r>
              <a:rPr lang="en-US" dirty="0"/>
              <a:t>, float(</a:t>
            </a:r>
            <a:r>
              <a:rPr lang="en-US" dirty="0" err="1"/>
              <a:t>num_reachable</a:t>
            </a:r>
            <a:r>
              <a:rPr lang="en-US" dirty="0"/>
              <a:t>)/((n-1)*n)</a:t>
            </a:r>
          </a:p>
          <a:p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1630" y="1331982"/>
            <a:ext cx="38109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Adição ao código anterior </a:t>
            </a:r>
            <a:r>
              <a:rPr lang="pt-PT" dirty="0"/>
              <a:t>(</a:t>
            </a:r>
            <a:r>
              <a:rPr lang="pt-PT" i="1" dirty="0" err="1"/>
              <a:t>MyGraph</a:t>
            </a:r>
            <a:r>
              <a:rPr lang="pt-PT" dirty="0" smtClean="0"/>
              <a:t>)</a:t>
            </a:r>
          </a:p>
          <a:p>
            <a:r>
              <a:rPr lang="pt-PT" dirty="0" smtClean="0"/>
              <a:t>Ignora nós não atingíveis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5693295" y="5713936"/>
            <a:ext cx="33942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ecoli_mrn.meanDistances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805" y="5843355"/>
            <a:ext cx="165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distância média</a:t>
            </a:r>
            <a:endParaRPr lang="pt-PT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66040" y="5259033"/>
            <a:ext cx="116869" cy="503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9946" y="584335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proporção de nós atingíveis </a:t>
            </a:r>
            <a:endParaRPr lang="pt-PT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18218" y="5259033"/>
            <a:ext cx="116869" cy="503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3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3584" y="1188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>
                <a:solidFill>
                  <a:srgbClr val="800000"/>
                </a:solidFill>
              </a:rPr>
              <a:t>R</a:t>
            </a:r>
            <a:r>
              <a:rPr lang="pt-PT" b="1" dirty="0" smtClean="0">
                <a:solidFill>
                  <a:srgbClr val="800000"/>
                </a:solidFill>
              </a:rPr>
              <a:t>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123" y="1335307"/>
            <a:ext cx="8229600" cy="4525963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Oval 5"/>
          <p:cNvSpPr/>
          <p:nvPr/>
        </p:nvSpPr>
        <p:spPr>
          <a:xfrm>
            <a:off x="584191" y="1031339"/>
            <a:ext cx="1007758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M1</a:t>
            </a:r>
            <a:endParaRPr lang="pt-PT" sz="1100" b="1" dirty="0"/>
          </a:p>
        </p:txBody>
      </p:sp>
      <p:sp>
        <p:nvSpPr>
          <p:cNvPr id="7" name="Rectângulo arredondado 10"/>
          <p:cNvSpPr/>
          <p:nvPr/>
        </p:nvSpPr>
        <p:spPr>
          <a:xfrm>
            <a:off x="2061812" y="2752121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R3</a:t>
            </a:r>
            <a:endParaRPr lang="pt-PT" sz="1100" b="1" dirty="0"/>
          </a:p>
        </p:txBody>
      </p:sp>
      <p:sp>
        <p:nvSpPr>
          <p:cNvPr id="8" name="Oval 7"/>
          <p:cNvSpPr/>
          <p:nvPr/>
        </p:nvSpPr>
        <p:spPr>
          <a:xfrm>
            <a:off x="404742" y="1675341"/>
            <a:ext cx="1030991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M2</a:t>
            </a:r>
            <a:endParaRPr lang="pt-PT" sz="1000" b="1" dirty="0" smtClean="0"/>
          </a:p>
        </p:txBody>
      </p:sp>
      <p:sp>
        <p:nvSpPr>
          <p:cNvPr id="9" name="Oval 8"/>
          <p:cNvSpPr/>
          <p:nvPr/>
        </p:nvSpPr>
        <p:spPr>
          <a:xfrm>
            <a:off x="1756615" y="1886713"/>
            <a:ext cx="1023567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 smtClean="0"/>
              <a:t>M4</a:t>
            </a:r>
            <a:endParaRPr lang="pt-PT" sz="1000" dirty="0"/>
          </a:p>
        </p:txBody>
      </p:sp>
      <p:sp>
        <p:nvSpPr>
          <p:cNvPr id="10" name="Oval 9"/>
          <p:cNvSpPr/>
          <p:nvPr/>
        </p:nvSpPr>
        <p:spPr>
          <a:xfrm>
            <a:off x="3355723" y="2634335"/>
            <a:ext cx="1009814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M6 </a:t>
            </a:r>
            <a:endParaRPr lang="pt-PT" sz="1100" b="1" dirty="0"/>
          </a:p>
        </p:txBody>
      </p:sp>
      <p:sp>
        <p:nvSpPr>
          <p:cNvPr id="11" name="Oval 10"/>
          <p:cNvSpPr/>
          <p:nvPr/>
        </p:nvSpPr>
        <p:spPr>
          <a:xfrm>
            <a:off x="507950" y="2609245"/>
            <a:ext cx="1038735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M5</a:t>
            </a:r>
            <a:endParaRPr lang="pt-PT" sz="1100" b="1" dirty="0"/>
          </a:p>
        </p:txBody>
      </p:sp>
      <p:sp>
        <p:nvSpPr>
          <p:cNvPr id="12" name="Rectângulo arredondado 17"/>
          <p:cNvSpPr/>
          <p:nvPr/>
        </p:nvSpPr>
        <p:spPr>
          <a:xfrm>
            <a:off x="3557063" y="1910716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R2</a:t>
            </a:r>
            <a:endParaRPr lang="pt-PT" sz="800" b="1" dirty="0"/>
          </a:p>
        </p:txBody>
      </p:sp>
      <p:sp>
        <p:nvSpPr>
          <p:cNvPr id="13" name="Rectângulo arredondado 18"/>
          <p:cNvSpPr/>
          <p:nvPr/>
        </p:nvSpPr>
        <p:spPr>
          <a:xfrm>
            <a:off x="1994364" y="1317091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R1</a:t>
            </a:r>
            <a:endParaRPr lang="pt-PT" sz="1100" b="1" dirty="0"/>
          </a:p>
        </p:txBody>
      </p:sp>
      <p:cxnSp>
        <p:nvCxnSpPr>
          <p:cNvPr id="14" name="Conexão recta unidireccional 19"/>
          <p:cNvCxnSpPr>
            <a:stCxn id="6" idx="6"/>
            <a:endCxn id="13" idx="1"/>
          </p:cNvCxnSpPr>
          <p:nvPr/>
        </p:nvCxnSpPr>
        <p:spPr>
          <a:xfrm>
            <a:off x="1591949" y="1245653"/>
            <a:ext cx="402415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xão recta unidireccional 20"/>
          <p:cNvCxnSpPr>
            <a:stCxn id="8" idx="7"/>
            <a:endCxn id="13" idx="1"/>
          </p:cNvCxnSpPr>
          <p:nvPr/>
        </p:nvCxnSpPr>
        <p:spPr>
          <a:xfrm flipV="1">
            <a:off x="1284748" y="1459967"/>
            <a:ext cx="709616" cy="278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xão recta unidireccional 21"/>
          <p:cNvCxnSpPr>
            <a:stCxn id="11" idx="6"/>
            <a:endCxn id="7" idx="1"/>
          </p:cNvCxnSpPr>
          <p:nvPr/>
        </p:nvCxnSpPr>
        <p:spPr>
          <a:xfrm>
            <a:off x="1546685" y="2823559"/>
            <a:ext cx="515127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xão recta unidireccional 22"/>
          <p:cNvCxnSpPr>
            <a:stCxn id="9" idx="4"/>
            <a:endCxn id="7" idx="0"/>
          </p:cNvCxnSpPr>
          <p:nvPr/>
        </p:nvCxnSpPr>
        <p:spPr>
          <a:xfrm>
            <a:off x="2268399" y="2315341"/>
            <a:ext cx="114884" cy="4367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xão recta unidireccional 23"/>
          <p:cNvCxnSpPr>
            <a:stCxn id="13" idx="2"/>
            <a:endCxn id="9" idx="0"/>
          </p:cNvCxnSpPr>
          <p:nvPr/>
        </p:nvCxnSpPr>
        <p:spPr>
          <a:xfrm rot="5400000">
            <a:off x="2150182" y="1721060"/>
            <a:ext cx="283870" cy="47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xão recta unidireccional 24"/>
          <p:cNvCxnSpPr>
            <a:stCxn id="10" idx="0"/>
            <a:endCxn id="12" idx="2"/>
          </p:cNvCxnSpPr>
          <p:nvPr/>
        </p:nvCxnSpPr>
        <p:spPr>
          <a:xfrm flipV="1">
            <a:off x="3860630" y="2196468"/>
            <a:ext cx="17904" cy="437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xão recta unidireccional 25"/>
          <p:cNvCxnSpPr>
            <a:stCxn id="9" idx="6"/>
            <a:endCxn id="12" idx="1"/>
          </p:cNvCxnSpPr>
          <p:nvPr/>
        </p:nvCxnSpPr>
        <p:spPr>
          <a:xfrm flipV="1">
            <a:off x="2780182" y="2053592"/>
            <a:ext cx="776881" cy="474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282164" y="1032927"/>
            <a:ext cx="986581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M3</a:t>
            </a:r>
          </a:p>
        </p:txBody>
      </p:sp>
      <p:cxnSp>
        <p:nvCxnSpPr>
          <p:cNvPr id="22" name="Conexão recta unidireccional 27"/>
          <p:cNvCxnSpPr>
            <a:stCxn id="12" idx="0"/>
            <a:endCxn id="21" idx="4"/>
          </p:cNvCxnSpPr>
          <p:nvPr/>
        </p:nvCxnSpPr>
        <p:spPr>
          <a:xfrm flipH="1" flipV="1">
            <a:off x="3775455" y="1461555"/>
            <a:ext cx="103079" cy="449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xão recta unidireccional 28"/>
          <p:cNvCxnSpPr>
            <a:stCxn id="13" idx="3"/>
            <a:endCxn id="21" idx="2"/>
          </p:cNvCxnSpPr>
          <p:nvPr/>
        </p:nvCxnSpPr>
        <p:spPr>
          <a:xfrm flipV="1">
            <a:off x="2637306" y="1247241"/>
            <a:ext cx="644858" cy="2127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xão recta unidireccional 29"/>
          <p:cNvCxnSpPr>
            <a:stCxn id="7" idx="3"/>
            <a:endCxn id="10" idx="2"/>
          </p:cNvCxnSpPr>
          <p:nvPr/>
        </p:nvCxnSpPr>
        <p:spPr>
          <a:xfrm flipV="1">
            <a:off x="2704754" y="2848649"/>
            <a:ext cx="650969" cy="463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9277" y="4096579"/>
            <a:ext cx="986690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M1</a:t>
            </a:r>
            <a:endParaRPr lang="pt-PT" sz="1200" b="1" dirty="0"/>
          </a:p>
        </p:txBody>
      </p:sp>
      <p:sp>
        <p:nvSpPr>
          <p:cNvPr id="26" name="Oval 25"/>
          <p:cNvSpPr/>
          <p:nvPr/>
        </p:nvSpPr>
        <p:spPr>
          <a:xfrm>
            <a:off x="649277" y="5069928"/>
            <a:ext cx="1004968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M2</a:t>
            </a:r>
            <a:endParaRPr lang="pt-PT" sz="900" b="1" dirty="0"/>
          </a:p>
        </p:txBody>
      </p:sp>
      <p:sp>
        <p:nvSpPr>
          <p:cNvPr id="27" name="Oval 26"/>
          <p:cNvSpPr/>
          <p:nvPr/>
        </p:nvSpPr>
        <p:spPr>
          <a:xfrm>
            <a:off x="2502282" y="5058241"/>
            <a:ext cx="978369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M4</a:t>
            </a:r>
            <a:endParaRPr lang="pt-PT" sz="900" b="1" dirty="0"/>
          </a:p>
        </p:txBody>
      </p:sp>
      <p:sp>
        <p:nvSpPr>
          <p:cNvPr id="28" name="Oval 27"/>
          <p:cNvSpPr/>
          <p:nvPr/>
        </p:nvSpPr>
        <p:spPr>
          <a:xfrm>
            <a:off x="3557063" y="5749309"/>
            <a:ext cx="993511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M6</a:t>
            </a:r>
            <a:endParaRPr lang="pt-PT" sz="900" b="1" dirty="0"/>
          </a:p>
        </p:txBody>
      </p:sp>
      <p:sp>
        <p:nvSpPr>
          <p:cNvPr id="29" name="Oval 28"/>
          <p:cNvSpPr/>
          <p:nvPr/>
        </p:nvSpPr>
        <p:spPr>
          <a:xfrm>
            <a:off x="665468" y="5749309"/>
            <a:ext cx="971201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M5</a:t>
            </a:r>
            <a:endParaRPr lang="pt-PT" sz="900" b="1" dirty="0"/>
          </a:p>
        </p:txBody>
      </p:sp>
      <p:cxnSp>
        <p:nvCxnSpPr>
          <p:cNvPr id="30" name="Conexão recta unidireccional 35"/>
          <p:cNvCxnSpPr>
            <a:stCxn id="25" idx="6"/>
            <a:endCxn id="36" idx="2"/>
          </p:cNvCxnSpPr>
          <p:nvPr/>
        </p:nvCxnSpPr>
        <p:spPr>
          <a:xfrm flipV="1">
            <a:off x="1635967" y="4253148"/>
            <a:ext cx="1844684" cy="577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xão recta unidireccional 36"/>
          <p:cNvCxnSpPr>
            <a:stCxn id="26" idx="7"/>
            <a:endCxn id="36" idx="2"/>
          </p:cNvCxnSpPr>
          <p:nvPr/>
        </p:nvCxnSpPr>
        <p:spPr>
          <a:xfrm flipV="1">
            <a:off x="1507071" y="4253148"/>
            <a:ext cx="1973580" cy="8795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exão recta unidireccional 37"/>
          <p:cNvCxnSpPr>
            <a:stCxn id="29" idx="6"/>
            <a:endCxn id="28" idx="2"/>
          </p:cNvCxnSpPr>
          <p:nvPr/>
        </p:nvCxnSpPr>
        <p:spPr>
          <a:xfrm>
            <a:off x="1636669" y="5963623"/>
            <a:ext cx="192039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exão recta unidireccional 38"/>
          <p:cNvCxnSpPr>
            <a:stCxn id="27" idx="4"/>
            <a:endCxn id="28" idx="1"/>
          </p:cNvCxnSpPr>
          <p:nvPr/>
        </p:nvCxnSpPr>
        <p:spPr>
          <a:xfrm>
            <a:off x="2991467" y="5486869"/>
            <a:ext cx="711092" cy="32521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exão recta unidireccional 39"/>
          <p:cNvCxnSpPr>
            <a:stCxn id="28" idx="0"/>
            <a:endCxn id="36" idx="4"/>
          </p:cNvCxnSpPr>
          <p:nvPr/>
        </p:nvCxnSpPr>
        <p:spPr>
          <a:xfrm flipH="1" flipV="1">
            <a:off x="3984984" y="4467462"/>
            <a:ext cx="68835" cy="12818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onexão recta unidireccional 40"/>
          <p:cNvCxnSpPr>
            <a:stCxn id="27" idx="7"/>
            <a:endCxn id="36" idx="4"/>
          </p:cNvCxnSpPr>
          <p:nvPr/>
        </p:nvCxnSpPr>
        <p:spPr>
          <a:xfrm flipV="1">
            <a:off x="3337372" y="4467462"/>
            <a:ext cx="647612" cy="653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480651" y="4038834"/>
            <a:ext cx="1008665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M3</a:t>
            </a:r>
            <a:endParaRPr lang="pt-PT" sz="900" b="1" dirty="0"/>
          </a:p>
        </p:txBody>
      </p:sp>
      <p:cxnSp>
        <p:nvCxnSpPr>
          <p:cNvPr id="37" name="Conexão recta unidireccional 42"/>
          <p:cNvCxnSpPr>
            <a:stCxn id="25" idx="5"/>
            <a:endCxn id="27" idx="0"/>
          </p:cNvCxnSpPr>
          <p:nvPr/>
        </p:nvCxnSpPr>
        <p:spPr>
          <a:xfrm>
            <a:off x="1491470" y="4462436"/>
            <a:ext cx="1499997" cy="595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onexão recta unidireccional 43"/>
          <p:cNvCxnSpPr>
            <a:stCxn id="26" idx="6"/>
            <a:endCxn id="27" idx="2"/>
          </p:cNvCxnSpPr>
          <p:nvPr/>
        </p:nvCxnSpPr>
        <p:spPr>
          <a:xfrm flipV="1">
            <a:off x="1654245" y="5272555"/>
            <a:ext cx="848037" cy="116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ctângulo arredondado 44"/>
          <p:cNvSpPr/>
          <p:nvPr/>
        </p:nvSpPr>
        <p:spPr>
          <a:xfrm>
            <a:off x="5665869" y="4388119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R3</a:t>
            </a:r>
            <a:endParaRPr lang="pt-PT" sz="800" b="1" dirty="0"/>
          </a:p>
        </p:txBody>
      </p:sp>
      <p:sp>
        <p:nvSpPr>
          <p:cNvPr id="40" name="Rectângulo arredondado 45"/>
          <p:cNvSpPr/>
          <p:nvPr/>
        </p:nvSpPr>
        <p:spPr>
          <a:xfrm>
            <a:off x="7019486" y="3888053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R2</a:t>
            </a:r>
            <a:endParaRPr lang="pt-PT" sz="800" b="1" dirty="0"/>
          </a:p>
        </p:txBody>
      </p:sp>
      <p:sp>
        <p:nvSpPr>
          <p:cNvPr id="41" name="Rectângulo arredondado 46"/>
          <p:cNvSpPr/>
          <p:nvPr/>
        </p:nvSpPr>
        <p:spPr>
          <a:xfrm>
            <a:off x="5665869" y="3417635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smtClean="0"/>
              <a:t>R1</a:t>
            </a:r>
            <a:endParaRPr lang="pt-PT" sz="800" b="1" dirty="0"/>
          </a:p>
        </p:txBody>
      </p:sp>
      <p:cxnSp>
        <p:nvCxnSpPr>
          <p:cNvPr id="42" name="Conexão recta unidireccional 47"/>
          <p:cNvCxnSpPr>
            <a:stCxn id="41" idx="2"/>
            <a:endCxn id="39" idx="0"/>
          </p:cNvCxnSpPr>
          <p:nvPr/>
        </p:nvCxnSpPr>
        <p:spPr>
          <a:xfrm>
            <a:off x="5987340" y="3703387"/>
            <a:ext cx="0" cy="68473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Conexão recta unidireccional 48"/>
          <p:cNvCxnSpPr>
            <a:stCxn id="41" idx="3"/>
            <a:endCxn id="40" idx="1"/>
          </p:cNvCxnSpPr>
          <p:nvPr/>
        </p:nvCxnSpPr>
        <p:spPr>
          <a:xfrm>
            <a:off x="6308811" y="3560511"/>
            <a:ext cx="710675" cy="4704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Conexão recta unidireccional 49"/>
          <p:cNvCxnSpPr>
            <a:stCxn id="39" idx="3"/>
            <a:endCxn id="40" idx="1"/>
          </p:cNvCxnSpPr>
          <p:nvPr/>
        </p:nvCxnSpPr>
        <p:spPr>
          <a:xfrm flipV="1">
            <a:off x="6308811" y="4030929"/>
            <a:ext cx="710675" cy="500066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CaixaDeTexto 51"/>
          <p:cNvSpPr txBox="1"/>
          <p:nvPr/>
        </p:nvSpPr>
        <p:spPr>
          <a:xfrm>
            <a:off x="6654316" y="4904483"/>
            <a:ext cx="173637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dirty="0" smtClean="0"/>
              <a:t>Rede de </a:t>
            </a:r>
            <a:r>
              <a:rPr lang="pt-PT" b="1" dirty="0" smtClean="0"/>
              <a:t>reações</a:t>
            </a:r>
            <a:endParaRPr lang="pt-PT" b="1" dirty="0"/>
          </a:p>
        </p:txBody>
      </p:sp>
      <p:sp>
        <p:nvSpPr>
          <p:cNvPr id="46" name="CaixaDeTexto 52"/>
          <p:cNvSpPr txBox="1"/>
          <p:nvPr/>
        </p:nvSpPr>
        <p:spPr>
          <a:xfrm>
            <a:off x="1477507" y="6338351"/>
            <a:ext cx="21595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dirty="0" smtClean="0"/>
              <a:t>Rede de </a:t>
            </a:r>
            <a:r>
              <a:rPr lang="pt-PT" b="1" dirty="0" err="1" smtClean="0"/>
              <a:t>metabolitos</a:t>
            </a:r>
            <a:endParaRPr lang="pt-PT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18159" y="1310291"/>
            <a:ext cx="2571324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Sistema</a:t>
            </a:r>
            <a:r>
              <a:rPr lang="en-US" b="1" dirty="0" smtClean="0"/>
              <a:t> </a:t>
            </a:r>
            <a:r>
              <a:rPr lang="en-US" b="1" dirty="0" err="1" smtClean="0"/>
              <a:t>metabólico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R1: M1 + M2 =&gt; M3 + M4</a:t>
            </a:r>
          </a:p>
          <a:p>
            <a:r>
              <a:rPr lang="en-US" dirty="0" smtClean="0"/>
              <a:t>R2: M4 + M6 =&gt; M3</a:t>
            </a:r>
          </a:p>
          <a:p>
            <a:r>
              <a:rPr lang="en-US" dirty="0" smtClean="0"/>
              <a:t>R3: M4 + M5 &lt;=&gt; M6</a:t>
            </a:r>
          </a:p>
        </p:txBody>
      </p:sp>
      <p:sp>
        <p:nvSpPr>
          <p:cNvPr id="48" name="CaixaDeTexto 52"/>
          <p:cNvSpPr txBox="1"/>
          <p:nvPr/>
        </p:nvSpPr>
        <p:spPr>
          <a:xfrm>
            <a:off x="1461764" y="3316939"/>
            <a:ext cx="31213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dirty="0" smtClean="0"/>
              <a:t>Rede de </a:t>
            </a:r>
            <a:r>
              <a:rPr lang="pt-PT" b="1" dirty="0" err="1" smtClean="0"/>
              <a:t>metabolitos</a:t>
            </a:r>
            <a:r>
              <a:rPr lang="pt-PT" b="1" dirty="0" smtClean="0"/>
              <a:t> e reações</a:t>
            </a:r>
            <a:endParaRPr lang="pt-PT" b="1" dirty="0"/>
          </a:p>
        </p:txBody>
      </p:sp>
      <p:cxnSp>
        <p:nvCxnSpPr>
          <p:cNvPr id="49" name="Conexão recta unidireccional 43"/>
          <p:cNvCxnSpPr/>
          <p:nvPr/>
        </p:nvCxnSpPr>
        <p:spPr>
          <a:xfrm flipV="1">
            <a:off x="1635967" y="5424956"/>
            <a:ext cx="1018715" cy="47453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2732" cy="4525963"/>
          </a:xfrm>
        </p:spPr>
        <p:txBody>
          <a:bodyPr>
            <a:normAutofit/>
          </a:bodyPr>
          <a:lstStyle/>
          <a:p>
            <a:pPr marL="457200" lvl="1" indent="-457200">
              <a:buFont typeface="Arial"/>
              <a:buChar char="•"/>
            </a:pPr>
            <a:r>
              <a:rPr lang="pt-PT" b="1" dirty="0" smtClean="0">
                <a:cs typeface="Arial" charset="0"/>
              </a:rPr>
              <a:t>coeficiente </a:t>
            </a:r>
            <a:r>
              <a:rPr lang="pt-PT" b="1" dirty="0" smtClean="0">
                <a:cs typeface="Arial" charset="0"/>
              </a:rPr>
              <a:t>de </a:t>
            </a:r>
            <a:r>
              <a:rPr lang="pt-PT" b="1" dirty="0" err="1" smtClean="0">
                <a:cs typeface="Arial" charset="0"/>
              </a:rPr>
              <a:t>clustering</a:t>
            </a:r>
            <a:r>
              <a:rPr lang="pt-PT" dirty="0">
                <a:cs typeface="Arial" charset="0"/>
              </a:rPr>
              <a:t> </a:t>
            </a:r>
            <a:r>
              <a:rPr lang="pt-PT" dirty="0" smtClean="0">
                <a:cs typeface="Arial" charset="0"/>
              </a:rPr>
              <a:t>=</a:t>
            </a:r>
            <a:endParaRPr lang="pt-PT" dirty="0" smtClean="0">
              <a:cs typeface="Arial" charset="0"/>
            </a:endParaRPr>
          </a:p>
          <a:p>
            <a:pPr marL="400050" lvl="2" indent="0">
              <a:buNone/>
            </a:pPr>
            <a:r>
              <a:rPr lang="pt-PT" dirty="0" smtClean="0">
                <a:cs typeface="Arial" charset="0"/>
              </a:rPr>
              <a:t>		nº de arcos existentes entre </a:t>
            </a:r>
            <a:r>
              <a:rPr lang="pt-PT" dirty="0" smtClean="0">
                <a:cs typeface="Arial" charset="0"/>
              </a:rPr>
              <a:t>adjacentes </a:t>
            </a:r>
            <a:r>
              <a:rPr lang="pt-PT" dirty="0" smtClean="0">
                <a:cs typeface="Arial" charset="0"/>
              </a:rPr>
              <a:t>do nó / </a:t>
            </a:r>
          </a:p>
          <a:p>
            <a:pPr marL="400050" lvl="2" indent="0">
              <a:buNone/>
            </a:pPr>
            <a:r>
              <a:rPr lang="pt-PT" dirty="0">
                <a:cs typeface="Arial" charset="0"/>
              </a:rPr>
              <a:t>	</a:t>
            </a:r>
            <a:r>
              <a:rPr lang="pt-PT" dirty="0" smtClean="0">
                <a:cs typeface="Arial" charset="0"/>
              </a:rPr>
              <a:t>	nº total de arcos que poderiam existir entre vizinhos do nó</a:t>
            </a:r>
            <a:endParaRPr lang="pt-PT" dirty="0" smtClean="0"/>
          </a:p>
          <a:p>
            <a:pPr marL="857250" lvl="2" indent="-457200"/>
            <a:endParaRPr lang="pt-PT" dirty="0" smtClean="0"/>
          </a:p>
          <a:p>
            <a:pPr marL="0" lvl="1" indent="0">
              <a:buNone/>
            </a:pPr>
            <a:endParaRPr lang="pt-PT" dirty="0" smtClean="0"/>
          </a:p>
          <a:p>
            <a:pPr marL="0" lvl="1" indent="0">
              <a:buNone/>
            </a:pPr>
            <a:endParaRPr lang="pt-PT" dirty="0" smtClean="0"/>
          </a:p>
          <a:p>
            <a:endParaRPr lang="pt-PT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980" y="1683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smtClean="0">
                <a:solidFill>
                  <a:srgbClr val="953735"/>
                </a:solidFill>
              </a:rPr>
              <a:t>Implementando grafos: </a:t>
            </a:r>
            <a:r>
              <a:rPr lang="pt-PT" b="1" dirty="0" err="1" smtClean="0">
                <a:solidFill>
                  <a:srgbClr val="953735"/>
                </a:solidFill>
              </a:rPr>
              <a:t>clustering</a:t>
            </a:r>
            <a:endParaRPr lang="pt-PT" b="1" dirty="0">
              <a:solidFill>
                <a:srgbClr val="953735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65383" y="3044535"/>
            <a:ext cx="3105215" cy="1811071"/>
            <a:chOff x="565383" y="3044535"/>
            <a:chExt cx="3105215" cy="1811071"/>
          </a:xfrm>
        </p:grpSpPr>
        <p:sp>
          <p:nvSpPr>
            <p:cNvPr id="8" name="Oval 7"/>
            <p:cNvSpPr/>
            <p:nvPr/>
          </p:nvSpPr>
          <p:spPr>
            <a:xfrm>
              <a:off x="565383" y="3117353"/>
              <a:ext cx="796811" cy="540514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M1</a:t>
              </a:r>
              <a:endParaRPr lang="pt-PT" sz="12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714071" y="3886951"/>
              <a:ext cx="790091" cy="540514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M3</a:t>
              </a:r>
              <a:endParaRPr lang="pt-PT" sz="900" b="1" dirty="0"/>
            </a:p>
          </p:txBody>
        </p:sp>
        <p:cxnSp>
          <p:nvCxnSpPr>
            <p:cNvPr id="13" name="Conexão recta unidireccional 35"/>
            <p:cNvCxnSpPr>
              <a:stCxn id="8" idx="6"/>
              <a:endCxn id="19" idx="2"/>
            </p:cNvCxnSpPr>
            <p:nvPr/>
          </p:nvCxnSpPr>
          <p:spPr>
            <a:xfrm flipV="1">
              <a:off x="1362194" y="3314792"/>
              <a:ext cx="1493847" cy="728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Conexão recta unidireccional 40"/>
            <p:cNvCxnSpPr>
              <a:stCxn id="10" idx="6"/>
            </p:cNvCxnSpPr>
            <p:nvPr/>
          </p:nvCxnSpPr>
          <p:spPr>
            <a:xfrm>
              <a:off x="2504162" y="4157208"/>
              <a:ext cx="460650" cy="225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856041" y="3044535"/>
              <a:ext cx="814557" cy="540514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M2</a:t>
              </a:r>
              <a:endParaRPr lang="pt-PT" sz="900" b="1" dirty="0"/>
            </a:p>
          </p:txBody>
        </p:sp>
        <p:cxnSp>
          <p:nvCxnSpPr>
            <p:cNvPr id="20" name="Conexão recta unidireccional 42"/>
            <p:cNvCxnSpPr>
              <a:endCxn id="10" idx="0"/>
            </p:cNvCxnSpPr>
            <p:nvPr/>
          </p:nvCxnSpPr>
          <p:spPr>
            <a:xfrm flipH="1">
              <a:off x="2109117" y="3540482"/>
              <a:ext cx="922025" cy="3464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Conexão recta unidireccional 43"/>
            <p:cNvCxnSpPr>
              <a:stCxn id="27" idx="7"/>
            </p:cNvCxnSpPr>
            <p:nvPr/>
          </p:nvCxnSpPr>
          <p:spPr>
            <a:xfrm flipH="1" flipV="1">
              <a:off x="3420687" y="3529590"/>
              <a:ext cx="124078" cy="864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870380" y="4315092"/>
              <a:ext cx="790091" cy="540514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M4</a:t>
              </a:r>
              <a:endParaRPr lang="pt-PT" sz="9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000640" y="3504135"/>
            <a:ext cx="44246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clustering_coef</a:t>
            </a:r>
            <a:r>
              <a:rPr lang="en-US" b="1" dirty="0"/>
              <a:t> for M1: </a:t>
            </a:r>
            <a:endParaRPr lang="en-US" b="1" dirty="0" smtClean="0"/>
          </a:p>
          <a:p>
            <a:r>
              <a:rPr lang="pt-PT" dirty="0" smtClean="0"/>
              <a:t>	nº adjacentes = 1</a:t>
            </a:r>
            <a:endParaRPr lang="en-US" dirty="0" smtClean="0"/>
          </a:p>
          <a:p>
            <a:r>
              <a:rPr lang="en-US" dirty="0" smtClean="0"/>
              <a:t>Result: </a:t>
            </a:r>
            <a:r>
              <a:rPr lang="en-US" dirty="0"/>
              <a:t>1.0</a:t>
            </a:r>
          </a:p>
          <a:p>
            <a:endParaRPr lang="en-US" dirty="0"/>
          </a:p>
          <a:p>
            <a:r>
              <a:rPr lang="en-US" b="1" dirty="0" err="1"/>
              <a:t>clustering_coef</a:t>
            </a:r>
            <a:r>
              <a:rPr lang="en-US" b="1" dirty="0"/>
              <a:t> for M2:  </a:t>
            </a:r>
            <a:endParaRPr lang="en-US" b="1" dirty="0" smtClean="0"/>
          </a:p>
          <a:p>
            <a:r>
              <a:rPr lang="pt-PT" dirty="0" smtClean="0"/>
              <a:t>	nº adjacentes: 3</a:t>
            </a:r>
          </a:p>
          <a:p>
            <a:r>
              <a:rPr lang="pt-PT" dirty="0"/>
              <a:t>	</a:t>
            </a:r>
            <a:r>
              <a:rPr lang="pt-PT" dirty="0" smtClean="0"/>
              <a:t>nº ligações entre adjacentes: 1       (3,4)  </a:t>
            </a:r>
          </a:p>
          <a:p>
            <a:r>
              <a:rPr lang="pt-PT" dirty="0"/>
              <a:t>	</a:t>
            </a:r>
            <a:r>
              <a:rPr lang="pt-PT" dirty="0" smtClean="0"/>
              <a:t>nº ligações possíveis: n*(n-1) = 3*2</a:t>
            </a:r>
            <a:endParaRPr lang="en-US" dirty="0"/>
          </a:p>
          <a:p>
            <a:r>
              <a:rPr lang="en-US" dirty="0" smtClean="0"/>
              <a:t>Result:0. 16</a:t>
            </a:r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70" y="-20156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</a:t>
            </a:r>
            <a:r>
              <a:rPr lang="pt-PT" b="1" dirty="0" err="1" smtClean="0">
                <a:solidFill>
                  <a:srgbClr val="953735"/>
                </a:solidFill>
              </a:rPr>
              <a:t>clustering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901" y="848579"/>
            <a:ext cx="4714424" cy="2862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clustering_coef</a:t>
            </a:r>
            <a:r>
              <a:rPr lang="en-US" dirty="0" smtClean="0"/>
              <a:t>(self</a:t>
            </a:r>
            <a:r>
              <a:rPr lang="en-US" dirty="0"/>
              <a:t>, v):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adjs</a:t>
            </a:r>
            <a:r>
              <a:rPr lang="en-US" dirty="0" smtClean="0"/>
              <a:t> </a:t>
            </a: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dirty="0" err="1" smtClean="0"/>
              <a:t>adjacentes</a:t>
            </a:r>
            <a:endParaRPr lang="en-US" dirty="0" smtClean="0"/>
          </a:p>
          <a:p>
            <a:r>
              <a:rPr lang="en-US" dirty="0" smtClean="0"/>
              <a:t>	if size </a:t>
            </a:r>
            <a:r>
              <a:rPr lang="en-US" dirty="0" err="1" smtClean="0"/>
              <a:t>adjs</a:t>
            </a:r>
            <a:r>
              <a:rPr lang="en-US" dirty="0" smtClean="0"/>
              <a:t> is 0 return 0</a:t>
            </a:r>
          </a:p>
          <a:p>
            <a:r>
              <a:rPr lang="en-US" dirty="0"/>
              <a:t>	</a:t>
            </a:r>
            <a:r>
              <a:rPr lang="en-US" dirty="0" smtClean="0"/>
              <a:t>if size </a:t>
            </a:r>
            <a:r>
              <a:rPr lang="en-US" dirty="0" err="1" smtClean="0"/>
              <a:t>adjs</a:t>
            </a:r>
            <a:r>
              <a:rPr lang="en-US" dirty="0" smtClean="0"/>
              <a:t> is 1 return 1</a:t>
            </a:r>
            <a:r>
              <a:rPr lang="en-US" dirty="0" smtClean="0"/>
              <a:t>	</a:t>
            </a:r>
          </a:p>
          <a:p>
            <a:r>
              <a:rPr lang="pt-PT" dirty="0" smtClean="0"/>
              <a:t>	</a:t>
            </a:r>
            <a:r>
              <a:rPr lang="pt-PT" dirty="0" err="1" smtClean="0"/>
              <a:t>ligs</a:t>
            </a:r>
            <a:r>
              <a:rPr lang="pt-PT" dirty="0" smtClean="0"/>
              <a:t> = 0</a:t>
            </a:r>
          </a:p>
          <a:p>
            <a:r>
              <a:rPr lang="pt-PT" dirty="0"/>
              <a:t>	</a:t>
            </a:r>
            <a:r>
              <a:rPr lang="pt-PT" dirty="0" smtClean="0"/>
              <a:t>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combination</a:t>
            </a:r>
            <a:r>
              <a:rPr lang="pt-PT" dirty="0" smtClean="0"/>
              <a:t> os 2 nodes in </a:t>
            </a:r>
            <a:r>
              <a:rPr lang="pt-PT" dirty="0" err="1" smtClean="0"/>
              <a:t>adjs</a:t>
            </a:r>
            <a:r>
              <a:rPr lang="pt-PT" dirty="0" smtClean="0"/>
              <a:t> </a:t>
            </a:r>
          </a:p>
          <a:p>
            <a:r>
              <a:rPr lang="pt-PT" dirty="0"/>
              <a:t>	</a:t>
            </a:r>
            <a:r>
              <a:rPr lang="pt-PT" dirty="0" smtClean="0"/>
              <a:t>	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err="1" smtClean="0"/>
              <a:t>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edge</a:t>
            </a:r>
            <a:r>
              <a:rPr lang="pt-PT" dirty="0" smtClean="0"/>
              <a:t> </a:t>
            </a:r>
            <a:r>
              <a:rPr lang="pt-PT" dirty="0" err="1" smtClean="0"/>
              <a:t>between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2 nodes </a:t>
            </a:r>
          </a:p>
          <a:p>
            <a:r>
              <a:rPr lang="pt-PT" dirty="0"/>
              <a:t>	</a:t>
            </a:r>
            <a:r>
              <a:rPr lang="pt-PT" dirty="0" smtClean="0"/>
              <a:t>		</a:t>
            </a:r>
            <a:r>
              <a:rPr lang="pt-PT" dirty="0" err="1" smtClean="0"/>
              <a:t>increase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ligs</a:t>
            </a:r>
            <a:endParaRPr lang="en-US" dirty="0" smtClean="0"/>
          </a:p>
          <a:p>
            <a:r>
              <a:rPr lang="en-US" dirty="0" smtClean="0"/>
              <a:t>	return float(</a:t>
            </a:r>
            <a:r>
              <a:rPr lang="en-US" dirty="0" err="1" smtClean="0"/>
              <a:t>ligs</a:t>
            </a:r>
            <a:r>
              <a:rPr lang="en-US" dirty="0"/>
              <a:t>)/(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adjs</a:t>
            </a:r>
            <a:r>
              <a:rPr lang="en-US" dirty="0"/>
              <a:t>)*(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adjs</a:t>
            </a:r>
            <a:r>
              <a:rPr lang="en-US" dirty="0"/>
              <a:t>)-1))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35841" y="1172005"/>
            <a:ext cx="4054893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gr = </a:t>
            </a:r>
            <a:r>
              <a:rPr lang="en-US" sz="1600" dirty="0" err="1"/>
              <a:t>MyGraph</a:t>
            </a:r>
            <a:r>
              <a:rPr lang="en-US" sz="1600" dirty="0"/>
              <a:t>( {1:[2], 2:[3], 3:[2,4], 4:[2]} )</a:t>
            </a:r>
          </a:p>
          <a:p>
            <a:r>
              <a:rPr lang="en-US" sz="1600" dirty="0"/>
              <a:t>print </a:t>
            </a:r>
            <a:r>
              <a:rPr lang="en-US" sz="1600" dirty="0" smtClean="0"/>
              <a:t>(</a:t>
            </a:r>
            <a:r>
              <a:rPr lang="en-US" sz="1600" dirty="0" err="1" smtClean="0"/>
              <a:t>gr.clustering_coef</a:t>
            </a:r>
            <a:r>
              <a:rPr lang="en-US" sz="1600" dirty="0" smtClean="0"/>
              <a:t>(1</a:t>
            </a:r>
            <a:r>
              <a:rPr lang="en-US" sz="1600" dirty="0" smtClean="0"/>
              <a:t>))</a:t>
            </a:r>
            <a:endParaRPr lang="en-US" sz="1600" dirty="0"/>
          </a:p>
          <a:p>
            <a:r>
              <a:rPr lang="en-US" sz="1600" dirty="0"/>
              <a:t>print </a:t>
            </a:r>
            <a:r>
              <a:rPr lang="en-US" sz="1600" dirty="0" smtClean="0"/>
              <a:t>(</a:t>
            </a:r>
            <a:r>
              <a:rPr lang="en-US" sz="1600" dirty="0" err="1" smtClean="0"/>
              <a:t>gr.clustering_coef</a:t>
            </a:r>
            <a:r>
              <a:rPr lang="en-US" sz="1600" dirty="0" smtClean="0"/>
              <a:t>(2</a:t>
            </a:r>
            <a:r>
              <a:rPr lang="en-US" sz="1600" dirty="0" smtClean="0"/>
              <a:t>))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gr2 </a:t>
            </a:r>
            <a:r>
              <a:rPr lang="en-US" sz="1600" dirty="0"/>
              <a:t>= </a:t>
            </a:r>
            <a:r>
              <a:rPr lang="en-US" sz="1600" dirty="0" err="1"/>
              <a:t>MyGraph</a:t>
            </a:r>
            <a:r>
              <a:rPr lang="en-US" sz="1600" dirty="0"/>
              <a:t>( {1:[2,3], 2:[4], 3:[5], 4:[], 5:[]} )</a:t>
            </a:r>
          </a:p>
          <a:p>
            <a:r>
              <a:rPr lang="en-US" sz="1600" dirty="0"/>
              <a:t>print </a:t>
            </a:r>
            <a:r>
              <a:rPr lang="en-US" sz="1600" dirty="0" smtClean="0"/>
              <a:t>(</a:t>
            </a:r>
            <a:r>
              <a:rPr lang="en-US" sz="1600" dirty="0" smtClean="0"/>
              <a:t>gr2.clustering_coef(1</a:t>
            </a:r>
            <a:r>
              <a:rPr lang="en-US" sz="1600" dirty="0" smtClean="0"/>
              <a:t>))</a:t>
            </a:r>
          </a:p>
          <a:p>
            <a:endParaRPr lang="en-US" sz="1600" dirty="0">
              <a:effectLst/>
            </a:endParaRPr>
          </a:p>
          <a:p>
            <a:r>
              <a:rPr lang="en-US" sz="1600" dirty="0"/>
              <a:t>gr3 = </a:t>
            </a:r>
            <a:r>
              <a:rPr lang="en-US" sz="1600" dirty="0" err="1"/>
              <a:t>MyGraph</a:t>
            </a:r>
            <a:r>
              <a:rPr lang="en-US" sz="1600" dirty="0"/>
              <a:t>( {1:[2,3], 2:[1,3], 3:[1,2]} )</a:t>
            </a:r>
          </a:p>
          <a:p>
            <a:r>
              <a:rPr lang="en-US" sz="1600" dirty="0"/>
              <a:t>print </a:t>
            </a:r>
            <a:r>
              <a:rPr lang="en-US" sz="1600" dirty="0" smtClean="0"/>
              <a:t>(</a:t>
            </a:r>
            <a:r>
              <a:rPr lang="en-US" sz="1600" dirty="0" smtClean="0"/>
              <a:t>gr3.clustering_coef(1</a:t>
            </a:r>
            <a:r>
              <a:rPr lang="en-US" sz="1600" dirty="0" smtClean="0"/>
              <a:t>))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24840" y="4359716"/>
            <a:ext cx="5952160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all_clustering_coefs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self</a:t>
            </a:r>
            <a:r>
              <a:rPr lang="en-US" dirty="0"/>
              <a:t>):</a:t>
            </a:r>
          </a:p>
          <a:p>
            <a:r>
              <a:rPr lang="en-US" dirty="0" smtClean="0"/>
              <a:t>	</a:t>
            </a:r>
            <a:r>
              <a:rPr lang="en-US" dirty="0" smtClean="0"/>
              <a:t>run the </a:t>
            </a:r>
            <a:r>
              <a:rPr lang="en-US" dirty="0" err="1" smtClean="0"/>
              <a:t>clustering_coefs</a:t>
            </a:r>
            <a:r>
              <a:rPr lang="en-US" dirty="0" smtClean="0"/>
              <a:t> for all nodes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mean_clustering_coef</a:t>
            </a:r>
            <a:r>
              <a:rPr lang="en-US" dirty="0" smtClean="0"/>
              <a:t>(</a:t>
            </a:r>
            <a:r>
              <a:rPr lang="en-US" i="1" dirty="0" smtClean="0"/>
              <a:t>self</a:t>
            </a:r>
            <a:r>
              <a:rPr lang="en-US" dirty="0"/>
              <a:t>):</a:t>
            </a:r>
          </a:p>
          <a:p>
            <a:r>
              <a:rPr lang="en-US" dirty="0" smtClean="0"/>
              <a:t>	return </a:t>
            </a:r>
            <a:r>
              <a:rPr lang="en-US" dirty="0" smtClean="0"/>
              <a:t>sum </a:t>
            </a:r>
            <a:r>
              <a:rPr lang="en-US" dirty="0" err="1" smtClean="0"/>
              <a:t>all_clustering_coefs</a:t>
            </a:r>
            <a:r>
              <a:rPr lang="en-US" b="1" dirty="0" smtClean="0"/>
              <a:t> </a:t>
            </a:r>
            <a:r>
              <a:rPr lang="en-US" dirty="0" smtClean="0"/>
              <a:t>/ number of nodes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9716" y="4759830"/>
            <a:ext cx="288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Calcula todos os coeficientes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6532877" y="5664059"/>
            <a:ext cx="288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Média global dos coeficientes na rede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52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43" y="1833480"/>
            <a:ext cx="8229600" cy="4525963"/>
          </a:xfrm>
        </p:spPr>
        <p:txBody>
          <a:bodyPr>
            <a:noAutofit/>
          </a:bodyPr>
          <a:lstStyle/>
          <a:p>
            <a:pPr lvl="1"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sz="2400" dirty="0" smtClean="0"/>
              <a:t>Calculo da média coeficiente de </a:t>
            </a:r>
            <a:r>
              <a:rPr lang="pt-PT" sz="2400" dirty="0" err="1" smtClean="0"/>
              <a:t>clustering</a:t>
            </a:r>
            <a:r>
              <a:rPr lang="pt-PT" sz="2400" dirty="0" smtClean="0"/>
              <a:t> para todos os graus</a:t>
            </a:r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4058" y="117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smtClean="0">
                <a:solidFill>
                  <a:srgbClr val="953735"/>
                </a:solidFill>
              </a:rPr>
              <a:t>Implementando grafos: clustering</a:t>
            </a:r>
            <a:endParaRPr lang="pt-PT" b="1" dirty="0">
              <a:solidFill>
                <a:srgbClr val="953735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5383" y="3044535"/>
            <a:ext cx="3105215" cy="1811071"/>
            <a:chOff x="565383" y="3044535"/>
            <a:chExt cx="3105215" cy="1811071"/>
          </a:xfrm>
        </p:grpSpPr>
        <p:sp>
          <p:nvSpPr>
            <p:cNvPr id="8" name="Oval 7"/>
            <p:cNvSpPr/>
            <p:nvPr/>
          </p:nvSpPr>
          <p:spPr>
            <a:xfrm>
              <a:off x="565383" y="3117353"/>
              <a:ext cx="796811" cy="540514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M1</a:t>
              </a:r>
              <a:endParaRPr lang="pt-PT" sz="12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714071" y="3886951"/>
              <a:ext cx="790091" cy="540514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M3</a:t>
              </a:r>
              <a:endParaRPr lang="pt-PT" sz="900" b="1" dirty="0"/>
            </a:p>
          </p:txBody>
        </p:sp>
        <p:cxnSp>
          <p:nvCxnSpPr>
            <p:cNvPr id="10" name="Conexão recta unidireccional 35"/>
            <p:cNvCxnSpPr>
              <a:stCxn id="8" idx="6"/>
              <a:endCxn id="12" idx="2"/>
            </p:cNvCxnSpPr>
            <p:nvPr/>
          </p:nvCxnSpPr>
          <p:spPr>
            <a:xfrm flipV="1">
              <a:off x="1362194" y="3314792"/>
              <a:ext cx="1493847" cy="728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Conexão recta unidireccional 40"/>
            <p:cNvCxnSpPr>
              <a:stCxn id="9" idx="6"/>
            </p:cNvCxnSpPr>
            <p:nvPr/>
          </p:nvCxnSpPr>
          <p:spPr>
            <a:xfrm>
              <a:off x="2504162" y="4157208"/>
              <a:ext cx="460650" cy="225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856041" y="3044535"/>
              <a:ext cx="814557" cy="540514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M2</a:t>
              </a:r>
              <a:endParaRPr lang="pt-PT" sz="900" b="1" dirty="0"/>
            </a:p>
          </p:txBody>
        </p:sp>
        <p:cxnSp>
          <p:nvCxnSpPr>
            <p:cNvPr id="13" name="Conexão recta unidireccional 42"/>
            <p:cNvCxnSpPr>
              <a:endCxn id="9" idx="0"/>
            </p:cNvCxnSpPr>
            <p:nvPr/>
          </p:nvCxnSpPr>
          <p:spPr>
            <a:xfrm flipH="1">
              <a:off x="2109117" y="3540482"/>
              <a:ext cx="922025" cy="3464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xão recta unidireccional 43"/>
            <p:cNvCxnSpPr>
              <a:stCxn id="15" idx="7"/>
            </p:cNvCxnSpPr>
            <p:nvPr/>
          </p:nvCxnSpPr>
          <p:spPr>
            <a:xfrm flipH="1" flipV="1">
              <a:off x="3420687" y="3529590"/>
              <a:ext cx="124078" cy="864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870380" y="4315092"/>
              <a:ext cx="790091" cy="540514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 b="1" dirty="0" smtClean="0"/>
                <a:t>M4</a:t>
              </a:r>
              <a:endParaRPr lang="pt-PT" sz="900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754903" y="2561893"/>
            <a:ext cx="51669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/>
              <a:t>Grau “</a:t>
            </a:r>
            <a:r>
              <a:rPr lang="pt-PT" b="1" dirty="0" err="1" smtClean="0"/>
              <a:t>inout</a:t>
            </a:r>
            <a:r>
              <a:rPr lang="pt-PT" b="1" dirty="0" smtClean="0"/>
              <a:t>”</a:t>
            </a:r>
            <a:endParaRPr lang="en-US" b="1" dirty="0" smtClean="0"/>
          </a:p>
          <a:p>
            <a:r>
              <a:rPr lang="en-US" dirty="0" smtClean="0"/>
              <a:t>{</a:t>
            </a:r>
            <a:r>
              <a:rPr lang="en-US" dirty="0"/>
              <a:t>'n1': 1, 'n2': 3, 'n3': 2, 'n4': 2</a:t>
            </a:r>
            <a:r>
              <a:rPr lang="en-US" dirty="0" smtClean="0"/>
              <a:t>}</a:t>
            </a:r>
          </a:p>
          <a:p>
            <a:endParaRPr lang="pt-PT" dirty="0"/>
          </a:p>
          <a:p>
            <a:r>
              <a:rPr lang="pt-PT" b="1" dirty="0" smtClean="0"/>
              <a:t>Coeficientes de </a:t>
            </a:r>
            <a:r>
              <a:rPr lang="pt-PT" b="1" dirty="0" err="1" smtClean="0"/>
              <a:t>clustering</a:t>
            </a:r>
            <a:endParaRPr lang="en-US" b="1" dirty="0"/>
          </a:p>
          <a:p>
            <a:r>
              <a:rPr lang="en-US" dirty="0"/>
              <a:t>{'n1': 1.0, 'n2': 0.16666666666666666, 'n3': 0.5, 'n4': 1.0</a:t>
            </a:r>
            <a:r>
              <a:rPr lang="en-US" dirty="0" smtClean="0"/>
              <a:t>}</a:t>
            </a:r>
          </a:p>
          <a:p>
            <a:endParaRPr lang="pt-PT" dirty="0" smtClean="0"/>
          </a:p>
          <a:p>
            <a:r>
              <a:rPr lang="pt-PT" b="1" dirty="0" smtClean="0"/>
              <a:t>Grau (novo formato)</a:t>
            </a:r>
            <a:endParaRPr lang="en-US" b="1" dirty="0"/>
          </a:p>
          <a:p>
            <a:r>
              <a:rPr lang="en-US" dirty="0"/>
              <a:t>{1: ['n1'], 3: ['n2'], 2: ['n3', 'n4']}</a:t>
            </a:r>
          </a:p>
          <a:p>
            <a:endParaRPr lang="pt-PT" b="1" dirty="0" smtClean="0"/>
          </a:p>
          <a:p>
            <a:r>
              <a:rPr lang="pt-PT" b="1" dirty="0" smtClean="0"/>
              <a:t>Média de </a:t>
            </a:r>
            <a:r>
              <a:rPr lang="pt-PT" b="1" dirty="0" err="1" smtClean="0"/>
              <a:t>clustering</a:t>
            </a:r>
            <a:r>
              <a:rPr lang="pt-PT" b="1" dirty="0" smtClean="0"/>
              <a:t> por grau</a:t>
            </a:r>
          </a:p>
          <a:p>
            <a:r>
              <a:rPr lang="pt-PT" b="1" dirty="0" smtClean="0"/>
              <a:t>Grau: sum(</a:t>
            </a:r>
            <a:r>
              <a:rPr lang="pt-PT" b="1" dirty="0" err="1" smtClean="0"/>
              <a:t>coef_clust_nodos_de_grau</a:t>
            </a:r>
            <a:r>
              <a:rPr lang="pt-PT" b="1" dirty="0" smtClean="0"/>
              <a:t>)/</a:t>
            </a:r>
            <a:r>
              <a:rPr lang="pt-PT" b="1" dirty="0" err="1" smtClean="0"/>
              <a:t>num_nodos</a:t>
            </a:r>
            <a:endParaRPr lang="pt-PT" b="1" dirty="0" smtClean="0"/>
          </a:p>
          <a:p>
            <a:endParaRPr lang="en-US" b="1" dirty="0" smtClean="0"/>
          </a:p>
          <a:p>
            <a:r>
              <a:rPr lang="en-US" dirty="0" smtClean="0"/>
              <a:t>{</a:t>
            </a:r>
            <a:r>
              <a:rPr lang="en-US" dirty="0"/>
              <a:t>1: 1.0, 3: 0.16666666666666666, 2: 0.75}</a:t>
            </a:r>
          </a:p>
        </p:txBody>
      </p:sp>
    </p:spTree>
    <p:extLst>
      <p:ext uri="{BB962C8B-B14F-4D97-AF65-F5344CB8AC3E}">
        <p14:creationId xmlns:p14="http://schemas.microsoft.com/office/powerpoint/2010/main" val="41876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58" y="117059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</a:t>
            </a:r>
            <a:r>
              <a:rPr lang="pt-PT" b="1" dirty="0" err="1" smtClean="0">
                <a:solidFill>
                  <a:srgbClr val="953735"/>
                </a:solidFill>
              </a:rPr>
              <a:t>clustering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582" y="1533698"/>
            <a:ext cx="8391977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mean_clustering_per_deg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deg_type</a:t>
            </a:r>
            <a:r>
              <a:rPr lang="en-US" dirty="0"/>
              <a:t> = "</a:t>
            </a:r>
            <a:r>
              <a:rPr lang="en-US" dirty="0" err="1"/>
              <a:t>inout</a:t>
            </a:r>
            <a:r>
              <a:rPr lang="en-US" dirty="0"/>
              <a:t>"):</a:t>
            </a:r>
          </a:p>
          <a:p>
            <a:pPr lvl="1"/>
            <a:r>
              <a:rPr lang="en-US" dirty="0" err="1"/>
              <a:t>degs</a:t>
            </a:r>
            <a:r>
              <a:rPr lang="en-US" dirty="0"/>
              <a:t> = </a:t>
            </a:r>
            <a:r>
              <a:rPr lang="en-US" dirty="0" smtClean="0"/>
              <a:t> calculate all degrees ( function </a:t>
            </a:r>
            <a:r>
              <a:rPr lang="en-US" dirty="0" err="1" smtClean="0"/>
              <a:t>all_degrees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ccs </a:t>
            </a:r>
            <a:r>
              <a:rPr lang="en-US" dirty="0" smtClean="0"/>
              <a:t>= calculate all clustering </a:t>
            </a:r>
            <a:r>
              <a:rPr lang="en-US" dirty="0" err="1" smtClean="0"/>
              <a:t>coeficients</a:t>
            </a:r>
            <a:endParaRPr lang="en-US" dirty="0"/>
          </a:p>
          <a:p>
            <a:pPr lvl="1"/>
            <a:r>
              <a:rPr lang="en-US" dirty="0" err="1"/>
              <a:t>degs_k</a:t>
            </a:r>
            <a:r>
              <a:rPr lang="en-US" dirty="0"/>
              <a:t> = {}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onvert the dictionary </a:t>
            </a:r>
            <a:r>
              <a:rPr lang="en-US" dirty="0" err="1" smtClean="0"/>
              <a:t>degs</a:t>
            </a:r>
            <a:r>
              <a:rPr lang="en-US" dirty="0" smtClean="0"/>
              <a:t>={node: degree} to </a:t>
            </a:r>
            <a:r>
              <a:rPr lang="en-US" dirty="0" err="1" smtClean="0"/>
              <a:t>degs_node</a:t>
            </a:r>
            <a:r>
              <a:rPr lang="en-US" dirty="0" smtClean="0"/>
              <a:t>={degree: </a:t>
            </a:r>
            <a:r>
              <a:rPr lang="en-US" dirty="0" err="1" smtClean="0"/>
              <a:t>list_nodes</a:t>
            </a:r>
            <a:r>
              <a:rPr lang="en-US" dirty="0" smtClean="0"/>
              <a:t>}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{}  #{degree:  </a:t>
            </a:r>
            <a:r>
              <a:rPr lang="en-US" dirty="0" err="1" smtClean="0"/>
              <a:t>mean_of_clustering</a:t>
            </a:r>
            <a:r>
              <a:rPr lang="en-US" dirty="0" smtClean="0"/>
              <a:t>}</a:t>
            </a:r>
          </a:p>
          <a:p>
            <a:pPr lvl="1"/>
            <a:endParaRPr lang="en-US" dirty="0"/>
          </a:p>
          <a:p>
            <a:pPr lvl="1"/>
            <a:r>
              <a:rPr lang="pt-PT" dirty="0" smtClean="0"/>
              <a:t>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degree</a:t>
            </a:r>
            <a:r>
              <a:rPr lang="pt-PT" dirty="0" smtClean="0"/>
              <a:t> in </a:t>
            </a:r>
            <a:r>
              <a:rPr lang="en-US" dirty="0" err="1" smtClean="0"/>
              <a:t>degs_node</a:t>
            </a:r>
            <a:endParaRPr lang="en-US" dirty="0" smtClean="0"/>
          </a:p>
          <a:p>
            <a:pPr lvl="1"/>
            <a:r>
              <a:rPr lang="pt-PT" dirty="0"/>
              <a:t>	</a:t>
            </a:r>
            <a:r>
              <a:rPr lang="pt-PT" dirty="0" smtClean="0"/>
              <a:t>total =0</a:t>
            </a:r>
          </a:p>
          <a:p>
            <a:pPr lvl="1"/>
            <a:r>
              <a:rPr lang="pt-PT" dirty="0"/>
              <a:t>	</a:t>
            </a:r>
            <a:r>
              <a:rPr lang="pt-PT" dirty="0" smtClean="0"/>
              <a:t>for </a:t>
            </a:r>
            <a:r>
              <a:rPr lang="pt-PT" dirty="0" err="1" smtClean="0"/>
              <a:t>each</a:t>
            </a:r>
            <a:r>
              <a:rPr lang="pt-PT" dirty="0" smtClean="0"/>
              <a:t> node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degree</a:t>
            </a:r>
            <a:endParaRPr lang="pt-PT" dirty="0" smtClean="0"/>
          </a:p>
          <a:p>
            <a:pPr lvl="1"/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sum the clustering </a:t>
            </a:r>
            <a:r>
              <a:rPr lang="en-US" dirty="0" err="1" smtClean="0"/>
              <a:t>coef</a:t>
            </a:r>
            <a:r>
              <a:rPr lang="en-US" dirty="0" smtClean="0"/>
              <a:t> of this node to the total</a:t>
            </a:r>
          </a:p>
          <a:p>
            <a:pPr lvl="1"/>
            <a:r>
              <a:rPr lang="pt-PT" dirty="0" smtClean="0"/>
              <a:t>       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result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degree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total / </a:t>
            </a: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/>
              <a:t> </a:t>
            </a:r>
            <a:r>
              <a:rPr lang="pt-PT" dirty="0" smtClean="0"/>
              <a:t>nodes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degree</a:t>
            </a:r>
            <a:r>
              <a:rPr lang="pt-PT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	</a:t>
            </a:r>
            <a:endParaRPr lang="en-US" dirty="0"/>
          </a:p>
          <a:p>
            <a:pPr lvl="1"/>
            <a:r>
              <a:rPr lang="en-US" dirty="0"/>
              <a:t>return </a:t>
            </a:r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70" y="-20156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</a:t>
            </a:r>
            <a:r>
              <a:rPr lang="pt-PT" b="1" dirty="0" err="1" smtClean="0">
                <a:solidFill>
                  <a:srgbClr val="953735"/>
                </a:solidFill>
              </a:rPr>
              <a:t>clustering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533" y="1338133"/>
            <a:ext cx="7851573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ecoli_mn</a:t>
            </a:r>
            <a:r>
              <a:rPr lang="en-US" dirty="0"/>
              <a:t> = </a:t>
            </a:r>
            <a:r>
              <a:rPr lang="en-US" dirty="0" err="1"/>
              <a:t>MetabolicNetwork</a:t>
            </a:r>
            <a:r>
              <a:rPr lang="en-US" dirty="0"/>
              <a:t>("metabolite",</a:t>
            </a:r>
            <a:r>
              <a:rPr lang="en-US" dirty="0" smtClean="0"/>
              <a:t>{ }</a:t>
            </a:r>
            <a:r>
              <a:rPr lang="en-US" dirty="0"/>
              <a:t>)</a:t>
            </a:r>
          </a:p>
          <a:p>
            <a:r>
              <a:rPr lang="en-US" dirty="0" err="1" smtClean="0"/>
              <a:t>ecoli_mn.load_from_files</a:t>
            </a:r>
            <a:r>
              <a:rPr lang="en-US" dirty="0"/>
              <a:t>("ijr904-reac.txt", "ijr904-metab.txt", "ijr904-matrix.txt")</a:t>
            </a:r>
          </a:p>
          <a:p>
            <a:r>
              <a:rPr lang="en-US" dirty="0" err="1" smtClean="0"/>
              <a:t>ecoli_mn.print_graph</a:t>
            </a:r>
            <a:r>
              <a:rPr lang="en-US" dirty="0"/>
              <a:t>()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ecoli_mn.size</a:t>
            </a:r>
            <a:r>
              <a:rPr lang="en-US" dirty="0" smtClean="0"/>
              <a:t>())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ecoli_mn.all_clustering_coefs</a:t>
            </a:r>
            <a:r>
              <a:rPr lang="en-US" dirty="0" smtClean="0"/>
              <a:t>())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ecoli_mn.mean_clustering_coef</a:t>
            </a:r>
            <a:r>
              <a:rPr lang="en-US" dirty="0" smtClean="0"/>
              <a:t>())</a:t>
            </a:r>
            <a:endParaRPr lang="en-US" dirty="0"/>
          </a:p>
          <a:p>
            <a:r>
              <a:rPr lang="en-US" dirty="0"/>
              <a:t>dc = </a:t>
            </a:r>
            <a:r>
              <a:rPr lang="en-US" dirty="0" err="1" smtClean="0"/>
              <a:t>ecoli_mn.mean_clustering_per_deg</a:t>
            </a:r>
            <a:r>
              <a:rPr lang="en-US" dirty="0"/>
              <a:t>()</a:t>
            </a:r>
          </a:p>
          <a:p>
            <a:r>
              <a:rPr lang="en-US" dirty="0"/>
              <a:t>for cc in sorted(</a:t>
            </a:r>
            <a:r>
              <a:rPr lang="en-US" dirty="0" err="1"/>
              <a:t>dc.keys</a:t>
            </a:r>
            <a:r>
              <a:rPr lang="en-US" dirty="0"/>
              <a:t>()):</a:t>
            </a:r>
          </a:p>
          <a:p>
            <a:r>
              <a:rPr lang="en-US" dirty="0" smtClean="0"/>
              <a:t>	print (cc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"\t" </a:t>
            </a:r>
            <a:r>
              <a:rPr lang="en-US" dirty="0" smtClean="0"/>
              <a:t>, dc[cc</a:t>
            </a:r>
            <a:r>
              <a:rPr lang="en-US" dirty="0"/>
              <a:t>]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0626" y="4651208"/>
            <a:ext cx="4956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Analise os resultados. O que conclui ?</a:t>
            </a:r>
          </a:p>
          <a:p>
            <a:endParaRPr lang="pt-PT" smtClean="0"/>
          </a:p>
          <a:p>
            <a:r>
              <a:rPr lang="pt-PT" smtClean="0"/>
              <a:t>Porque não foi usada a rede metabolitos-reações ?</a:t>
            </a:r>
          </a:p>
          <a:p>
            <a:r>
              <a:rPr lang="pt-PT" smtClean="0"/>
              <a:t>Que resultados iria obter ?</a:t>
            </a:r>
          </a:p>
        </p:txBody>
      </p:sp>
    </p:spTree>
    <p:extLst>
      <p:ext uri="{BB962C8B-B14F-4D97-AF65-F5344CB8AC3E}">
        <p14:creationId xmlns:p14="http://schemas.microsoft.com/office/powerpoint/2010/main" val="38106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84" y="118819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123" y="1335307"/>
            <a:ext cx="8229600" cy="4525963"/>
          </a:xfrm>
        </p:spPr>
        <p:txBody>
          <a:bodyPr/>
          <a:lstStyle/>
          <a:p>
            <a:r>
              <a:rPr lang="pt-PT" dirty="0" smtClean="0"/>
              <a:t>Com base no código genérico para grafos orientados (classe </a:t>
            </a:r>
            <a:r>
              <a:rPr lang="pt-PT" b="1" dirty="0" err="1" smtClean="0">
                <a:solidFill>
                  <a:srgbClr val="800000"/>
                </a:solidFill>
              </a:rPr>
              <a:t>MyGraph</a:t>
            </a:r>
            <a:r>
              <a:rPr lang="pt-PT" dirty="0" smtClean="0"/>
              <a:t>) vamos criar uma classe para representar e analisar os vários tipos de rede metabólica</a:t>
            </a:r>
          </a:p>
          <a:p>
            <a:r>
              <a:rPr lang="pt-PT" dirty="0" smtClean="0"/>
              <a:t>Esta classe será uma </a:t>
            </a:r>
            <a:r>
              <a:rPr lang="pt-PT" b="1" dirty="0" err="1" smtClean="0">
                <a:solidFill>
                  <a:srgbClr val="800000"/>
                </a:solidFill>
              </a:rPr>
              <a:t>sub-classe</a:t>
            </a:r>
            <a:r>
              <a:rPr lang="pt-PT" b="1" dirty="0" smtClean="0">
                <a:solidFill>
                  <a:srgbClr val="800000"/>
                </a:solidFill>
              </a:rPr>
              <a:t> </a:t>
            </a:r>
            <a:r>
              <a:rPr lang="pt-PT" dirty="0" smtClean="0"/>
              <a:t>da classe </a:t>
            </a:r>
            <a:r>
              <a:rPr lang="pt-PT" dirty="0" err="1" smtClean="0"/>
              <a:t>MyGraph</a:t>
            </a:r>
            <a:r>
              <a:rPr lang="pt-PT" dirty="0" smtClean="0"/>
              <a:t>, </a:t>
            </a:r>
            <a:r>
              <a:rPr lang="pt-PT" b="1" dirty="0" smtClean="0">
                <a:solidFill>
                  <a:srgbClr val="800000"/>
                </a:solidFill>
              </a:rPr>
              <a:t>herdando</a:t>
            </a:r>
            <a:r>
              <a:rPr lang="pt-PT" dirty="0" smtClean="0">
                <a:solidFill>
                  <a:srgbClr val="800000"/>
                </a:solidFill>
              </a:rPr>
              <a:t> </a:t>
            </a:r>
            <a:r>
              <a:rPr lang="pt-PT" dirty="0" smtClean="0"/>
              <a:t>assim todos os seus atributos e métodos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42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84" y="118819"/>
            <a:ext cx="8229600" cy="1143000"/>
          </a:xfrm>
        </p:spPr>
        <p:txBody>
          <a:bodyPr>
            <a:normAutofit/>
          </a:bodyPr>
          <a:lstStyle/>
          <a:p>
            <a:r>
              <a:rPr lang="pt-PT" b="1" smtClean="0">
                <a:solidFill>
                  <a:srgbClr val="800000"/>
                </a:solidFill>
              </a:rPr>
              <a:t>Implementando redes metabólicas</a:t>
            </a:r>
            <a:endParaRPr lang="pt-PT" b="1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84" y="1409528"/>
            <a:ext cx="7744500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MyGraph</a:t>
            </a:r>
            <a:r>
              <a:rPr lang="en-US" dirty="0"/>
              <a:t> import </a:t>
            </a:r>
            <a:r>
              <a:rPr lang="en-US" dirty="0" err="1" smtClean="0"/>
              <a:t>MyGraph</a:t>
            </a:r>
            <a:endParaRPr lang="en-US" dirty="0" smtClean="0"/>
          </a:p>
          <a:p>
            <a:endParaRPr lang="en-US" dirty="0">
              <a:effectLst/>
            </a:endParaRPr>
          </a:p>
          <a:p>
            <a:r>
              <a:rPr lang="en-US" dirty="0"/>
              <a:t>class </a:t>
            </a:r>
            <a:r>
              <a:rPr lang="en-US" b="1" dirty="0" err="1"/>
              <a:t>MetabolicNetwork</a:t>
            </a:r>
            <a:r>
              <a:rPr lang="en-US" dirty="0"/>
              <a:t> (</a:t>
            </a:r>
            <a:r>
              <a:rPr lang="en-US" b="1" dirty="0" err="1"/>
              <a:t>MyGraph</a:t>
            </a:r>
            <a:r>
              <a:rPr lang="en-US" dirty="0"/>
              <a:t>):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networktype</a:t>
            </a:r>
            <a:r>
              <a:rPr lang="en-US" dirty="0"/>
              <a:t> = "metabolite-reaction", graph = {})</a:t>
            </a:r>
            <a:r>
              <a:rPr lang="en-US" dirty="0" smtClean="0"/>
              <a:t>:	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 smtClean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548" y="3994851"/>
            <a:ext cx="714457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800000"/>
                </a:solidFill>
              </a:rPr>
              <a:t>MetabolicNetwork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metabólicas</a:t>
            </a:r>
            <a:r>
              <a:rPr lang="en-US" dirty="0" smtClean="0"/>
              <a:t>, </a:t>
            </a:r>
            <a:r>
              <a:rPr lang="en-US" dirty="0" err="1" smtClean="0"/>
              <a:t>extendendo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b="1" i="1" dirty="0" err="1" smtClean="0"/>
              <a:t>MyGraph</a:t>
            </a:r>
            <a:endParaRPr lang="en-US" b="1" i="1" dirty="0" smtClean="0"/>
          </a:p>
          <a:p>
            <a:r>
              <a:rPr lang="en-US" dirty="0" err="1" smtClean="0"/>
              <a:t>Atributos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b="1" i="1" dirty="0" smtClean="0"/>
              <a:t>graph</a:t>
            </a:r>
            <a:r>
              <a:rPr lang="en-US" dirty="0" smtClean="0"/>
              <a:t> – </a:t>
            </a:r>
            <a:r>
              <a:rPr lang="en-US" dirty="0" err="1" smtClean="0"/>
              <a:t>dicionário</a:t>
            </a:r>
            <a:r>
              <a:rPr lang="en-US" dirty="0" smtClean="0"/>
              <a:t> </a:t>
            </a:r>
            <a:r>
              <a:rPr lang="en-US" dirty="0" err="1" smtClean="0"/>
              <a:t>herdado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MyGraph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i="1" dirty="0" err="1" smtClean="0"/>
              <a:t>net_type</a:t>
            </a:r>
            <a:r>
              <a:rPr lang="en-US" dirty="0" smtClean="0"/>
              <a:t> –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: “metabolite-reaction”, “reaction”, “metabolite”</a:t>
            </a:r>
          </a:p>
        </p:txBody>
      </p:sp>
    </p:spTree>
    <p:extLst>
      <p:ext uri="{BB962C8B-B14F-4D97-AF65-F5344CB8AC3E}">
        <p14:creationId xmlns:p14="http://schemas.microsoft.com/office/powerpoint/2010/main" val="16501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84" y="118819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122" y="1335307"/>
            <a:ext cx="8627391" cy="5240270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Redes metabólicas serão criadas no nosso código a partir de 3 ficheiros de texto:</a:t>
            </a:r>
          </a:p>
          <a:p>
            <a:pPr lvl="1"/>
            <a:r>
              <a:rPr lang="pt-PT" dirty="0" smtClean="0"/>
              <a:t>Ficheiro definindo </a:t>
            </a:r>
            <a:r>
              <a:rPr lang="pt-PT" b="1" dirty="0" smtClean="0"/>
              <a:t>metabolitos</a:t>
            </a:r>
            <a:r>
              <a:rPr lang="pt-PT" dirty="0" smtClean="0"/>
              <a:t>, um por </a:t>
            </a:r>
            <a:r>
              <a:rPr lang="pt-PT" dirty="0" smtClean="0"/>
              <a:t>linha</a:t>
            </a:r>
          </a:p>
          <a:p>
            <a:pPr lvl="2"/>
            <a:r>
              <a:rPr lang="pt-PT" i="1" dirty="0" err="1" smtClean="0"/>
              <a:t>Meta_id</a:t>
            </a:r>
            <a:endParaRPr lang="pt-PT" i="1" dirty="0" smtClean="0"/>
          </a:p>
          <a:p>
            <a:pPr lvl="1"/>
            <a:r>
              <a:rPr lang="pt-PT" dirty="0" smtClean="0"/>
              <a:t>Ficheiro definindo </a:t>
            </a:r>
            <a:r>
              <a:rPr lang="pt-PT" b="1" dirty="0" smtClean="0"/>
              <a:t>reações</a:t>
            </a:r>
            <a:r>
              <a:rPr lang="pt-PT" dirty="0" smtClean="0"/>
              <a:t> </a:t>
            </a:r>
            <a:r>
              <a:rPr lang="pt-PT" dirty="0" smtClean="0"/>
              <a:t>uma </a:t>
            </a:r>
            <a:r>
              <a:rPr lang="pt-PT" dirty="0" smtClean="0"/>
              <a:t>por </a:t>
            </a:r>
            <a:r>
              <a:rPr lang="pt-PT" dirty="0" smtClean="0"/>
              <a:t>linha:</a:t>
            </a:r>
          </a:p>
          <a:p>
            <a:pPr lvl="2"/>
            <a:r>
              <a:rPr lang="pt-PT" i="1" dirty="0" smtClean="0"/>
              <a:t>R_ID,  </a:t>
            </a:r>
            <a:r>
              <a:rPr lang="pt-PT" i="1" dirty="0" err="1" smtClean="0"/>
              <a:t>lower_bound</a:t>
            </a:r>
            <a:r>
              <a:rPr lang="pt-PT" i="1" dirty="0" smtClean="0"/>
              <a:t>, </a:t>
            </a:r>
            <a:r>
              <a:rPr lang="pt-PT" i="1" dirty="0" err="1" smtClean="0"/>
              <a:t>upper_bound</a:t>
            </a:r>
            <a:endParaRPr lang="pt-PT" i="1" dirty="0" smtClean="0"/>
          </a:p>
          <a:p>
            <a:pPr lvl="1"/>
            <a:r>
              <a:rPr lang="pt-PT" dirty="0" smtClean="0"/>
              <a:t>Ficheiro com a </a:t>
            </a:r>
            <a:r>
              <a:rPr lang="pt-PT" b="1" dirty="0" smtClean="0"/>
              <a:t>matriz</a:t>
            </a:r>
            <a:r>
              <a:rPr lang="pt-PT" dirty="0" smtClean="0"/>
              <a:t> </a:t>
            </a:r>
            <a:r>
              <a:rPr lang="pt-PT" dirty="0" smtClean="0"/>
              <a:t>estequiométrica</a:t>
            </a:r>
          </a:p>
          <a:p>
            <a:pPr marL="914400" lvl="2" indent="0">
              <a:buNone/>
            </a:pPr>
            <a:r>
              <a:rPr lang="pt-PT" i="1" dirty="0" smtClean="0"/>
              <a:t>-1	 1 	 0</a:t>
            </a:r>
          </a:p>
          <a:p>
            <a:pPr marL="914400" lvl="2" indent="0">
              <a:buNone/>
            </a:pPr>
            <a:r>
              <a:rPr lang="pt-PT" i="1" dirty="0" smtClean="0"/>
              <a:t>0	1</a:t>
            </a:r>
            <a:r>
              <a:rPr lang="pt-PT" i="1" dirty="0"/>
              <a:t>	</a:t>
            </a:r>
            <a:r>
              <a:rPr lang="pt-PT" i="1" dirty="0" smtClean="0"/>
              <a:t>-1</a:t>
            </a:r>
          </a:p>
          <a:p>
            <a:pPr marL="457200" lvl="1" indent="0">
              <a:buNone/>
            </a:pPr>
            <a:r>
              <a:rPr lang="pt-PT" sz="3000" dirty="0" smtClean="0"/>
              <a:t>Exemplo</a:t>
            </a:r>
            <a:r>
              <a:rPr lang="pt-PT" sz="3000" dirty="0" smtClean="0"/>
              <a:t>: ficheiros “</a:t>
            </a:r>
            <a:r>
              <a:rPr lang="pt-PT" sz="3000" i="1" dirty="0" smtClean="0"/>
              <a:t>exemplo-metab.txt</a:t>
            </a:r>
            <a:r>
              <a:rPr lang="pt-PT" sz="3000" dirty="0" smtClean="0"/>
              <a:t>”, “</a:t>
            </a:r>
            <a:r>
              <a:rPr lang="pt-PT" sz="3000" i="1" dirty="0" smtClean="0"/>
              <a:t>exemplo-reac.txt</a:t>
            </a:r>
            <a:r>
              <a:rPr lang="pt-PT" sz="3000" dirty="0" smtClean="0"/>
              <a:t>” e “</a:t>
            </a:r>
            <a:r>
              <a:rPr lang="pt-PT" sz="3000" i="1" dirty="0" smtClean="0"/>
              <a:t>exemplo-mat.txt</a:t>
            </a:r>
            <a:r>
              <a:rPr lang="pt-PT" sz="3000" dirty="0" smtClean="0"/>
              <a:t>” representam rede no exemplo de um slide anterior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37785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3" y="-123020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266" y="5350036"/>
            <a:ext cx="839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Funções </a:t>
            </a:r>
            <a:r>
              <a:rPr lang="pt-BR" dirty="0" smtClean="0"/>
              <a:t>auxiliares para ler ficheiros anteriores:</a:t>
            </a:r>
          </a:p>
          <a:p>
            <a:pPr marL="285750" indent="-285750">
              <a:buFontTx/>
              <a:buChar char="-"/>
            </a:pPr>
            <a:r>
              <a:rPr lang="pt-BR" b="1" dirty="0" err="1" smtClean="0"/>
              <a:t>read_file_rm</a:t>
            </a:r>
            <a:r>
              <a:rPr lang="pt-BR" dirty="0" smtClean="0"/>
              <a:t>: lê ficheiros de reações </a:t>
            </a:r>
            <a:r>
              <a:rPr lang="pt-BR" dirty="0" smtClean="0"/>
              <a:t>ou </a:t>
            </a:r>
            <a:r>
              <a:rPr lang="pt-BR" dirty="0" smtClean="0"/>
              <a:t>metabolitos, criando lista de ids e dicionário com </a:t>
            </a:r>
            <a:r>
              <a:rPr lang="pt-BR" dirty="0" smtClean="0"/>
              <a:t>ids como </a:t>
            </a:r>
            <a:r>
              <a:rPr lang="pt-BR" dirty="0" smtClean="0"/>
              <a:t>chaves e atributos associados como </a:t>
            </a:r>
            <a:r>
              <a:rPr lang="pt-BR" dirty="0" smtClean="0"/>
              <a:t>valores</a:t>
            </a:r>
          </a:p>
          <a:p>
            <a:pPr marL="742950" lvl="1" indent="-285750">
              <a:buFontTx/>
              <a:buChar char="-"/>
            </a:pPr>
            <a:r>
              <a:rPr lang="pt-BR" dirty="0" err="1" smtClean="0"/>
              <a:t>Ex</a:t>
            </a:r>
            <a:r>
              <a:rPr lang="pt-BR" dirty="0" smtClean="0"/>
              <a:t>: output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endParaRPr lang="pt-B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5266" y="991209"/>
            <a:ext cx="7915467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load_from_files</a:t>
            </a:r>
            <a:r>
              <a:rPr lang="en-US" dirty="0"/>
              <a:t>(self, …)</a:t>
            </a:r>
          </a:p>
          <a:p>
            <a:r>
              <a:rPr lang="en-US" dirty="0"/>
              <a:t>		…</a:t>
            </a:r>
          </a:p>
          <a:p>
            <a:endParaRPr lang="en-US" dirty="0" smtClean="0"/>
          </a:p>
          <a:p>
            <a:r>
              <a:rPr lang="en-US" dirty="0" smtClean="0"/>
              <a:t>	#auxiliary functions (outside of class)</a:t>
            </a:r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read_file_rm</a:t>
            </a:r>
            <a:r>
              <a:rPr lang="en-US" b="1" dirty="0" smtClean="0"/>
              <a:t> </a:t>
            </a:r>
            <a:r>
              <a:rPr lang="en-US" dirty="0" smtClean="0"/>
              <a:t>(filename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= ","): 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open file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create a empty dictionary as </a:t>
            </a:r>
            <a:r>
              <a:rPr lang="en-US" dirty="0" err="1" smtClean="0"/>
              <a:t>dict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err="1" smtClean="0"/>
              <a:t>reac_ids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for each line:</a:t>
            </a:r>
          </a:p>
          <a:p>
            <a:pPr lvl="1"/>
            <a:r>
              <a:rPr lang="en-US" dirty="0"/>
              <a:t>		</a:t>
            </a:r>
            <a:r>
              <a:rPr lang="en-US" dirty="0" smtClean="0"/>
              <a:t>split the tokens by </a:t>
            </a:r>
            <a:r>
              <a:rPr lang="en-US" i="1" dirty="0" err="1" smtClean="0"/>
              <a:t>sep</a:t>
            </a:r>
            <a:r>
              <a:rPr lang="en-US" dirty="0" smtClean="0"/>
              <a:t> separator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add the reaction id to the list </a:t>
            </a:r>
            <a:r>
              <a:rPr lang="en-US" dirty="0" err="1"/>
              <a:t>reac_ids</a:t>
            </a:r>
            <a:endParaRPr lang="en-US" dirty="0" smtClean="0"/>
          </a:p>
          <a:p>
            <a:pPr lvl="1"/>
            <a:r>
              <a:rPr lang="en-US" dirty="0" smtClean="0"/>
              <a:t>		populate the dictionary where the key is the first token and the rest 		of the line are stored as a list in the value of the </a:t>
            </a:r>
            <a:r>
              <a:rPr lang="en-US" dirty="0" err="1" smtClean="0"/>
              <a:t>dict</a:t>
            </a:r>
            <a:r>
              <a:rPr lang="en-US" dirty="0" smtClean="0"/>
              <a:t>[key]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reac_ids</a:t>
            </a:r>
            <a:r>
              <a:rPr lang="en-US" dirty="0" smtClean="0"/>
              <a:t>, </a:t>
            </a:r>
            <a:r>
              <a:rPr lang="en-US" dirty="0" err="1" smtClean="0"/>
              <a:t>dict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34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3" y="-123020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888" y="4752406"/>
            <a:ext cx="808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b="1" dirty="0" err="1"/>
              <a:t>read_file_mat</a:t>
            </a:r>
            <a:r>
              <a:rPr lang="pt-BR" dirty="0"/>
              <a:t>: lê ficheiro representando a matriz, dando uma lista de </a:t>
            </a:r>
            <a:r>
              <a:rPr lang="pt-BR" dirty="0" err="1" smtClean="0"/>
              <a:t>tuplos</a:t>
            </a:r>
            <a:r>
              <a:rPr lang="pt-BR" dirty="0" smtClean="0"/>
              <a:t>.</a:t>
            </a:r>
            <a:r>
              <a:rPr lang="pt-BR" dirty="0"/>
              <a:t> Cada </a:t>
            </a:r>
            <a:r>
              <a:rPr lang="pt-BR" dirty="0" err="1"/>
              <a:t>tuplo</a:t>
            </a:r>
            <a:r>
              <a:rPr lang="pt-BR" dirty="0"/>
              <a:t> tem 3 </a:t>
            </a:r>
            <a:r>
              <a:rPr lang="pt-BR" dirty="0" smtClean="0"/>
              <a:t>elementos:</a:t>
            </a:r>
          </a:p>
          <a:p>
            <a:pPr lvl="1"/>
            <a:r>
              <a:rPr lang="pt-BR" i="1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index_metabolite</a:t>
            </a:r>
            <a:r>
              <a:rPr lang="pt-BR" i="1" dirty="0"/>
              <a:t>, </a:t>
            </a:r>
            <a:r>
              <a:rPr lang="pt-BR" i="1" dirty="0" err="1"/>
              <a:t>index_reaction</a:t>
            </a:r>
            <a:r>
              <a:rPr lang="pt-BR" i="1" dirty="0"/>
              <a:t>, </a:t>
            </a:r>
            <a:r>
              <a:rPr lang="pt-BR" i="1" dirty="0" err="1"/>
              <a:t>coeficiente_value</a:t>
            </a:r>
            <a:r>
              <a:rPr lang="pt-BR" i="1" dirty="0" smtClean="0"/>
              <a:t>)</a:t>
            </a:r>
            <a:endParaRPr lang="pt-BR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75266" y="991209"/>
            <a:ext cx="7915467" cy="2862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load_from_files</a:t>
            </a:r>
            <a:r>
              <a:rPr lang="en-US" dirty="0" smtClean="0"/>
              <a:t>(self</a:t>
            </a:r>
            <a:r>
              <a:rPr lang="en-US" dirty="0"/>
              <a:t>, …)</a:t>
            </a:r>
          </a:p>
          <a:p>
            <a:r>
              <a:rPr lang="en-US" dirty="0"/>
              <a:t>		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	#auxiliary functions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read_file_mat</a:t>
            </a:r>
            <a:r>
              <a:rPr lang="en-US" b="1" dirty="0" smtClean="0"/>
              <a:t> </a:t>
            </a:r>
            <a:r>
              <a:rPr lang="en-US" dirty="0" smtClean="0"/>
              <a:t>(filename, </a:t>
            </a:r>
            <a:r>
              <a:rPr lang="en-US" dirty="0" err="1" smtClean="0"/>
              <a:t>sep</a:t>
            </a:r>
            <a:r>
              <a:rPr lang="en-US" dirty="0" smtClean="0"/>
              <a:t> = "\t"):</a:t>
            </a:r>
          </a:p>
          <a:p>
            <a:r>
              <a:rPr lang="en-US" dirty="0"/>
              <a:t>	</a:t>
            </a:r>
            <a:r>
              <a:rPr lang="en-US" dirty="0" smtClean="0"/>
              <a:t>	open files</a:t>
            </a:r>
          </a:p>
          <a:p>
            <a:r>
              <a:rPr lang="en-US" dirty="0"/>
              <a:t>	</a:t>
            </a:r>
            <a:r>
              <a:rPr lang="en-US" dirty="0" smtClean="0"/>
              <a:t>	for each line:</a:t>
            </a:r>
          </a:p>
          <a:p>
            <a:r>
              <a:rPr lang="en-US" dirty="0"/>
              <a:t>	</a:t>
            </a:r>
            <a:r>
              <a:rPr lang="en-US" dirty="0" smtClean="0"/>
              <a:t>		split like by </a:t>
            </a:r>
            <a:r>
              <a:rPr lang="en-US" dirty="0" err="1" smtClean="0"/>
              <a:t>sep</a:t>
            </a:r>
            <a:r>
              <a:rPr lang="en-US" dirty="0" smtClean="0"/>
              <a:t> and populate the tuple</a:t>
            </a:r>
          </a:p>
          <a:p>
            <a:r>
              <a:rPr lang="en-US" dirty="0"/>
              <a:t>	</a:t>
            </a:r>
            <a:r>
              <a:rPr lang="en-US" dirty="0" smtClean="0"/>
              <a:t>		add tuple to the result list</a:t>
            </a:r>
            <a:endParaRPr lang="en-US" dirty="0" smtClean="0">
              <a:effectLst/>
            </a:endParaRPr>
          </a:p>
          <a:p>
            <a:r>
              <a:rPr lang="en-US" dirty="0" smtClean="0"/>
              <a:t>		return result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73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3" y="-123020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765" y="525384"/>
            <a:ext cx="808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 smtClean="0"/>
          </a:p>
          <a:p>
            <a:r>
              <a:rPr lang="pt-PT" dirty="0"/>
              <a:t>Método </a:t>
            </a:r>
            <a:r>
              <a:rPr lang="pt-PT" b="1" i="1" dirty="0" err="1"/>
              <a:t>load_from_files</a:t>
            </a:r>
            <a:r>
              <a:rPr lang="pt-PT" dirty="0"/>
              <a:t> – irá criar a rede metabólica a partir dos 3 ficheiros </a:t>
            </a:r>
            <a:r>
              <a:rPr lang="pt-PT" dirty="0" smtClean="0"/>
              <a:t>anteriores.</a:t>
            </a:r>
          </a:p>
          <a:p>
            <a:r>
              <a:rPr lang="pt-PT" dirty="0"/>
              <a:t>	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408765" y="1377750"/>
            <a:ext cx="8573138" cy="55399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 smtClean="0"/>
              <a:t>load_from_files</a:t>
            </a:r>
            <a:r>
              <a:rPr lang="en-US" sz="1600" dirty="0" smtClean="0"/>
              <a:t>(self, </a:t>
            </a:r>
            <a:r>
              <a:rPr lang="en-US" sz="1600" dirty="0" err="1" smtClean="0"/>
              <a:t>reacs_file</a:t>
            </a:r>
            <a:r>
              <a:rPr lang="en-US" sz="1600" dirty="0" smtClean="0"/>
              <a:t>, </a:t>
            </a:r>
            <a:r>
              <a:rPr lang="en-US" sz="1600" dirty="0" err="1" smtClean="0"/>
              <a:t>meta_file</a:t>
            </a:r>
            <a:r>
              <a:rPr lang="en-US" sz="1600" dirty="0" smtClean="0"/>
              <a:t>, </a:t>
            </a:r>
            <a:r>
              <a:rPr lang="en-US" sz="1600" dirty="0" err="1" smtClean="0"/>
              <a:t>matrix_file</a:t>
            </a:r>
            <a:r>
              <a:rPr lang="en-US" sz="1600" dirty="0" smtClean="0"/>
              <a:t>):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reacs_info</a:t>
            </a:r>
            <a:r>
              <a:rPr lang="en-US" sz="1600" dirty="0" smtClean="0"/>
              <a:t> = </a:t>
            </a:r>
            <a:r>
              <a:rPr lang="en-US" sz="1600" dirty="0" err="1" smtClean="0"/>
              <a:t>read_file_rm</a:t>
            </a:r>
            <a:r>
              <a:rPr lang="en-US" sz="1600" dirty="0" smtClean="0"/>
              <a:t>(</a:t>
            </a:r>
            <a:r>
              <a:rPr lang="en-US" sz="1600" dirty="0" err="1" smtClean="0"/>
              <a:t>reacs_file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meta_info</a:t>
            </a:r>
            <a:r>
              <a:rPr lang="en-US" sz="1600" dirty="0" smtClean="0"/>
              <a:t> = </a:t>
            </a:r>
            <a:r>
              <a:rPr lang="en-US" sz="1600" dirty="0" err="1" smtClean="0"/>
              <a:t>read_file_rm</a:t>
            </a:r>
            <a:r>
              <a:rPr lang="en-US" sz="1600" dirty="0" smtClean="0"/>
              <a:t>(</a:t>
            </a:r>
            <a:r>
              <a:rPr lang="en-US" sz="1600" dirty="0" err="1" smtClean="0"/>
              <a:t>meta_file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		</a:t>
            </a:r>
            <a:r>
              <a:rPr lang="en-US" sz="1600" dirty="0" smtClean="0"/>
              <a:t>mat = </a:t>
            </a:r>
            <a:r>
              <a:rPr lang="en-US" sz="1600" dirty="0" err="1" smtClean="0"/>
              <a:t>read_file_mat</a:t>
            </a:r>
            <a:r>
              <a:rPr lang="en-US" sz="1600" dirty="0" smtClean="0"/>
              <a:t>(</a:t>
            </a:r>
            <a:r>
              <a:rPr lang="en-US" sz="1600" dirty="0" err="1" smtClean="0"/>
              <a:t>matrix_file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create a </a:t>
            </a:r>
            <a:r>
              <a:rPr lang="en-US" sz="1600" dirty="0" err="1" smtClean="0"/>
              <a:t>aux_graph</a:t>
            </a:r>
            <a:r>
              <a:rPr lang="en-US" sz="1600" dirty="0" smtClean="0"/>
              <a:t> with information of </a:t>
            </a:r>
            <a:r>
              <a:rPr lang="en-US" sz="1600" dirty="0" err="1" smtClean="0"/>
              <a:t>reacs</a:t>
            </a:r>
            <a:r>
              <a:rPr lang="en-US" sz="1600" dirty="0" smtClean="0"/>
              <a:t> and meta in the nodes;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if network type is “metabolite-reaction”: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self.g</a:t>
            </a:r>
            <a:r>
              <a:rPr lang="en-US" sz="1600" dirty="0" smtClean="0"/>
              <a:t> = </a:t>
            </a:r>
            <a:r>
              <a:rPr lang="en-US" sz="1600" dirty="0" err="1" smtClean="0"/>
              <a:t>aux_graph</a:t>
            </a:r>
            <a:endParaRPr lang="en-US" sz="1600" dirty="0" smtClean="0"/>
          </a:p>
          <a:p>
            <a:r>
              <a:rPr lang="en-US" sz="1600" dirty="0" smtClean="0"/>
              <a:t>….</a:t>
            </a:r>
          </a:p>
          <a:p>
            <a:endParaRPr lang="en-US" sz="1600" dirty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 </a:t>
            </a:r>
            <a:r>
              <a:rPr lang="en-US" sz="1600" dirty="0" err="1" smtClean="0"/>
              <a:t>get_all_graph</a:t>
            </a:r>
            <a:r>
              <a:rPr lang="en-US" sz="1600" dirty="0" smtClean="0"/>
              <a:t>(</a:t>
            </a:r>
            <a:r>
              <a:rPr lang="en-US" sz="1600" dirty="0" err="1" smtClean="0"/>
              <a:t>meta_ids</a:t>
            </a:r>
            <a:r>
              <a:rPr lang="en-US" sz="1600" dirty="0" smtClean="0"/>
              <a:t>, </a:t>
            </a:r>
            <a:r>
              <a:rPr lang="en-US" sz="1600" dirty="0" err="1" smtClean="0"/>
              <a:t>reacs_ids,reacs_attrs</a:t>
            </a:r>
            <a:r>
              <a:rPr lang="en-US" sz="1600" dirty="0" smtClean="0"/>
              <a:t>, matrix): </a:t>
            </a:r>
          </a:p>
          <a:p>
            <a:r>
              <a:rPr lang="en-US" sz="1600" dirty="0" smtClean="0"/>
              <a:t>	create empty graph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add </a:t>
            </a:r>
            <a:r>
              <a:rPr lang="en-US" sz="1600" dirty="0"/>
              <a:t>all reactions ids as a node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add </a:t>
            </a:r>
            <a:r>
              <a:rPr lang="en-US" sz="1600" dirty="0"/>
              <a:t>all metabolites ids as a node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for </a:t>
            </a:r>
            <a:r>
              <a:rPr lang="en-US" sz="1600" dirty="0"/>
              <a:t>each tuple in mat:</a:t>
            </a:r>
          </a:p>
          <a:p>
            <a:r>
              <a:rPr lang="en-US" sz="1600" dirty="0"/>
              <a:t>		get </a:t>
            </a:r>
            <a:r>
              <a:rPr lang="en-US" sz="1600" dirty="0" err="1"/>
              <a:t>meta_id</a:t>
            </a:r>
            <a:r>
              <a:rPr lang="en-US" sz="1600" dirty="0"/>
              <a:t> and </a:t>
            </a:r>
            <a:r>
              <a:rPr lang="en-US" sz="1600" dirty="0" err="1"/>
              <a:t>reac_id</a:t>
            </a:r>
            <a:r>
              <a:rPr lang="en-US" sz="1600" dirty="0"/>
              <a:t> based on the indexes present in tuple</a:t>
            </a:r>
          </a:p>
          <a:p>
            <a:r>
              <a:rPr lang="en-US" sz="1600" dirty="0"/>
              <a:t>		get direction from tuple (&lt;0 meta is consumed, &gt;0 meta is 									produced)</a:t>
            </a:r>
          </a:p>
          <a:p>
            <a:r>
              <a:rPr lang="en-US" sz="1600" dirty="0"/>
              <a:t>		get </a:t>
            </a:r>
            <a:r>
              <a:rPr lang="en-US" sz="1600" dirty="0" err="1"/>
              <a:t>lower_bound</a:t>
            </a:r>
            <a:r>
              <a:rPr lang="en-US" sz="1600" dirty="0"/>
              <a:t> of reaction</a:t>
            </a:r>
          </a:p>
          <a:p>
            <a:r>
              <a:rPr lang="en-US" sz="1600" dirty="0"/>
              <a:t>		if meta is consumed or </a:t>
            </a:r>
            <a:r>
              <a:rPr lang="en-US" sz="1600" dirty="0" err="1"/>
              <a:t>lower_bound</a:t>
            </a:r>
            <a:r>
              <a:rPr lang="en-US" sz="1600" dirty="0"/>
              <a:t> &lt;0  add edge (</a:t>
            </a:r>
            <a:r>
              <a:rPr lang="en-US" sz="1600" dirty="0" err="1"/>
              <a:t>meta_id</a:t>
            </a:r>
            <a:r>
              <a:rPr lang="en-US" sz="1600" dirty="0"/>
              <a:t>, </a:t>
            </a:r>
            <a:r>
              <a:rPr lang="en-US" sz="1600" dirty="0" err="1"/>
              <a:t>reac_id</a:t>
            </a:r>
            <a:r>
              <a:rPr lang="en-US" sz="1600" dirty="0"/>
              <a:t>)</a:t>
            </a:r>
          </a:p>
          <a:p>
            <a:r>
              <a:rPr lang="en-US" sz="1600" dirty="0"/>
              <a:t>		if meta is produced or </a:t>
            </a:r>
            <a:r>
              <a:rPr lang="en-US" sz="1600" dirty="0" err="1"/>
              <a:t>lower_bound</a:t>
            </a:r>
            <a:r>
              <a:rPr lang="en-US" sz="1600" dirty="0"/>
              <a:t> &lt;0 add edge(</a:t>
            </a:r>
            <a:r>
              <a:rPr lang="en-US" sz="1600" dirty="0" err="1"/>
              <a:t>reac_id</a:t>
            </a:r>
            <a:r>
              <a:rPr lang="en-US" sz="1600" dirty="0"/>
              <a:t>, </a:t>
            </a:r>
            <a:r>
              <a:rPr lang="en-US" sz="1600" dirty="0" err="1"/>
              <a:t>meta_id</a:t>
            </a:r>
            <a:r>
              <a:rPr lang="en-US" sz="1600" dirty="0"/>
              <a:t>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end </a:t>
            </a:r>
            <a:r>
              <a:rPr lang="en-US" sz="1600" dirty="0"/>
              <a:t>for</a:t>
            </a:r>
          </a:p>
          <a:p>
            <a:r>
              <a:rPr lang="en-US" sz="1600" dirty="0" smtClean="0"/>
              <a:t>	return graph</a:t>
            </a:r>
          </a:p>
        </p:txBody>
      </p:sp>
    </p:spTree>
    <p:extLst>
      <p:ext uri="{BB962C8B-B14F-4D97-AF65-F5344CB8AC3E}">
        <p14:creationId xmlns:p14="http://schemas.microsoft.com/office/powerpoint/2010/main" val="34074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98" y="102600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558" y="1577334"/>
            <a:ext cx="809253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mrn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MetabolicNetwork</a:t>
            </a:r>
            <a:r>
              <a:rPr lang="en-US" dirty="0"/>
              <a:t>("metabolite-reaction", {})    </a:t>
            </a:r>
            <a:endParaRPr lang="en-US" dirty="0" smtClean="0"/>
          </a:p>
          <a:p>
            <a:r>
              <a:rPr lang="en-US" dirty="0" err="1" smtClean="0"/>
              <a:t>mrn.load_from_files</a:t>
            </a:r>
            <a:r>
              <a:rPr lang="en-US" dirty="0"/>
              <a:t>("exemplo-reac.txt", "exemplo-metab.txt", "exemplo-mat.txt")   </a:t>
            </a:r>
            <a:endParaRPr lang="en-US" dirty="0" smtClean="0"/>
          </a:p>
          <a:p>
            <a:r>
              <a:rPr lang="en-US" dirty="0" smtClean="0"/>
              <a:t>print ("</a:t>
            </a:r>
            <a:r>
              <a:rPr lang="en-US" dirty="0"/>
              <a:t>Metabolite-reaction network</a:t>
            </a:r>
            <a:r>
              <a:rPr lang="en-US" dirty="0" smtClean="0"/>
              <a:t>:")</a:t>
            </a:r>
          </a:p>
          <a:p>
            <a:r>
              <a:rPr lang="en-US" dirty="0" err="1" smtClean="0"/>
              <a:t>mrn.print_graph</a:t>
            </a:r>
            <a:r>
              <a:rPr lang="en-US" dirty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558" y="3054060"/>
            <a:ext cx="67064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Vamos testar o nosso código com os ficheiros exemplo</a:t>
            </a:r>
          </a:p>
          <a:p>
            <a:endParaRPr lang="pt-PT" dirty="0" smtClean="0"/>
          </a:p>
          <a:p>
            <a:r>
              <a:rPr lang="pt-PT" dirty="0" smtClean="0"/>
              <a:t>Verifique se o grafo imprimido corresponde ao esperado</a:t>
            </a:r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Como fazer para criar os outros dois tipos de rede ? :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Só </a:t>
            </a:r>
            <a:r>
              <a:rPr lang="pt-PT" dirty="0" err="1" smtClean="0"/>
              <a:t>Metabolitos</a:t>
            </a:r>
            <a:endParaRPr lang="pt-PT" dirty="0" smtClean="0"/>
          </a:p>
          <a:p>
            <a:pPr marL="285750" indent="-285750">
              <a:buFontTx/>
              <a:buChar char="-"/>
            </a:pPr>
            <a:r>
              <a:rPr lang="pt-PT" dirty="0" smtClean="0"/>
              <a:t>Só Reações </a:t>
            </a:r>
          </a:p>
          <a:p>
            <a:pPr marL="285750" indent="-285750">
              <a:buFontTx/>
              <a:buChar char="-"/>
            </a:pPr>
            <a:endParaRPr lang="pt-PT" dirty="0"/>
          </a:p>
          <a:p>
            <a:r>
              <a:rPr lang="pt-PT" dirty="0" smtClean="0"/>
              <a:t>Sugestão: pense como criar as redes anteriores tendo já criada a rede </a:t>
            </a:r>
          </a:p>
          <a:p>
            <a:r>
              <a:rPr lang="pt-PT" dirty="0" smtClean="0"/>
              <a:t>reações-</a:t>
            </a:r>
            <a:r>
              <a:rPr lang="pt-PT" dirty="0" err="1" smtClean="0"/>
              <a:t>metabolitos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98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1370</Words>
  <Application>Microsoft Office PowerPoint</Application>
  <PresentationFormat>On-screen Show (4:3)</PresentationFormat>
  <Paragraphs>364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MS PGothic</vt:lpstr>
      <vt:lpstr>Arial</vt:lpstr>
      <vt:lpstr>Calibri</vt:lpstr>
      <vt:lpstr>Wingdings</vt:lpstr>
      <vt:lpstr>Office Theme</vt:lpstr>
      <vt:lpstr>Redes biológicas</vt:lpstr>
      <vt:lpstr>PowerPoint Presentation</vt:lpstr>
      <vt:lpstr>Implementando redes metabólicas</vt:lpstr>
      <vt:lpstr>Implementando redes metabólicas</vt:lpstr>
      <vt:lpstr>Implementando redes metabólicas</vt:lpstr>
      <vt:lpstr>Implementando redes metabólicas</vt:lpstr>
      <vt:lpstr>Implementando redes metabólicas</vt:lpstr>
      <vt:lpstr>Implementando redes metabólicas</vt:lpstr>
      <vt:lpstr>Implementando redes metabólicas</vt:lpstr>
      <vt:lpstr>Implementando redes metabólicas</vt:lpstr>
      <vt:lpstr>Implementando redes metabólicas</vt:lpstr>
      <vt:lpstr>Redes metabólicas: exemplo</vt:lpstr>
      <vt:lpstr>Implementando redes metabólicas</vt:lpstr>
      <vt:lpstr>Análise topológica de redes: graus e distribuição de graus</vt:lpstr>
      <vt:lpstr>Implementação de graus</vt:lpstr>
      <vt:lpstr>Implementação de graus</vt:lpstr>
      <vt:lpstr>Implementação de graus</vt:lpstr>
      <vt:lpstr>Implementação de distância média</vt:lpstr>
      <vt:lpstr>Implementação de distância média</vt:lpstr>
      <vt:lpstr>PowerPoint Presentation</vt:lpstr>
      <vt:lpstr>Implementando grafos: clustering</vt:lpstr>
      <vt:lpstr>PowerPoint Presentation</vt:lpstr>
      <vt:lpstr>Implementando grafos: clustering</vt:lpstr>
      <vt:lpstr>Implementando grafos: clustering</vt:lpstr>
    </vt:vector>
  </TitlesOfParts>
  <Company>Universidade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biológicas</dc:title>
  <dc:creator>Miguel Rocha</dc:creator>
  <cp:lastModifiedBy>Sara Correia</cp:lastModifiedBy>
  <cp:revision>134</cp:revision>
  <dcterms:created xsi:type="dcterms:W3CDTF">2015-03-02T15:26:54Z</dcterms:created>
  <dcterms:modified xsi:type="dcterms:W3CDTF">2018-03-02T01:40:02Z</dcterms:modified>
</cp:coreProperties>
</file>