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6018"/>
    <a:srgbClr val="800000"/>
    <a:srgbClr val="DD6115"/>
    <a:srgbClr val="F262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844" autoAdjust="0"/>
  </p:normalViewPr>
  <p:slideViewPr>
    <p:cSldViewPr>
      <p:cViewPr varScale="1">
        <p:scale>
          <a:sx n="86" d="100"/>
          <a:sy n="86" d="100"/>
        </p:scale>
        <p:origin x="18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26E02-D339-4129-9ED4-9BDBC2368915}" type="datetimeFigureOut">
              <a:rPr lang="pt-PT" smtClean="0"/>
              <a:pPr/>
              <a:t>26/02/18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3B298-0C2D-46A3-A66C-E44D87EF9BA9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65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E8EB-CFE4-4FE2-B822-5048CBC70BE4}" type="datetimeFigureOut">
              <a:rPr lang="pt-PT" smtClean="0"/>
              <a:pPr/>
              <a:t>26/02/18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E0CA-3BCC-481B-82D7-DC259601606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E8EB-CFE4-4FE2-B822-5048CBC70BE4}" type="datetimeFigureOut">
              <a:rPr lang="pt-PT" smtClean="0"/>
              <a:pPr/>
              <a:t>26/02/18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E0CA-3BCC-481B-82D7-DC259601606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E8EB-CFE4-4FE2-B822-5048CBC70BE4}" type="datetimeFigureOut">
              <a:rPr lang="pt-PT" smtClean="0"/>
              <a:pPr/>
              <a:t>26/02/18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E0CA-3BCC-481B-82D7-DC259601606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E8EB-CFE4-4FE2-B822-5048CBC70BE4}" type="datetimeFigureOut">
              <a:rPr lang="pt-PT" smtClean="0"/>
              <a:pPr/>
              <a:t>26/02/18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E0CA-3BCC-481B-82D7-DC259601606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E8EB-CFE4-4FE2-B822-5048CBC70BE4}" type="datetimeFigureOut">
              <a:rPr lang="pt-PT" smtClean="0"/>
              <a:pPr/>
              <a:t>26/02/18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E0CA-3BCC-481B-82D7-DC259601606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E8EB-CFE4-4FE2-B822-5048CBC70BE4}" type="datetimeFigureOut">
              <a:rPr lang="pt-PT" smtClean="0"/>
              <a:pPr/>
              <a:t>26/02/18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E0CA-3BCC-481B-82D7-DC259601606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E8EB-CFE4-4FE2-B822-5048CBC70BE4}" type="datetimeFigureOut">
              <a:rPr lang="pt-PT" smtClean="0"/>
              <a:pPr/>
              <a:t>26/02/18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E0CA-3BCC-481B-82D7-DC259601606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E8EB-CFE4-4FE2-B822-5048CBC70BE4}" type="datetimeFigureOut">
              <a:rPr lang="pt-PT" smtClean="0"/>
              <a:pPr/>
              <a:t>26/02/18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E0CA-3BCC-481B-82D7-DC259601606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E8EB-CFE4-4FE2-B822-5048CBC70BE4}" type="datetimeFigureOut">
              <a:rPr lang="pt-PT" smtClean="0"/>
              <a:pPr/>
              <a:t>26/02/18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E0CA-3BCC-481B-82D7-DC259601606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E8EB-CFE4-4FE2-B822-5048CBC70BE4}" type="datetimeFigureOut">
              <a:rPr lang="pt-PT" smtClean="0"/>
              <a:pPr/>
              <a:t>26/02/18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E0CA-3BCC-481B-82D7-DC259601606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E8EB-CFE4-4FE2-B822-5048CBC70BE4}" type="datetimeFigureOut">
              <a:rPr lang="pt-PT" smtClean="0"/>
              <a:pPr/>
              <a:t>26/02/18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E0CA-3BCC-481B-82D7-DC259601606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E8EB-CFE4-4FE2-B822-5048CBC70BE4}" type="datetimeFigureOut">
              <a:rPr lang="pt-PT" smtClean="0"/>
              <a:pPr/>
              <a:t>26/02/18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1E0CA-3BCC-481B-82D7-DC259601606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276872"/>
            <a:ext cx="8028384" cy="1470025"/>
          </a:xfrm>
        </p:spPr>
        <p:txBody>
          <a:bodyPr>
            <a:normAutofit/>
          </a:bodyPr>
          <a:lstStyle/>
          <a:p>
            <a:r>
              <a:rPr lang="pt-PT" sz="2800" dirty="0" smtClean="0"/>
              <a:t>Apresentação do Trabalho de Casa</a:t>
            </a:r>
            <a:endParaRPr lang="pt-PT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03648" y="260648"/>
            <a:ext cx="4367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>
                <a:solidFill>
                  <a:srgbClr val="800000"/>
                </a:solidFill>
                <a:latin typeface="+mj-lt"/>
              </a:rPr>
              <a:t>Universidade do Minho </a:t>
            </a:r>
            <a:r>
              <a:rPr lang="pt-PT" sz="1600" dirty="0" smtClean="0">
                <a:solidFill>
                  <a:srgbClr val="D66018"/>
                </a:solidFill>
                <a:latin typeface="+mj-lt"/>
              </a:rPr>
              <a:t>2017/2018</a:t>
            </a:r>
            <a:endParaRPr lang="pt-PT" sz="2000" dirty="0" smtClean="0">
              <a:solidFill>
                <a:srgbClr val="D66018"/>
              </a:solidFill>
              <a:latin typeface="+mj-lt"/>
            </a:endParaRPr>
          </a:p>
          <a:p>
            <a:r>
              <a:rPr lang="pt-PT" dirty="0" smtClean="0">
                <a:latin typeface="+mj-lt"/>
              </a:rPr>
              <a:t>Mestrado </a:t>
            </a:r>
            <a:r>
              <a:rPr lang="pt-PT" dirty="0">
                <a:latin typeface="+mj-lt"/>
              </a:rPr>
              <a:t>em Engenharia Informática</a:t>
            </a:r>
          </a:p>
          <a:p>
            <a:r>
              <a:rPr lang="pt-PT" sz="1600" i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Scripting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no Processamento de Linguagem Natural</a:t>
            </a:r>
            <a:endParaRPr lang="pt-PT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endParaRPr lang="pt-PT" dirty="0"/>
          </a:p>
        </p:txBody>
      </p:sp>
      <p:sp>
        <p:nvSpPr>
          <p:cNvPr id="6" name="Rectângulo 5"/>
          <p:cNvSpPr/>
          <p:nvPr/>
        </p:nvSpPr>
        <p:spPr>
          <a:xfrm>
            <a:off x="0" y="2"/>
            <a:ext cx="1115616" cy="6858000"/>
          </a:xfrm>
          <a:prstGeom prst="rect">
            <a:avLst/>
          </a:prstGeom>
          <a:solidFill>
            <a:srgbClr val="D66018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1115616" y="2060848"/>
            <a:ext cx="8028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dirty="0" smtClean="0">
                <a:latin typeface="+mj-lt"/>
              </a:rPr>
              <a:t>Módulo pandas - </a:t>
            </a:r>
            <a:r>
              <a:rPr lang="pt-PT" sz="4400" b="1" i="1" dirty="0" err="1" smtClean="0">
                <a:latin typeface="+mj-lt"/>
              </a:rPr>
              <a:t>python</a:t>
            </a:r>
            <a:endParaRPr lang="pt-PT" sz="4400" b="1" i="1" dirty="0">
              <a:latin typeface="+mj-lt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292080" y="5589240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 smtClean="0"/>
              <a:t>Cláudia Marques, </a:t>
            </a:r>
            <a:r>
              <a:rPr lang="pt-PT" sz="2000" dirty="0"/>
              <a:t>n. </a:t>
            </a:r>
            <a:r>
              <a:rPr lang="pt-PT" sz="2000" dirty="0" smtClean="0"/>
              <a:t>a71509</a:t>
            </a:r>
            <a:endParaRPr lang="pt-PT" sz="2000" dirty="0"/>
          </a:p>
          <a:p>
            <a:pPr algn="r"/>
            <a:r>
              <a:rPr lang="pt-PT" sz="2000" dirty="0" smtClean="0"/>
              <a:t>Joana Miguel, </a:t>
            </a:r>
            <a:r>
              <a:rPr lang="pt-PT" sz="2000" dirty="0"/>
              <a:t>n. </a:t>
            </a:r>
            <a:r>
              <a:rPr lang="pt-PT" sz="2000" dirty="0" smtClean="0"/>
              <a:t>a57127</a:t>
            </a:r>
            <a:endParaRPr lang="pt-PT" sz="2000" dirty="0"/>
          </a:p>
        </p:txBody>
      </p:sp>
      <p:sp>
        <p:nvSpPr>
          <p:cNvPr id="16" name="CaixaDeTexto 15"/>
          <p:cNvSpPr txBox="1"/>
          <p:nvPr/>
        </p:nvSpPr>
        <p:spPr>
          <a:xfrm rot="16200000">
            <a:off x="-1727589" y="1820724"/>
            <a:ext cx="446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solidFill>
                  <a:schemeClr val="bg1">
                    <a:lumMod val="50000"/>
                  </a:schemeClr>
                </a:solidFill>
              </a:rPr>
              <a:t>Scripting</a:t>
            </a:r>
            <a:r>
              <a:rPr lang="pt-PT" sz="2400" dirty="0">
                <a:solidFill>
                  <a:schemeClr val="bg1">
                    <a:lumMod val="50000"/>
                  </a:schemeClr>
                </a:solidFill>
              </a:rPr>
              <a:t> no Processamento de Linguagem Natural</a:t>
            </a:r>
          </a:p>
          <a:p>
            <a:r>
              <a:rPr lang="pt-PT" sz="2400" dirty="0" smtClean="0">
                <a:solidFill>
                  <a:schemeClr val="bg1"/>
                </a:solidFill>
              </a:rPr>
              <a:t>2017/2018</a:t>
            </a:r>
            <a:endParaRPr lang="pt-PT" sz="2800" dirty="0">
              <a:solidFill>
                <a:schemeClr val="bg1"/>
              </a:solidFill>
            </a:endParaRPr>
          </a:p>
        </p:txBody>
      </p:sp>
      <p:pic>
        <p:nvPicPr>
          <p:cNvPr id="17" name="Imagem 1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508619" y="5233764"/>
            <a:ext cx="2132855" cy="111561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375" y="3521823"/>
            <a:ext cx="3832010" cy="1988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0" y="2"/>
            <a:ext cx="1115616" cy="6858000"/>
          </a:xfrm>
          <a:prstGeom prst="rect">
            <a:avLst/>
          </a:prstGeom>
          <a:solidFill>
            <a:srgbClr val="D66018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-1727589" y="1820724"/>
            <a:ext cx="446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solidFill>
                  <a:schemeClr val="bg1">
                    <a:lumMod val="50000"/>
                  </a:schemeClr>
                </a:solidFill>
              </a:rPr>
              <a:t>Scripting</a:t>
            </a:r>
            <a:r>
              <a:rPr lang="pt-PT" sz="2400" dirty="0">
                <a:solidFill>
                  <a:schemeClr val="bg1">
                    <a:lumMod val="50000"/>
                  </a:schemeClr>
                </a:solidFill>
              </a:rPr>
              <a:t> no Processamento de Linguagem Natural</a:t>
            </a:r>
          </a:p>
          <a:p>
            <a:r>
              <a:rPr lang="pt-PT" sz="2400" dirty="0">
                <a:solidFill>
                  <a:schemeClr val="bg1"/>
                </a:solidFill>
              </a:rPr>
              <a:t>2017/2018</a:t>
            </a:r>
            <a:endParaRPr lang="pt-PT" sz="2800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508619" y="5233764"/>
            <a:ext cx="2132855" cy="111561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259632" y="188640"/>
            <a:ext cx="788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>
                <a:solidFill>
                  <a:srgbClr val="800000"/>
                </a:solidFill>
                <a:latin typeface="+mj-lt"/>
              </a:rPr>
              <a:t>Módulo pandas</a:t>
            </a:r>
            <a:endParaRPr lang="pt-PT" sz="3600" b="1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131840" y="996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>
              <a:solidFill>
                <a:srgbClr val="D66018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403648" y="935995"/>
            <a:ext cx="77403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pt-PT" sz="2400" dirty="0" smtClean="0"/>
              <a:t> Nome pandas derivou de </a:t>
            </a:r>
            <a:r>
              <a:rPr lang="pt-PT" sz="2400" b="1" u="sng" dirty="0" err="1" smtClean="0"/>
              <a:t>Pan</a:t>
            </a:r>
            <a:r>
              <a:rPr lang="pt-PT" sz="2400" dirty="0" err="1" smtClean="0"/>
              <a:t>el</a:t>
            </a:r>
            <a:r>
              <a:rPr lang="pt-PT" sz="2400" dirty="0" smtClean="0"/>
              <a:t> </a:t>
            </a:r>
            <a:r>
              <a:rPr lang="pt-PT" sz="2400" b="1" u="sng" dirty="0" smtClean="0"/>
              <a:t>Da</a:t>
            </a:r>
            <a:r>
              <a:rPr lang="pt-PT" sz="2400" dirty="0" smtClean="0"/>
              <a:t>ta</a:t>
            </a:r>
          </a:p>
          <a:p>
            <a:pPr>
              <a:buBlip>
                <a:blip r:embed="rId3"/>
              </a:buBlip>
            </a:pPr>
            <a:r>
              <a:rPr lang="pt-PT" sz="2400" b="1" dirty="0" smtClean="0"/>
              <a:t> Biblioteca</a:t>
            </a:r>
            <a:r>
              <a:rPr lang="pt-PT" sz="2400" dirty="0" smtClean="0"/>
              <a:t> de </a:t>
            </a:r>
            <a:r>
              <a:rPr lang="pt-PT" sz="2400" i="1" dirty="0" err="1" smtClean="0"/>
              <a:t>python</a:t>
            </a:r>
            <a:r>
              <a:rPr lang="pt-PT" sz="2400" i="1" dirty="0" smtClean="0"/>
              <a:t> open </a:t>
            </a:r>
            <a:r>
              <a:rPr lang="pt-PT" sz="2400" i="1" dirty="0" err="1" smtClean="0"/>
              <a:t>source</a:t>
            </a:r>
            <a:endParaRPr lang="pt-PT" sz="2400" i="1" dirty="0" smtClean="0"/>
          </a:p>
          <a:p>
            <a:pPr algn="just">
              <a:buBlip>
                <a:blip r:embed="rId3"/>
              </a:buBlip>
            </a:pPr>
            <a:r>
              <a:rPr lang="pt-PT" sz="2400" i="1" dirty="0" smtClean="0"/>
              <a:t> Oferece uma ferramenta de alta-performance para</a:t>
            </a:r>
            <a:br>
              <a:rPr lang="pt-PT" sz="2400" i="1" dirty="0" smtClean="0"/>
            </a:br>
            <a:r>
              <a:rPr lang="pt-PT" sz="2400" i="1" dirty="0" smtClean="0"/>
              <a:t>manipulação e análise de dados através das suas poderosas estruturas de dados =&gt; </a:t>
            </a:r>
            <a:r>
              <a:rPr lang="pt-PT" sz="2400" b="1" i="1" u="sng" dirty="0" smtClean="0"/>
              <a:t>Estatísticas</a:t>
            </a:r>
            <a:endParaRPr lang="pt-PT" sz="2400" i="1" dirty="0"/>
          </a:p>
          <a:p>
            <a:pPr>
              <a:buBlip>
                <a:blip r:embed="rId3"/>
              </a:buBlip>
            </a:pPr>
            <a:r>
              <a:rPr lang="pt-PT" sz="2400" i="1" dirty="0" smtClean="0"/>
              <a:t> Antes do Pandas, o </a:t>
            </a:r>
            <a:r>
              <a:rPr lang="pt-PT" sz="2400" i="1" dirty="0" err="1" smtClean="0"/>
              <a:t>python</a:t>
            </a:r>
            <a:r>
              <a:rPr lang="pt-PT" sz="2400" i="1" dirty="0" smtClean="0"/>
              <a:t> era </a:t>
            </a:r>
            <a:r>
              <a:rPr lang="pt-PT" sz="2400" i="1" dirty="0" smtClean="0"/>
              <a:t>utilizado </a:t>
            </a:r>
            <a:r>
              <a:rPr lang="pt-PT" sz="2400" i="1" dirty="0" smtClean="0"/>
              <a:t>para </a:t>
            </a:r>
            <a:r>
              <a:rPr lang="pt-PT" sz="2400" b="1" i="1" dirty="0" smtClean="0"/>
              <a:t>transformação</a:t>
            </a:r>
            <a:r>
              <a:rPr lang="pt-PT" sz="2400" i="1" dirty="0" smtClean="0"/>
              <a:t> e </a:t>
            </a:r>
            <a:r>
              <a:rPr lang="pt-PT" sz="2400" b="1" i="1" dirty="0" smtClean="0"/>
              <a:t>preparação</a:t>
            </a:r>
            <a:r>
              <a:rPr lang="pt-PT" sz="2400" i="1" dirty="0" smtClean="0"/>
              <a:t> de dados e não contribuía para a análise de </a:t>
            </a:r>
            <a:r>
              <a:rPr lang="pt-PT" sz="2400" i="1" dirty="0" smtClean="0"/>
              <a:t>dados</a:t>
            </a:r>
            <a:endParaRPr lang="pt-PT" sz="2400" i="1" dirty="0" smtClean="0"/>
          </a:p>
          <a:p>
            <a:pPr>
              <a:buBlip>
                <a:blip r:embed="rId3"/>
              </a:buBlip>
            </a:pPr>
            <a:r>
              <a:rPr lang="pt-PT" sz="2400" i="1" dirty="0" smtClean="0"/>
              <a:t> O </a:t>
            </a:r>
            <a:r>
              <a:rPr lang="pt-PT" sz="2400" i="1" dirty="0" smtClean="0"/>
              <a:t>Pandas </a:t>
            </a:r>
            <a:r>
              <a:rPr lang="pt-PT" sz="2400" i="1" dirty="0" smtClean="0"/>
              <a:t>resolveu este problema conseguindo-se atingir 5 passos típicos no </a:t>
            </a:r>
            <a:r>
              <a:rPr lang="pt-PT" sz="2400" b="1" i="1" dirty="0" smtClean="0"/>
              <a:t>processamento e análise dos dados</a:t>
            </a:r>
            <a:r>
              <a:rPr lang="pt-PT" sz="2400" i="1" dirty="0" smtClean="0"/>
              <a:t>, independentemente da sua fonte:</a:t>
            </a:r>
          </a:p>
          <a:p>
            <a:pPr>
              <a:buBlip>
                <a:blip r:embed="rId3"/>
              </a:buBlip>
            </a:pPr>
            <a:endParaRPr lang="pt-PT" sz="2400" i="1" dirty="0" smtClean="0"/>
          </a:p>
          <a:p>
            <a:pPr>
              <a:lnSpc>
                <a:spcPct val="150000"/>
              </a:lnSpc>
              <a:buBlip>
                <a:blip r:embed="rId3"/>
              </a:buBlip>
            </a:pPr>
            <a:endParaRPr lang="pt-PT" sz="24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70165"/>
            <a:ext cx="988364" cy="152961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721902" y="-1139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3995936" y="5052908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2000" i="1" dirty="0"/>
              <a:t>Carregamento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000" i="1" dirty="0"/>
              <a:t>Preparação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000" i="1" dirty="0"/>
              <a:t>Manipulação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000" i="1" dirty="0"/>
              <a:t>Modelação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000" i="1" dirty="0"/>
              <a:t>Análise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0" y="2"/>
            <a:ext cx="1115616" cy="6858000"/>
          </a:xfrm>
          <a:prstGeom prst="rect">
            <a:avLst/>
          </a:prstGeom>
          <a:solidFill>
            <a:srgbClr val="D66018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-1727589" y="1820724"/>
            <a:ext cx="446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solidFill>
                  <a:schemeClr val="bg1">
                    <a:lumMod val="50000"/>
                  </a:schemeClr>
                </a:solidFill>
              </a:rPr>
              <a:t>Scripting</a:t>
            </a:r>
            <a:r>
              <a:rPr lang="pt-PT" sz="2400" dirty="0">
                <a:solidFill>
                  <a:schemeClr val="bg1">
                    <a:lumMod val="50000"/>
                  </a:schemeClr>
                </a:solidFill>
              </a:rPr>
              <a:t> no Processamento de Linguagem Natural</a:t>
            </a:r>
          </a:p>
          <a:p>
            <a:r>
              <a:rPr lang="pt-PT" sz="2400" dirty="0">
                <a:solidFill>
                  <a:schemeClr val="bg1"/>
                </a:solidFill>
              </a:rPr>
              <a:t>2017/2018</a:t>
            </a:r>
            <a:endParaRPr lang="pt-PT" sz="2800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508619" y="5233764"/>
            <a:ext cx="2132855" cy="111561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259632" y="188640"/>
            <a:ext cx="788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>
                <a:solidFill>
                  <a:srgbClr val="800000"/>
                </a:solidFill>
                <a:latin typeface="+mj-lt"/>
              </a:rPr>
              <a:t>Estruturas</a:t>
            </a:r>
            <a:endParaRPr lang="pt-PT" sz="3600" b="1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131840" y="996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>
              <a:solidFill>
                <a:srgbClr val="D66018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115616" y="926988"/>
            <a:ext cx="7740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pt-PT" sz="2400" b="1" dirty="0" smtClean="0"/>
              <a:t>series: </a:t>
            </a:r>
            <a:r>
              <a:rPr lang="pt-PT" sz="2400" dirty="0" smtClean="0"/>
              <a:t>estrutura de </a:t>
            </a:r>
            <a:r>
              <a:rPr lang="pt-PT" sz="2400" u="sng" dirty="0" smtClean="0"/>
              <a:t>uma</a:t>
            </a:r>
            <a:r>
              <a:rPr lang="pt-PT" sz="2400" dirty="0" smtClean="0"/>
              <a:t> dimensão</a:t>
            </a:r>
          </a:p>
          <a:p>
            <a:pPr marL="800100" lvl="1" indent="-342900">
              <a:buFont typeface="Arial" charset="0"/>
              <a:buChar char="•"/>
            </a:pPr>
            <a:r>
              <a:rPr lang="pt-PT" sz="2400" dirty="0" smtClean="0"/>
              <a:t>homogéneo, com índice</a:t>
            </a:r>
          </a:p>
          <a:p>
            <a:pPr marL="800100" lvl="1" indent="-342900">
              <a:buFont typeface="Arial" charset="0"/>
              <a:buChar char="•"/>
            </a:pPr>
            <a:r>
              <a:rPr lang="pt-PT" sz="2400" dirty="0" smtClean="0"/>
              <a:t>tamanho imutável, mutável em valores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20" y="116174"/>
            <a:ext cx="988364" cy="152961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721902" y="-1139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06646"/>
              </p:ext>
            </p:extLst>
          </p:nvPr>
        </p:nvGraphicFramePr>
        <p:xfrm>
          <a:off x="1673902" y="2376707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470520"/>
                <a:gridCol w="74868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23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56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17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52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61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73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1" dirty="0" smtClean="0"/>
                        <a:t>...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tângulo 14"/>
          <p:cNvSpPr/>
          <p:nvPr/>
        </p:nvSpPr>
        <p:spPr>
          <a:xfrm>
            <a:off x="1673902" y="2830981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mtClean="0"/>
              <a:t>indice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903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0" y="2"/>
            <a:ext cx="1115616" cy="6858000"/>
          </a:xfrm>
          <a:prstGeom prst="rect">
            <a:avLst/>
          </a:prstGeom>
          <a:solidFill>
            <a:srgbClr val="D66018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-1727589" y="1820724"/>
            <a:ext cx="446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solidFill>
                  <a:schemeClr val="bg1">
                    <a:lumMod val="50000"/>
                  </a:schemeClr>
                </a:solidFill>
              </a:rPr>
              <a:t>Scripting</a:t>
            </a:r>
            <a:r>
              <a:rPr lang="pt-PT" sz="2400" dirty="0">
                <a:solidFill>
                  <a:schemeClr val="bg1">
                    <a:lumMod val="50000"/>
                  </a:schemeClr>
                </a:solidFill>
              </a:rPr>
              <a:t> no Processamento de Linguagem Natural</a:t>
            </a:r>
          </a:p>
          <a:p>
            <a:r>
              <a:rPr lang="pt-PT" sz="2400" dirty="0">
                <a:solidFill>
                  <a:schemeClr val="bg1"/>
                </a:solidFill>
              </a:rPr>
              <a:t>2017/2018</a:t>
            </a:r>
            <a:endParaRPr lang="pt-PT" sz="2800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508619" y="5233764"/>
            <a:ext cx="2132855" cy="111561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259632" y="188640"/>
            <a:ext cx="788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>
                <a:solidFill>
                  <a:srgbClr val="800000"/>
                </a:solidFill>
                <a:latin typeface="+mj-lt"/>
              </a:rPr>
              <a:t>Estruturas</a:t>
            </a:r>
            <a:endParaRPr lang="pt-PT" sz="3600" b="1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131840" y="996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>
              <a:solidFill>
                <a:srgbClr val="D66018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115616" y="926988"/>
            <a:ext cx="7740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pt-PT" sz="2400" b="1" dirty="0" smtClean="0"/>
              <a:t>series: </a:t>
            </a:r>
            <a:r>
              <a:rPr lang="pt-PT" sz="2400" dirty="0" smtClean="0"/>
              <a:t>estrutura de </a:t>
            </a:r>
            <a:r>
              <a:rPr lang="pt-PT" sz="2400" u="sng" dirty="0" smtClean="0"/>
              <a:t>uma</a:t>
            </a:r>
            <a:r>
              <a:rPr lang="pt-PT" sz="2400" dirty="0" smtClean="0"/>
              <a:t> dimensão</a:t>
            </a:r>
          </a:p>
          <a:p>
            <a:pPr marL="800100" lvl="1" indent="-342900">
              <a:buFont typeface="Arial" charset="0"/>
              <a:buChar char="•"/>
            </a:pPr>
            <a:r>
              <a:rPr lang="pt-PT" sz="2400" dirty="0" smtClean="0"/>
              <a:t>homogéneo, com índice</a:t>
            </a:r>
          </a:p>
          <a:p>
            <a:pPr marL="800100" lvl="1" indent="-342900">
              <a:buFont typeface="Arial" charset="0"/>
              <a:buChar char="•"/>
            </a:pPr>
            <a:r>
              <a:rPr lang="pt-PT" sz="2400" dirty="0" smtClean="0"/>
              <a:t>tamanho imutável, mutável em valores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20" y="116174"/>
            <a:ext cx="988364" cy="152961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721902" y="-1139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98385" y="2526767"/>
            <a:ext cx="7740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pt-PT" sz="2400" b="1" dirty="0"/>
              <a:t>d</a:t>
            </a:r>
            <a:r>
              <a:rPr lang="pt-PT" sz="2400" b="1" dirty="0" smtClean="0"/>
              <a:t>ata-</a:t>
            </a:r>
            <a:r>
              <a:rPr lang="pt-PT" sz="2400" b="1" dirty="0" err="1" smtClean="0"/>
              <a:t>frames</a:t>
            </a:r>
            <a:r>
              <a:rPr lang="pt-PT" sz="2400" b="1" dirty="0" smtClean="0"/>
              <a:t>: </a:t>
            </a:r>
            <a:r>
              <a:rPr lang="pt-PT" sz="2400" dirty="0" smtClean="0"/>
              <a:t>estrutura </a:t>
            </a:r>
            <a:r>
              <a:rPr lang="pt-PT" sz="2400" dirty="0"/>
              <a:t>de </a:t>
            </a:r>
            <a:r>
              <a:rPr lang="pt-PT" sz="2400" u="sng" dirty="0" smtClean="0"/>
              <a:t>duas</a:t>
            </a:r>
            <a:r>
              <a:rPr lang="pt-PT" sz="2400" dirty="0" smtClean="0"/>
              <a:t> </a:t>
            </a:r>
            <a:r>
              <a:rPr lang="pt-PT" sz="2400" dirty="0"/>
              <a:t>dimensões</a:t>
            </a:r>
            <a:endParaRPr lang="pt-PT" sz="2400" b="1" dirty="0" smtClean="0"/>
          </a:p>
          <a:p>
            <a:pPr marL="800100" lvl="1" indent="-342900">
              <a:buFont typeface="Arial" charset="0"/>
              <a:buChar char="•"/>
            </a:pPr>
            <a:r>
              <a:rPr lang="pt-PT" sz="2400" dirty="0" smtClean="0"/>
              <a:t>colunas homogéneas, colunas e linhas com índices</a:t>
            </a:r>
          </a:p>
          <a:p>
            <a:pPr marL="800100" lvl="1" indent="-342900">
              <a:buFont typeface="Arial" charset="0"/>
              <a:buChar char="•"/>
            </a:pPr>
            <a:r>
              <a:rPr lang="pt-PT" sz="2400" dirty="0"/>
              <a:t>m</a:t>
            </a:r>
            <a:r>
              <a:rPr lang="pt-PT" sz="2400" dirty="0" smtClean="0"/>
              <a:t>utável em tamanho e valores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265849"/>
              </p:ext>
            </p:extLst>
          </p:nvPr>
        </p:nvGraphicFramePr>
        <p:xfrm>
          <a:off x="1858633" y="3983465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 smtClean="0"/>
                        <a:t>Name</a:t>
                      </a:r>
                      <a:endParaRPr lang="pt-PT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Age</a:t>
                      </a:r>
                      <a:endParaRPr lang="pt-PT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 smtClean="0"/>
                        <a:t>Gender</a:t>
                      </a:r>
                      <a:endParaRPr lang="pt-PT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Rating</a:t>
                      </a:r>
                      <a:endParaRPr lang="pt-PT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Steve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32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Male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3.45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Lia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28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Female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4.6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Vin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Male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3.9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tângulo 13"/>
          <p:cNvSpPr/>
          <p:nvPr/>
        </p:nvSpPr>
        <p:spPr>
          <a:xfrm>
            <a:off x="1143298" y="4280777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mtClean="0"/>
              <a:t>indice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53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0" y="2"/>
            <a:ext cx="1115616" cy="6858000"/>
          </a:xfrm>
          <a:prstGeom prst="rect">
            <a:avLst/>
          </a:prstGeom>
          <a:solidFill>
            <a:srgbClr val="D66018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-1727589" y="1820724"/>
            <a:ext cx="446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solidFill>
                  <a:schemeClr val="bg1">
                    <a:lumMod val="50000"/>
                  </a:schemeClr>
                </a:solidFill>
              </a:rPr>
              <a:t>Scripting</a:t>
            </a:r>
            <a:r>
              <a:rPr lang="pt-PT" sz="2400" dirty="0">
                <a:solidFill>
                  <a:schemeClr val="bg1">
                    <a:lumMod val="50000"/>
                  </a:schemeClr>
                </a:solidFill>
              </a:rPr>
              <a:t> no Processamento de Linguagem Natural</a:t>
            </a:r>
          </a:p>
          <a:p>
            <a:r>
              <a:rPr lang="pt-PT" sz="2400" dirty="0">
                <a:solidFill>
                  <a:schemeClr val="bg1"/>
                </a:solidFill>
              </a:rPr>
              <a:t>2017/2018</a:t>
            </a:r>
            <a:endParaRPr lang="pt-PT" sz="2800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508619" y="5233764"/>
            <a:ext cx="2132855" cy="111561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259632" y="188640"/>
            <a:ext cx="788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>
                <a:solidFill>
                  <a:srgbClr val="800000"/>
                </a:solidFill>
                <a:latin typeface="+mj-lt"/>
              </a:rPr>
              <a:t>Estruturas</a:t>
            </a:r>
            <a:endParaRPr lang="pt-PT" sz="3600" b="1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131840" y="996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>
              <a:solidFill>
                <a:srgbClr val="D66018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115616" y="926988"/>
            <a:ext cx="7740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pt-PT" sz="2400" b="1" dirty="0" smtClean="0"/>
              <a:t>series: </a:t>
            </a:r>
            <a:r>
              <a:rPr lang="pt-PT" sz="2400" dirty="0" smtClean="0"/>
              <a:t>estrutura de </a:t>
            </a:r>
            <a:r>
              <a:rPr lang="pt-PT" sz="2400" u="sng" dirty="0" smtClean="0"/>
              <a:t>uma</a:t>
            </a:r>
            <a:r>
              <a:rPr lang="pt-PT" sz="2400" dirty="0" smtClean="0"/>
              <a:t> dimensão</a:t>
            </a:r>
          </a:p>
          <a:p>
            <a:pPr marL="800100" lvl="1" indent="-342900">
              <a:buFont typeface="Arial" charset="0"/>
              <a:buChar char="•"/>
            </a:pPr>
            <a:r>
              <a:rPr lang="pt-PT" sz="2400" dirty="0" smtClean="0"/>
              <a:t>homogéneo, com índice</a:t>
            </a:r>
          </a:p>
          <a:p>
            <a:pPr marL="800100" lvl="1" indent="-342900">
              <a:buFont typeface="Arial" charset="0"/>
              <a:buChar char="•"/>
            </a:pPr>
            <a:r>
              <a:rPr lang="pt-PT" sz="2400" dirty="0" smtClean="0"/>
              <a:t>tamanho imutável, mutável em valores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20" y="116174"/>
            <a:ext cx="988364" cy="152961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721902" y="-1139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98385" y="2526767"/>
            <a:ext cx="7740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pt-PT" sz="2400" b="1" dirty="0"/>
              <a:t>d</a:t>
            </a:r>
            <a:r>
              <a:rPr lang="pt-PT" sz="2400" b="1" dirty="0" smtClean="0"/>
              <a:t>ata-</a:t>
            </a:r>
            <a:r>
              <a:rPr lang="pt-PT" sz="2400" b="1" dirty="0" err="1" smtClean="0"/>
              <a:t>frames</a:t>
            </a:r>
            <a:r>
              <a:rPr lang="pt-PT" sz="2400" b="1" dirty="0" smtClean="0"/>
              <a:t>: </a:t>
            </a:r>
            <a:r>
              <a:rPr lang="pt-PT" sz="2400" dirty="0" smtClean="0"/>
              <a:t>estrutura </a:t>
            </a:r>
            <a:r>
              <a:rPr lang="pt-PT" sz="2400" dirty="0"/>
              <a:t>de </a:t>
            </a:r>
            <a:r>
              <a:rPr lang="pt-PT" sz="2400" i="1" u="sng" dirty="0" smtClean="0"/>
              <a:t>duas</a:t>
            </a:r>
            <a:r>
              <a:rPr lang="pt-PT" sz="2400" dirty="0" smtClean="0"/>
              <a:t> </a:t>
            </a:r>
            <a:r>
              <a:rPr lang="pt-PT" sz="2400" dirty="0"/>
              <a:t>dimensões</a:t>
            </a:r>
            <a:endParaRPr lang="pt-PT" sz="2400" b="1" dirty="0" smtClean="0"/>
          </a:p>
          <a:p>
            <a:pPr marL="800100" lvl="1" indent="-342900">
              <a:buFont typeface="Arial" charset="0"/>
              <a:buChar char="•"/>
            </a:pPr>
            <a:r>
              <a:rPr lang="pt-PT" sz="2400" dirty="0" smtClean="0"/>
              <a:t>colunas homogéneas, colunas e linhas com índices</a:t>
            </a:r>
          </a:p>
          <a:p>
            <a:pPr marL="800100" lvl="1" indent="-342900">
              <a:buFont typeface="Arial" charset="0"/>
              <a:buChar char="•"/>
            </a:pPr>
            <a:r>
              <a:rPr lang="pt-PT" sz="2400" dirty="0"/>
              <a:t>m</a:t>
            </a:r>
            <a:r>
              <a:rPr lang="pt-PT" sz="2400" dirty="0" smtClean="0"/>
              <a:t>utável em tamanho e valores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259632" y="4215895"/>
            <a:ext cx="7740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pt-PT" sz="2400" b="1" dirty="0" err="1" smtClean="0"/>
              <a:t>panel</a:t>
            </a:r>
            <a:r>
              <a:rPr lang="pt-PT" sz="2400" b="1" dirty="0" smtClean="0"/>
              <a:t>: </a:t>
            </a:r>
            <a:r>
              <a:rPr lang="pt-PT" sz="2400" dirty="0" smtClean="0"/>
              <a:t>estrutura </a:t>
            </a:r>
            <a:r>
              <a:rPr lang="pt-PT" sz="2400" u="sng" dirty="0" smtClean="0"/>
              <a:t>tridimensional</a:t>
            </a:r>
          </a:p>
          <a:p>
            <a:pPr marL="800100" lvl="1" indent="-342900">
              <a:buFont typeface="Arial" charset="0"/>
              <a:buChar char="•"/>
            </a:pPr>
            <a:r>
              <a:rPr lang="pt-PT" sz="2400" dirty="0"/>
              <a:t>d</a:t>
            </a:r>
            <a:r>
              <a:rPr lang="pt-PT" sz="2400" smtClean="0"/>
              <a:t>ados </a:t>
            </a:r>
            <a:r>
              <a:rPr lang="pt-PT" sz="2400" dirty="0" smtClean="0"/>
              <a:t>homogéneas indexados</a:t>
            </a:r>
          </a:p>
          <a:p>
            <a:pPr marL="800100" lvl="1" indent="-342900">
              <a:buFont typeface="Arial" charset="0"/>
              <a:buChar char="•"/>
            </a:pPr>
            <a:r>
              <a:rPr lang="pt-PT" sz="2400" dirty="0" smtClean="0"/>
              <a:t>mutáveis em tamanho e valores</a:t>
            </a:r>
          </a:p>
        </p:txBody>
      </p:sp>
    </p:spTree>
    <p:extLst>
      <p:ext uri="{BB962C8B-B14F-4D97-AF65-F5344CB8AC3E}">
        <p14:creationId xmlns:p14="http://schemas.microsoft.com/office/powerpoint/2010/main" val="14917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0" y="2"/>
            <a:ext cx="1115616" cy="6858000"/>
          </a:xfrm>
          <a:prstGeom prst="rect">
            <a:avLst/>
          </a:prstGeom>
          <a:solidFill>
            <a:srgbClr val="D66018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-1727589" y="1820724"/>
            <a:ext cx="446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solidFill>
                  <a:schemeClr val="bg1">
                    <a:lumMod val="50000"/>
                  </a:schemeClr>
                </a:solidFill>
              </a:rPr>
              <a:t>Scripting</a:t>
            </a:r>
            <a:r>
              <a:rPr lang="pt-PT" sz="2400" dirty="0">
                <a:solidFill>
                  <a:schemeClr val="bg1">
                    <a:lumMod val="50000"/>
                  </a:schemeClr>
                </a:solidFill>
              </a:rPr>
              <a:t> no Processamento de Linguagem Natural</a:t>
            </a:r>
          </a:p>
          <a:p>
            <a:r>
              <a:rPr lang="pt-PT" sz="2400" dirty="0">
                <a:solidFill>
                  <a:schemeClr val="bg1"/>
                </a:solidFill>
              </a:rPr>
              <a:t>2017/2018</a:t>
            </a:r>
            <a:endParaRPr lang="pt-PT" sz="2800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508619" y="5233764"/>
            <a:ext cx="2132855" cy="111561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259632" y="188640"/>
            <a:ext cx="788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>
                <a:solidFill>
                  <a:srgbClr val="800000"/>
                </a:solidFill>
                <a:latin typeface="+mj-lt"/>
              </a:rPr>
              <a:t>Métodos interessantes</a:t>
            </a:r>
            <a:endParaRPr lang="pt-PT" sz="3600" b="1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131840" y="996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>
              <a:solidFill>
                <a:srgbClr val="D66018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115616" y="926988"/>
            <a:ext cx="7740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pt-PT" sz="2400" b="1" dirty="0" smtClean="0"/>
              <a:t>Operador + : </a:t>
            </a:r>
            <a:r>
              <a:rPr lang="pt-PT" sz="2400" dirty="0" smtClean="0"/>
              <a:t>somar colunas</a:t>
            </a:r>
            <a:endParaRPr lang="pt-PT" sz="2400" dirty="0"/>
          </a:p>
          <a:p>
            <a:pPr marL="800100" lvl="1" indent="-342900">
              <a:buFont typeface="Arial" charset="0"/>
              <a:buChar char="•"/>
            </a:pPr>
            <a:r>
              <a:rPr lang="pt-PT" sz="2400" b="1" dirty="0" smtClean="0"/>
              <a:t>Input: </a:t>
            </a:r>
            <a:r>
              <a:rPr lang="pt-PT" sz="2400" dirty="0" smtClean="0"/>
              <a:t>2 colunas (a partir de </a:t>
            </a:r>
            <a:r>
              <a:rPr lang="pt-PT" sz="2400" dirty="0" err="1" smtClean="0"/>
              <a:t>data_frame</a:t>
            </a:r>
            <a:r>
              <a:rPr lang="pt-PT" sz="2400" dirty="0" smtClean="0"/>
              <a:t>)</a:t>
            </a:r>
          </a:p>
          <a:p>
            <a:pPr marL="800100" lvl="1" indent="-342900">
              <a:buFont typeface="Arial" charset="0"/>
              <a:buChar char="•"/>
            </a:pPr>
            <a:r>
              <a:rPr lang="pt-PT" sz="2400" b="1" dirty="0" smtClean="0"/>
              <a:t>Output: </a:t>
            </a:r>
            <a:r>
              <a:rPr lang="pt-PT" sz="2400" dirty="0" smtClean="0"/>
              <a:t>serie (coluna resultante)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20" y="116174"/>
            <a:ext cx="988364" cy="152961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721902" y="-1139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2303115" y="2299306"/>
            <a:ext cx="5022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i="1" dirty="0"/>
              <a:t>o</a:t>
            </a:r>
            <a:r>
              <a:rPr lang="pt-PT" i="1" dirty="0" smtClean="0"/>
              <a:t>utput = </a:t>
            </a:r>
            <a:r>
              <a:rPr lang="pt-PT" b="1" i="1" dirty="0" err="1" smtClean="0"/>
              <a:t>df</a:t>
            </a:r>
            <a:r>
              <a:rPr lang="pt-PT" b="1" i="1" dirty="0" smtClean="0"/>
              <a:t>[</a:t>
            </a:r>
            <a:r>
              <a:rPr lang="pt-PT" i="1" dirty="0" smtClean="0"/>
              <a:t>‘nome_colun1a1’</a:t>
            </a:r>
            <a:r>
              <a:rPr lang="pt-PT" b="1" i="1" dirty="0" smtClean="0"/>
              <a:t>]</a:t>
            </a:r>
            <a:r>
              <a:rPr lang="pt-PT" i="1" dirty="0" smtClean="0"/>
              <a:t> </a:t>
            </a:r>
            <a:r>
              <a:rPr lang="pt-PT" b="1" i="1" dirty="0" smtClean="0"/>
              <a:t>+</a:t>
            </a:r>
            <a:r>
              <a:rPr lang="pt-PT" i="1" dirty="0" smtClean="0"/>
              <a:t> </a:t>
            </a:r>
            <a:r>
              <a:rPr lang="pt-PT" b="1" i="1" dirty="0" err="1" smtClean="0"/>
              <a:t>df</a:t>
            </a:r>
            <a:r>
              <a:rPr lang="pt-PT" b="1" i="1" dirty="0" smtClean="0"/>
              <a:t>[</a:t>
            </a:r>
            <a:r>
              <a:rPr lang="pt-PT" i="1" dirty="0" smtClean="0"/>
              <a:t>‘nome_coluna2</a:t>
            </a:r>
            <a:r>
              <a:rPr lang="pt-PT" b="1" i="1" dirty="0" smtClean="0"/>
              <a:t>]</a:t>
            </a:r>
            <a:r>
              <a:rPr lang="pt-PT" i="1" dirty="0" smtClean="0"/>
              <a:t> </a:t>
            </a:r>
            <a:endParaRPr lang="pt-PT" i="1" dirty="0"/>
          </a:p>
        </p:txBody>
      </p:sp>
      <p:sp>
        <p:nvSpPr>
          <p:cNvPr id="15" name="Retângulo 14"/>
          <p:cNvSpPr/>
          <p:nvPr/>
        </p:nvSpPr>
        <p:spPr>
          <a:xfrm>
            <a:off x="1259632" y="2837766"/>
            <a:ext cx="53133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3"/>
              </a:buBlip>
            </a:pPr>
            <a:r>
              <a:rPr lang="pt-PT" sz="2400" b="1" dirty="0" smtClean="0"/>
              <a:t>Método: </a:t>
            </a:r>
            <a:r>
              <a:rPr lang="pt-PT" sz="2400" dirty="0" smtClean="0"/>
              <a:t>transposta</a:t>
            </a:r>
            <a:endParaRPr lang="pt-PT" sz="2400" dirty="0"/>
          </a:p>
          <a:p>
            <a:pPr marL="800100" lvl="1" indent="-342900">
              <a:buFont typeface="Arial" charset="0"/>
              <a:buChar char="•"/>
            </a:pPr>
            <a:r>
              <a:rPr lang="pt-PT" sz="2400" b="1" dirty="0" smtClean="0"/>
              <a:t>Input</a:t>
            </a:r>
            <a:r>
              <a:rPr lang="pt-PT" sz="2400" b="1" dirty="0"/>
              <a:t>: </a:t>
            </a:r>
            <a:r>
              <a:rPr lang="pt-PT" sz="2400" dirty="0" err="1" smtClean="0"/>
              <a:t>dataframe</a:t>
            </a:r>
            <a:endParaRPr lang="pt-PT" sz="2400" dirty="0"/>
          </a:p>
          <a:p>
            <a:pPr marL="800100" lvl="1" indent="-342900">
              <a:buFont typeface="Arial" charset="0"/>
              <a:buChar char="•"/>
            </a:pPr>
            <a:r>
              <a:rPr lang="pt-PT" sz="2400" b="1" dirty="0"/>
              <a:t>Output: </a:t>
            </a:r>
            <a:r>
              <a:rPr lang="pt-PT" sz="2400" dirty="0" err="1" smtClean="0"/>
              <a:t>dataframe</a:t>
            </a:r>
            <a:r>
              <a:rPr lang="pt-PT" sz="2400" dirty="0" smtClean="0"/>
              <a:t> transposto</a:t>
            </a:r>
            <a:endParaRPr lang="pt-PT" sz="2400" dirty="0"/>
          </a:p>
        </p:txBody>
      </p:sp>
      <p:sp>
        <p:nvSpPr>
          <p:cNvPr id="16" name="Retângulo 15"/>
          <p:cNvSpPr/>
          <p:nvPr/>
        </p:nvSpPr>
        <p:spPr>
          <a:xfrm>
            <a:off x="6370450" y="3170615"/>
            <a:ext cx="1641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i="1" dirty="0"/>
              <a:t>o</a:t>
            </a:r>
            <a:r>
              <a:rPr lang="pt-PT" i="1" dirty="0" smtClean="0"/>
              <a:t>utput = </a:t>
            </a:r>
            <a:r>
              <a:rPr lang="pt-PT" b="1" i="1" dirty="0" err="1" smtClean="0"/>
              <a:t>df.T</a:t>
            </a:r>
            <a:endParaRPr lang="pt-PT" i="1" dirty="0"/>
          </a:p>
        </p:txBody>
      </p:sp>
      <p:sp>
        <p:nvSpPr>
          <p:cNvPr id="18" name="Retângulo 17"/>
          <p:cNvSpPr/>
          <p:nvPr/>
        </p:nvSpPr>
        <p:spPr>
          <a:xfrm>
            <a:off x="1248838" y="4418277"/>
            <a:ext cx="53133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3"/>
              </a:buBlip>
            </a:pPr>
            <a:r>
              <a:rPr lang="pt-PT" sz="2400" b="1" dirty="0" smtClean="0"/>
              <a:t>Método: </a:t>
            </a:r>
            <a:r>
              <a:rPr lang="pt-PT" sz="2400" dirty="0" smtClean="0"/>
              <a:t>cálculos estatísticos</a:t>
            </a:r>
          </a:p>
          <a:p>
            <a:pPr marL="800100" lvl="1" indent="-342900">
              <a:buFont typeface="Arial" charset="0"/>
              <a:buChar char="•"/>
            </a:pPr>
            <a:r>
              <a:rPr lang="pt-PT" sz="2400" b="1" dirty="0" smtClean="0"/>
              <a:t>Input: </a:t>
            </a:r>
            <a:r>
              <a:rPr lang="pt-PT" sz="2400" dirty="0" err="1" smtClean="0"/>
              <a:t>dataframe</a:t>
            </a:r>
            <a:endParaRPr lang="pt-PT" sz="2400" dirty="0"/>
          </a:p>
          <a:p>
            <a:pPr marL="800100" lvl="1" indent="-342900">
              <a:buFont typeface="Arial" charset="0"/>
              <a:buChar char="•"/>
            </a:pPr>
            <a:r>
              <a:rPr lang="pt-PT" sz="2400" b="1" dirty="0"/>
              <a:t>Output: </a:t>
            </a:r>
            <a:r>
              <a:rPr lang="pt-PT" sz="2400" dirty="0" smtClean="0"/>
              <a:t>valor</a:t>
            </a:r>
            <a:endParaRPr lang="pt-PT" sz="2400" dirty="0"/>
          </a:p>
        </p:txBody>
      </p:sp>
      <p:sp>
        <p:nvSpPr>
          <p:cNvPr id="19" name="Retângulo 18"/>
          <p:cNvSpPr/>
          <p:nvPr/>
        </p:nvSpPr>
        <p:spPr>
          <a:xfrm>
            <a:off x="6181813" y="4468470"/>
            <a:ext cx="2018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i="1" dirty="0"/>
              <a:t>m</a:t>
            </a:r>
            <a:r>
              <a:rPr lang="pt-PT" i="1" dirty="0" smtClean="0"/>
              <a:t>edia  =</a:t>
            </a:r>
            <a:r>
              <a:rPr lang="pt-PT" b="1" i="1" dirty="0" smtClean="0"/>
              <a:t> </a:t>
            </a:r>
            <a:r>
              <a:rPr lang="pt-PT" i="1" dirty="0" err="1" smtClean="0"/>
              <a:t>df.mean</a:t>
            </a:r>
            <a:r>
              <a:rPr lang="pt-PT" i="1" dirty="0" smtClean="0"/>
              <a:t>()</a:t>
            </a:r>
            <a:endParaRPr lang="pt-PT" i="1" dirty="0"/>
          </a:p>
        </p:txBody>
      </p:sp>
      <p:sp>
        <p:nvSpPr>
          <p:cNvPr id="20" name="Retângulo 19"/>
          <p:cNvSpPr/>
          <p:nvPr/>
        </p:nvSpPr>
        <p:spPr>
          <a:xfrm>
            <a:off x="6370450" y="4959598"/>
            <a:ext cx="2018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i="1" dirty="0" err="1"/>
              <a:t>s</a:t>
            </a:r>
            <a:r>
              <a:rPr lang="pt-PT" i="1" dirty="0" err="1" smtClean="0"/>
              <a:t>td</a:t>
            </a:r>
            <a:r>
              <a:rPr lang="pt-PT" i="1" dirty="0" smtClean="0"/>
              <a:t>=</a:t>
            </a:r>
            <a:r>
              <a:rPr lang="pt-PT" b="1" i="1" dirty="0" smtClean="0"/>
              <a:t> </a:t>
            </a:r>
            <a:r>
              <a:rPr lang="pt-PT" i="1" dirty="0" err="1" smtClean="0"/>
              <a:t>df.std</a:t>
            </a:r>
            <a:r>
              <a:rPr lang="pt-PT" i="1" dirty="0" smtClean="0"/>
              <a:t>()</a:t>
            </a:r>
            <a:endParaRPr lang="pt-PT" i="1" dirty="0"/>
          </a:p>
        </p:txBody>
      </p:sp>
      <p:sp>
        <p:nvSpPr>
          <p:cNvPr id="21" name="Retângulo 20"/>
          <p:cNvSpPr/>
          <p:nvPr/>
        </p:nvSpPr>
        <p:spPr>
          <a:xfrm>
            <a:off x="6370450" y="5410809"/>
            <a:ext cx="2018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i="1" dirty="0" smtClean="0"/>
              <a:t>min =</a:t>
            </a:r>
            <a:r>
              <a:rPr lang="pt-PT" b="1" i="1" dirty="0" smtClean="0"/>
              <a:t> </a:t>
            </a:r>
            <a:r>
              <a:rPr lang="pt-PT" i="1" dirty="0" err="1" smtClean="0"/>
              <a:t>df.min</a:t>
            </a:r>
            <a:r>
              <a:rPr lang="pt-PT" i="1" dirty="0" smtClean="0"/>
              <a:t>()</a:t>
            </a:r>
            <a:endParaRPr lang="pt-PT" i="1" dirty="0"/>
          </a:p>
        </p:txBody>
      </p:sp>
      <p:sp>
        <p:nvSpPr>
          <p:cNvPr id="22" name="Retângulo 21"/>
          <p:cNvSpPr/>
          <p:nvPr/>
        </p:nvSpPr>
        <p:spPr>
          <a:xfrm>
            <a:off x="6316197" y="5829711"/>
            <a:ext cx="2018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i="1" dirty="0" smtClean="0"/>
              <a:t>sum=</a:t>
            </a:r>
            <a:r>
              <a:rPr lang="pt-PT" b="1" i="1" dirty="0" smtClean="0"/>
              <a:t> </a:t>
            </a:r>
            <a:r>
              <a:rPr lang="pt-PT" i="1" dirty="0" err="1" smtClean="0"/>
              <a:t>df.sum</a:t>
            </a:r>
            <a:r>
              <a:rPr lang="pt-PT" i="1" dirty="0" smtClean="0"/>
              <a:t>()</a:t>
            </a:r>
            <a:endParaRPr lang="pt-PT" i="1" dirty="0"/>
          </a:p>
        </p:txBody>
      </p:sp>
      <p:sp>
        <p:nvSpPr>
          <p:cNvPr id="23" name="Retângulo 22"/>
          <p:cNvSpPr/>
          <p:nvPr/>
        </p:nvSpPr>
        <p:spPr>
          <a:xfrm>
            <a:off x="6181813" y="6194582"/>
            <a:ext cx="2018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i="1" dirty="0" smtClean="0"/>
              <a:t>....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5638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306</Words>
  <Application>Microsoft Macintosh PowerPoint</Application>
  <PresentationFormat>Apresentação no Ecrã (4:3)</PresentationFormat>
  <Paragraphs>94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9" baseType="lpstr">
      <vt:lpstr>Calibri</vt:lpstr>
      <vt:lpstr>Arial</vt:lpstr>
      <vt:lpstr>Tema do Office</vt:lpstr>
      <vt:lpstr>Apresentação do Trabalho de Casa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Trabalho de Casa</dc:title>
  <dc:creator>Marina</dc:creator>
  <cp:lastModifiedBy>Joana Margarida Miguel</cp:lastModifiedBy>
  <cp:revision>78</cp:revision>
  <dcterms:created xsi:type="dcterms:W3CDTF">2014-03-01T10:55:47Z</dcterms:created>
  <dcterms:modified xsi:type="dcterms:W3CDTF">2018-02-26T02:58:52Z</dcterms:modified>
</cp:coreProperties>
</file>