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0"/>
  </p:notesMasterIdLst>
  <p:sldIdLst>
    <p:sldId id="256" r:id="rId2"/>
    <p:sldId id="258" r:id="rId3"/>
    <p:sldId id="325" r:id="rId4"/>
    <p:sldId id="311" r:id="rId5"/>
    <p:sldId id="282" r:id="rId6"/>
    <p:sldId id="323" r:id="rId7"/>
    <p:sldId id="267" r:id="rId8"/>
    <p:sldId id="315" r:id="rId9"/>
    <p:sldId id="316" r:id="rId10"/>
    <p:sldId id="317" r:id="rId11"/>
    <p:sldId id="324" r:id="rId12"/>
    <p:sldId id="314" r:id="rId13"/>
    <p:sldId id="326" r:id="rId14"/>
    <p:sldId id="318" r:id="rId15"/>
    <p:sldId id="319" r:id="rId16"/>
    <p:sldId id="320" r:id="rId17"/>
    <p:sldId id="321" r:id="rId18"/>
    <p:sldId id="322" r:id="rId19"/>
    <p:sldId id="327" r:id="rId20"/>
    <p:sldId id="329" r:id="rId21"/>
    <p:sldId id="328" r:id="rId22"/>
    <p:sldId id="330" r:id="rId23"/>
    <p:sldId id="331" r:id="rId24"/>
    <p:sldId id="333" r:id="rId25"/>
    <p:sldId id="332" r:id="rId26"/>
    <p:sldId id="334" r:id="rId27"/>
    <p:sldId id="292" r:id="rId28"/>
    <p:sldId id="312" r:id="rId29"/>
  </p:sldIdLst>
  <p:sldSz cx="9144000" cy="5143500" type="screen16x9"/>
  <p:notesSz cx="6858000" cy="9144000"/>
  <p:embeddedFontLst>
    <p:embeddedFont>
      <p:font typeface="Advent Pro Medium" panose="020B0604020202020204" charset="0"/>
      <p:regular r:id="rId31"/>
      <p:bold r:id="rId32"/>
      <p:italic r:id="rId33"/>
      <p:boldItalic r:id="rId34"/>
    </p:embeddedFont>
    <p:embeddedFont>
      <p:font typeface="Anaheim" panose="020B0604020202020204" charset="0"/>
      <p:regular r:id="rId35"/>
    </p:embeddedFont>
    <p:embeddedFont>
      <p:font typeface="Bebas Neue" panose="020B0606020202050201" pitchFamily="34" charset="0"/>
      <p:regular r:id="rId36"/>
    </p:embeddedFont>
    <p:embeddedFont>
      <p:font typeface="Jost" panose="020B0604020202020204" charset="0"/>
      <p:regular r:id="rId37"/>
      <p:bold r:id="rId38"/>
      <p:italic r:id="rId39"/>
      <p:boldItalic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  <p:embeddedFont>
      <p:font typeface="Nunito Light" pitchFamily="2" charset="0"/>
      <p:regular r:id="rId45"/>
      <p:italic r:id="rId46"/>
    </p:embeddedFont>
    <p:embeddedFont>
      <p:font typeface="Raleway" pitchFamily="2" charset="0"/>
      <p:regular r:id="rId47"/>
      <p:bold r:id="rId48"/>
      <p:italic r:id="rId49"/>
      <p:boldItalic r:id="rId50"/>
    </p:embeddedFont>
    <p:embeddedFont>
      <p:font typeface="Share Tech" panose="020B060402020202020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D7896-A3E7-49E3-912F-84CA5C2F3862}" v="665" dt="2024-07-23T13:51:13.653"/>
    <p1510:client id="{72CEAF96-007D-4998-BBF6-FBEFA40C2083}" v="33" dt="2024-07-23T15:02:49.331"/>
  </p1510:revLst>
</p1510:revInfo>
</file>

<file path=ppt/tableStyles.xml><?xml version="1.0" encoding="utf-8"?>
<a:tblStyleLst xmlns:a="http://schemas.openxmlformats.org/drawingml/2006/main" def="{3B43344D-9A2E-45BC-BFC0-A3AF404581EE}">
  <a:tblStyle styleId="{3B43344D-9A2E-45BC-BFC0-A3AF40458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653357-30F7-4E56-A3A1-9755764FF3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76be537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176be537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1a4caaef3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1a4caaef3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517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1a4caaef3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1a4caaef3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524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1b6cd7ae1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1b6cd7ae1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153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1a4caaef3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1a4caaef3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334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1b6cd7ae1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1b6cd7ae1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63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1b6cd7ae1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1b6cd7ae1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656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1b6cd7ae1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1b6cd7ae1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752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1b6cd7ae1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1b6cd7ae1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23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1b6cd7ae1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1b6cd7ae1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133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1a4caaef3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1a4caaef3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4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7a985de0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17a985de0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1b6cd7ae1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1b6cd7ae1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428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1a4caaef3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1a4caaef3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99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1b6cd7ae1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1b6cd7ae1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627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1b6cd7ae1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1b6cd7ae1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976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1b6cd7ae1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1b6cd7ae1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168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1b6cd7ae1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1b6cd7ae1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73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1b6cd7ae1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1b6cd7ae1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296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1b6cd7ae1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1b6cd7ae1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1b6cd7ae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1b6cd7ae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58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1a4caaef3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1a4caaef3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72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1a4caaef3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1a4caaef3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99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1a4caaef3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1a4caaef3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1a4caaef3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1a4caaef3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43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1a4caaef3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1a4caaef3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1a4caaef3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1a4caaef3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235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1a4caaef3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1a4caaef3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90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8800" y="1362775"/>
            <a:ext cx="6266400" cy="20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58200" y="3616000"/>
            <a:ext cx="4227600" cy="421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055284" y="38476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1583300" y="38476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5055275" y="3274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1583075" y="3274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720000" y="1129374"/>
            <a:ext cx="7704000" cy="30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3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1pPr>
            <a:lvl2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■"/>
              <a:defRPr/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5pPr>
            <a:lvl6pPr marL="2743200" lvl="5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/>
          <p:nvPr/>
        </p:nvSpPr>
        <p:spPr>
          <a:xfrm rot="-9609622" flipH="1">
            <a:off x="-593989" y="-310316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92" name="Google Shape;92;p17"/>
          <p:cNvSpPr/>
          <p:nvPr/>
        </p:nvSpPr>
        <p:spPr>
          <a:xfrm rot="-6146075">
            <a:off x="-1748027" y="-19901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 rot="-9609622" flipH="1">
            <a:off x="7893761" y="4126784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94" name="Google Shape;94;p17"/>
          <p:cNvSpPr/>
          <p:nvPr/>
        </p:nvSpPr>
        <p:spPr>
          <a:xfrm>
            <a:off x="8332900" y="3298450"/>
            <a:ext cx="923100" cy="923100"/>
          </a:xfrm>
          <a:prstGeom prst="donut">
            <a:avLst>
              <a:gd name="adj" fmla="val 7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-203100" y="4300150"/>
            <a:ext cx="923100" cy="923100"/>
          </a:xfrm>
          <a:prstGeom prst="donut">
            <a:avLst>
              <a:gd name="adj" fmla="val 7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254625" y="130800"/>
            <a:ext cx="8634900" cy="4881900"/>
          </a:xfrm>
          <a:prstGeom prst="roundRect">
            <a:avLst>
              <a:gd name="adj" fmla="val 5931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2" hasCustomPrompt="1"/>
          </p:nvPr>
        </p:nvSpPr>
        <p:spPr>
          <a:xfrm>
            <a:off x="1588875" y="1656970"/>
            <a:ext cx="7347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3" hasCustomPrompt="1"/>
          </p:nvPr>
        </p:nvSpPr>
        <p:spPr>
          <a:xfrm>
            <a:off x="1588925" y="3329841"/>
            <a:ext cx="7347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 idx="4" hasCustomPrompt="1"/>
          </p:nvPr>
        </p:nvSpPr>
        <p:spPr>
          <a:xfrm>
            <a:off x="4168200" y="1656975"/>
            <a:ext cx="8076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5" hasCustomPrompt="1"/>
          </p:nvPr>
        </p:nvSpPr>
        <p:spPr>
          <a:xfrm>
            <a:off x="4168200" y="3329842"/>
            <a:ext cx="8076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6" hasCustomPrompt="1"/>
          </p:nvPr>
        </p:nvSpPr>
        <p:spPr>
          <a:xfrm>
            <a:off x="6820425" y="1656970"/>
            <a:ext cx="7347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7" hasCustomPrompt="1"/>
          </p:nvPr>
        </p:nvSpPr>
        <p:spPr>
          <a:xfrm>
            <a:off x="6820425" y="3329841"/>
            <a:ext cx="734700" cy="447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"/>
          </p:nvPr>
        </p:nvSpPr>
        <p:spPr>
          <a:xfrm>
            <a:off x="713225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8"/>
          </p:nvPr>
        </p:nvSpPr>
        <p:spPr>
          <a:xfrm>
            <a:off x="3329000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9"/>
          </p:nvPr>
        </p:nvSpPr>
        <p:spPr>
          <a:xfrm>
            <a:off x="5944775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3"/>
          </p:nvPr>
        </p:nvSpPr>
        <p:spPr>
          <a:xfrm>
            <a:off x="713225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4"/>
          </p:nvPr>
        </p:nvSpPr>
        <p:spPr>
          <a:xfrm>
            <a:off x="3329000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5"/>
          </p:nvPr>
        </p:nvSpPr>
        <p:spPr>
          <a:xfrm>
            <a:off x="5944775" y="379900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/>
          <p:nvPr/>
        </p:nvSpPr>
        <p:spPr>
          <a:xfrm rot="-6145994">
            <a:off x="8503768" y="3987840"/>
            <a:ext cx="1482570" cy="1482570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8430775" y="279835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813350" y="4604000"/>
            <a:ext cx="1767000" cy="1767000"/>
          </a:xfrm>
          <a:prstGeom prst="donut">
            <a:avLst>
              <a:gd name="adj" fmla="val 8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7816850" y="285700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 rot="-6146075">
            <a:off x="8303073" y="-143110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 rot="-6145876">
            <a:off x="-251580" y="401103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-1378525" y="4228350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1"/>
          <p:cNvSpPr/>
          <p:nvPr/>
        </p:nvSpPr>
        <p:spPr>
          <a:xfrm rot="-9313205">
            <a:off x="-1228996" y="-1775599"/>
            <a:ext cx="2769283" cy="270189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1"/>
          <p:cNvSpPr/>
          <p:nvPr/>
        </p:nvSpPr>
        <p:spPr>
          <a:xfrm rot="-9313068">
            <a:off x="8201124" y="4357553"/>
            <a:ext cx="1190209" cy="1161084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6830425" y="-209622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●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○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Jost"/>
              <a:buChar char="■"/>
              <a:defRPr sz="13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63" r:id="rId5"/>
    <p:sldLayoutId id="2147483664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avioNascimento/SEQ-Workshop-PowerB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pt-br/power-platform/products/power-bi/download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avenanalytics.io/data-playground?page=12&amp;pageSize=5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eatrizmsrodrigue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octavioab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/>
          <p:nvPr/>
        </p:nvSpPr>
        <p:spPr>
          <a:xfrm>
            <a:off x="10554375" y="1445325"/>
            <a:ext cx="1236000" cy="421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6"/>
          <p:cNvSpPr/>
          <p:nvPr/>
        </p:nvSpPr>
        <p:spPr>
          <a:xfrm rot="-9313205">
            <a:off x="-749846" y="-738649"/>
            <a:ext cx="2769283" cy="270189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ctrTitle"/>
          </p:nvPr>
        </p:nvSpPr>
        <p:spPr>
          <a:xfrm>
            <a:off x="1438800" y="1105700"/>
            <a:ext cx="6266400" cy="207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WORKSHOP </a:t>
            </a:r>
            <a:r>
              <a:rPr lang="en-US" dirty="0"/>
              <a:t>POWER BI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subTitle" idx="1"/>
          </p:nvPr>
        </p:nvSpPr>
        <p:spPr>
          <a:xfrm>
            <a:off x="2458175" y="3353607"/>
            <a:ext cx="42276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27ª Semana da </a:t>
            </a:r>
            <a:r>
              <a:rPr lang="en-US" dirty="0" err="1">
                <a:solidFill>
                  <a:srgbClr val="002060"/>
                </a:solidFill>
              </a:rPr>
              <a:t>Engenharia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Química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8107875" y="4037800"/>
            <a:ext cx="1581900" cy="1562100"/>
          </a:xfrm>
          <a:prstGeom prst="ellipse">
            <a:avLst/>
          </a:pr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7816850" y="285700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rgbClr val="002060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6"/>
          <p:cNvSpPr/>
          <p:nvPr/>
        </p:nvSpPr>
        <p:spPr>
          <a:xfrm rot="10800000">
            <a:off x="437675" y="4078250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rgbClr val="002060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"/>
          <p:cNvSpPr/>
          <p:nvPr/>
        </p:nvSpPr>
        <p:spPr>
          <a:xfrm rot="-6145876">
            <a:off x="7697345" y="344343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7"/>
          <p:cNvSpPr/>
          <p:nvPr/>
        </p:nvSpPr>
        <p:spPr>
          <a:xfrm>
            <a:off x="7369821" y="-685050"/>
            <a:ext cx="2121900" cy="2121900"/>
          </a:xfrm>
          <a:prstGeom prst="donut">
            <a:avLst>
              <a:gd name="adj" fmla="val 16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7"/>
          <p:cNvSpPr/>
          <p:nvPr/>
        </p:nvSpPr>
        <p:spPr>
          <a:xfrm rot="-4130789">
            <a:off x="-531553" y="3596069"/>
            <a:ext cx="1752888" cy="2304651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469" name="Google Shape;469;p47"/>
          <p:cNvSpPr/>
          <p:nvPr/>
        </p:nvSpPr>
        <p:spPr>
          <a:xfrm rot="-6146075">
            <a:off x="-1448977" y="-9742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7"/>
          <p:cNvSpPr/>
          <p:nvPr/>
        </p:nvSpPr>
        <p:spPr>
          <a:xfrm>
            <a:off x="0" y="1307100"/>
            <a:ext cx="923100" cy="923100"/>
          </a:xfrm>
          <a:prstGeom prst="donut">
            <a:avLst>
              <a:gd name="adj" fmla="val 26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7"/>
          <p:cNvSpPr/>
          <p:nvPr/>
        </p:nvSpPr>
        <p:spPr>
          <a:xfrm rot="-8707616">
            <a:off x="8244065" y="4171872"/>
            <a:ext cx="1894150" cy="1894150"/>
          </a:xfrm>
          <a:prstGeom prst="donut">
            <a:avLst>
              <a:gd name="adj" fmla="val 21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7"/>
          <p:cNvSpPr/>
          <p:nvPr/>
        </p:nvSpPr>
        <p:spPr>
          <a:xfrm rot="-2537566">
            <a:off x="8039283" y="-1065087"/>
            <a:ext cx="1752893" cy="230462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79225-D1B1-26E5-2FC2-A245DF10AD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213"/>
          <a:stretch/>
        </p:blipFill>
        <p:spPr>
          <a:xfrm>
            <a:off x="1115654" y="563785"/>
            <a:ext cx="6885323" cy="405243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62F013A-9AD8-71A2-25B8-DA84C6B24160}"/>
              </a:ext>
            </a:extLst>
          </p:cNvPr>
          <p:cNvGrpSpPr/>
          <p:nvPr/>
        </p:nvGrpSpPr>
        <p:grpSpPr>
          <a:xfrm>
            <a:off x="5785659" y="1871264"/>
            <a:ext cx="1899018" cy="623494"/>
            <a:chOff x="5058798" y="1258099"/>
            <a:chExt cx="1899018" cy="623494"/>
          </a:xfrm>
        </p:grpSpPr>
        <p:grpSp>
          <p:nvGrpSpPr>
            <p:cNvPr id="29" name="Google Shape;955;p71">
              <a:extLst>
                <a:ext uri="{FF2B5EF4-FFF2-40B4-BE49-F238E27FC236}">
                  <a16:creationId xmlns:a16="http://schemas.microsoft.com/office/drawing/2014/main" id="{FEEDD04A-A5B0-5381-D5F4-AF1C993FF4EE}"/>
                </a:ext>
              </a:extLst>
            </p:cNvPr>
            <p:cNvGrpSpPr/>
            <p:nvPr/>
          </p:nvGrpSpPr>
          <p:grpSpPr>
            <a:xfrm>
              <a:off x="5058798" y="1258099"/>
              <a:ext cx="1899018" cy="623494"/>
              <a:chOff x="7325425" y="2612425"/>
              <a:chExt cx="1088888" cy="1088888"/>
            </a:xfrm>
          </p:grpSpPr>
          <p:sp>
            <p:nvSpPr>
              <p:cNvPr id="30" name="Google Shape;956;p71">
                <a:extLst>
                  <a:ext uri="{FF2B5EF4-FFF2-40B4-BE49-F238E27FC236}">
                    <a16:creationId xmlns:a16="http://schemas.microsoft.com/office/drawing/2014/main" id="{53620203-EBEB-4CA9-73D7-D80064773A1C}"/>
                  </a:ext>
                </a:extLst>
              </p:cNvPr>
              <p:cNvSpPr/>
              <p:nvPr/>
            </p:nvSpPr>
            <p:spPr>
              <a:xfrm>
                <a:off x="7325425" y="2612425"/>
                <a:ext cx="909000" cy="9090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57;p71">
                <a:extLst>
                  <a:ext uri="{FF2B5EF4-FFF2-40B4-BE49-F238E27FC236}">
                    <a16:creationId xmlns:a16="http://schemas.microsoft.com/office/drawing/2014/main" id="{20A76137-68BA-0FB8-35C8-05225CCAD038}"/>
                  </a:ext>
                </a:extLst>
              </p:cNvPr>
              <p:cNvSpPr/>
              <p:nvPr/>
            </p:nvSpPr>
            <p:spPr>
              <a:xfrm>
                <a:off x="7505313" y="2792313"/>
                <a:ext cx="909000" cy="9090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EE8D0D-E618-1CE3-2FF9-EB8F3F37E969}"/>
                </a:ext>
              </a:extLst>
            </p:cNvPr>
            <p:cNvSpPr txBox="1"/>
            <p:nvPr/>
          </p:nvSpPr>
          <p:spPr>
            <a:xfrm>
              <a:off x="5302679" y="1359018"/>
              <a:ext cx="1385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err="1">
                  <a:solidFill>
                    <a:srgbClr val="002060"/>
                  </a:solidFill>
                  <a:latin typeface="Jost" panose="020B0604020202020204" charset="0"/>
                  <a:ea typeface="Jost" panose="020B0604020202020204" charset="0"/>
                </a:rPr>
                <a:t>Relacionamento</a:t>
              </a:r>
              <a:endParaRPr lang="en-US" sz="1200" b="1">
                <a:solidFill>
                  <a:srgbClr val="002060"/>
                </a:solidFill>
                <a:latin typeface="Jost" panose="020B0604020202020204" charset="0"/>
                <a:ea typeface="Jost" panose="020B0604020202020204" charset="0"/>
              </a:endParaRPr>
            </a:p>
            <a:p>
              <a:pPr algn="ctr"/>
              <a:r>
                <a:rPr lang="en-US" sz="1200" b="1">
                  <a:solidFill>
                    <a:srgbClr val="002060"/>
                  </a:solidFill>
                  <a:latin typeface="Jost" panose="020B0604020202020204" charset="0"/>
                  <a:ea typeface="Jost" panose="020B0604020202020204" charset="0"/>
                </a:rPr>
                <a:t>entre </a:t>
              </a:r>
              <a:r>
                <a:rPr lang="en-US" sz="1200" b="1" err="1">
                  <a:solidFill>
                    <a:srgbClr val="002060"/>
                  </a:solidFill>
                  <a:latin typeface="Jost" panose="020B0604020202020204" charset="0"/>
                  <a:ea typeface="Jost" panose="020B0604020202020204" charset="0"/>
                </a:rPr>
                <a:t>Tabelas</a:t>
              </a:r>
              <a:endParaRPr lang="en-US" sz="1200" b="1">
                <a:solidFill>
                  <a:srgbClr val="002060"/>
                </a:solidFill>
                <a:latin typeface="Jost" panose="020B0604020202020204" charset="0"/>
                <a:ea typeface="Jost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69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2"/>
          <p:cNvSpPr txBox="1">
            <a:spLocks noGrp="1"/>
          </p:cNvSpPr>
          <p:nvPr>
            <p:ph type="title"/>
          </p:nvPr>
        </p:nvSpPr>
        <p:spPr>
          <a:xfrm>
            <a:off x="720000" y="1785824"/>
            <a:ext cx="7704000" cy="1571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2060"/>
                </a:solidFill>
              </a:rPr>
              <a:t>03. CARREGANDO </a:t>
            </a:r>
            <a:br>
              <a:rPr lang="en-US" sz="4800" dirty="0">
                <a:solidFill>
                  <a:srgbClr val="002060"/>
                </a:solidFill>
              </a:rPr>
            </a:br>
            <a:r>
              <a:rPr lang="en-US" sz="4800" dirty="0">
                <a:solidFill>
                  <a:srgbClr val="002060"/>
                </a:solidFill>
              </a:rPr>
              <a:t>OS DADOS</a:t>
            </a:r>
          </a:p>
        </p:txBody>
      </p:sp>
      <p:sp>
        <p:nvSpPr>
          <p:cNvPr id="722" name="Google Shape;722;p62"/>
          <p:cNvSpPr/>
          <p:nvPr/>
        </p:nvSpPr>
        <p:spPr>
          <a:xfrm rot="-6145945">
            <a:off x="-990596" y="-959172"/>
            <a:ext cx="2417693" cy="2417693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2"/>
          <p:cNvSpPr/>
          <p:nvPr/>
        </p:nvSpPr>
        <p:spPr>
          <a:xfrm>
            <a:off x="-529825" y="377427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2"/>
          <p:cNvSpPr/>
          <p:nvPr/>
        </p:nvSpPr>
        <p:spPr>
          <a:xfrm rot="-9609622" flipH="1">
            <a:off x="8362936" y="4016584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725" name="Google Shape;725;p62"/>
          <p:cNvSpPr/>
          <p:nvPr/>
        </p:nvSpPr>
        <p:spPr>
          <a:xfrm rot="-6146406">
            <a:off x="7497129" y="308322"/>
            <a:ext cx="462355" cy="462355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62"/>
          <p:cNvSpPr/>
          <p:nvPr/>
        </p:nvSpPr>
        <p:spPr>
          <a:xfrm>
            <a:off x="8313773" y="-287575"/>
            <a:ext cx="1305900" cy="1305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62"/>
          <p:cNvSpPr/>
          <p:nvPr/>
        </p:nvSpPr>
        <p:spPr>
          <a:xfrm rot="-6146823">
            <a:off x="481015" y="3010392"/>
            <a:ext cx="296468" cy="29646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69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2"/>
          <p:cNvSpPr txBox="1">
            <a:spLocks noGrp="1"/>
          </p:cNvSpPr>
          <p:nvPr>
            <p:ph type="body" idx="1"/>
          </p:nvPr>
        </p:nvSpPr>
        <p:spPr>
          <a:xfrm>
            <a:off x="1071372" y="881643"/>
            <a:ext cx="70012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Share Tech"/>
              <a:cs typeface="Share Tech"/>
              <a:sym typeface="Share Tech"/>
            </a:endParaRPr>
          </a:p>
          <a:p>
            <a:pPr marL="0" indent="0">
              <a:spcBef>
                <a:spcPts val="0"/>
              </a:spcBef>
              <a:buClr>
                <a:schemeClr val="accent1"/>
              </a:buClr>
              <a:buSzPct val="100000"/>
              <a:buNone/>
            </a:pPr>
            <a:r>
              <a:rPr lang="en-US" sz="1800" dirty="0">
                <a:hlinkClick r:id="rId3"/>
              </a:rPr>
              <a:t>&lt;https://github.com/OctavioNascimento/SEQ-Workshop-PowerBI</a:t>
            </a:r>
            <a:r>
              <a:rPr lang="en-US" sz="1800" dirty="0"/>
              <a:t>&gt; 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964" name="Google Shape;964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</a:t>
            </a:r>
            <a:endParaRPr dirty="0"/>
          </a:p>
        </p:txBody>
      </p:sp>
      <p:sp>
        <p:nvSpPr>
          <p:cNvPr id="965" name="Google Shape;965;p72"/>
          <p:cNvSpPr/>
          <p:nvPr/>
        </p:nvSpPr>
        <p:spPr>
          <a:xfrm rot="-6146075">
            <a:off x="7516648" y="-1537834"/>
            <a:ext cx="3027518" cy="3027518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E2EBC-8240-5D34-0DB4-C3475036F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44" y="1537198"/>
            <a:ext cx="5877512" cy="331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4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2"/>
          <p:cNvSpPr txBox="1">
            <a:spLocks noGrp="1"/>
          </p:cNvSpPr>
          <p:nvPr>
            <p:ph type="title"/>
          </p:nvPr>
        </p:nvSpPr>
        <p:spPr>
          <a:xfrm>
            <a:off x="720000" y="1785824"/>
            <a:ext cx="7704000" cy="1571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2060"/>
                </a:solidFill>
              </a:rPr>
              <a:t>04. TRATAMENTO</a:t>
            </a:r>
            <a:br>
              <a:rPr lang="en-US" sz="4800" dirty="0">
                <a:solidFill>
                  <a:srgbClr val="002060"/>
                </a:solidFill>
              </a:rPr>
            </a:br>
            <a:r>
              <a:rPr lang="en-US" sz="4800" dirty="0">
                <a:solidFill>
                  <a:srgbClr val="002060"/>
                </a:solidFill>
              </a:rPr>
              <a:t>DE DADOS</a:t>
            </a:r>
          </a:p>
        </p:txBody>
      </p:sp>
      <p:sp>
        <p:nvSpPr>
          <p:cNvPr id="722" name="Google Shape;722;p62"/>
          <p:cNvSpPr/>
          <p:nvPr/>
        </p:nvSpPr>
        <p:spPr>
          <a:xfrm rot="-6145945">
            <a:off x="-990596" y="-959172"/>
            <a:ext cx="2417693" cy="2417693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2"/>
          <p:cNvSpPr/>
          <p:nvPr/>
        </p:nvSpPr>
        <p:spPr>
          <a:xfrm>
            <a:off x="-529825" y="377427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2"/>
          <p:cNvSpPr/>
          <p:nvPr/>
        </p:nvSpPr>
        <p:spPr>
          <a:xfrm rot="-9609622" flipH="1">
            <a:off x="8362936" y="4016584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725" name="Google Shape;725;p62"/>
          <p:cNvSpPr/>
          <p:nvPr/>
        </p:nvSpPr>
        <p:spPr>
          <a:xfrm rot="-6146406">
            <a:off x="7497129" y="308322"/>
            <a:ext cx="462355" cy="462355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62"/>
          <p:cNvSpPr/>
          <p:nvPr/>
        </p:nvSpPr>
        <p:spPr>
          <a:xfrm>
            <a:off x="8313773" y="-287575"/>
            <a:ext cx="1305900" cy="1305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62"/>
          <p:cNvSpPr/>
          <p:nvPr/>
        </p:nvSpPr>
        <p:spPr>
          <a:xfrm rot="-6146823">
            <a:off x="481015" y="3010392"/>
            <a:ext cx="296468" cy="29646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51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2"/>
          <p:cNvSpPr txBox="1">
            <a:spLocks noGrp="1"/>
          </p:cNvSpPr>
          <p:nvPr>
            <p:ph type="title"/>
          </p:nvPr>
        </p:nvSpPr>
        <p:spPr>
          <a:xfrm>
            <a:off x="720000" y="2510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DESAFIO 1 </a:t>
            </a:r>
            <a:r>
              <a:rPr lang="en" sz="4000" dirty="0">
                <a:solidFill>
                  <a:schemeClr val="accent1"/>
                </a:solidFill>
              </a:rPr>
              <a:t>!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965" name="Google Shape;965;p72"/>
          <p:cNvSpPr/>
          <p:nvPr/>
        </p:nvSpPr>
        <p:spPr>
          <a:xfrm rot="-6146075">
            <a:off x="7516648" y="-1537834"/>
            <a:ext cx="3027518" cy="3027518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27D4F-8925-0E51-C473-A8BB5598F432}"/>
              </a:ext>
            </a:extLst>
          </p:cNvPr>
          <p:cNvSpPr txBox="1"/>
          <p:nvPr/>
        </p:nvSpPr>
        <p:spPr>
          <a:xfrm>
            <a:off x="1042337" y="2094696"/>
            <a:ext cx="7059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PROMOVA UMA LINHA À CABEÇALHO NAS TABELAS QUE PRECISAM</a:t>
            </a:r>
          </a:p>
        </p:txBody>
      </p:sp>
    </p:spTree>
    <p:extLst>
      <p:ext uri="{BB962C8B-B14F-4D97-AF65-F5344CB8AC3E}">
        <p14:creationId xmlns:p14="http://schemas.microsoft.com/office/powerpoint/2010/main" val="105316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2"/>
          <p:cNvSpPr txBox="1">
            <a:spLocks noGrp="1"/>
          </p:cNvSpPr>
          <p:nvPr>
            <p:ph type="title"/>
          </p:nvPr>
        </p:nvSpPr>
        <p:spPr>
          <a:xfrm>
            <a:off x="720000" y="2510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DESAFIO 2 </a:t>
            </a:r>
            <a:r>
              <a:rPr lang="en" sz="4000" dirty="0">
                <a:solidFill>
                  <a:schemeClr val="accent1"/>
                </a:solidFill>
              </a:rPr>
              <a:t>!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965" name="Google Shape;965;p72"/>
          <p:cNvSpPr/>
          <p:nvPr/>
        </p:nvSpPr>
        <p:spPr>
          <a:xfrm rot="-6146075">
            <a:off x="7516648" y="-1537834"/>
            <a:ext cx="3027518" cy="3027518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27D4F-8925-0E51-C473-A8BB5598F432}"/>
              </a:ext>
            </a:extLst>
          </p:cNvPr>
          <p:cNvSpPr txBox="1"/>
          <p:nvPr/>
        </p:nvSpPr>
        <p:spPr>
          <a:xfrm>
            <a:off x="1042337" y="2094696"/>
            <a:ext cx="7059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IDENTIFIQUE E RESOLVA OS ERROS 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ufo_sightings_scrubbed</a:t>
            </a:r>
            <a:endParaRPr lang="en" sz="2800" b="1" dirty="0">
              <a:solidFill>
                <a:schemeClr val="bg1">
                  <a:lumMod val="75000"/>
                  <a:lumOff val="2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70402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2"/>
          <p:cNvSpPr txBox="1">
            <a:spLocks noGrp="1"/>
          </p:cNvSpPr>
          <p:nvPr>
            <p:ph type="title"/>
          </p:nvPr>
        </p:nvSpPr>
        <p:spPr>
          <a:xfrm>
            <a:off x="720000" y="2510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DESAFIO 2 </a:t>
            </a:r>
            <a:r>
              <a:rPr lang="en" sz="4000" dirty="0">
                <a:solidFill>
                  <a:schemeClr val="accent1"/>
                </a:solidFill>
              </a:rPr>
              <a:t>!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965" name="Google Shape;965;p72"/>
          <p:cNvSpPr/>
          <p:nvPr/>
        </p:nvSpPr>
        <p:spPr>
          <a:xfrm rot="-6146075">
            <a:off x="7516648" y="-1537834"/>
            <a:ext cx="3027518" cy="3027518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27D4F-8925-0E51-C473-A8BB5598F432}"/>
              </a:ext>
            </a:extLst>
          </p:cNvPr>
          <p:cNvSpPr txBox="1"/>
          <p:nvPr/>
        </p:nvSpPr>
        <p:spPr>
          <a:xfrm>
            <a:off x="1042337" y="2094696"/>
            <a:ext cx="7059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IDENTIFIQUE E RESOLVA OS ERROS 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ufo_sightings_scrubbed</a:t>
            </a:r>
            <a:endParaRPr lang="en" sz="2800" b="1" dirty="0">
              <a:solidFill>
                <a:schemeClr val="bg1">
                  <a:lumMod val="75000"/>
                  <a:lumOff val="2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44856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2"/>
          <p:cNvSpPr txBox="1">
            <a:spLocks noGrp="1"/>
          </p:cNvSpPr>
          <p:nvPr>
            <p:ph type="title"/>
          </p:nvPr>
        </p:nvSpPr>
        <p:spPr>
          <a:xfrm>
            <a:off x="720000" y="2510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DESAFIO 3 </a:t>
            </a:r>
            <a:r>
              <a:rPr lang="en" sz="4000" dirty="0">
                <a:solidFill>
                  <a:schemeClr val="accent1"/>
                </a:solidFill>
              </a:rPr>
              <a:t>!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965" name="Google Shape;965;p72"/>
          <p:cNvSpPr/>
          <p:nvPr/>
        </p:nvSpPr>
        <p:spPr>
          <a:xfrm rot="-6146075">
            <a:off x="7516648" y="-1537834"/>
            <a:ext cx="3027518" cy="3027518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27D4F-8925-0E51-C473-A8BB5598F432}"/>
              </a:ext>
            </a:extLst>
          </p:cNvPr>
          <p:cNvSpPr txBox="1"/>
          <p:nvPr/>
        </p:nvSpPr>
        <p:spPr>
          <a:xfrm>
            <a:off x="1042337" y="2094696"/>
            <a:ext cx="7059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CRIE UMA COLUNA ‘date’ 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delayed_flight</a:t>
            </a:r>
            <a:endParaRPr lang="en" sz="2800" b="1" dirty="0">
              <a:solidFill>
                <a:schemeClr val="bg1">
                  <a:lumMod val="75000"/>
                  <a:lumOff val="2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730607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2"/>
          <p:cNvSpPr txBox="1">
            <a:spLocks noGrp="1"/>
          </p:cNvSpPr>
          <p:nvPr>
            <p:ph type="title"/>
          </p:nvPr>
        </p:nvSpPr>
        <p:spPr>
          <a:xfrm>
            <a:off x="720000" y="2510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DESAFIO 4 </a:t>
            </a:r>
            <a:r>
              <a:rPr lang="en" sz="4000" dirty="0">
                <a:solidFill>
                  <a:schemeClr val="accent1"/>
                </a:solidFill>
              </a:rPr>
              <a:t>!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965" name="Google Shape;965;p72"/>
          <p:cNvSpPr/>
          <p:nvPr/>
        </p:nvSpPr>
        <p:spPr>
          <a:xfrm rot="-6146075">
            <a:off x="7516648" y="-1537834"/>
            <a:ext cx="3027518" cy="3027518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27D4F-8925-0E51-C473-A8BB5598F432}"/>
              </a:ext>
            </a:extLst>
          </p:cNvPr>
          <p:cNvSpPr txBox="1"/>
          <p:nvPr/>
        </p:nvSpPr>
        <p:spPr>
          <a:xfrm>
            <a:off x="881168" y="2094696"/>
            <a:ext cx="73816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CORRIJA A COLUNA ‘ARRIVAL_DELAY’ 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delayed_flight</a:t>
            </a:r>
            <a:endParaRPr lang="en" sz="2800" b="1" dirty="0">
              <a:solidFill>
                <a:schemeClr val="bg1">
                  <a:lumMod val="75000"/>
                  <a:lumOff val="2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759248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2"/>
          <p:cNvSpPr txBox="1">
            <a:spLocks noGrp="1"/>
          </p:cNvSpPr>
          <p:nvPr>
            <p:ph type="title"/>
          </p:nvPr>
        </p:nvSpPr>
        <p:spPr>
          <a:xfrm>
            <a:off x="720000" y="1785824"/>
            <a:ext cx="7704000" cy="1571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2060"/>
                </a:solidFill>
              </a:rPr>
              <a:t>05. CONFIGURAR</a:t>
            </a:r>
            <a:br>
              <a:rPr lang="en-US" sz="4800" dirty="0">
                <a:solidFill>
                  <a:srgbClr val="002060"/>
                </a:solidFill>
              </a:rPr>
            </a:br>
            <a:r>
              <a:rPr lang="en-US" sz="4800" dirty="0">
                <a:solidFill>
                  <a:srgbClr val="002060"/>
                </a:solidFill>
              </a:rPr>
              <a:t>RELACIONAMENTOS</a:t>
            </a:r>
          </a:p>
        </p:txBody>
      </p:sp>
      <p:sp>
        <p:nvSpPr>
          <p:cNvPr id="722" name="Google Shape;722;p62"/>
          <p:cNvSpPr/>
          <p:nvPr/>
        </p:nvSpPr>
        <p:spPr>
          <a:xfrm rot="-6145945">
            <a:off x="-990596" y="-959172"/>
            <a:ext cx="2417693" cy="2417693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2"/>
          <p:cNvSpPr/>
          <p:nvPr/>
        </p:nvSpPr>
        <p:spPr>
          <a:xfrm>
            <a:off x="-529825" y="377427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2"/>
          <p:cNvSpPr/>
          <p:nvPr/>
        </p:nvSpPr>
        <p:spPr>
          <a:xfrm rot="-9609622" flipH="1">
            <a:off x="8362936" y="4016584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725" name="Google Shape;725;p62"/>
          <p:cNvSpPr/>
          <p:nvPr/>
        </p:nvSpPr>
        <p:spPr>
          <a:xfrm rot="-6146406">
            <a:off x="7497129" y="308322"/>
            <a:ext cx="462355" cy="462355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62"/>
          <p:cNvSpPr/>
          <p:nvPr/>
        </p:nvSpPr>
        <p:spPr>
          <a:xfrm>
            <a:off x="8313773" y="-287575"/>
            <a:ext cx="1305900" cy="1305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62"/>
          <p:cNvSpPr/>
          <p:nvPr/>
        </p:nvSpPr>
        <p:spPr>
          <a:xfrm rot="-6146823">
            <a:off x="481015" y="3010392"/>
            <a:ext cx="296468" cy="29646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83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713225" y="3858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2"/>
          </p:nvPr>
        </p:nvSpPr>
        <p:spPr>
          <a:xfrm>
            <a:off x="1588875" y="165697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01</a:t>
            </a:r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 idx="3"/>
          </p:nvPr>
        </p:nvSpPr>
        <p:spPr>
          <a:xfrm>
            <a:off x="1588925" y="33298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04</a:t>
            </a:r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4"/>
          </p:nvPr>
        </p:nvSpPr>
        <p:spPr>
          <a:xfrm>
            <a:off x="4168200" y="1656975"/>
            <a:ext cx="807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02</a:t>
            </a:r>
          </a:p>
        </p:txBody>
      </p:sp>
      <p:sp>
        <p:nvSpPr>
          <p:cNvPr id="286" name="Google Shape;286;p38"/>
          <p:cNvSpPr txBox="1">
            <a:spLocks noGrp="1"/>
          </p:cNvSpPr>
          <p:nvPr>
            <p:ph type="title" idx="5"/>
          </p:nvPr>
        </p:nvSpPr>
        <p:spPr>
          <a:xfrm>
            <a:off x="4168200" y="3329842"/>
            <a:ext cx="807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05</a:t>
            </a:r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6"/>
          </p:nvPr>
        </p:nvSpPr>
        <p:spPr>
          <a:xfrm>
            <a:off x="6820425" y="165697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03</a:t>
            </a:r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 idx="7"/>
          </p:nvPr>
        </p:nvSpPr>
        <p:spPr>
          <a:xfrm>
            <a:off x="6820425" y="33298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60"/>
                </a:solidFill>
              </a:rPr>
              <a:t>06</a:t>
            </a:r>
          </a:p>
        </p:txBody>
      </p:sp>
      <p:sp>
        <p:nvSpPr>
          <p:cNvPr id="289" name="Google Shape;289;p38"/>
          <p:cNvSpPr txBox="1">
            <a:spLocks noGrp="1"/>
          </p:cNvSpPr>
          <p:nvPr>
            <p:ph type="subTitle" idx="1"/>
          </p:nvPr>
        </p:nvSpPr>
        <p:spPr>
          <a:xfrm>
            <a:off x="713225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75000"/>
                    <a:lumOff val="25000"/>
                  </a:schemeClr>
                </a:solidFill>
              </a:rPr>
              <a:t>APRESENTAÇÃO</a:t>
            </a:r>
            <a:endParaRPr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8"/>
          </p:nvPr>
        </p:nvSpPr>
        <p:spPr>
          <a:xfrm>
            <a:off x="3329000" y="2126050"/>
            <a:ext cx="24861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EXPLORAR A FERRAMENTA</a:t>
            </a:r>
            <a:endParaRPr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1" name="Google Shape;291;p38"/>
          <p:cNvSpPr txBox="1">
            <a:spLocks noGrp="1"/>
          </p:cNvSpPr>
          <p:nvPr>
            <p:ph type="subTitle" idx="9"/>
          </p:nvPr>
        </p:nvSpPr>
        <p:spPr>
          <a:xfrm>
            <a:off x="5944775" y="2126050"/>
            <a:ext cx="24861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75000"/>
                    <a:lumOff val="25000"/>
                  </a:schemeClr>
                </a:solidFill>
              </a:rPr>
              <a:t>CARREGAR</a:t>
            </a:r>
            <a:r>
              <a:rPr lang="en"/>
              <a:t> </a:t>
            </a:r>
            <a:r>
              <a:rPr lang="en">
                <a:solidFill>
                  <a:schemeClr val="bg1">
                    <a:lumMod val="75000"/>
                    <a:lumOff val="25000"/>
                  </a:schemeClr>
                </a:solidFill>
              </a:rPr>
              <a:t>DADOS</a:t>
            </a:r>
            <a:endParaRPr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2" name="Google Shape;292;p38"/>
          <p:cNvSpPr txBox="1">
            <a:spLocks noGrp="1"/>
          </p:cNvSpPr>
          <p:nvPr>
            <p:ph type="subTitle" idx="13"/>
          </p:nvPr>
        </p:nvSpPr>
        <p:spPr>
          <a:xfrm>
            <a:off x="713225" y="3799000"/>
            <a:ext cx="24861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>
                <a:solidFill>
                  <a:schemeClr val="bg1">
                    <a:lumMod val="75000"/>
                    <a:lumOff val="25000"/>
                  </a:schemeClr>
                </a:solidFill>
              </a:rPr>
              <a:t>TRATAMENTO DE DADOS</a:t>
            </a:r>
            <a:endParaRPr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3" name="Google Shape;293;p38"/>
          <p:cNvSpPr txBox="1">
            <a:spLocks noGrp="1"/>
          </p:cNvSpPr>
          <p:nvPr>
            <p:ph type="subTitle" idx="14"/>
          </p:nvPr>
        </p:nvSpPr>
        <p:spPr>
          <a:xfrm>
            <a:off x="3223186" y="3799000"/>
            <a:ext cx="2697728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CONFIGURAR RELACIONAMENTOS</a:t>
            </a:r>
            <a:endParaRPr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4" name="Google Shape;294;p38"/>
          <p:cNvSpPr txBox="1">
            <a:spLocks noGrp="1"/>
          </p:cNvSpPr>
          <p:nvPr>
            <p:ph type="subTitle" idx="15"/>
          </p:nvPr>
        </p:nvSpPr>
        <p:spPr>
          <a:xfrm>
            <a:off x="5944775" y="3799000"/>
            <a:ext cx="24861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>
                <a:solidFill>
                  <a:schemeClr val="bg1">
                    <a:lumMod val="75000"/>
                    <a:lumOff val="25000"/>
                  </a:schemeClr>
                </a:solidFill>
              </a:rPr>
              <a:t>CONSTRUIR VISUALIZAÇÕES</a:t>
            </a:r>
            <a:endParaRPr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5" name="Google Shape;295;p38"/>
          <p:cNvSpPr/>
          <p:nvPr/>
        </p:nvSpPr>
        <p:spPr>
          <a:xfrm rot="-9313051">
            <a:off x="-906597" y="-793874"/>
            <a:ext cx="2290216" cy="2234649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2"/>
          <p:cNvSpPr txBox="1">
            <a:spLocks noGrp="1"/>
          </p:cNvSpPr>
          <p:nvPr>
            <p:ph type="title"/>
          </p:nvPr>
        </p:nvSpPr>
        <p:spPr>
          <a:xfrm>
            <a:off x="720000" y="2510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DESAFIO 5 </a:t>
            </a:r>
            <a:r>
              <a:rPr lang="en" sz="4000" dirty="0">
                <a:solidFill>
                  <a:schemeClr val="accent1"/>
                </a:solidFill>
              </a:rPr>
              <a:t>!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965" name="Google Shape;965;p72"/>
          <p:cNvSpPr/>
          <p:nvPr/>
        </p:nvSpPr>
        <p:spPr>
          <a:xfrm rot="-6146075">
            <a:off x="7516648" y="-1537834"/>
            <a:ext cx="3027518" cy="3027518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27D4F-8925-0E51-C473-A8BB5598F432}"/>
              </a:ext>
            </a:extLst>
          </p:cNvPr>
          <p:cNvSpPr txBox="1"/>
          <p:nvPr/>
        </p:nvSpPr>
        <p:spPr>
          <a:xfrm>
            <a:off x="881168" y="2094696"/>
            <a:ext cx="73816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QUANTOS RELACIONAMENTOS PODEMOS FAZER?</a:t>
            </a:r>
            <a:endParaRPr lang="en" sz="2800" b="1" dirty="0">
              <a:solidFill>
                <a:schemeClr val="bg1">
                  <a:lumMod val="75000"/>
                  <a:lumOff val="2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8845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2"/>
          <p:cNvSpPr txBox="1">
            <a:spLocks noGrp="1"/>
          </p:cNvSpPr>
          <p:nvPr>
            <p:ph type="title"/>
          </p:nvPr>
        </p:nvSpPr>
        <p:spPr>
          <a:xfrm>
            <a:off x="720000" y="1785824"/>
            <a:ext cx="7704000" cy="1571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2060"/>
                </a:solidFill>
              </a:rPr>
              <a:t>06. CONSTRUIR</a:t>
            </a:r>
            <a:br>
              <a:rPr lang="en-US" sz="4800" dirty="0">
                <a:solidFill>
                  <a:srgbClr val="002060"/>
                </a:solidFill>
              </a:rPr>
            </a:br>
            <a:r>
              <a:rPr lang="en-US" sz="4800" dirty="0">
                <a:solidFill>
                  <a:srgbClr val="002060"/>
                </a:solidFill>
              </a:rPr>
              <a:t>VISUALIZAÇÕES</a:t>
            </a:r>
          </a:p>
        </p:txBody>
      </p:sp>
      <p:sp>
        <p:nvSpPr>
          <p:cNvPr id="722" name="Google Shape;722;p62"/>
          <p:cNvSpPr/>
          <p:nvPr/>
        </p:nvSpPr>
        <p:spPr>
          <a:xfrm rot="-6145945">
            <a:off x="-990596" y="-959172"/>
            <a:ext cx="2417693" cy="2417693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2"/>
          <p:cNvSpPr/>
          <p:nvPr/>
        </p:nvSpPr>
        <p:spPr>
          <a:xfrm>
            <a:off x="-529825" y="377427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2"/>
          <p:cNvSpPr/>
          <p:nvPr/>
        </p:nvSpPr>
        <p:spPr>
          <a:xfrm rot="-9609622" flipH="1">
            <a:off x="8362936" y="4016584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725" name="Google Shape;725;p62"/>
          <p:cNvSpPr/>
          <p:nvPr/>
        </p:nvSpPr>
        <p:spPr>
          <a:xfrm rot="-6146406">
            <a:off x="7497129" y="308322"/>
            <a:ext cx="462355" cy="462355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62"/>
          <p:cNvSpPr/>
          <p:nvPr/>
        </p:nvSpPr>
        <p:spPr>
          <a:xfrm>
            <a:off x="8313773" y="-287575"/>
            <a:ext cx="1305900" cy="1305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62"/>
          <p:cNvSpPr/>
          <p:nvPr/>
        </p:nvSpPr>
        <p:spPr>
          <a:xfrm rot="-6146823">
            <a:off x="481015" y="3010392"/>
            <a:ext cx="296468" cy="29646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354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2"/>
          <p:cNvSpPr txBox="1">
            <a:spLocks noGrp="1"/>
          </p:cNvSpPr>
          <p:nvPr>
            <p:ph type="title"/>
          </p:nvPr>
        </p:nvSpPr>
        <p:spPr>
          <a:xfrm>
            <a:off x="720000" y="2510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DESAFIO 6 </a:t>
            </a:r>
            <a:r>
              <a:rPr lang="en" sz="4000" dirty="0">
                <a:solidFill>
                  <a:schemeClr val="accent1"/>
                </a:solidFill>
              </a:rPr>
              <a:t>!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965" name="Google Shape;965;p72"/>
          <p:cNvSpPr/>
          <p:nvPr/>
        </p:nvSpPr>
        <p:spPr>
          <a:xfrm rot="-6146075">
            <a:off x="7516648" y="-1537834"/>
            <a:ext cx="3027518" cy="3027518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27D4F-8925-0E51-C473-A8BB5598F432}"/>
              </a:ext>
            </a:extLst>
          </p:cNvPr>
          <p:cNvSpPr txBox="1"/>
          <p:nvPr/>
        </p:nvSpPr>
        <p:spPr>
          <a:xfrm>
            <a:off x="881168" y="2094696"/>
            <a:ext cx="73816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QUANTOS AVISTAMENTOS DE OVNIs TIVEMOS POR ANO?</a:t>
            </a:r>
            <a:endParaRPr lang="en" sz="2800" b="1" dirty="0">
              <a:solidFill>
                <a:schemeClr val="bg1">
                  <a:lumMod val="75000"/>
                  <a:lumOff val="2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656861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2"/>
          <p:cNvSpPr txBox="1">
            <a:spLocks noGrp="1"/>
          </p:cNvSpPr>
          <p:nvPr>
            <p:ph type="title"/>
          </p:nvPr>
        </p:nvSpPr>
        <p:spPr>
          <a:xfrm>
            <a:off x="720000" y="2510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DESAFIO 7 </a:t>
            </a:r>
            <a:r>
              <a:rPr lang="en" sz="4000" dirty="0">
                <a:solidFill>
                  <a:schemeClr val="accent1"/>
                </a:solidFill>
              </a:rPr>
              <a:t>!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965" name="Google Shape;965;p72"/>
          <p:cNvSpPr/>
          <p:nvPr/>
        </p:nvSpPr>
        <p:spPr>
          <a:xfrm rot="-6146075">
            <a:off x="7516648" y="-1537834"/>
            <a:ext cx="3027518" cy="3027518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27D4F-8925-0E51-C473-A8BB5598F432}"/>
              </a:ext>
            </a:extLst>
          </p:cNvPr>
          <p:cNvSpPr txBox="1"/>
          <p:nvPr/>
        </p:nvSpPr>
        <p:spPr>
          <a:xfrm>
            <a:off x="1065310" y="2094696"/>
            <a:ext cx="70133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QUANTOS VÔOS FORAM ATRASADOS POR OVNIs NA REGIÃO?</a:t>
            </a:r>
            <a:endParaRPr lang="en" sz="2800" b="1" dirty="0">
              <a:solidFill>
                <a:schemeClr val="bg1">
                  <a:lumMod val="75000"/>
                  <a:lumOff val="2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555636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2"/>
          <p:cNvSpPr txBox="1">
            <a:spLocks noGrp="1"/>
          </p:cNvSpPr>
          <p:nvPr>
            <p:ph type="title"/>
          </p:nvPr>
        </p:nvSpPr>
        <p:spPr>
          <a:xfrm>
            <a:off x="720000" y="2510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DESAFIO 8 </a:t>
            </a:r>
            <a:r>
              <a:rPr lang="en" sz="4000" dirty="0">
                <a:solidFill>
                  <a:schemeClr val="accent1"/>
                </a:solidFill>
              </a:rPr>
              <a:t>!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965" name="Google Shape;965;p72"/>
          <p:cNvSpPr/>
          <p:nvPr/>
        </p:nvSpPr>
        <p:spPr>
          <a:xfrm rot="-6146075">
            <a:off x="7516648" y="-1537834"/>
            <a:ext cx="3027518" cy="3027518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27D4F-8925-0E51-C473-A8BB5598F432}"/>
              </a:ext>
            </a:extLst>
          </p:cNvPr>
          <p:cNvSpPr txBox="1"/>
          <p:nvPr/>
        </p:nvSpPr>
        <p:spPr>
          <a:xfrm>
            <a:off x="961401" y="2094696"/>
            <a:ext cx="72211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QUAL A TENDÊNCIA DE VÔOS ATRASADOS POR OVNIs?</a:t>
            </a:r>
            <a:endParaRPr lang="en" sz="2800" b="1" dirty="0">
              <a:solidFill>
                <a:schemeClr val="bg1">
                  <a:lumMod val="75000"/>
                  <a:lumOff val="2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779845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2"/>
          <p:cNvSpPr txBox="1">
            <a:spLocks noGrp="1"/>
          </p:cNvSpPr>
          <p:nvPr>
            <p:ph type="title"/>
          </p:nvPr>
        </p:nvSpPr>
        <p:spPr>
          <a:xfrm>
            <a:off x="720000" y="2510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DESAFIO 9 </a:t>
            </a:r>
            <a:r>
              <a:rPr lang="en" sz="4000" dirty="0">
                <a:solidFill>
                  <a:schemeClr val="accent1"/>
                </a:solidFill>
              </a:rPr>
              <a:t>!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965" name="Google Shape;965;p72"/>
          <p:cNvSpPr/>
          <p:nvPr/>
        </p:nvSpPr>
        <p:spPr>
          <a:xfrm rot="-6146075">
            <a:off x="7516648" y="-1537834"/>
            <a:ext cx="3027518" cy="3027518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27D4F-8925-0E51-C473-A8BB5598F432}"/>
              </a:ext>
            </a:extLst>
          </p:cNvPr>
          <p:cNvSpPr txBox="1"/>
          <p:nvPr/>
        </p:nvSpPr>
        <p:spPr>
          <a:xfrm>
            <a:off x="881168" y="2094696"/>
            <a:ext cx="73816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MOSTRE GEOGRAFICAMENTE AS REGIÕES COM MAIS AVISTAMENTOS DE OVNIs</a:t>
            </a:r>
            <a:endParaRPr lang="en" sz="2800" b="1" dirty="0">
              <a:solidFill>
                <a:schemeClr val="bg1">
                  <a:lumMod val="75000"/>
                  <a:lumOff val="2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828148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2"/>
          <p:cNvSpPr txBox="1">
            <a:spLocks noGrp="1"/>
          </p:cNvSpPr>
          <p:nvPr>
            <p:ph type="title"/>
          </p:nvPr>
        </p:nvSpPr>
        <p:spPr>
          <a:xfrm>
            <a:off x="720000" y="2510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DESAFIO 10 </a:t>
            </a:r>
            <a:r>
              <a:rPr lang="en" sz="4000" dirty="0">
                <a:solidFill>
                  <a:schemeClr val="accent1"/>
                </a:solidFill>
              </a:rPr>
              <a:t>!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965" name="Google Shape;965;p72"/>
          <p:cNvSpPr/>
          <p:nvPr/>
        </p:nvSpPr>
        <p:spPr>
          <a:xfrm rot="-6146075">
            <a:off x="7516648" y="-1537834"/>
            <a:ext cx="3027518" cy="3027518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27D4F-8925-0E51-C473-A8BB5598F432}"/>
              </a:ext>
            </a:extLst>
          </p:cNvPr>
          <p:cNvSpPr txBox="1"/>
          <p:nvPr/>
        </p:nvSpPr>
        <p:spPr>
          <a:xfrm>
            <a:off x="881168" y="1879252"/>
            <a:ext cx="73816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MAPEIE OS AEROPORTOS ELENCANDO POR QUANTIDADE DE VÔOS ATRASADOS E POR TEMPO DE ATRASO</a:t>
            </a:r>
            <a:endParaRPr lang="en" sz="2800" b="1" dirty="0">
              <a:solidFill>
                <a:schemeClr val="bg1">
                  <a:lumMod val="75000"/>
                  <a:lumOff val="2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71302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2"/>
          <p:cNvSpPr txBox="1">
            <a:spLocks noGrp="1"/>
          </p:cNvSpPr>
          <p:nvPr>
            <p:ph type="body" idx="1"/>
          </p:nvPr>
        </p:nvSpPr>
        <p:spPr>
          <a:xfrm>
            <a:off x="720000" y="1129374"/>
            <a:ext cx="7704000" cy="30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Share Tech"/>
                <a:ea typeface="Share Tech"/>
                <a:cs typeface="Share Tech"/>
                <a:sym typeface="Share Tech"/>
              </a:rPr>
              <a:t>Microsoft Power BI</a:t>
            </a:r>
          </a:p>
          <a:p>
            <a:pPr marL="285750" indent="-285750"/>
            <a:endParaRPr lang="en-US" sz="1200" dirty="0">
              <a:latin typeface="Share Tech"/>
              <a:ea typeface="Share Tech"/>
              <a:cs typeface="Share Tech"/>
              <a:sym typeface="Share Tech"/>
            </a:endParaRPr>
          </a:p>
          <a:p>
            <a:pPr marL="171450" indent="-171450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200" dirty="0">
                <a:latin typeface="Share Tech"/>
                <a:ea typeface="Share Tech"/>
                <a:cs typeface="Share Tech"/>
                <a:sym typeface="Share Tech"/>
              </a:rPr>
              <a:t>Download Power BI Desktop </a:t>
            </a:r>
            <a:r>
              <a:rPr lang="en-US" sz="1200" dirty="0">
                <a:latin typeface="Share Tech"/>
                <a:ea typeface="Share Tech"/>
                <a:cs typeface="Share Tech"/>
                <a:sym typeface="Share Tech"/>
                <a:hlinkClick r:id="rId3"/>
              </a:rPr>
              <a:t>&lt;https://www.microsoft.com/pt-br/power-platform/products/power-bi/downloads</a:t>
            </a:r>
            <a:r>
              <a:rPr lang="en-US" sz="1200" dirty="0">
                <a:latin typeface="Share Tech"/>
                <a:ea typeface="Share Tech"/>
                <a:cs typeface="Share Tech"/>
                <a:sym typeface="Share Tech"/>
              </a:rPr>
              <a:t>&gt; </a:t>
            </a:r>
          </a:p>
          <a:p>
            <a:pPr marL="0" indent="0">
              <a:buClr>
                <a:schemeClr val="accent4"/>
              </a:buClr>
              <a:buSzPct val="100000"/>
              <a:buNone/>
            </a:pPr>
            <a:r>
              <a:rPr lang="en-US" sz="1200" dirty="0">
                <a:latin typeface="Share Tech"/>
                <a:ea typeface="Share Tech"/>
                <a:cs typeface="Share Tech"/>
                <a:sym typeface="Share Tech"/>
              </a:rPr>
              <a:t>   </a:t>
            </a:r>
          </a:p>
          <a:p>
            <a:pPr marL="285750" indent="-285750">
              <a:buClr>
                <a:schemeClr val="accent4"/>
              </a:buClr>
              <a:buSzPct val="100000"/>
            </a:pPr>
            <a:endParaRPr lang="en-US" sz="1200" dirty="0"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Share Tech"/>
                <a:ea typeface="Share Tech"/>
                <a:cs typeface="Share Tech"/>
                <a:sym typeface="Share Tech"/>
              </a:rPr>
              <a:t>Datasets</a:t>
            </a:r>
            <a:endParaRPr lang="en-US" sz="1600" dirty="0">
              <a:latin typeface="Share Tech"/>
              <a:ea typeface="Share Tech"/>
              <a:cs typeface="Share Tech"/>
              <a:sym typeface="Share Tech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6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200" b="1" dirty="0"/>
              <a:t>UFO Sightings </a:t>
            </a:r>
            <a:r>
              <a:rPr lang="en-US" sz="1200" dirty="0"/>
              <a:t>- Table containing 80,000+ records of UFO sightings between 1949 and 2014 &lt;</a:t>
            </a:r>
            <a:r>
              <a:rPr lang="en-US" sz="1200" dirty="0">
                <a:hlinkClick r:id="rId4"/>
              </a:rPr>
              <a:t>https://mavenanalytics.io/data-playground?page=12&amp;pageSize=5</a:t>
            </a:r>
            <a:r>
              <a:rPr lang="en-US" sz="1200" dirty="0"/>
              <a:t>&gt;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964" name="Google Shape;964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REFERÊNCIAS</a:t>
            </a:r>
            <a:endParaRPr dirty="0"/>
          </a:p>
        </p:txBody>
      </p:sp>
      <p:sp>
        <p:nvSpPr>
          <p:cNvPr id="965" name="Google Shape;965;p72"/>
          <p:cNvSpPr/>
          <p:nvPr/>
        </p:nvSpPr>
        <p:spPr>
          <a:xfrm rot="-6146075">
            <a:off x="7516648" y="-1537834"/>
            <a:ext cx="3027518" cy="3027518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0"/>
          <p:cNvSpPr txBox="1">
            <a:spLocks noGrp="1"/>
          </p:cNvSpPr>
          <p:nvPr>
            <p:ph type="subTitle" idx="4294967295"/>
          </p:nvPr>
        </p:nvSpPr>
        <p:spPr>
          <a:xfrm>
            <a:off x="1739523" y="2642275"/>
            <a:ext cx="5607000" cy="1117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Beatriz - </a:t>
            </a:r>
            <a:r>
              <a:rPr lang="pt-BR" sz="18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linkedin.com/in/beatrizmsrodrigues</a:t>
            </a:r>
            <a:endParaRPr lang="pt-BR" sz="1800"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Octavio - </a:t>
            </a:r>
            <a:r>
              <a:rPr lang="en-US" sz="1800" b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US" sz="1800" b="1" dirty="0" err="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octavioabn</a:t>
            </a:r>
            <a:endParaRPr lang="pt-BR" sz="1800"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6" name="Google Shape;926;p70"/>
          <p:cNvSpPr/>
          <p:nvPr/>
        </p:nvSpPr>
        <p:spPr>
          <a:xfrm>
            <a:off x="7816850" y="285700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70"/>
          <p:cNvSpPr/>
          <p:nvPr/>
        </p:nvSpPr>
        <p:spPr>
          <a:xfrm rot="10800000">
            <a:off x="437675" y="4078250"/>
            <a:ext cx="777132" cy="793076"/>
          </a:xfrm>
          <a:custGeom>
            <a:avLst/>
            <a:gdLst/>
            <a:ahLst/>
            <a:cxnLst/>
            <a:rect l="l" t="t" r="r" b="b"/>
            <a:pathLst>
              <a:path w="66922" h="68295" fill="none" extrusionOk="0">
                <a:moveTo>
                  <a:pt x="1" y="1"/>
                </a:moveTo>
                <a:lnTo>
                  <a:pt x="45079" y="1"/>
                </a:lnTo>
                <a:cubicBezTo>
                  <a:pt x="57141" y="1"/>
                  <a:pt x="66921" y="9781"/>
                  <a:pt x="66921" y="21843"/>
                </a:cubicBezTo>
                <a:lnTo>
                  <a:pt x="66921" y="68294"/>
                </a:lnTo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21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70"/>
          <p:cNvSpPr/>
          <p:nvPr/>
        </p:nvSpPr>
        <p:spPr>
          <a:xfrm rot="-9609622" flipH="1">
            <a:off x="-435239" y="221709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929" name="Google Shape;929;p70"/>
          <p:cNvSpPr/>
          <p:nvPr/>
        </p:nvSpPr>
        <p:spPr>
          <a:xfrm rot="-6146075">
            <a:off x="-1740077" y="-1679984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70"/>
          <p:cNvSpPr/>
          <p:nvPr/>
        </p:nvSpPr>
        <p:spPr>
          <a:xfrm rot="-9609622" flipH="1">
            <a:off x="8250961" y="3920409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931" name="Google Shape;931;p70"/>
          <p:cNvSpPr/>
          <p:nvPr/>
        </p:nvSpPr>
        <p:spPr>
          <a:xfrm>
            <a:off x="8332900" y="3298450"/>
            <a:ext cx="923100" cy="923100"/>
          </a:xfrm>
          <a:prstGeom prst="donut">
            <a:avLst>
              <a:gd name="adj" fmla="val 26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70"/>
          <p:cNvSpPr/>
          <p:nvPr/>
        </p:nvSpPr>
        <p:spPr>
          <a:xfrm>
            <a:off x="364688" y="1491050"/>
            <a:ext cx="923100" cy="923100"/>
          </a:xfrm>
          <a:prstGeom prst="donut">
            <a:avLst>
              <a:gd name="adj" fmla="val 26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70"/>
          <p:cNvSpPr/>
          <p:nvPr/>
        </p:nvSpPr>
        <p:spPr>
          <a:xfrm rot="-9313742">
            <a:off x="842316" y="3894127"/>
            <a:ext cx="287118" cy="280140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70"/>
          <p:cNvSpPr/>
          <p:nvPr/>
        </p:nvSpPr>
        <p:spPr>
          <a:xfrm rot="-9313210">
            <a:off x="7949170" y="716540"/>
            <a:ext cx="512487" cy="499874"/>
          </a:xfrm>
          <a:prstGeom prst="ellips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32C08E-7804-3DBC-5A19-4406F1C3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523" y="1071526"/>
            <a:ext cx="5607000" cy="1117725"/>
          </a:xfrm>
        </p:spPr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OBRIGADO</a:t>
            </a:r>
            <a:r>
              <a:rPr lang="en" sz="5400" dirty="0">
                <a:solidFill>
                  <a:schemeClr val="accent1"/>
                </a:solidFill>
              </a:rPr>
              <a:t> !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3FB1AE-4626-98CD-C646-9ABF548CE053}"/>
              </a:ext>
            </a:extLst>
          </p:cNvPr>
          <p:cNvSpPr txBox="1"/>
          <p:nvPr/>
        </p:nvSpPr>
        <p:spPr>
          <a:xfrm>
            <a:off x="1559290" y="2035362"/>
            <a:ext cx="5710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FICOU COM ALGUMA DUVIDA?</a:t>
            </a:r>
          </a:p>
        </p:txBody>
      </p:sp>
    </p:spTree>
    <p:extLst>
      <p:ext uri="{BB962C8B-B14F-4D97-AF65-F5344CB8AC3E}">
        <p14:creationId xmlns:p14="http://schemas.microsoft.com/office/powerpoint/2010/main" val="344204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2"/>
          <p:cNvSpPr txBox="1">
            <a:spLocks noGrp="1"/>
          </p:cNvSpPr>
          <p:nvPr>
            <p:ph type="title"/>
          </p:nvPr>
        </p:nvSpPr>
        <p:spPr>
          <a:xfrm>
            <a:off x="720000" y="1996350"/>
            <a:ext cx="7704000" cy="868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2060"/>
                </a:solidFill>
              </a:rPr>
              <a:t>01. APRESENTAÇÃO</a:t>
            </a:r>
          </a:p>
        </p:txBody>
      </p:sp>
      <p:sp>
        <p:nvSpPr>
          <p:cNvPr id="722" name="Google Shape;722;p62"/>
          <p:cNvSpPr/>
          <p:nvPr/>
        </p:nvSpPr>
        <p:spPr>
          <a:xfrm rot="-6145945">
            <a:off x="-990596" y="-959172"/>
            <a:ext cx="2417693" cy="2417693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2"/>
          <p:cNvSpPr/>
          <p:nvPr/>
        </p:nvSpPr>
        <p:spPr>
          <a:xfrm>
            <a:off x="-529825" y="377427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2"/>
          <p:cNvSpPr/>
          <p:nvPr/>
        </p:nvSpPr>
        <p:spPr>
          <a:xfrm rot="-9609622" flipH="1">
            <a:off x="8362936" y="4016584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725" name="Google Shape;725;p62"/>
          <p:cNvSpPr/>
          <p:nvPr/>
        </p:nvSpPr>
        <p:spPr>
          <a:xfrm rot="-6146406">
            <a:off x="7497129" y="308322"/>
            <a:ext cx="462355" cy="462355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62"/>
          <p:cNvSpPr/>
          <p:nvPr/>
        </p:nvSpPr>
        <p:spPr>
          <a:xfrm>
            <a:off x="8313773" y="-287575"/>
            <a:ext cx="1305900" cy="1305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62"/>
          <p:cNvSpPr/>
          <p:nvPr/>
        </p:nvSpPr>
        <p:spPr>
          <a:xfrm rot="-6146823">
            <a:off x="481015" y="3010392"/>
            <a:ext cx="296468" cy="29646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72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2"/>
          <p:cNvSpPr txBox="1">
            <a:spLocks noGrp="1"/>
          </p:cNvSpPr>
          <p:nvPr>
            <p:ph type="subTitle" idx="3"/>
          </p:nvPr>
        </p:nvSpPr>
        <p:spPr>
          <a:xfrm>
            <a:off x="1559968" y="3453076"/>
            <a:ext cx="2505600" cy="837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OCTÁVIO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NASCIMENTO</a:t>
            </a:r>
            <a:endParaRPr dirty="0"/>
          </a:p>
        </p:txBody>
      </p:sp>
      <p:pic>
        <p:nvPicPr>
          <p:cNvPr id="717" name="Google Shape;717;p62"/>
          <p:cNvPicPr preferRelativeResize="0"/>
          <p:nvPr/>
        </p:nvPicPr>
        <p:blipFill rotWithShape="1">
          <a:blip r:embed="rId3"/>
          <a:srcRect l="4471" r="4471"/>
          <a:stretch/>
        </p:blipFill>
        <p:spPr>
          <a:xfrm>
            <a:off x="1898368" y="1657350"/>
            <a:ext cx="1828800" cy="1828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sp>
        <p:nvSpPr>
          <p:cNvPr id="719" name="Google Shape;719;p62"/>
          <p:cNvSpPr txBox="1">
            <a:spLocks noGrp="1"/>
          </p:cNvSpPr>
          <p:nvPr>
            <p:ph type="title"/>
          </p:nvPr>
        </p:nvSpPr>
        <p:spPr>
          <a:xfrm>
            <a:off x="713225" y="1759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</a:rPr>
              <a:t>PALESTRANTES</a:t>
            </a:r>
          </a:p>
        </p:txBody>
      </p:sp>
      <p:sp>
        <p:nvSpPr>
          <p:cNvPr id="720" name="Google Shape;720;p62"/>
          <p:cNvSpPr txBox="1">
            <a:spLocks noGrp="1"/>
          </p:cNvSpPr>
          <p:nvPr>
            <p:ph type="subTitle" idx="1"/>
          </p:nvPr>
        </p:nvSpPr>
        <p:spPr>
          <a:xfrm>
            <a:off x="4239049" y="1604240"/>
            <a:ext cx="3700352" cy="1935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SzPct val="50000"/>
              <a:buFont typeface="Courier New" panose="02070309020205020404" pitchFamily="49" charset="0"/>
              <a:buChar char="o"/>
            </a:pPr>
            <a:r>
              <a:rPr lang="en" sz="1600" dirty="0"/>
              <a:t>22 anos</a:t>
            </a:r>
          </a:p>
          <a:p>
            <a:pPr marL="285750" indent="-285750" algn="l">
              <a:lnSpc>
                <a:spcPct val="150000"/>
              </a:lnSpc>
              <a:buSzPct val="50000"/>
              <a:buFont typeface="Courier New" panose="02070309020205020404" pitchFamily="49" charset="0"/>
              <a:buChar char="o"/>
            </a:pPr>
            <a:r>
              <a:rPr lang="en" sz="1600" dirty="0"/>
              <a:t>Ciência da Computação (Unicamp)</a:t>
            </a:r>
          </a:p>
          <a:p>
            <a:pPr marL="285750" indent="-285750" algn="l">
              <a:lnSpc>
                <a:spcPct val="150000"/>
              </a:lnSpc>
              <a:buSzPct val="50000"/>
              <a:buFont typeface="Courier New" panose="02070309020205020404" pitchFamily="49" charset="0"/>
              <a:buChar char="o"/>
            </a:pPr>
            <a:r>
              <a:rPr lang="en" sz="1600" dirty="0"/>
              <a:t>+3 anos de experiência (Ambev)</a:t>
            </a:r>
          </a:p>
          <a:p>
            <a:pPr marL="285750" indent="-285750" algn="l">
              <a:lnSpc>
                <a:spcPct val="150000"/>
              </a:lnSpc>
              <a:buSzPct val="50000"/>
              <a:buFont typeface="Courier New" panose="02070309020205020404" pitchFamily="49" charset="0"/>
              <a:buChar char="o"/>
            </a:pPr>
            <a:r>
              <a:rPr lang="en" sz="1600" dirty="0"/>
              <a:t>Certified PL-300/DP-900 (Microsoft)</a:t>
            </a:r>
          </a:p>
          <a:p>
            <a:pPr marL="285750" indent="-285750" algn="l">
              <a:lnSpc>
                <a:spcPct val="150000"/>
              </a:lnSpc>
              <a:buSzPct val="50000"/>
              <a:buFont typeface="Courier New" panose="02070309020205020404" pitchFamily="49" charset="0"/>
              <a:buChar char="o"/>
            </a:pPr>
            <a:r>
              <a:rPr lang="en" sz="1600" dirty="0"/>
              <a:t>Dunamis Pockets Unicamp</a:t>
            </a:r>
          </a:p>
        </p:txBody>
      </p:sp>
      <p:sp>
        <p:nvSpPr>
          <p:cNvPr id="722" name="Google Shape;722;p62"/>
          <p:cNvSpPr/>
          <p:nvPr/>
        </p:nvSpPr>
        <p:spPr>
          <a:xfrm rot="-6145945">
            <a:off x="-990596" y="-959172"/>
            <a:ext cx="2417693" cy="2417693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2"/>
          <p:cNvSpPr/>
          <p:nvPr/>
        </p:nvSpPr>
        <p:spPr>
          <a:xfrm>
            <a:off x="-529825" y="377427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2"/>
          <p:cNvSpPr/>
          <p:nvPr/>
        </p:nvSpPr>
        <p:spPr>
          <a:xfrm rot="-9609622" flipH="1">
            <a:off x="8362936" y="4016584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725" name="Google Shape;725;p62"/>
          <p:cNvSpPr/>
          <p:nvPr/>
        </p:nvSpPr>
        <p:spPr>
          <a:xfrm rot="-6146406">
            <a:off x="7497129" y="308322"/>
            <a:ext cx="462355" cy="462355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62"/>
          <p:cNvSpPr/>
          <p:nvPr/>
        </p:nvSpPr>
        <p:spPr>
          <a:xfrm>
            <a:off x="8313773" y="-287575"/>
            <a:ext cx="1305900" cy="1305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62"/>
          <p:cNvSpPr/>
          <p:nvPr/>
        </p:nvSpPr>
        <p:spPr>
          <a:xfrm rot="-6146823">
            <a:off x="481015" y="3010392"/>
            <a:ext cx="296468" cy="29646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65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2"/>
          <p:cNvSpPr txBox="1">
            <a:spLocks noGrp="1"/>
          </p:cNvSpPr>
          <p:nvPr>
            <p:ph type="subTitle" idx="4"/>
          </p:nvPr>
        </p:nvSpPr>
        <p:spPr>
          <a:xfrm>
            <a:off x="1249128" y="907315"/>
            <a:ext cx="2505600" cy="793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BEATRIZ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RODRIGUES</a:t>
            </a:r>
            <a:endParaRPr dirty="0"/>
          </a:p>
        </p:txBody>
      </p:sp>
      <p:pic>
        <p:nvPicPr>
          <p:cNvPr id="718" name="Google Shape;718;p62"/>
          <p:cNvPicPr preferRelativeResize="0"/>
          <p:nvPr/>
        </p:nvPicPr>
        <p:blipFill rotWithShape="1">
          <a:blip r:embed="rId3"/>
          <a:srcRect l="5792" r="5792"/>
          <a:stretch/>
        </p:blipFill>
        <p:spPr>
          <a:xfrm>
            <a:off x="1430074" y="1859613"/>
            <a:ext cx="1828800" cy="1828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sp>
        <p:nvSpPr>
          <p:cNvPr id="719" name="Google Shape;719;p62"/>
          <p:cNvSpPr txBox="1">
            <a:spLocks noGrp="1"/>
          </p:cNvSpPr>
          <p:nvPr>
            <p:ph type="title"/>
          </p:nvPr>
        </p:nvSpPr>
        <p:spPr>
          <a:xfrm>
            <a:off x="703879" y="1310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</a:rPr>
              <a:t>PALESTRANTES</a:t>
            </a:r>
          </a:p>
        </p:txBody>
      </p:sp>
      <p:sp>
        <p:nvSpPr>
          <p:cNvPr id="721" name="Google Shape;721;p62"/>
          <p:cNvSpPr txBox="1">
            <a:spLocks noGrp="1"/>
          </p:cNvSpPr>
          <p:nvPr>
            <p:ph type="subTitle" idx="2"/>
          </p:nvPr>
        </p:nvSpPr>
        <p:spPr>
          <a:xfrm>
            <a:off x="3754728" y="1561652"/>
            <a:ext cx="5576446" cy="242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SzPct val="50000"/>
              <a:buFont typeface="Courier New" panose="02070309020205020404" pitchFamily="49" charset="0"/>
              <a:buChar char="o"/>
            </a:pPr>
            <a:r>
              <a:rPr lang="en" sz="1600" dirty="0"/>
              <a:t>21 anos</a:t>
            </a:r>
          </a:p>
          <a:p>
            <a:pPr marL="285750" indent="-285750" algn="l">
              <a:lnSpc>
                <a:spcPct val="150000"/>
              </a:lnSpc>
              <a:buSzPct val="50000"/>
              <a:buFont typeface="Courier New" panose="02070309020205020404" pitchFamily="49" charset="0"/>
              <a:buChar char="o"/>
            </a:pPr>
            <a:r>
              <a:rPr lang="en" sz="1600" dirty="0"/>
              <a:t>Data Tech Lead Ambev</a:t>
            </a:r>
          </a:p>
          <a:p>
            <a:pPr marL="285750" indent="-285750" algn="l">
              <a:lnSpc>
                <a:spcPct val="150000"/>
              </a:lnSpc>
              <a:buSzPct val="50000"/>
              <a:buFont typeface="Courier New" panose="02070309020205020404" pitchFamily="49" charset="0"/>
              <a:buChar char="o"/>
            </a:pPr>
            <a:r>
              <a:rPr lang="en" sz="1600" dirty="0"/>
              <a:t>Gestão de TI – Fatec Campinas</a:t>
            </a:r>
          </a:p>
          <a:p>
            <a:pPr marL="285750" indent="-285750" algn="l">
              <a:lnSpc>
                <a:spcPct val="150000"/>
              </a:lnSpc>
              <a:buSzPct val="50000"/>
              <a:buFont typeface="Courier New" panose="02070309020205020404" pitchFamily="49" charset="0"/>
              <a:buChar char="o"/>
            </a:pPr>
            <a:r>
              <a:rPr lang="en" sz="1600" dirty="0"/>
              <a:t>Eng. Comp – Universidade de Franca (cursando)</a:t>
            </a:r>
          </a:p>
          <a:p>
            <a:pPr marL="285750" indent="-285750" algn="l">
              <a:lnSpc>
                <a:spcPct val="150000"/>
              </a:lnSpc>
              <a:buSzPct val="50000"/>
              <a:buFont typeface="Courier New" panose="02070309020205020404" pitchFamily="49" charset="0"/>
              <a:buChar char="o"/>
            </a:pPr>
            <a:r>
              <a:rPr lang="en" sz="1600" dirty="0"/>
              <a:t>MBA Data Science – USP (cursando)</a:t>
            </a:r>
          </a:p>
          <a:p>
            <a:pPr marL="285750" indent="-285750" algn="l">
              <a:lnSpc>
                <a:spcPct val="150000"/>
              </a:lnSpc>
              <a:buSzPct val="50000"/>
              <a:buFont typeface="Courier New" panose="02070309020205020404" pitchFamily="49" charset="0"/>
              <a:buChar char="o"/>
            </a:pPr>
            <a:r>
              <a:rPr lang="en" sz="1600" dirty="0"/>
              <a:t>Adoro uma cervejinha e conhecer novos lugares</a:t>
            </a:r>
          </a:p>
        </p:txBody>
      </p:sp>
      <p:sp>
        <p:nvSpPr>
          <p:cNvPr id="722" name="Google Shape;722;p62"/>
          <p:cNvSpPr/>
          <p:nvPr/>
        </p:nvSpPr>
        <p:spPr>
          <a:xfrm rot="-6145945">
            <a:off x="-990596" y="-959172"/>
            <a:ext cx="2417693" cy="2417693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2"/>
          <p:cNvSpPr/>
          <p:nvPr/>
        </p:nvSpPr>
        <p:spPr>
          <a:xfrm>
            <a:off x="-529825" y="377427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2"/>
          <p:cNvSpPr/>
          <p:nvPr/>
        </p:nvSpPr>
        <p:spPr>
          <a:xfrm rot="-9609622" flipH="1">
            <a:off x="8362936" y="4016584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725" name="Google Shape;725;p62"/>
          <p:cNvSpPr/>
          <p:nvPr/>
        </p:nvSpPr>
        <p:spPr>
          <a:xfrm rot="-6146406">
            <a:off x="7497129" y="308322"/>
            <a:ext cx="462355" cy="462355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62"/>
          <p:cNvSpPr/>
          <p:nvPr/>
        </p:nvSpPr>
        <p:spPr>
          <a:xfrm>
            <a:off x="8313773" y="-287575"/>
            <a:ext cx="1305900" cy="1305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62"/>
          <p:cNvSpPr/>
          <p:nvPr/>
        </p:nvSpPr>
        <p:spPr>
          <a:xfrm rot="-6146823">
            <a:off x="481015" y="3010392"/>
            <a:ext cx="296468" cy="29646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2"/>
          <p:cNvSpPr txBox="1">
            <a:spLocks noGrp="1"/>
          </p:cNvSpPr>
          <p:nvPr>
            <p:ph type="title"/>
          </p:nvPr>
        </p:nvSpPr>
        <p:spPr>
          <a:xfrm>
            <a:off x="720000" y="1785824"/>
            <a:ext cx="7704000" cy="1571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2060"/>
                </a:solidFill>
              </a:rPr>
              <a:t>02. EXPLORANDO</a:t>
            </a:r>
            <a:br>
              <a:rPr lang="en-US" sz="4800" dirty="0">
                <a:solidFill>
                  <a:srgbClr val="002060"/>
                </a:solidFill>
              </a:rPr>
            </a:br>
            <a:r>
              <a:rPr lang="en-US" sz="4800" dirty="0">
                <a:solidFill>
                  <a:srgbClr val="002060"/>
                </a:solidFill>
              </a:rPr>
              <a:t>A FERRAMENTA</a:t>
            </a:r>
          </a:p>
        </p:txBody>
      </p:sp>
      <p:sp>
        <p:nvSpPr>
          <p:cNvPr id="722" name="Google Shape;722;p62"/>
          <p:cNvSpPr/>
          <p:nvPr/>
        </p:nvSpPr>
        <p:spPr>
          <a:xfrm rot="-6145945">
            <a:off x="-990596" y="-959172"/>
            <a:ext cx="2417693" cy="2417693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2"/>
          <p:cNvSpPr/>
          <p:nvPr/>
        </p:nvSpPr>
        <p:spPr>
          <a:xfrm>
            <a:off x="-529825" y="3774275"/>
            <a:ext cx="2486100" cy="2486100"/>
          </a:xfrm>
          <a:prstGeom prst="donut">
            <a:avLst>
              <a:gd name="adj" fmla="val 15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2"/>
          <p:cNvSpPr/>
          <p:nvPr/>
        </p:nvSpPr>
        <p:spPr>
          <a:xfrm rot="-9609622" flipH="1">
            <a:off x="8362936" y="4016584"/>
            <a:ext cx="1292740" cy="169963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725" name="Google Shape;725;p62"/>
          <p:cNvSpPr/>
          <p:nvPr/>
        </p:nvSpPr>
        <p:spPr>
          <a:xfrm rot="-6146406">
            <a:off x="7497129" y="308322"/>
            <a:ext cx="462355" cy="462355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62"/>
          <p:cNvSpPr/>
          <p:nvPr/>
        </p:nvSpPr>
        <p:spPr>
          <a:xfrm>
            <a:off x="8313773" y="-287575"/>
            <a:ext cx="1305900" cy="1305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62"/>
          <p:cNvSpPr/>
          <p:nvPr/>
        </p:nvSpPr>
        <p:spPr>
          <a:xfrm rot="-6146823">
            <a:off x="481015" y="3010392"/>
            <a:ext cx="296468" cy="29646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90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/>
          <p:nvPr/>
        </p:nvSpPr>
        <p:spPr>
          <a:xfrm rot="-4130789">
            <a:off x="-531553" y="3596069"/>
            <a:ext cx="1752888" cy="2304651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469" name="Google Shape;469;p47"/>
          <p:cNvSpPr/>
          <p:nvPr/>
        </p:nvSpPr>
        <p:spPr>
          <a:xfrm rot="-6146075">
            <a:off x="-1448977" y="-9742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7"/>
          <p:cNvSpPr/>
          <p:nvPr/>
        </p:nvSpPr>
        <p:spPr>
          <a:xfrm>
            <a:off x="0" y="1307100"/>
            <a:ext cx="923100" cy="923100"/>
          </a:xfrm>
          <a:prstGeom prst="donut">
            <a:avLst>
              <a:gd name="adj" fmla="val 26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7"/>
          <p:cNvSpPr/>
          <p:nvPr/>
        </p:nvSpPr>
        <p:spPr>
          <a:xfrm>
            <a:off x="7369821" y="-685050"/>
            <a:ext cx="2121900" cy="2121900"/>
          </a:xfrm>
          <a:prstGeom prst="donut">
            <a:avLst>
              <a:gd name="adj" fmla="val 16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7"/>
          <p:cNvSpPr/>
          <p:nvPr/>
        </p:nvSpPr>
        <p:spPr>
          <a:xfrm rot="-6145876">
            <a:off x="7697345" y="344343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7"/>
          <p:cNvSpPr/>
          <p:nvPr/>
        </p:nvSpPr>
        <p:spPr>
          <a:xfrm rot="-8707616">
            <a:off x="8244065" y="4171872"/>
            <a:ext cx="1894150" cy="1894150"/>
          </a:xfrm>
          <a:prstGeom prst="donut">
            <a:avLst>
              <a:gd name="adj" fmla="val 21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7"/>
          <p:cNvSpPr/>
          <p:nvPr/>
        </p:nvSpPr>
        <p:spPr>
          <a:xfrm rot="-2537566">
            <a:off x="8039283" y="-1065087"/>
            <a:ext cx="1752893" cy="230462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DABD14-8225-35A1-C45D-B627F1319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0" y="548208"/>
            <a:ext cx="7660916" cy="412022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08929DF-7114-5C90-0151-D80869A7A404}"/>
              </a:ext>
            </a:extLst>
          </p:cNvPr>
          <p:cNvGrpSpPr/>
          <p:nvPr/>
        </p:nvGrpSpPr>
        <p:grpSpPr>
          <a:xfrm>
            <a:off x="821720" y="1131141"/>
            <a:ext cx="1471134" cy="253916"/>
            <a:chOff x="859398" y="1160331"/>
            <a:chExt cx="1471134" cy="25391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7BC7CC-457A-C692-5D33-1F7CC67AB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398" y="1287289"/>
              <a:ext cx="51564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234781-62C9-667D-F6EB-D592672E3DC0}"/>
                </a:ext>
              </a:extLst>
            </p:cNvPr>
            <p:cNvSpPr txBox="1"/>
            <p:nvPr/>
          </p:nvSpPr>
          <p:spPr>
            <a:xfrm>
              <a:off x="1407432" y="1160331"/>
              <a:ext cx="9231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Report View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2D1DB0-1440-8F6A-6CB0-BECD72B29486}"/>
              </a:ext>
            </a:extLst>
          </p:cNvPr>
          <p:cNvGrpSpPr/>
          <p:nvPr/>
        </p:nvGrpSpPr>
        <p:grpSpPr>
          <a:xfrm>
            <a:off x="821720" y="1307100"/>
            <a:ext cx="1471134" cy="253916"/>
            <a:chOff x="859398" y="1160331"/>
            <a:chExt cx="1471134" cy="25391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244F8A-7FB9-1778-D4D3-401742548A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398" y="1287289"/>
              <a:ext cx="51564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56DF8D-0A6A-044B-341E-FD8D21336185}"/>
                </a:ext>
              </a:extLst>
            </p:cNvPr>
            <p:cNvSpPr txBox="1"/>
            <p:nvPr/>
          </p:nvSpPr>
          <p:spPr>
            <a:xfrm>
              <a:off x="1407432" y="1160331"/>
              <a:ext cx="9231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Table View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07FA1C-27F9-5ACD-C4A0-58E258E45E3C}"/>
              </a:ext>
            </a:extLst>
          </p:cNvPr>
          <p:cNvGrpSpPr/>
          <p:nvPr/>
        </p:nvGrpSpPr>
        <p:grpSpPr>
          <a:xfrm>
            <a:off x="821814" y="1466863"/>
            <a:ext cx="1471134" cy="253916"/>
            <a:chOff x="859398" y="1160331"/>
            <a:chExt cx="1471134" cy="25391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7E1490-E7A5-5C64-940B-5786B0061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398" y="1287289"/>
              <a:ext cx="51564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908BFA-79E7-0D7F-4ED1-45B317638861}"/>
                </a:ext>
              </a:extLst>
            </p:cNvPr>
            <p:cNvSpPr txBox="1"/>
            <p:nvPr/>
          </p:nvSpPr>
          <p:spPr>
            <a:xfrm>
              <a:off x="1407432" y="1160331"/>
              <a:ext cx="9231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Model View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59F827-034E-FECD-3227-D0A9B4F6D0A5}"/>
              </a:ext>
            </a:extLst>
          </p:cNvPr>
          <p:cNvGrpSpPr/>
          <p:nvPr/>
        </p:nvGrpSpPr>
        <p:grpSpPr>
          <a:xfrm>
            <a:off x="819164" y="1635372"/>
            <a:ext cx="1811274" cy="246221"/>
            <a:chOff x="859398" y="1160331"/>
            <a:chExt cx="1811274" cy="246221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32B227-F7AD-A2BC-E953-F92CF4A86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398" y="1287289"/>
              <a:ext cx="51564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1D458D-D259-0ABC-8466-581D2FE1D7E7}"/>
                </a:ext>
              </a:extLst>
            </p:cNvPr>
            <p:cNvSpPr txBox="1"/>
            <p:nvPr/>
          </p:nvSpPr>
          <p:spPr>
            <a:xfrm>
              <a:off x="1407432" y="1160331"/>
              <a:ext cx="1263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rgbClr val="FF0000"/>
                  </a:solidFill>
                </a:rPr>
                <a:t>DAX Query View</a:t>
              </a:r>
            </a:p>
          </p:txBody>
        </p:sp>
      </p:grpSp>
      <p:grpSp>
        <p:nvGrpSpPr>
          <p:cNvPr id="29" name="Google Shape;955;p71">
            <a:extLst>
              <a:ext uri="{FF2B5EF4-FFF2-40B4-BE49-F238E27FC236}">
                <a16:creationId xmlns:a16="http://schemas.microsoft.com/office/drawing/2014/main" id="{FEEDD04A-A5B0-5381-D5F4-AF1C993FF4EE}"/>
              </a:ext>
            </a:extLst>
          </p:cNvPr>
          <p:cNvGrpSpPr/>
          <p:nvPr/>
        </p:nvGrpSpPr>
        <p:grpSpPr>
          <a:xfrm>
            <a:off x="5058798" y="1258099"/>
            <a:ext cx="1899018" cy="623494"/>
            <a:chOff x="7325425" y="2612425"/>
            <a:chExt cx="1088888" cy="1088888"/>
          </a:xfrm>
        </p:grpSpPr>
        <p:sp>
          <p:nvSpPr>
            <p:cNvPr id="30" name="Google Shape;956;p71">
              <a:extLst>
                <a:ext uri="{FF2B5EF4-FFF2-40B4-BE49-F238E27FC236}">
                  <a16:creationId xmlns:a16="http://schemas.microsoft.com/office/drawing/2014/main" id="{53620203-EBEB-4CA9-73D7-D80064773A1C}"/>
                </a:ext>
              </a:extLst>
            </p:cNvPr>
            <p:cNvSpPr/>
            <p:nvPr/>
          </p:nvSpPr>
          <p:spPr>
            <a:xfrm>
              <a:off x="7325425" y="2612425"/>
              <a:ext cx="909000" cy="9090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7;p71">
              <a:extLst>
                <a:ext uri="{FF2B5EF4-FFF2-40B4-BE49-F238E27FC236}">
                  <a16:creationId xmlns:a16="http://schemas.microsoft.com/office/drawing/2014/main" id="{20A76137-68BA-0FB8-35C8-05225CCAD038}"/>
                </a:ext>
              </a:extLst>
            </p:cNvPr>
            <p:cNvSpPr/>
            <p:nvPr/>
          </p:nvSpPr>
          <p:spPr>
            <a:xfrm>
              <a:off x="7505313" y="2792313"/>
              <a:ext cx="909000" cy="9090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4EE8D0D-E618-1CE3-2FF9-EB8F3F37E969}"/>
              </a:ext>
            </a:extLst>
          </p:cNvPr>
          <p:cNvSpPr txBox="1"/>
          <p:nvPr/>
        </p:nvSpPr>
        <p:spPr>
          <a:xfrm>
            <a:off x="5396288" y="1359018"/>
            <a:ext cx="129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err="1">
                <a:solidFill>
                  <a:srgbClr val="002060"/>
                </a:solidFill>
                <a:latin typeface="Jost" panose="020B0604020202020204" charset="0"/>
                <a:ea typeface="Jost" panose="020B0604020202020204" charset="0"/>
              </a:rPr>
              <a:t>Explorando</a:t>
            </a:r>
            <a:r>
              <a:rPr lang="en-US" sz="1200" b="1">
                <a:solidFill>
                  <a:srgbClr val="002060"/>
                </a:solidFill>
                <a:latin typeface="Jost" panose="020B0604020202020204" charset="0"/>
                <a:ea typeface="Jost" panose="020B0604020202020204" charset="0"/>
              </a:rPr>
              <a:t> Power BI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/>
          <p:nvPr/>
        </p:nvSpPr>
        <p:spPr>
          <a:xfrm rot="-4130789">
            <a:off x="-531553" y="3596069"/>
            <a:ext cx="1752888" cy="2304651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469" name="Google Shape;469;p47"/>
          <p:cNvSpPr/>
          <p:nvPr/>
        </p:nvSpPr>
        <p:spPr>
          <a:xfrm rot="-6146075">
            <a:off x="-1448977" y="-9742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7"/>
          <p:cNvSpPr/>
          <p:nvPr/>
        </p:nvSpPr>
        <p:spPr>
          <a:xfrm>
            <a:off x="0" y="1307100"/>
            <a:ext cx="923100" cy="923100"/>
          </a:xfrm>
          <a:prstGeom prst="donut">
            <a:avLst>
              <a:gd name="adj" fmla="val 26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7"/>
          <p:cNvSpPr/>
          <p:nvPr/>
        </p:nvSpPr>
        <p:spPr>
          <a:xfrm>
            <a:off x="7369821" y="-685050"/>
            <a:ext cx="2121900" cy="2121900"/>
          </a:xfrm>
          <a:prstGeom prst="donut">
            <a:avLst>
              <a:gd name="adj" fmla="val 16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7"/>
          <p:cNvSpPr/>
          <p:nvPr/>
        </p:nvSpPr>
        <p:spPr>
          <a:xfrm rot="-6145876">
            <a:off x="7697345" y="344343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7"/>
          <p:cNvSpPr/>
          <p:nvPr/>
        </p:nvSpPr>
        <p:spPr>
          <a:xfrm rot="-8707616">
            <a:off x="8244065" y="4171872"/>
            <a:ext cx="1894150" cy="1894150"/>
          </a:xfrm>
          <a:prstGeom prst="donut">
            <a:avLst>
              <a:gd name="adj" fmla="val 21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7"/>
          <p:cNvSpPr/>
          <p:nvPr/>
        </p:nvSpPr>
        <p:spPr>
          <a:xfrm rot="-2537566">
            <a:off x="8039283" y="-1065087"/>
            <a:ext cx="1752893" cy="230462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AA12E-25CF-1D7A-27F3-588E6C693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87" y="591001"/>
            <a:ext cx="7279422" cy="386457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62F013A-9AD8-71A2-25B8-DA84C6B24160}"/>
              </a:ext>
            </a:extLst>
          </p:cNvPr>
          <p:cNvGrpSpPr/>
          <p:nvPr/>
        </p:nvGrpSpPr>
        <p:grpSpPr>
          <a:xfrm>
            <a:off x="4572000" y="1529388"/>
            <a:ext cx="1899018" cy="623494"/>
            <a:chOff x="5058798" y="1258099"/>
            <a:chExt cx="1899018" cy="623494"/>
          </a:xfrm>
        </p:grpSpPr>
        <p:grpSp>
          <p:nvGrpSpPr>
            <p:cNvPr id="29" name="Google Shape;955;p71">
              <a:extLst>
                <a:ext uri="{FF2B5EF4-FFF2-40B4-BE49-F238E27FC236}">
                  <a16:creationId xmlns:a16="http://schemas.microsoft.com/office/drawing/2014/main" id="{FEEDD04A-A5B0-5381-D5F4-AF1C993FF4EE}"/>
                </a:ext>
              </a:extLst>
            </p:cNvPr>
            <p:cNvGrpSpPr/>
            <p:nvPr/>
          </p:nvGrpSpPr>
          <p:grpSpPr>
            <a:xfrm>
              <a:off x="5058798" y="1258099"/>
              <a:ext cx="1899018" cy="623494"/>
              <a:chOff x="7325425" y="2612425"/>
              <a:chExt cx="1088888" cy="1088888"/>
            </a:xfrm>
          </p:grpSpPr>
          <p:sp>
            <p:nvSpPr>
              <p:cNvPr id="30" name="Google Shape;956;p71">
                <a:extLst>
                  <a:ext uri="{FF2B5EF4-FFF2-40B4-BE49-F238E27FC236}">
                    <a16:creationId xmlns:a16="http://schemas.microsoft.com/office/drawing/2014/main" id="{53620203-EBEB-4CA9-73D7-D80064773A1C}"/>
                  </a:ext>
                </a:extLst>
              </p:cNvPr>
              <p:cNvSpPr/>
              <p:nvPr/>
            </p:nvSpPr>
            <p:spPr>
              <a:xfrm>
                <a:off x="7325425" y="2612425"/>
                <a:ext cx="909000" cy="9090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57;p71">
                <a:extLst>
                  <a:ext uri="{FF2B5EF4-FFF2-40B4-BE49-F238E27FC236}">
                    <a16:creationId xmlns:a16="http://schemas.microsoft.com/office/drawing/2014/main" id="{20A76137-68BA-0FB8-35C8-05225CCAD038}"/>
                  </a:ext>
                </a:extLst>
              </p:cNvPr>
              <p:cNvSpPr/>
              <p:nvPr/>
            </p:nvSpPr>
            <p:spPr>
              <a:xfrm>
                <a:off x="7505313" y="2792313"/>
                <a:ext cx="909000" cy="9090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EE8D0D-E618-1CE3-2FF9-EB8F3F37E969}"/>
                </a:ext>
              </a:extLst>
            </p:cNvPr>
            <p:cNvSpPr txBox="1"/>
            <p:nvPr/>
          </p:nvSpPr>
          <p:spPr>
            <a:xfrm>
              <a:off x="5396288" y="1359018"/>
              <a:ext cx="1291550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err="1">
                  <a:solidFill>
                    <a:srgbClr val="002060"/>
                  </a:solidFill>
                  <a:latin typeface="Jost" panose="020B0604020202020204" charset="0"/>
                  <a:ea typeface="Jost" panose="020B0604020202020204" charset="0"/>
                </a:rPr>
                <a:t>Carregando</a:t>
              </a:r>
              <a:r>
                <a:rPr lang="en-US" sz="1200" b="1">
                  <a:solidFill>
                    <a:srgbClr val="002060"/>
                  </a:solidFill>
                  <a:latin typeface="Jost" panose="020B0604020202020204" charset="0"/>
                  <a:ea typeface="Jost" panose="020B0604020202020204" charset="0"/>
                </a:rPr>
                <a:t> Dados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3BE49D6-2B91-F803-D875-1BE896EB7786}"/>
              </a:ext>
            </a:extLst>
          </p:cNvPr>
          <p:cNvSpPr/>
          <p:nvPr/>
        </p:nvSpPr>
        <p:spPr>
          <a:xfrm>
            <a:off x="1858023" y="1436850"/>
            <a:ext cx="1249562" cy="24751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C9141-3FA3-86BC-52A1-707542E1224A}"/>
              </a:ext>
            </a:extLst>
          </p:cNvPr>
          <p:cNvSpPr/>
          <p:nvPr/>
        </p:nvSpPr>
        <p:spPr>
          <a:xfrm>
            <a:off x="1778395" y="969182"/>
            <a:ext cx="1249562" cy="4058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"/>
          <p:cNvSpPr/>
          <p:nvPr/>
        </p:nvSpPr>
        <p:spPr>
          <a:xfrm rot="-6145876">
            <a:off x="7697345" y="3443432"/>
            <a:ext cx="2140586" cy="2140586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7"/>
          <p:cNvSpPr/>
          <p:nvPr/>
        </p:nvSpPr>
        <p:spPr>
          <a:xfrm>
            <a:off x="7369821" y="-685050"/>
            <a:ext cx="2121900" cy="2121900"/>
          </a:xfrm>
          <a:prstGeom prst="donut">
            <a:avLst>
              <a:gd name="adj" fmla="val 16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7"/>
          <p:cNvSpPr/>
          <p:nvPr/>
        </p:nvSpPr>
        <p:spPr>
          <a:xfrm rot="-4130789">
            <a:off x="-531553" y="3596069"/>
            <a:ext cx="1752888" cy="2304651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sp>
        <p:nvSpPr>
          <p:cNvPr id="469" name="Google Shape;469;p47"/>
          <p:cNvSpPr/>
          <p:nvPr/>
        </p:nvSpPr>
        <p:spPr>
          <a:xfrm rot="-6146075">
            <a:off x="-1448977" y="-974259"/>
            <a:ext cx="3027518" cy="3027518"/>
          </a:xfrm>
          <a:prstGeom prst="ellipse">
            <a:avLst/>
          </a:prstGeom>
          <a:solidFill>
            <a:srgbClr val="FFFFFF">
              <a:alpha val="61880"/>
            </a:srgbClr>
          </a:solidFill>
          <a:ln>
            <a:noFill/>
          </a:ln>
          <a:effectLst>
            <a:outerShdw blurRad="185738" dist="28575" dir="4440000" algn="bl" rotWithShape="0">
              <a:schemeClr val="dk2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D78B2-F609-0F09-716A-91DBB58DC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05" y="673941"/>
            <a:ext cx="7152845" cy="3795617"/>
          </a:xfrm>
          <a:prstGeom prst="rect">
            <a:avLst/>
          </a:prstGeom>
        </p:spPr>
      </p:pic>
      <p:sp>
        <p:nvSpPr>
          <p:cNvPr id="470" name="Google Shape;470;p47"/>
          <p:cNvSpPr/>
          <p:nvPr/>
        </p:nvSpPr>
        <p:spPr>
          <a:xfrm>
            <a:off x="0" y="1307100"/>
            <a:ext cx="923100" cy="923100"/>
          </a:xfrm>
          <a:prstGeom prst="donut">
            <a:avLst>
              <a:gd name="adj" fmla="val 268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7"/>
          <p:cNvSpPr/>
          <p:nvPr/>
        </p:nvSpPr>
        <p:spPr>
          <a:xfrm rot="-8707616">
            <a:off x="8244065" y="4171872"/>
            <a:ext cx="1894150" cy="1894150"/>
          </a:xfrm>
          <a:prstGeom prst="donut">
            <a:avLst>
              <a:gd name="adj" fmla="val 21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7"/>
          <p:cNvSpPr/>
          <p:nvPr/>
        </p:nvSpPr>
        <p:spPr>
          <a:xfrm rot="-2537566">
            <a:off x="8039283" y="-1065087"/>
            <a:ext cx="1752893" cy="2304625"/>
          </a:xfrm>
          <a:custGeom>
            <a:avLst/>
            <a:gdLst/>
            <a:ahLst/>
            <a:cxnLst/>
            <a:rect l="l" t="t" r="r" b="b"/>
            <a:pathLst>
              <a:path w="31839" h="67984" extrusionOk="0">
                <a:moveTo>
                  <a:pt x="1240" y="971"/>
                </a:moveTo>
                <a:cubicBezTo>
                  <a:pt x="5084" y="-5103"/>
                  <a:pt x="30455" y="19884"/>
                  <a:pt x="31685" y="30955"/>
                </a:cubicBezTo>
                <a:cubicBezTo>
                  <a:pt x="32915" y="42026"/>
                  <a:pt x="13694" y="72395"/>
                  <a:pt x="8620" y="67398"/>
                </a:cubicBezTo>
                <a:cubicBezTo>
                  <a:pt x="3546" y="62401"/>
                  <a:pt x="-2604" y="7045"/>
                  <a:pt x="1240" y="9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5000">
                <a:schemeClr val="accent1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2F013A-9AD8-71A2-25B8-DA84C6B24160}"/>
              </a:ext>
            </a:extLst>
          </p:cNvPr>
          <p:cNvGrpSpPr/>
          <p:nvPr/>
        </p:nvGrpSpPr>
        <p:grpSpPr>
          <a:xfrm>
            <a:off x="1392414" y="1723175"/>
            <a:ext cx="1899018" cy="623494"/>
            <a:chOff x="5058798" y="1258099"/>
            <a:chExt cx="1899018" cy="623494"/>
          </a:xfrm>
        </p:grpSpPr>
        <p:grpSp>
          <p:nvGrpSpPr>
            <p:cNvPr id="29" name="Google Shape;955;p71">
              <a:extLst>
                <a:ext uri="{FF2B5EF4-FFF2-40B4-BE49-F238E27FC236}">
                  <a16:creationId xmlns:a16="http://schemas.microsoft.com/office/drawing/2014/main" id="{FEEDD04A-A5B0-5381-D5F4-AF1C993FF4EE}"/>
                </a:ext>
              </a:extLst>
            </p:cNvPr>
            <p:cNvGrpSpPr/>
            <p:nvPr/>
          </p:nvGrpSpPr>
          <p:grpSpPr>
            <a:xfrm>
              <a:off x="5058798" y="1258099"/>
              <a:ext cx="1899018" cy="623494"/>
              <a:chOff x="7325425" y="2612425"/>
              <a:chExt cx="1088888" cy="1088888"/>
            </a:xfrm>
          </p:grpSpPr>
          <p:sp>
            <p:nvSpPr>
              <p:cNvPr id="30" name="Google Shape;956;p71">
                <a:extLst>
                  <a:ext uri="{FF2B5EF4-FFF2-40B4-BE49-F238E27FC236}">
                    <a16:creationId xmlns:a16="http://schemas.microsoft.com/office/drawing/2014/main" id="{53620203-EBEB-4CA9-73D7-D80064773A1C}"/>
                  </a:ext>
                </a:extLst>
              </p:cNvPr>
              <p:cNvSpPr/>
              <p:nvPr/>
            </p:nvSpPr>
            <p:spPr>
              <a:xfrm>
                <a:off x="7325425" y="2612425"/>
                <a:ext cx="909000" cy="9090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57;p71">
                <a:extLst>
                  <a:ext uri="{FF2B5EF4-FFF2-40B4-BE49-F238E27FC236}">
                    <a16:creationId xmlns:a16="http://schemas.microsoft.com/office/drawing/2014/main" id="{20A76137-68BA-0FB8-35C8-05225CCAD038}"/>
                  </a:ext>
                </a:extLst>
              </p:cNvPr>
              <p:cNvSpPr/>
              <p:nvPr/>
            </p:nvSpPr>
            <p:spPr>
              <a:xfrm>
                <a:off x="7505313" y="2792313"/>
                <a:ext cx="909000" cy="909000"/>
              </a:xfrm>
              <a:prstGeom prst="rect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EE8D0D-E618-1CE3-2FF9-EB8F3F37E969}"/>
                </a:ext>
              </a:extLst>
            </p:cNvPr>
            <p:cNvSpPr txBox="1"/>
            <p:nvPr/>
          </p:nvSpPr>
          <p:spPr>
            <a:xfrm>
              <a:off x="5396288" y="1359018"/>
              <a:ext cx="1291550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err="1">
                  <a:solidFill>
                    <a:srgbClr val="002060"/>
                  </a:solidFill>
                  <a:latin typeface="Jost" panose="020B0604020202020204" charset="0"/>
                  <a:ea typeface="Jost" panose="020B0604020202020204" charset="0"/>
                </a:rPr>
                <a:t>Tratamento</a:t>
              </a:r>
              <a:r>
                <a:rPr lang="en-US" sz="1200" b="1">
                  <a:solidFill>
                    <a:srgbClr val="002060"/>
                  </a:solidFill>
                  <a:latin typeface="Jost" panose="020B0604020202020204" charset="0"/>
                  <a:ea typeface="Jost" panose="020B0604020202020204" charset="0"/>
                </a:rPr>
                <a:t> Power Query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A7C9141-3FA3-86BC-52A1-707542E1224A}"/>
              </a:ext>
            </a:extLst>
          </p:cNvPr>
          <p:cNvSpPr/>
          <p:nvPr/>
        </p:nvSpPr>
        <p:spPr>
          <a:xfrm>
            <a:off x="3830355" y="1052433"/>
            <a:ext cx="454924" cy="4058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B387A6-E529-D1DE-2125-E47F11427134}"/>
              </a:ext>
            </a:extLst>
          </p:cNvPr>
          <p:cNvSpPr/>
          <p:nvPr/>
        </p:nvSpPr>
        <p:spPr>
          <a:xfrm>
            <a:off x="3866946" y="1458289"/>
            <a:ext cx="925060" cy="2123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62369"/>
      </p:ext>
    </p:extLst>
  </p:cSld>
  <p:clrMapOvr>
    <a:masterClrMapping/>
  </p:clrMapOvr>
</p:sld>
</file>

<file path=ppt/theme/theme1.xml><?xml version="1.0" encoding="utf-8"?>
<a:theme xmlns:a="http://schemas.openxmlformats.org/drawingml/2006/main" name="Young Apprentice Job Description by Slidesgo">
  <a:themeElements>
    <a:clrScheme name="Simple Light">
      <a:dk1>
        <a:srgbClr val="FFFFFF"/>
      </a:dk1>
      <a:lt1>
        <a:srgbClr val="191919"/>
      </a:lt1>
      <a:dk2>
        <a:srgbClr val="595959"/>
      </a:dk2>
      <a:lt2>
        <a:srgbClr val="F3F3F3"/>
      </a:lt2>
      <a:accent1>
        <a:srgbClr val="F2D04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386</Words>
  <Application>Microsoft Office PowerPoint</Application>
  <PresentationFormat>On-screen Show (16:9)</PresentationFormat>
  <Paragraphs>90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Nunito Light</vt:lpstr>
      <vt:lpstr>Montserrat</vt:lpstr>
      <vt:lpstr>Bebas Neue</vt:lpstr>
      <vt:lpstr>Share Tech</vt:lpstr>
      <vt:lpstr>Arial</vt:lpstr>
      <vt:lpstr>Courier New</vt:lpstr>
      <vt:lpstr>Advent Pro Medium</vt:lpstr>
      <vt:lpstr>Jost</vt:lpstr>
      <vt:lpstr>Anaheim</vt:lpstr>
      <vt:lpstr>Raleway</vt:lpstr>
      <vt:lpstr>Wingdings</vt:lpstr>
      <vt:lpstr>Young Apprentice Job Description by Slidesgo</vt:lpstr>
      <vt:lpstr>WORKSHOP POWER BI</vt:lpstr>
      <vt:lpstr>AGENDA</vt:lpstr>
      <vt:lpstr>01. APRESENTAÇÃO</vt:lpstr>
      <vt:lpstr>PALESTRANTES</vt:lpstr>
      <vt:lpstr>PALESTRANTES</vt:lpstr>
      <vt:lpstr>02. EXPLORANDO A FERRAMENTA</vt:lpstr>
      <vt:lpstr>PowerPoint Presentation</vt:lpstr>
      <vt:lpstr>PowerPoint Presentation</vt:lpstr>
      <vt:lpstr>PowerPoint Presentation</vt:lpstr>
      <vt:lpstr>PowerPoint Presentation</vt:lpstr>
      <vt:lpstr>03. CARREGANDO  OS DADOS</vt:lpstr>
      <vt:lpstr>PROJETO</vt:lpstr>
      <vt:lpstr>04. TRATAMENTO DE DADOS</vt:lpstr>
      <vt:lpstr>DESAFIO 1 !</vt:lpstr>
      <vt:lpstr>DESAFIO 2 !</vt:lpstr>
      <vt:lpstr>DESAFIO 2 !</vt:lpstr>
      <vt:lpstr>DESAFIO 3 !</vt:lpstr>
      <vt:lpstr>DESAFIO 4 !</vt:lpstr>
      <vt:lpstr>05. CONFIGURAR RELACIONAMENTOS</vt:lpstr>
      <vt:lpstr>DESAFIO 5 !</vt:lpstr>
      <vt:lpstr>06. CONSTRUIR VISUALIZAÇÕES</vt:lpstr>
      <vt:lpstr>DESAFIO 6 !</vt:lpstr>
      <vt:lpstr>DESAFIO 7 !</vt:lpstr>
      <vt:lpstr>DESAFIO 8 !</vt:lpstr>
      <vt:lpstr>DESAFIO 9 !</vt:lpstr>
      <vt:lpstr>DESAFIO 10 !</vt:lpstr>
      <vt:lpstr>REFERÊNCIAS</vt:lpstr>
      <vt:lpstr>OBRIGADO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POWER BI</dc:title>
  <dc:creator>Rodrigues, Beatriz(Global-V)</dc:creator>
  <cp:lastModifiedBy>Nascimento, Octavio(GLOBAL-V)</cp:lastModifiedBy>
  <cp:revision>4</cp:revision>
  <dcterms:modified xsi:type="dcterms:W3CDTF">2024-07-23T15:04:18Z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8104b14-b53d-46de-9ae8-975cc0e84815_Enabled">
    <vt:lpwstr>true</vt:lpwstr>
  </property>
  <property fmtid="{D5CDD505-2E9C-101B-9397-08002B2CF9AE}" pid="3" name="MSIP_Label_68104b14-b53d-46de-9ae8-975cc0e84815_SetDate">
    <vt:lpwstr>2024-07-23T00:02:21Z</vt:lpwstr>
  </property>
  <property fmtid="{D5CDD505-2E9C-101B-9397-08002B2CF9AE}" pid="4" name="MSIP_Label_68104b14-b53d-46de-9ae8-975cc0e84815_Method">
    <vt:lpwstr>Standard</vt:lpwstr>
  </property>
  <property fmtid="{D5CDD505-2E9C-101B-9397-08002B2CF9AE}" pid="5" name="MSIP_Label_68104b14-b53d-46de-9ae8-975cc0e84815_Name">
    <vt:lpwstr>ABI_MIP_InternalUseOnly</vt:lpwstr>
  </property>
  <property fmtid="{D5CDD505-2E9C-101B-9397-08002B2CF9AE}" pid="6" name="MSIP_Label_68104b14-b53d-46de-9ae8-975cc0e84815_SiteId">
    <vt:lpwstr>cef04b19-7776-4a94-b89b-375c77a8f936</vt:lpwstr>
  </property>
  <property fmtid="{D5CDD505-2E9C-101B-9397-08002B2CF9AE}" pid="7" name="MSIP_Label_68104b14-b53d-46de-9ae8-975cc0e84815_ActionId">
    <vt:lpwstr>0a09f3fa-6a0e-4d52-bde9-b3cab6aca0ff</vt:lpwstr>
  </property>
  <property fmtid="{D5CDD505-2E9C-101B-9397-08002B2CF9AE}" pid="8" name="MSIP_Label_68104b14-b53d-46de-9ae8-975cc0e84815_ContentBits">
    <vt:lpwstr>0</vt:lpwstr>
  </property>
</Properties>
</file>