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4" r:id="rId5"/>
    <p:sldId id="259" r:id="rId6"/>
    <p:sldId id="263" r:id="rId7"/>
    <p:sldId id="260" r:id="rId8"/>
    <p:sldId id="269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76F87-D348-43C3-B156-B0E2FEF42059}" v="9" dt="2025-03-09T12:33:11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DF126-887C-B2A3-4BA1-0AAD8AC6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E932D1-29D7-5E65-68A7-F8F814652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38742-5234-28F5-85F1-382322F0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BA3C5-AB2A-68FE-B44E-9D66BF0F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DDE9B-4DAC-3989-1C8D-6D465FFC0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1783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90249-CCB6-B1CC-2138-133238ED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447F9D-7545-3E57-2C21-CACE162A5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278632-888F-81C7-A3C6-7E7689F9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F8C025-F754-66A1-C85D-A448B9F5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121603-4305-7492-A174-8747DBF1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8314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D6EA8C-11D7-087F-E0C4-976FADA6A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37F3158-D5CE-0D38-104E-8B0B9A4AE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7E7C0-C30C-FC47-166B-6E3C8276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E1C8D9-1559-114F-2644-B7313D1F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194FA-49B0-FF5D-DAA7-84D54FE3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0914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660E2-2E38-7281-C1B9-0CA6136EE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8063B-29AE-66A5-33F4-F322ED7E6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108B86-D226-7D21-EF87-9C47B77D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7E1B07-4B79-8E07-702B-2FE95C2C5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C6E81B-56AF-4726-3463-A702DC1F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659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2CF2C0-727C-03DC-925C-46468979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A4E63-C55B-5545-43E3-ECC51CD18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04B19-CB62-6913-2228-4DC1DFB5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0B183-CD27-3E16-83AB-00BF34F5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CC16B-3430-46F6-C554-CF6967F9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9384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F651C-7B96-446C-BFD4-6B622F487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31F72E-1A42-BDB1-FB29-3E7BAD3DD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981477-C6E2-F225-A3CA-ECBF96692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8B3303-3135-4850-EBC1-91ECC2FB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F0F9F4-D210-45C5-5D81-02F6F57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8CBB6-556C-B21C-461B-0449CFBC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2627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23DCA-2846-316D-1B59-521218C6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1E52D7-52DC-552D-99EA-2BD6B1FE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1ED4A5-FCE0-2E85-8186-8F30749D9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DB6FE2-0095-93CD-4D74-2DF2F6CCA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646C19-0AA3-171D-A7C7-3B16E9866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5EE2D4-44C3-5E90-CAE1-65E76DB6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80ED4FC-63BB-F4CE-F947-195CD8C86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7D4A70-DB28-62E1-A9D0-C49EEC00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517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6D1DA-2EC5-5F29-9F81-654E55C0A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633678F-56DA-9725-8EFF-331EE81D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5BEB6E-66AB-A305-8EE3-AA07D1D8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5F522E-5E9A-11BC-5A51-E06A6ACE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5589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504208-BC96-09C6-5E69-E0287E0F7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FEDDA1-F495-7442-F4CB-1ACFE9DC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A8354C-E62A-8E7C-FA88-33E07A95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00142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ABA76-C07A-C7A2-B789-34A1BF0E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A0E62-BA21-D8EB-D9EA-A5AFB20F3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321A4A-12D2-3F18-B7C8-A0DD0327B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733405-6095-7F92-184A-EC5B6081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579493-98F8-BEF5-0194-F6EDCC9D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7A2088-0AC4-9561-844C-A305DCF6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963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CE07F-5EA0-88D5-CD93-AC3C4A7BA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4E709D2-843A-DF58-0965-49CD9FBAD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B2F939-E470-F2FF-1097-C1559EDC0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8A27C5-0D16-AC87-A463-AC654BBA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67D96-C20B-4F01-AFF1-DD3AAAFD0289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57F1BD-0DAD-E03A-F9A1-DDD20E54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663D08-86E7-9E1E-72A0-E76BDB3F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F90E9-6CAB-4AF8-AB53-3CFD772675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4942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20C860-432D-D523-BFA5-471CEB63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76E7B7-BFC3-AA8F-DF8C-E160FFFA3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B424FA-6149-EBCB-778A-18DE84A98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67D96-C20B-4F01-AFF1-DD3AAAFD0289}" type="datetimeFigureOut">
              <a:rPr lang="es-419" smtClean="0"/>
              <a:t>9/3/2025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5777A5-FA72-F5EA-0A87-3A08C6D88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B4B6DB-824E-BE6A-07C6-4111656D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F90E9-6CAB-4AF8-AB53-3CFD7726756A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325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3BAFD-1F50-E51D-F889-40B9CCAB0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Ejercicios</a:t>
            </a:r>
            <a:r>
              <a:rPr lang="en-US" dirty="0"/>
              <a:t> </a:t>
            </a:r>
            <a:r>
              <a:rPr lang="en-US" dirty="0" err="1"/>
              <a:t>Propuestos</a:t>
            </a:r>
            <a:br>
              <a:rPr lang="en-US" dirty="0"/>
            </a:br>
            <a:r>
              <a:rPr lang="en-US" dirty="0" err="1"/>
              <a:t>Propiedades</a:t>
            </a:r>
            <a:r>
              <a:rPr lang="en-US" dirty="0"/>
              <a:t> de </a:t>
            </a:r>
            <a:r>
              <a:rPr lang="en-US" dirty="0" err="1"/>
              <a:t>estimadores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34B41F-C704-4A02-2FF7-294020D234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Econometría</a:t>
            </a:r>
            <a:r>
              <a:rPr lang="en-US" dirty="0"/>
              <a:t> 2025</a:t>
            </a:r>
          </a:p>
          <a:p>
            <a:r>
              <a:rPr lang="en-US" dirty="0"/>
              <a:t>Jeffrey M. Wooldridge - Introductory Econometrics p.744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2846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BE5D49E-D586-6898-9197-B1F74354325D}"/>
              </a:ext>
            </a:extLst>
          </p:cNvPr>
          <p:cNvSpPr/>
          <p:nvPr/>
        </p:nvSpPr>
        <p:spPr>
          <a:xfrm>
            <a:off x="838200" y="2892287"/>
            <a:ext cx="7669697" cy="192819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/>
              <a:t>		Denominador común</a:t>
            </a:r>
            <a:br>
              <a:rPr lang="es-AR"/>
            </a:br>
            <a:br>
              <a:rPr lang="es-AR"/>
            </a:br>
            <a:r>
              <a:rPr lang="es-AR"/>
              <a:t>		</a:t>
            </a:r>
            <a:br>
              <a:rPr lang="es-AR"/>
            </a:br>
            <a:endParaRPr lang="es-419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6282AB-A2B0-D945-4DD0-C80EE377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3(i) Solución – Sesgo W1</a:t>
            </a:r>
            <a:endParaRPr lang="es-41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084AD8-0C57-1123-9793-CDDDC00BE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64552" y="1690688"/>
                <a:ext cx="371535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𝑺𝒆𝒔𝒈𝒐</m:t>
                      </m:r>
                      <m:d>
                        <m:dPr>
                          <m:ctrlPr>
                            <a:rPr lang="es-AR" sz="18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s-AR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s-AR" sz="18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s-AR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AR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𝝁</m:t>
                      </m:r>
                    </m:oMath>
                  </m:oMathPara>
                </a14:m>
                <a:endParaRPr lang="es-419" sz="18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𝑆𝑒𝑠𝑔𝑜</m:t>
                      </m:r>
                      <m:d>
                        <m:dPr>
                          <m:ctrlPr>
                            <a:rPr lang="es-AR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8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419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419" sz="1800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s-419" sz="1800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419" sz="1800" b="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s-419" sz="18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s-419" sz="1800" b="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</m:d>
                      <m:r>
                        <a:rPr lang="es-419" sz="1800" b="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419" sz="1800" b="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endParaRPr lang="es-419" sz="18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𝑆𝑒𝑠𝑔𝑜</m:t>
                      </m:r>
                      <m:d>
                        <m:dPr>
                          <m:ctrlPr>
                            <a:rPr lang="es-AR" sz="1400" b="1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1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s-419" sz="140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14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419" sz="1400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AR" sz="1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r>
                        <a:rPr lang="es-419" sz="1400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419" sz="1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sz="1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AR" sz="1400" b="0" i="1" kern="1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s-AR" sz="1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𝑆𝑒𝑠𝑔𝑜</m:t>
                      </m:r>
                      <m:d>
                        <m:dPr>
                          <m:ctrlPr>
                            <a:rPr lang="es-AR" sz="1400" b="1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1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419" sz="1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1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419" sz="1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419" sz="1400" i="1" kern="10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𝑆𝑒𝑠𝑔𝑜</m:t>
                      </m:r>
                      <m:d>
                        <m:dPr>
                          <m:ctrlPr>
                            <a:rPr lang="es-AR" sz="1400" b="1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1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419" sz="1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419" sz="1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419" sz="1400" i="1" kern="10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s-419" sz="1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419" sz="1400" i="1" kern="100" dirty="0">
                  <a:solidFill>
                    <a:schemeClr val="bg1"/>
                  </a:solidFill>
                  <a:effectLst/>
                  <a:latin typeface="Abadi Extra Light" panose="020F050202020403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𝑆𝑒𝑠𝑔𝑜</m:t>
                      </m:r>
                      <m:d>
                        <m:dPr>
                          <m:ctrlPr>
                            <a:rPr lang="es-AR" sz="1400" b="1" i="1" kern="10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40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400" b="0" i="1" kern="100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1400" b="0" i="1" kern="100" smtClean="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s-419" sz="1400" i="1" kern="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s-419" sz="1400" i="1" kern="1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br>
                  <a:rPr lang="es-419" sz="1400" i="1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s-AR" sz="1800" b="1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s-AR" sz="1800" b="1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𝑺𝒆𝒔𝒈𝒐</m:t>
                      </m:r>
                      <m:d>
                        <m:dPr>
                          <m:ctrlPr>
                            <a:rPr lang="es-AR" sz="18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s-AR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419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s-419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s-419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s-419" sz="18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084AD8-0C57-1123-9793-CDDDC00BE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64552" y="1690688"/>
                <a:ext cx="3715352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brir llave 4">
            <a:extLst>
              <a:ext uri="{FF2B5EF4-FFF2-40B4-BE49-F238E27FC236}">
                <a16:creationId xmlns:a16="http://schemas.microsoft.com/office/drawing/2014/main" id="{9DA6468B-6427-574A-61EB-810E969101CC}"/>
              </a:ext>
            </a:extLst>
          </p:cNvPr>
          <p:cNvSpPr/>
          <p:nvPr/>
        </p:nvSpPr>
        <p:spPr>
          <a:xfrm>
            <a:off x="4979504" y="3001617"/>
            <a:ext cx="99391" cy="80507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6" name="Abrir llave 5">
            <a:extLst>
              <a:ext uri="{FF2B5EF4-FFF2-40B4-BE49-F238E27FC236}">
                <a16:creationId xmlns:a16="http://schemas.microsoft.com/office/drawing/2014/main" id="{CA4CBBC4-2803-1DF8-F5F8-6BF081D1E8AE}"/>
              </a:ext>
            </a:extLst>
          </p:cNvPr>
          <p:cNvSpPr/>
          <p:nvPr/>
        </p:nvSpPr>
        <p:spPr>
          <a:xfrm>
            <a:off x="4979504" y="3916017"/>
            <a:ext cx="99391" cy="1888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0923B06-F62D-F3AD-C0FB-A0EE4A6EC3FA}"/>
              </a:ext>
            </a:extLst>
          </p:cNvPr>
          <p:cNvSpPr txBox="1"/>
          <p:nvPr/>
        </p:nvSpPr>
        <p:spPr>
          <a:xfrm>
            <a:off x="2735132" y="3825773"/>
            <a:ext cx="2159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>
                <a:solidFill>
                  <a:schemeClr val="bg1"/>
                </a:solidFill>
              </a:rPr>
              <a:t>Saco afuera del 	()</a:t>
            </a:r>
            <a:endParaRPr lang="es-419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0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282AB-A2B0-D945-4DD0-C80EE377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3(i) Solución – W2</a:t>
            </a:r>
            <a:endParaRPr lang="es-41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084AD8-0C57-1123-9793-CDDDC00BE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9850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419" sz="1800" u="sng" kern="10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Valor esperado de W2</a:t>
                </a:r>
                <a:endParaRPr lang="es-419" sz="1800" u="sng" kern="1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8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sz="18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bar>
                                <m:barPr>
                                  <m:pos m:val="top"/>
                                  <m:ctrlPr>
                                    <a:rPr lang="es-419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s-419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</m:bar>
                            </m:num>
                            <m:den>
                              <m:r>
                                <a:rPr lang="es-AR" sz="18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1800" i="1" kern="10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Aplicamos propiedad 1: </a:t>
                </a:r>
                <a14:m>
                  <m:oMath xmlns:m="http://schemas.openxmlformats.org/officeDocument/2006/math">
                    <m:r>
                      <a:rPr lang="es-419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419" sz="1800" i="1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8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s-419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s-AR" sz="1800" b="1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s-419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sz="18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s-AR" sz="1800" b="1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084AD8-0C57-1123-9793-CDDDC00BE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98505"/>
              </a:xfrm>
              <a:blipFill>
                <a:blip r:embed="rId2"/>
                <a:stretch>
                  <a:fillRect l="-406" t="-279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A084701-B298-1D2B-F330-4BAE3CF345E9}"/>
                  </a:ext>
                </a:extLst>
              </p:cNvPr>
              <p:cNvSpPr txBox="1"/>
              <p:nvPr/>
            </p:nvSpPr>
            <p:spPr>
              <a:xfrm>
                <a:off x="838200" y="4472608"/>
                <a:ext cx="10515599" cy="2422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s-AR" u="sng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Sesgo de W2</a:t>
                </a:r>
                <a:endParaRPr lang="es-AR" sz="1800" b="0" u="sng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𝑆𝑒𝑠𝑔𝑜</m:t>
                      </m:r>
                      <m:d>
                        <m:dPr>
                          <m:ctrlPr>
                            <a:rPr lang="es-A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A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br>
                  <a:rPr lang="es-AR" sz="1800" kern="10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AR" sz="1800" b="0" i="1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𝑆𝑒𝑠𝑔𝑜</m:t>
                      </m:r>
                      <m:d>
                        <m:dPr>
                          <m:ctrlPr>
                            <a:rPr lang="es-AR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AR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s-AR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AR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endParaRPr lang="es-AR" sz="1800" b="0" i="1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AR" sz="1800" b="1" i="1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𝑺𝒆𝒔𝒈𝒐</m:t>
                      </m:r>
                      <m:d>
                        <m:dPr>
                          <m:ctrlPr>
                            <a:rPr lang="es-AR" sz="18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AR" sz="18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s-AR" sz="18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s-AR" sz="1800" b="1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s-AR" sz="18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sz="18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s-AR" sz="18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s-419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A084701-B298-1D2B-F330-4BAE3CF34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72608"/>
                <a:ext cx="10515599" cy="2422715"/>
              </a:xfrm>
              <a:prstGeom prst="rect">
                <a:avLst/>
              </a:prstGeom>
              <a:blipFill>
                <a:blip r:embed="rId3"/>
                <a:stretch>
                  <a:fillRect l="-522" t="-176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0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7FE4E-224D-2C2B-08B7-413EA665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 </a:t>
            </a:r>
            <a:r>
              <a:rPr lang="en-US" err="1"/>
              <a:t>Enunciado</a:t>
            </a:r>
            <a:endParaRPr lang="es-41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E92D6A-AEB6-C787-4419-E2EDECCDC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7082" y="1932050"/>
                <a:ext cx="10222371" cy="336731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9600" b="0" i="0" smtClean="0">
                          <a:latin typeface="Cambria Math" panose="02040503050406030204" pitchFamily="18" charset="0"/>
                        </a:rPr>
                        <m:t>Poblaci</m:t>
                      </m:r>
                      <m:r>
                        <a:rPr lang="es-AR" sz="9600" b="0" i="0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sty m:val="p"/>
                        </m:rPr>
                        <a:rPr lang="es-AR" sz="96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s-AR" sz="9600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9600">
                          <a:latin typeface="Cambria Math" panose="02040503050406030204" pitchFamily="18" charset="0"/>
                        </a:rPr>
                        <m:t>𝑀𝑒𝑑𝑖𝑎</m:t>
                      </m:r>
                      <m:r>
                        <a:rPr lang="es-AR" sz="9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96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sz="96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AR" sz="9600">
                          <a:latin typeface="Cambria Math" panose="02040503050406030204" pitchFamily="18" charset="0"/>
                        </a:rPr>
                        <m:t>𝑉𝑎𝑟𝑖𝑎𝑛𝑧𝑎</m:t>
                      </m:r>
                      <m:r>
                        <a:rPr lang="es-AR" sz="9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9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96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AR" sz="9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419" sz="9600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9600" b="0" dirty="0" err="1"/>
                  <a:t>Muestra</a:t>
                </a:r>
                <a:r>
                  <a:rPr lang="en-US" sz="9600" dirty="0"/>
                  <a:t>:</a:t>
                </a:r>
                <a:r>
                  <a:rPr lang="en-US" sz="9600" b="0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9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AR" sz="9600" b="0" dirty="0"/>
                  <a:t>]</a:t>
                </a:r>
              </a:p>
              <a:p>
                <a:pPr marL="0" indent="0">
                  <a:buNone/>
                </a:pPr>
                <a:r>
                  <a:rPr lang="es-AR" sz="9600" dirty="0"/>
                  <a:t>Estimadores:</a:t>
                </a:r>
                <a:endParaRPr lang="es-AR" sz="9600" b="0" dirty="0"/>
              </a:p>
              <a:p>
                <a:pPr marL="0" indent="0" algn="ctr">
                  <a:buNone/>
                </a:pPr>
                <a:br>
                  <a:rPr lang="es-AR" sz="9600" b="0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AR" sz="96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AR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</m:oMath>
                </a14:m>
                <a:r>
                  <a:rPr lang="es-419" sz="9600" dirty="0"/>
                  <a:t>= ¼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9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9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AR" sz="9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9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419" sz="9600" dirty="0"/>
                  <a:t>)</a:t>
                </a:r>
              </a:p>
              <a:p>
                <a:pPr marL="0" indent="0" algn="ctr">
                  <a:buNone/>
                </a:pPr>
                <a:endParaRPr lang="es-419" sz="9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96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s-419" sz="96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419" sz="96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419" sz="96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419" sz="96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9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419" sz="9600" dirty="0"/>
              </a:p>
              <a:p>
                <a:pPr marL="1371600" indent="-1371600">
                  <a:buAutoNum type="romanLcParenBoth"/>
                </a:pPr>
                <a:r>
                  <a:rPr lang="es-419" sz="9600" dirty="0"/>
                  <a:t>Hallar el valor esperado de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AR" sz="96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AR" sz="9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</m:oMath>
                </a14:m>
                <a:r>
                  <a:rPr lang="es-419" sz="9600" dirty="0"/>
                  <a:t> (en términos de </a:t>
                </a:r>
                <a14:m>
                  <m:oMath xmlns:m="http://schemas.openxmlformats.org/officeDocument/2006/math">
                    <m:r>
                      <a:rPr lang="es-AR" sz="9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419" sz="9600" dirty="0"/>
                  <a:t>)</a:t>
                </a:r>
              </a:p>
              <a:p>
                <a:pPr marL="1371600" indent="-1371600">
                  <a:buAutoNum type="romanLcParenBoth"/>
                </a:pPr>
                <a:r>
                  <a:rPr lang="es-419" sz="9600" dirty="0"/>
                  <a:t>Hallar el valor esperado de W (en términos de </a:t>
                </a:r>
                <a14:m>
                  <m:oMath xmlns:m="http://schemas.openxmlformats.org/officeDocument/2006/math">
                    <m:r>
                      <a:rPr lang="es-AR" sz="9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AR" sz="9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9600" b="0" dirty="0"/>
              </a:p>
              <a:p>
                <a:pPr marL="0" indent="0">
                  <a:buNone/>
                </a:pPr>
                <a:endParaRPr lang="es-419" sz="8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8800" dirty="0"/>
                  <a:t>Jeffrey M. Wooldridge - Introductory Econometrics p.744</a:t>
                </a:r>
                <a:endParaRPr lang="es-419" sz="8800" dirty="0"/>
              </a:p>
              <a:p>
                <a:pPr marL="0" indent="0">
                  <a:buNone/>
                </a:pPr>
                <a:endParaRPr lang="es-419" sz="9600" dirty="0"/>
              </a:p>
              <a:p>
                <a:pPr marL="0" indent="0">
                  <a:buNone/>
                </a:pPr>
                <a:endParaRPr lang="es-419" dirty="0"/>
              </a:p>
              <a:p>
                <a:pPr marL="0" indent="0">
                  <a:buNone/>
                </a:pPr>
                <a:endParaRPr lang="es-419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AE92D6A-AEB6-C787-4419-E2EDECCDC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7082" y="1932050"/>
                <a:ext cx="10222371" cy="3367313"/>
              </a:xfrm>
              <a:blipFill>
                <a:blip r:embed="rId2"/>
                <a:stretch>
                  <a:fillRect l="-954" b="-394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94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71896-BD2E-5791-319D-E64C8C921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A3093-500F-A789-1812-3EB02A1A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Propiedades útiles</a:t>
            </a:r>
            <a:endParaRPr lang="es-41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F1B2324-0B2B-4D1A-7611-21DCC96A1B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AR" sz="32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32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AR" sz="32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s-AR" sz="32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AR" sz="32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32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</m:t>
                    </m:r>
                    <m:r>
                      <a:rPr lang="es-419" sz="32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𝑖𝑛𝑑𝑒𝑝𝑒𝑛𝑑𝑖𝑒𝑛𝑡𝑒𝑠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s-419" sz="32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s-419" sz="32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AR" sz="32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32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3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32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3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endParaRPr lang="es-419" sz="32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s-419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6F1B2324-0B2B-4D1A-7611-21DCC96A1B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97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626470-B13F-AFBD-ECB5-E70E7597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7667"/>
            <a:ext cx="4456176" cy="1325563"/>
          </a:xfrm>
        </p:spPr>
        <p:txBody>
          <a:bodyPr>
            <a:normAutofit/>
          </a:bodyPr>
          <a:lstStyle/>
          <a:p>
            <a:r>
              <a:rPr lang="es-AR" sz="3600" dirty="0"/>
              <a:t>Propiedades útiles</a:t>
            </a:r>
            <a:endParaRPr lang="es-419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2E51BAD-671C-A6D6-E090-ACF3BC563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30333"/>
                <a:ext cx="10515600" cy="2825838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AR" sz="2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24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s-419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419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s-419" sz="24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AR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s-AR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AR" sz="24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2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</m:t>
                    </m:r>
                    <m:r>
                      <a:rPr lang="es-419" sz="2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419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419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𝑖𝑛𝑑𝑒𝑝𝑒𝑛𝑑𝑖𝑒𝑛𝑡𝑒𝑠</m:t>
                    </m:r>
                    <m:r>
                      <a:rPr lang="es-419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s-419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419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419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419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419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s-419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s-419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AR" sz="24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24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24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24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419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24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endParaRPr lang="es-419" sz="24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s-419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2E51BAD-671C-A6D6-E090-ACF3BC563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30333"/>
                <a:ext cx="10515600" cy="2825838"/>
              </a:xfrm>
              <a:blipFill>
                <a:blip r:embed="rId2"/>
                <a:stretch>
                  <a:fillRect l="-870" t="-324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9FFB03-928D-DB88-9689-7EFB4CB82CAA}"/>
                  </a:ext>
                </a:extLst>
              </p:cNvPr>
              <p:cNvSpPr txBox="1"/>
              <p:nvPr/>
            </p:nvSpPr>
            <p:spPr>
              <a:xfrm>
                <a:off x="393192" y="0"/>
                <a:ext cx="7587234" cy="2825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600" b="0" i="0" smtClean="0">
                          <a:latin typeface="Cambria Math" panose="02040503050406030204" pitchFamily="18" charset="0"/>
                        </a:rPr>
                        <m:t>Poblaci</m:t>
                      </m:r>
                      <m:r>
                        <a:rPr lang="es-AR" sz="1600" b="0" i="0" smtClean="0">
                          <a:latin typeface="Cambria Math" panose="02040503050406030204" pitchFamily="18" charset="0"/>
                        </a:rPr>
                        <m:t>ó</m:t>
                      </m:r>
                      <m:r>
                        <m:rPr>
                          <m:sty m:val="p"/>
                        </m:rPr>
                        <a:rPr lang="es-AR" sz="16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s-AR" sz="1600" b="0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AR" sz="1600">
                          <a:latin typeface="Cambria Math" panose="02040503050406030204" pitchFamily="18" charset="0"/>
                        </a:rPr>
                        <m:t>𝑀𝑒𝑑𝑖𝑎</m:t>
                      </m:r>
                      <m:r>
                        <a:rPr lang="es-AR" sz="16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60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sz="16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AR" sz="1600">
                          <a:latin typeface="Cambria Math" panose="02040503050406030204" pitchFamily="18" charset="0"/>
                        </a:rPr>
                        <m:t>𝑉𝑎𝑟𝑖𝑎𝑛𝑧𝑎</m:t>
                      </m:r>
                      <m:r>
                        <a:rPr lang="es-AR" sz="16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16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AR" sz="16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419" sz="1600" dirty="0"/>
              </a:p>
              <a:p>
                <a:pPr marL="0" indent="0"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b="0" dirty="0" err="1"/>
                  <a:t>Muestra</a:t>
                </a:r>
                <a:r>
                  <a:rPr lang="en-US" sz="1600" dirty="0"/>
                  <a:t>:</a:t>
                </a:r>
                <a:r>
                  <a:rPr lang="en-US" sz="1600" b="0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AR" sz="1600" b="0" dirty="0"/>
                  <a:t>]</a:t>
                </a:r>
              </a:p>
              <a:p>
                <a:pPr marL="0" indent="0">
                  <a:buNone/>
                </a:pPr>
                <a:r>
                  <a:rPr lang="es-AR" sz="1600" dirty="0"/>
                  <a:t>Estimadores:</a:t>
                </a:r>
                <a:endParaRPr lang="es-AR" sz="1600" b="0" dirty="0"/>
              </a:p>
              <a:p>
                <a:pPr marL="0" indent="0" algn="ctr">
                  <a:buNone/>
                </a:pPr>
                <a:br>
                  <a:rPr lang="es-AR" sz="1600" b="0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AR" sz="16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</m:oMath>
                </a14:m>
                <a:r>
                  <a:rPr lang="es-419" sz="1600" dirty="0"/>
                  <a:t>= ¼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s-419" sz="1600" dirty="0"/>
                  <a:t>)</a:t>
                </a:r>
              </a:p>
              <a:p>
                <a:pPr marL="0" indent="0" algn="ctr">
                  <a:buNone/>
                </a:pPr>
                <a:endParaRPr lang="es-419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6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s-419" sz="16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419" sz="16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  <m:sSub>
                        <m:sSubPr>
                          <m:ctrlP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419" sz="16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419" sz="16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16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s-419" sz="1600" dirty="0"/>
              </a:p>
              <a:p>
                <a:pPr marL="1371600" indent="-1371600">
                  <a:buAutoNum type="romanLcParenBoth"/>
                </a:pPr>
                <a:r>
                  <a:rPr lang="es-419" sz="1600" dirty="0"/>
                  <a:t>Hallar el valor esperado de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s-AR" sz="16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s-AR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</m:oMath>
                </a14:m>
                <a:r>
                  <a:rPr lang="es-419" sz="1600" dirty="0"/>
                  <a:t> (en términos de </a:t>
                </a:r>
                <a14:m>
                  <m:oMath xmlns:m="http://schemas.openxmlformats.org/officeDocument/2006/math"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419" sz="1600" dirty="0"/>
                  <a:t>)</a:t>
                </a:r>
              </a:p>
              <a:p>
                <a:pPr marL="1371600" indent="-1371600">
                  <a:buAutoNum type="romanLcParenBoth"/>
                </a:pPr>
                <a:r>
                  <a:rPr lang="es-419" sz="1600" dirty="0"/>
                  <a:t>Hallar el valor esperado de W (en términos de </a:t>
                </a:r>
                <a14:m>
                  <m:oMath xmlns:m="http://schemas.openxmlformats.org/officeDocument/2006/math">
                    <m:r>
                      <a:rPr lang="es-AR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s-AR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16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9FFB03-928D-DB88-9689-7EFB4CB82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" y="0"/>
                <a:ext cx="7587234" cy="2825838"/>
              </a:xfrm>
              <a:prstGeom prst="rect">
                <a:avLst/>
              </a:prstGeom>
              <a:blipFill>
                <a:blip r:embed="rId3"/>
                <a:stretch>
                  <a:fillRect l="-482" b="-172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3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55CA3-5339-82FA-708F-E5954C3F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1(i) Solución</a:t>
            </a:r>
            <a:endParaRPr lang="es-41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C72C63-0082-D1B0-A786-29AAD9EF10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1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s-419" sz="21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419" sz="21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21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1900" i="1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Aplicamos propiedad 1: </a:t>
                </a:r>
                <a14:m>
                  <m:oMath xmlns:m="http://schemas.openxmlformats.org/officeDocument/2006/math">
                    <m:r>
                      <a:rPr lang="es-419" sz="19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419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s-419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s-419" sz="19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9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419" sz="19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s-419" sz="19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19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419" sz="19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1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419" sz="21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21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1900" i="1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Aplicamos propiedad 2: </a:t>
                </a:r>
                <a14:m>
                  <m:oMath xmlns:m="http://schemas.openxmlformats.org/officeDocument/2006/math"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𝑠𝑖</m:t>
                    </m:r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𝑖𝑛𝑑𝑒𝑝𝑒𝑛𝑑𝑖𝑒𝑛𝑡𝑒𝑠</m:t>
                    </m:r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s-419" sz="1900" i="1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900" i="1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1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)+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)+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419" sz="21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21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1900" i="1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Aplicamos propiedad 3: </a:t>
                </a:r>
                <a14:m>
                  <m:oMath xmlns:m="http://schemas.openxmlformats.org/officeDocument/2006/math"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9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19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9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endParaRPr lang="es-419" sz="1900" i="1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1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21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𝜇</m:t>
                      </m:r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1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21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⋅4⋅</m:t>
                      </m:r>
                      <m:r>
                        <a:rPr lang="es-AR" sz="2100" b="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m:oMathPara>
                </a14:m>
                <a:endParaRPr lang="es-AR" sz="2100" b="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AR" sz="2100" b="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1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s-419" sz="21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s-419" sz="21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21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</m:e>
                          </m:bar>
                        </m:e>
                      </m:d>
                      <m:r>
                        <a:rPr lang="es-419" sz="21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419" sz="21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𝝁</m:t>
                      </m:r>
                    </m:oMath>
                  </m:oMathPara>
                </a14:m>
                <a:endParaRPr lang="es-419" sz="21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AR" sz="1800" b="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s-419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C72C63-0082-D1B0-A786-29AAD9EF1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b="-140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3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55CA3-5339-82FA-708F-E5954C3F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1(</a:t>
            </a:r>
            <a:r>
              <a:rPr lang="es-AR" err="1"/>
              <a:t>ii</a:t>
            </a:r>
            <a:r>
              <a:rPr lang="es-AR"/>
              <a:t>) Solución</a:t>
            </a:r>
            <a:endParaRPr lang="es-41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C72C63-0082-D1B0-A786-29AAD9EF10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6798"/>
                <a:ext cx="10515600" cy="5001202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49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419" sz="4900" i="1"/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4600" i="1" kern="10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Aplicamos propiedad 2: </a:t>
                </a:r>
                <a14:m>
                  <m:oMath xmlns:m="http://schemas.openxmlformats.org/officeDocument/2006/math"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𝑠𝑖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𝑖𝑛𝑑𝑒𝑝𝑒𝑛𝑑𝑖𝑒𝑛𝑡𝑒𝑠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s-419" sz="4600" i="1" kern="10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3500" i="1" kern="10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419" sz="4900" i="1"/>
              </a:p>
              <a:p>
                <a:pPr marL="0" indent="0">
                  <a:buNone/>
                </a:pPr>
                <a:endParaRPr lang="es-419" sz="1400" i="1" kern="10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400" i="1" kern="10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4600" i="1" kern="10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Aplicamos propiedad 1: </a:t>
                </a:r>
                <a14:m>
                  <m:oMath xmlns:m="http://schemas.openxmlformats.org/officeDocument/2006/math"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419" sz="4600" i="1" kern="10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4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419" sz="49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419" sz="4900" i="1"/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4600" i="1" kern="10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Aplicamos propiedad 3: </a:t>
                </a:r>
                <a14:m>
                  <m:oMath xmlns:m="http://schemas.openxmlformats.org/officeDocument/2006/math"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46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46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46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endParaRPr lang="es-419" sz="4600" i="1" kern="10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9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s-419" sz="4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419" sz="49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419" sz="49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419" sz="49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419" sz="4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49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419" sz="49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s-419" sz="4900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s-419" sz="4900"/>
              </a:p>
              <a:p>
                <a:pPr marL="0" indent="0">
                  <a:buNone/>
                </a:pPr>
                <a:endParaRPr lang="es-419" sz="340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4900" b="1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s-419" sz="4900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419" sz="4900" b="1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</m:d>
                      <m:r>
                        <a:rPr lang="es-419" sz="4900" b="1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419" sz="4900" b="1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𝝁</m:t>
                      </m:r>
                    </m:oMath>
                  </m:oMathPara>
                </a14:m>
                <a:endParaRPr lang="es-419" sz="4900" b="1" i="1" kern="10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/>
              </a:p>
              <a:p>
                <a:pPr marL="0" indent="0">
                  <a:buNone/>
                </a:pPr>
                <a:endParaRPr lang="es-419" sz="1400" i="1" kern="10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AR" sz="1800" b="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s-419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2C72C63-0082-D1B0-A786-29AAD9EF10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6798"/>
                <a:ext cx="10515600" cy="5001202"/>
              </a:xfr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11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8360F-9943-16E3-26B5-80BF5CD1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3 Enunciado</a:t>
            </a:r>
            <a:endParaRPr lang="es-41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B9CFBCD-9EC9-FD49-D482-9BBF172E9F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𝑀𝑒𝑑𝑖𝑎</m:t>
                      </m:r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𝑉𝑎𝑟𝑖𝑎𝑛𝑧𝑎</m:t>
                      </m:r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AR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bar>
                    </m:oMath>
                  </m:oMathPara>
                </a14:m>
                <a:endParaRPr lang="es-419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num>
                        <m:den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419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00050" indent="-400050">
                  <a:buAutoNum type="romanLcParenBoth"/>
                </a:pPr>
                <a:r>
                  <a:rPr lang="es-419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Mostrar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s-419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419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s-419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419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son estimadores sesgados de </a:t>
                </a:r>
                <a14:m>
                  <m:oMath xmlns:m="http://schemas.openxmlformats.org/officeDocument/2006/math">
                    <m:r>
                      <a:rPr lang="es-AR" sz="180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419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y calcular el sesgo.</a:t>
                </a:r>
              </a:p>
              <a:p>
                <a:pPr marL="400050" indent="-400050">
                  <a:buAutoNum type="romanLcParenBoth"/>
                </a:pPr>
                <a:r>
                  <a:rPr lang="es-419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¿Qué ocurre cuando n tiende a infinito? </a:t>
                </a:r>
              </a:p>
              <a:p>
                <a:pPr marL="400050" indent="-400050">
                  <a:buAutoNum type="romanLcParenBoth"/>
                </a:pPr>
                <a:endParaRPr lang="es-419" sz="18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Jeffrey M. Wooldridge - Introductory Econometrics p.744</a:t>
                </a:r>
                <a:endParaRPr lang="es-419" sz="1600" dirty="0"/>
              </a:p>
              <a:p>
                <a:pPr marL="0" indent="0">
                  <a:buNone/>
                </a:pPr>
                <a:endParaRPr lang="es-419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1B9CFBCD-9EC9-FD49-D482-9BBF172E9F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93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E94C5-ED4C-BCCB-139D-E84063856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1F20D-DD73-0388-797A-02EDD7F9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3 Enunciado</a:t>
            </a:r>
            <a:endParaRPr lang="es-41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88645C5-5118-AA72-A151-50286FAB2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𝑀𝑒𝑑𝑖𝑎</m:t>
                      </m:r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𝑉𝑎𝑟𝑖𝑎𝑛𝑧𝑎</m:t>
                      </m:r>
                      <m:r>
                        <a:rPr lang="es-AR" sz="280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80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AR" sz="2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419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bar>
                        <m:barPr>
                          <m:pos m:val="top"/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bar>
                    </m:oMath>
                  </m:oMathPara>
                </a14:m>
                <a:endParaRPr lang="es-419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419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num>
                        <m:den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419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00050" indent="-400050">
                  <a:buAutoNum type="romanLcParenBoth"/>
                </a:pPr>
                <a:r>
                  <a:rPr lang="es-419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Mostrar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s-419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419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419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s-419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419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son estimadores sesgados de </a:t>
                </a:r>
                <a14:m>
                  <m:oMath xmlns:m="http://schemas.openxmlformats.org/officeDocument/2006/math">
                    <m:r>
                      <a:rPr lang="es-AR" sz="180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s-419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y calcular el sesgo.</a:t>
                </a:r>
              </a:p>
              <a:p>
                <a:pPr marL="400050" indent="-400050">
                  <a:buAutoNum type="romanLcParenBoth"/>
                </a:pPr>
                <a:r>
                  <a:rPr lang="es-419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¿Qué ocurre cuando n tiende a infinito? </a:t>
                </a:r>
              </a:p>
              <a:p>
                <a:pPr marL="400050" indent="-400050">
                  <a:buAutoNum type="romanLcParenBoth"/>
                </a:pPr>
                <a:endParaRPr lang="es-419" sz="18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600" dirty="0"/>
                  <a:t>Jeffrey M. Wooldridge - Introductory Econometrics p.744</a:t>
                </a:r>
                <a:endParaRPr lang="es-419" sz="1600" dirty="0"/>
              </a:p>
              <a:p>
                <a:pPr marL="0" indent="0">
                  <a:buNone/>
                </a:pPr>
                <a:endParaRPr lang="es-419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88645C5-5118-AA72-A151-50286FAB2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8BE47B-2DCD-95DB-5F51-F4CE63044A6D}"/>
                  </a:ext>
                </a:extLst>
              </p:cNvPr>
              <p:cNvSpPr txBox="1"/>
              <p:nvPr/>
            </p:nvSpPr>
            <p:spPr>
              <a:xfrm>
                <a:off x="6165342" y="5241512"/>
                <a:ext cx="6094476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AR" sz="18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AR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s-AR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AR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</m:t>
                    </m:r>
                    <m:r>
                      <a:rPr lang="es-419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𝑖𝑛𝑑𝑒𝑝𝑒𝑛𝑑𝑖𝑒𝑛𝑡𝑒𝑠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419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s-419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s-419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s-AR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419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419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419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419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endParaRPr lang="es-419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8BE47B-2DCD-95DB-5F51-F4CE63044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342" y="5241512"/>
                <a:ext cx="6094476" cy="1477328"/>
              </a:xfrm>
              <a:prstGeom prst="rect">
                <a:avLst/>
              </a:prstGeom>
              <a:blipFill>
                <a:blip r:embed="rId3"/>
                <a:stretch>
                  <a:fillRect l="-700" t="-2066" b="-454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85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282AB-A2B0-D945-4DD0-C80EE377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3(i) Solución – Valor Esperado W1</a:t>
            </a:r>
            <a:endParaRPr lang="es-41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084AD8-0C57-1123-9793-CDDDC00BE8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419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419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s-419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s-419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s-419" sz="1800" i="1" kern="10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Aplicamos propiedad 1: </a:t>
                </a:r>
                <a14:m>
                  <m:oMath xmlns:m="http://schemas.openxmlformats.org/officeDocument/2006/math">
                    <m:r>
                      <a:rPr lang="es-419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s-419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419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419" sz="1800" i="1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i="1" kern="10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s-419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s-419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es-419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</m:oMath>
                  </m:oMathPara>
                </a14:m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1800" b="1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𝑬</m:t>
                      </m:r>
                      <m:d>
                        <m:dPr>
                          <m:ctrlPr>
                            <a:rPr lang="es-419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419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s-419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s-419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419" sz="18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419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  <m:r>
                                <a:rPr lang="es-419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419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s-419" sz="1800" b="1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den>
                          </m:f>
                        </m:e>
                      </m:d>
                      <m:r>
                        <a:rPr lang="es-419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s-419" sz="18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𝝁</m:t>
                      </m:r>
                    </m:oMath>
                  </m:oMathPara>
                </a14:m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s-419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3084AD8-0C57-1123-9793-CDDDC00BE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94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731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 Extra Light</vt:lpstr>
      <vt:lpstr>Aptos</vt:lpstr>
      <vt:lpstr>Aptos Display</vt:lpstr>
      <vt:lpstr>Arial</vt:lpstr>
      <vt:lpstr>Cambria Math</vt:lpstr>
      <vt:lpstr>Tema de Office</vt:lpstr>
      <vt:lpstr>Ejercicios Propuestos Propiedades de estimadores</vt:lpstr>
      <vt:lpstr>1 Enunciado</vt:lpstr>
      <vt:lpstr>Propiedades útiles</vt:lpstr>
      <vt:lpstr>Propiedades útiles</vt:lpstr>
      <vt:lpstr>1(i) Solución</vt:lpstr>
      <vt:lpstr>1(ii) Solución</vt:lpstr>
      <vt:lpstr>3 Enunciado</vt:lpstr>
      <vt:lpstr>3 Enunciado</vt:lpstr>
      <vt:lpstr>3(i) Solución – Valor Esperado W1</vt:lpstr>
      <vt:lpstr>3(i) Solución – Sesgo W1</vt:lpstr>
      <vt:lpstr>3(i) Solución – W2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Propuestos</dc:title>
  <dc:creator>Octavio Santalucia</dc:creator>
  <cp:lastModifiedBy>Octavio Santalucia</cp:lastModifiedBy>
  <cp:revision>2</cp:revision>
  <dcterms:created xsi:type="dcterms:W3CDTF">2024-03-11T15:04:01Z</dcterms:created>
  <dcterms:modified xsi:type="dcterms:W3CDTF">2025-03-09T12:45:06Z</dcterms:modified>
</cp:coreProperties>
</file>