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3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C36A6-27BA-4A39-817A-E23F00E51936}" v="2" dt="2024-03-11T16:27:53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tavio Santalucia" userId="bacb8c15-ec69-407c-a779-cefb28a37651" providerId="ADAL" clId="{961C36A6-27BA-4A39-817A-E23F00E51936}"/>
    <pc:docChg chg="modSld">
      <pc:chgData name="Octavio Santalucia" userId="bacb8c15-ec69-407c-a779-cefb28a37651" providerId="ADAL" clId="{961C36A6-27BA-4A39-817A-E23F00E51936}" dt="2024-03-11T16:27:53.825" v="1" actId="20577"/>
      <pc:docMkLst>
        <pc:docMk/>
      </pc:docMkLst>
      <pc:sldChg chg="modSp modAnim">
        <pc:chgData name="Octavio Santalucia" userId="bacb8c15-ec69-407c-a779-cefb28a37651" providerId="ADAL" clId="{961C36A6-27BA-4A39-817A-E23F00E51936}" dt="2024-03-11T16:27:53.825" v="1" actId="20577"/>
        <pc:sldMkLst>
          <pc:docMk/>
          <pc:sldMk cId="1425946184" sldId="261"/>
        </pc:sldMkLst>
        <pc:spChg chg="mod">
          <ac:chgData name="Octavio Santalucia" userId="bacb8c15-ec69-407c-a779-cefb28a37651" providerId="ADAL" clId="{961C36A6-27BA-4A39-817A-E23F00E51936}" dt="2024-03-11T16:27:53.825" v="1" actId="20577"/>
          <ac:spMkLst>
            <pc:docMk/>
            <pc:sldMk cId="1425946184" sldId="261"/>
            <ac:spMk id="3" creationId="{C3084AD8-0C57-1123-9793-CDDDC00BE8C4}"/>
          </ac:spMkLst>
        </pc:spChg>
      </pc:sldChg>
    </pc:docChg>
  </pc:docChgLst>
  <pc:docChgLst>
    <pc:chgData name="Octavio Santalucia" userId="bacb8c15-ec69-407c-a779-cefb28a37651" providerId="ADAL" clId="{C83E9D52-5A91-4403-89A1-5EE2F2606A60}"/>
    <pc:docChg chg="modSld">
      <pc:chgData name="Octavio Santalucia" userId="bacb8c15-ec69-407c-a779-cefb28a37651" providerId="ADAL" clId="{C83E9D52-5A91-4403-89A1-5EE2F2606A60}" dt="2024-03-11T20:28:41.317" v="4"/>
      <pc:docMkLst>
        <pc:docMk/>
      </pc:docMkLst>
      <pc:sldChg chg="modSp mod">
        <pc:chgData name="Octavio Santalucia" userId="bacb8c15-ec69-407c-a779-cefb28a37651" providerId="ADAL" clId="{C83E9D52-5A91-4403-89A1-5EE2F2606A60}" dt="2024-03-11T20:28:25.810" v="0"/>
        <pc:sldMkLst>
          <pc:docMk/>
          <pc:sldMk cId="1898941749" sldId="257"/>
        </pc:sldMkLst>
        <pc:spChg chg="mod">
          <ac:chgData name="Octavio Santalucia" userId="bacb8c15-ec69-407c-a779-cefb28a37651" providerId="ADAL" clId="{C83E9D52-5A91-4403-89A1-5EE2F2606A60}" dt="2024-03-11T20:28:25.810" v="0"/>
          <ac:spMkLst>
            <pc:docMk/>
            <pc:sldMk cId="1898941749" sldId="257"/>
            <ac:spMk id="3" creationId="{DAE92D6A-AEB6-C787-4419-E2EDECCDC6BE}"/>
          </ac:spMkLst>
        </pc:spChg>
      </pc:sldChg>
      <pc:sldChg chg="modSp mod">
        <pc:chgData name="Octavio Santalucia" userId="bacb8c15-ec69-407c-a779-cefb28a37651" providerId="ADAL" clId="{C83E9D52-5A91-4403-89A1-5EE2F2606A60}" dt="2024-03-11T20:28:41.317" v="4"/>
        <pc:sldMkLst>
          <pc:docMk/>
          <pc:sldMk cId="3349930838" sldId="260"/>
        </pc:sldMkLst>
        <pc:spChg chg="mod">
          <ac:chgData name="Octavio Santalucia" userId="bacb8c15-ec69-407c-a779-cefb28a37651" providerId="ADAL" clId="{C83E9D52-5A91-4403-89A1-5EE2F2606A60}" dt="2024-03-11T20:28:41.317" v="4"/>
          <ac:spMkLst>
            <pc:docMk/>
            <pc:sldMk cId="3349930838" sldId="260"/>
            <ac:spMk id="3" creationId="{1B9CFBCD-9EC9-FD49-D482-9BBF172E9F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F126-887C-B2A3-4BA1-0AAD8AC6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E932D1-29D7-5E65-68A7-F8F814652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38742-5234-28F5-85F1-382322F0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BA3C5-AB2A-68FE-B44E-9D66BF0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DDE9B-4DAC-3989-1C8D-6D465FF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78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90249-CCB6-B1CC-2138-133238E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47F9D-7545-3E57-2C21-CACE162A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78632-888F-81C7-A3C6-7E7689F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8C025-F754-66A1-C85D-A448B9F5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21603-4305-7492-A174-8747DBF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31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D6EA8C-11D7-087F-E0C4-976FADA6A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7F3158-D5CE-0D38-104E-8B0B9A4A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7E7C0-C30C-FC47-166B-6E3C8276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1C8D9-1559-114F-2644-B7313D1F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194FA-49B0-FF5D-DAA7-84D54FE3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91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60E2-2E38-7281-C1B9-0CA6136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8063B-29AE-66A5-33F4-F322ED7E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08B86-D226-7D21-EF87-9C47B77D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E1B07-4B79-8E07-702B-2FE95C2C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C6E81B-56AF-4726-3463-A702DC1F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65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F2C0-727C-03DC-925C-46468979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A4E63-C55B-5545-43E3-ECC51CD1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04B19-CB62-6913-2228-4DC1DFB5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0B183-CD27-3E16-83AB-00BF34F5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CC16B-3430-46F6-C554-CF6967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38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F651C-7B96-446C-BFD4-6B622F48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1F72E-1A42-BDB1-FB29-3E7BAD3DD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981477-C6E2-F225-A3CA-ECBF9669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8B3303-3135-4850-EBC1-91ECC2FB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0F9F4-D210-45C5-5D81-02F6F57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8CBB6-556C-B21C-461B-0449CF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62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23DCA-2846-316D-1B59-521218C6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52D7-52DC-552D-99EA-2BD6B1FE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1ED4A5-FCE0-2E85-8186-8F30749D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DB6FE2-0095-93CD-4D74-2DF2F6CC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646C19-0AA3-171D-A7C7-3B16E9866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5EE2D4-44C3-5E90-CAE1-65E76DB6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0ED4FC-63BB-F4CE-F947-195CD8C8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7D4A70-DB28-62E1-A9D0-C49EEC00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17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D1DA-2EC5-5F29-9F81-654E55C0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33678F-56DA-9725-8EFF-331EE81D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5BEB6E-66AB-A305-8EE3-AA07D1D8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5F522E-5E9A-11BC-5A51-E06A6ACE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5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504208-BC96-09C6-5E69-E0287E0F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EDDA1-F495-7442-F4CB-1ACFE9DC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8354C-E62A-8E7C-FA88-33E07A95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014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ABA76-C07A-C7A2-B789-34A1BF0E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A0E62-BA21-D8EB-D9EA-A5AFB20F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321A4A-12D2-3F18-B7C8-A0DD0327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33405-6095-7F92-184A-EC5B6081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79493-98F8-BEF5-0194-F6EDCC9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7A2088-0AC4-9561-844C-A305DCF6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963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CE07F-5EA0-88D5-CD93-AC3C4A7B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E709D2-843A-DF58-0965-49CD9FBAD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B2F939-E470-F2FF-1097-C1559EDC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A27C5-0D16-AC87-A463-AC654BBA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57F1BD-0DAD-E03A-F9A1-DDD20E54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63D08-86E7-9E1E-72A0-E76BDB3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494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0C860-432D-D523-BFA5-471CEB6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6E7B7-BFC3-AA8F-DF8C-E160FFFA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424FA-6149-EBCB-778A-18DE84A98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67D96-C20B-4F01-AFF1-DD3AAAFD0289}" type="datetimeFigureOut">
              <a:rPr lang="es-419" smtClean="0"/>
              <a:t>11/3/2024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777A5-FA72-F5EA-0A87-3A08C6D8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4B6DB-824E-BE6A-07C6-4111656D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F90E9-6CAB-4AF8-AB53-3CFD7726756A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25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BAFD-1F50-E51D-F889-40B9CCAB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Ejercicios</a:t>
            </a:r>
            <a:r>
              <a:rPr lang="en-US"/>
              <a:t> </a:t>
            </a:r>
            <a:r>
              <a:rPr lang="en-US" err="1"/>
              <a:t>Propuestos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4B41F-C704-4A02-2FF7-294020D23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Econometría</a:t>
            </a:r>
            <a:r>
              <a:rPr lang="en-US" dirty="0"/>
              <a:t> – </a:t>
            </a:r>
            <a:r>
              <a:rPr lang="en-US" dirty="0" err="1"/>
              <a:t>Clase</a:t>
            </a:r>
            <a:r>
              <a:rPr lang="en-US" dirty="0"/>
              <a:t> 2</a:t>
            </a:r>
          </a:p>
          <a:p>
            <a:r>
              <a:rPr lang="en-US" dirty="0"/>
              <a:t>Jeffrey M. Wooldridge - Introductory Econometrics p.744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284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7FE4E-224D-2C2B-08B7-413EA665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</a:t>
            </a:r>
            <a:r>
              <a:rPr lang="en-US" err="1"/>
              <a:t>Enunciado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E92D6A-AEB6-C787-4419-E2EDECCDC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7082" y="1932050"/>
                <a:ext cx="10222371" cy="33673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9600" b="0" i="0" smtClean="0">
                          <a:latin typeface="Cambria Math" panose="02040503050406030204" pitchFamily="18" charset="0"/>
                        </a:rPr>
                        <m:t>Poblaci</m:t>
                      </m:r>
                      <m:r>
                        <a:rPr lang="es-AR" sz="9600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AR" sz="9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AR" sz="96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9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9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AR" sz="9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960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9600" b="0" dirty="0" err="1"/>
                  <a:t>Muestra</a:t>
                </a:r>
                <a:r>
                  <a:rPr lang="en-US" sz="9600" dirty="0"/>
                  <a:t>:</a:t>
                </a:r>
                <a:r>
                  <a:rPr lang="en-US" sz="9600" b="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AR" sz="9600" b="0" dirty="0"/>
                  <a:t>]</a:t>
                </a:r>
              </a:p>
              <a:p>
                <a:pPr marL="0" indent="0">
                  <a:buNone/>
                </a:pPr>
                <a:r>
                  <a:rPr lang="es-AR" sz="9600" dirty="0"/>
                  <a:t>Estimadores:</a:t>
                </a:r>
                <a:endParaRPr lang="es-AR" sz="9600" b="0" dirty="0"/>
              </a:p>
              <a:p>
                <a:pPr marL="0" indent="0" algn="ctr">
                  <a:buNone/>
                </a:pPr>
                <a:br>
                  <a:rPr lang="es-AR" sz="9600" b="0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AR" sz="9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AR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s-419" sz="9600" dirty="0"/>
                  <a:t>= 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419" sz="9600" dirty="0"/>
                  <a:t>)</a:t>
                </a:r>
              </a:p>
              <a:p>
                <a:pPr marL="0" indent="0" algn="ctr">
                  <a:buNone/>
                </a:pPr>
                <a:endParaRPr lang="es-419" sz="9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96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419" sz="96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9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9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419" sz="9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419" sz="9600" dirty="0"/>
              </a:p>
              <a:p>
                <a:pPr marL="1371600" indent="-1371600">
                  <a:buAutoNum type="romanLcParenBoth"/>
                </a:pPr>
                <a:r>
                  <a:rPr lang="es-419" sz="9600" dirty="0"/>
                  <a:t>Hallar el valor esperado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AR" sz="9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AR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s-419" sz="9600" dirty="0"/>
                  <a:t> (en términos de </a:t>
                </a:r>
                <a14:m>
                  <m:oMath xmlns:m="http://schemas.openxmlformats.org/officeDocument/2006/math"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419" sz="9600" dirty="0"/>
                  <a:t>)</a:t>
                </a:r>
              </a:p>
              <a:p>
                <a:pPr marL="1371600" indent="-1371600">
                  <a:buAutoNum type="romanLcParenBoth"/>
                </a:pPr>
                <a:r>
                  <a:rPr lang="es-419" sz="9600" dirty="0"/>
                  <a:t>Hallar el valor esperado de W (en términos de </a:t>
                </a:r>
                <a14:m>
                  <m:oMath xmlns:m="http://schemas.openxmlformats.org/officeDocument/2006/math"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9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9600" b="0" dirty="0"/>
              </a:p>
              <a:p>
                <a:pPr marL="0" indent="0">
                  <a:buNone/>
                </a:pPr>
                <a:endParaRPr lang="es-419" sz="8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8800" dirty="0"/>
                  <a:t>Jeffrey M. Wooldridge - Introductory Econometrics p.744</a:t>
                </a:r>
                <a:endParaRPr lang="es-419" sz="8800" dirty="0"/>
              </a:p>
              <a:p>
                <a:pPr marL="0" indent="0">
                  <a:buNone/>
                </a:pPr>
                <a:endParaRPr lang="es-419" sz="9600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E92D6A-AEB6-C787-4419-E2EDECCDC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082" y="1932050"/>
                <a:ext cx="10222371" cy="3367313"/>
              </a:xfrm>
              <a:blipFill>
                <a:blip r:embed="rId2"/>
                <a:stretch>
                  <a:fillRect l="-954" b="-394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6470-B13F-AFBD-ECB5-E70E759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Propiedades útiles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E51BAD-671C-A6D6-E090-ACF3BC563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32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AR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AR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32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419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32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E51BAD-671C-A6D6-E090-ACF3BC563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55CA3-5339-82FA-708F-E5954C3F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1(i) Solución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900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19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19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900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2: </a:t>
                </a:r>
                <a14:m>
                  <m:oMath xmlns:m="http://schemas.openxmlformats.org/officeDocument/2006/math"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1900" i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900" i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900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3: </a:t>
                </a:r>
                <a14:m>
                  <m:oMath xmlns:m="http://schemas.openxmlformats.org/officeDocument/2006/math"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1900" i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⋅4⋅</m:t>
                      </m:r>
                      <m:r>
                        <a:rPr lang="es-AR" sz="21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s-AR" sz="2100" b="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2100" b="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21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bar>
                        </m:e>
                      </m:d>
                      <m:r>
                        <a:rPr lang="es-419" sz="21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21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21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14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3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55CA3-5339-82FA-708F-E5954C3F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1(</a:t>
            </a:r>
            <a:r>
              <a:rPr lang="es-AR" err="1"/>
              <a:t>ii</a:t>
            </a:r>
            <a:r>
              <a:rPr lang="es-AR"/>
              <a:t>) Solución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6798"/>
                <a:ext cx="10515600" cy="5001202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4900" i="1"/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46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2: </a:t>
                </a:r>
                <a14:m>
                  <m:oMath xmlns:m="http://schemas.openxmlformats.org/officeDocument/2006/math"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46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35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4900" i="1"/>
              </a:p>
              <a:p>
                <a:pPr marL="0" indent="0">
                  <a:buNone/>
                </a:pPr>
                <a:endParaRPr lang="es-419" sz="14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4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46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46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4900" i="1"/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46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3: </a:t>
                </a:r>
                <a14:m>
                  <m:oMath xmlns:m="http://schemas.openxmlformats.org/officeDocument/2006/math"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46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419" sz="4900"/>
              </a:p>
              <a:p>
                <a:pPr marL="0" indent="0">
                  <a:buNone/>
                </a:pPr>
                <a:endParaRPr lang="es-419" sz="3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49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49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</m:d>
                      <m:r>
                        <a:rPr lang="es-419" sz="49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49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4900" b="1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  <a:p>
                <a:pPr marL="0" indent="0">
                  <a:buNone/>
                </a:pPr>
                <a:endParaRPr lang="es-419" sz="14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6798"/>
                <a:ext cx="10515600" cy="500120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1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8360F-9943-16E3-26B5-80BF5CD1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 Enunciado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9CFBCD-9EC9-FD49-D482-9BBF172E9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num>
                        <m:den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</a:pPr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Mostrar que W1 y W2 son estimadores sesgados de mu, y calcular el sesgo.</a:t>
                </a:r>
              </a:p>
              <a:p>
                <a:pPr marL="400050" indent="-400050">
                  <a:buAutoNum type="romanLcParenBoth"/>
                </a:pPr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¿Qué ocurre cuando n tiende a infinito? </a:t>
                </a:r>
              </a:p>
              <a:p>
                <a:pPr marL="400050" indent="-400050">
                  <a:buAutoNum type="romanLcParenBoth"/>
                </a:pPr>
                <a:endParaRPr lang="es-419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Jeffrey M. Wooldridge - Introductory Econometrics p.744</a:t>
                </a:r>
                <a:endParaRPr lang="es-419" sz="1600"/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9CFBCD-9EC9-FD49-D482-9BBF172E9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3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282AB-A2B0-D945-4DD0-C80EE37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3(i) Solución – Valor Esperado W1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1800" i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i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E5D49E-D586-6898-9197-B1F74354325D}"/>
              </a:ext>
            </a:extLst>
          </p:cNvPr>
          <p:cNvSpPr/>
          <p:nvPr/>
        </p:nvSpPr>
        <p:spPr>
          <a:xfrm>
            <a:off x="838200" y="2892287"/>
            <a:ext cx="7669697" cy="1928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/>
              <a:t>		Denominador común</a:t>
            </a:r>
            <a:br>
              <a:rPr lang="es-AR"/>
            </a:br>
            <a:br>
              <a:rPr lang="es-AR"/>
            </a:br>
            <a:r>
              <a:rPr lang="es-AR"/>
              <a:t>		</a:t>
            </a:r>
            <a:br>
              <a:rPr lang="es-AR"/>
            </a:br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282AB-A2B0-D945-4DD0-C80EE37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3(i) Solución – Sesgo W1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4552" y="1690688"/>
                <a:ext cx="371535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𝑺𝒆𝒔𝒈𝒐</m:t>
                      </m:r>
                      <m:d>
                        <m:d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18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18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419" sz="18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419" sz="18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s-419" sz="18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s-419" sz="18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s-419" sz="18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419" sz="18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s-419" sz="1800" i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419" sz="14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AR" sz="1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14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sz="1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419" sz="1400" i="1" kern="10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419" sz="1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419" sz="1400" i="1" kern="100">
                  <a:solidFill>
                    <a:schemeClr val="bg1"/>
                  </a:solidFill>
                  <a:effectLst/>
                  <a:latin typeface="Abadi Extra Light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s-419" sz="1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br>
                  <a:rPr lang="es-419" sz="1400" i="1" kern="1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s-AR" sz="1800" b="1" i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AR" sz="1800" b="1" i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𝑺𝒆𝒔𝒈𝒐</m:t>
                      </m:r>
                      <m:d>
                        <m:d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419" sz="1800" b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4552" y="1690688"/>
                <a:ext cx="371535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brir llave 4">
            <a:extLst>
              <a:ext uri="{FF2B5EF4-FFF2-40B4-BE49-F238E27FC236}">
                <a16:creationId xmlns:a16="http://schemas.microsoft.com/office/drawing/2014/main" id="{9DA6468B-6427-574A-61EB-810E969101CC}"/>
              </a:ext>
            </a:extLst>
          </p:cNvPr>
          <p:cNvSpPr/>
          <p:nvPr/>
        </p:nvSpPr>
        <p:spPr>
          <a:xfrm>
            <a:off x="4979504" y="3001617"/>
            <a:ext cx="99391" cy="8050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CA4CBBC4-2803-1DF8-F5F8-6BF081D1E8AE}"/>
              </a:ext>
            </a:extLst>
          </p:cNvPr>
          <p:cNvSpPr/>
          <p:nvPr/>
        </p:nvSpPr>
        <p:spPr>
          <a:xfrm>
            <a:off x="4979504" y="3916017"/>
            <a:ext cx="99391" cy="1888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923B06-F62D-F3AD-C0FB-A0EE4A6EC3FA}"/>
              </a:ext>
            </a:extLst>
          </p:cNvPr>
          <p:cNvSpPr txBox="1"/>
          <p:nvPr/>
        </p:nvSpPr>
        <p:spPr>
          <a:xfrm>
            <a:off x="2735132" y="3825773"/>
            <a:ext cx="2159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>
                <a:solidFill>
                  <a:schemeClr val="bg1"/>
                </a:solidFill>
              </a:rPr>
              <a:t>Saco afuera del 	()</a:t>
            </a:r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282AB-A2B0-D945-4DD0-C80EE37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3(i) Solución – W2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9850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419" sz="1800" u="sng" kern="10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Valor esperado de W2</a:t>
                </a:r>
                <a:endParaRPr lang="es-419" sz="1800" u="sng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pos m:val="top"/>
                                  <m:ctrlP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bar>
                            </m:num>
                            <m:den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1800" i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98505"/>
              </a:xfrm>
              <a:blipFill>
                <a:blip r:embed="rId2"/>
                <a:stretch>
                  <a:fillRect l="-406" t="-2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084701-B298-1D2B-F330-4BAE3CF345E9}"/>
                  </a:ext>
                </a:extLst>
              </p:cNvPr>
              <p:cNvSpPr txBox="1"/>
              <p:nvPr/>
            </p:nvSpPr>
            <p:spPr>
              <a:xfrm>
                <a:off x="838200" y="4472608"/>
                <a:ext cx="10515599" cy="242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s-AR" u="sng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Sesgo de W2</a:t>
                </a:r>
                <a:endParaRPr lang="es-AR" sz="1800" b="0" u="sng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A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br>
                  <a:rPr lang="es-AR" sz="1800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0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A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s-AR" sz="1800" b="0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1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𝑺𝒆𝒔𝒈𝒐</m:t>
                      </m:r>
                      <m:d>
                        <m:dPr>
                          <m:ctrlP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AR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084701-B298-1D2B-F330-4BAE3CF3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2608"/>
                <a:ext cx="10515599" cy="2422715"/>
              </a:xfrm>
              <a:prstGeom prst="rect">
                <a:avLst/>
              </a:prstGeom>
              <a:blipFill>
                <a:blip r:embed="rId3"/>
                <a:stretch>
                  <a:fillRect l="-522" t="-17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Panorámica</PresentationFormat>
  <Paragraphs>96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Abadi Extra Light</vt:lpstr>
      <vt:lpstr>Aptos</vt:lpstr>
      <vt:lpstr>Aptos Display</vt:lpstr>
      <vt:lpstr>Arial</vt:lpstr>
      <vt:lpstr>Cambria Math</vt:lpstr>
      <vt:lpstr>Tema de Office</vt:lpstr>
      <vt:lpstr>Ejercicios Propuestos</vt:lpstr>
      <vt:lpstr>1 Enunciado</vt:lpstr>
      <vt:lpstr>Propiedades útiles</vt:lpstr>
      <vt:lpstr>1(i) Solución</vt:lpstr>
      <vt:lpstr>1(ii) Solución</vt:lpstr>
      <vt:lpstr>3 Enunciado</vt:lpstr>
      <vt:lpstr>3(i) Solución – Valor Esperado W1</vt:lpstr>
      <vt:lpstr>3(i) Solución – Sesgo W1</vt:lpstr>
      <vt:lpstr>3(i) Solución – W2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Propuestos</dc:title>
  <dc:creator>Octavio Santalucia</dc:creator>
  <cp:lastModifiedBy>Octavio Santalucia</cp:lastModifiedBy>
  <cp:revision>1</cp:revision>
  <dcterms:created xsi:type="dcterms:W3CDTF">2024-03-11T15:04:01Z</dcterms:created>
  <dcterms:modified xsi:type="dcterms:W3CDTF">2024-03-11T20:28:48Z</dcterms:modified>
</cp:coreProperties>
</file>