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e4772a3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e4772a3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e4772a3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e4772a3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4772a3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e4772a3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4772a3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4772a3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4772a3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e4772a3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4772a3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4772a3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4772a3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4772a3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e4772a3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e4772a3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e4772a3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e4772a3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6190"/>
              <a:buFont typeface="Arial"/>
              <a:buNone/>
            </a:pPr>
            <a:r>
              <a:rPr b="1" lang="es" sz="4200">
                <a:latin typeface="Raleway"/>
                <a:ea typeface="Raleway"/>
                <a:cs typeface="Raleway"/>
                <a:sym typeface="Raleway"/>
              </a:rPr>
              <a:t>Proyecto de desarrollo 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6190"/>
              <a:buFont typeface="Arial"/>
              <a:buNone/>
            </a:pPr>
            <a:r>
              <a:rPr b="1" lang="es" sz="4200">
                <a:latin typeface="Raleway"/>
                <a:ea typeface="Raleway"/>
                <a:cs typeface="Raleway"/>
                <a:sym typeface="Raleway"/>
              </a:rPr>
              <a:t>para gestión aduanera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Arial"/>
              <a:buNone/>
            </a:pPr>
            <a:r>
              <a:rPr b="1" i="1" lang="es" sz="1400">
                <a:solidFill>
                  <a:srgbClr val="878787"/>
                </a:solidFill>
                <a:latin typeface="Raleway"/>
                <a:ea typeface="Raleway"/>
                <a:cs typeface="Raleway"/>
                <a:sym typeface="Raleway"/>
              </a:rPr>
              <a:t>“Solución tecnológica para procesos de importación y exportación.” </a:t>
            </a:r>
            <a:endParaRPr b="1" i="1" sz="1400">
              <a:solidFill>
                <a:srgbClr val="878787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55200" y="2986525"/>
            <a:ext cx="263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Docente</a:t>
            </a:r>
            <a:r>
              <a:rPr b="1" lang="es" sz="72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72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ct val="100000"/>
              <a:buFont typeface="Lato"/>
              <a:buChar char="➢"/>
            </a:pPr>
            <a:r>
              <a:rPr b="1" i="1" lang="es" sz="7200">
                <a:solidFill>
                  <a:srgbClr val="878787"/>
                </a:solidFill>
                <a:latin typeface="Lato"/>
                <a:ea typeface="Lato"/>
                <a:cs typeface="Lato"/>
                <a:sym typeface="Lato"/>
              </a:rPr>
              <a:t>Ricardo Pino</a:t>
            </a:r>
            <a:endParaRPr b="1" i="1" sz="7200">
              <a:solidFill>
                <a:srgbClr val="8787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64100" y="2986525"/>
            <a:ext cx="41922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804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b="1" sz="1804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4">
              <a:latin typeface="Lato"/>
              <a:ea typeface="Lato"/>
              <a:cs typeface="Lato"/>
              <a:sym typeface="Lato"/>
            </a:endParaRPr>
          </a:p>
          <a:p>
            <a:pPr indent="-3431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804"/>
              <a:buFont typeface="Lato"/>
              <a:buChar char="➢"/>
            </a:pPr>
            <a:r>
              <a:rPr b="1" i="1" lang="es" sz="1804">
                <a:solidFill>
                  <a:srgbClr val="878787"/>
                </a:solidFill>
                <a:latin typeface="Lato"/>
                <a:ea typeface="Lato"/>
                <a:cs typeface="Lato"/>
                <a:sym typeface="Lato"/>
              </a:rPr>
              <a:t>Octavio Chávez</a:t>
            </a:r>
            <a:endParaRPr b="1" i="1" sz="1804">
              <a:solidFill>
                <a:srgbClr val="8787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31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804"/>
              <a:buFont typeface="Lato"/>
              <a:buChar char="➢"/>
            </a:pPr>
            <a:r>
              <a:rPr b="1" i="1" lang="es" sz="1804">
                <a:solidFill>
                  <a:srgbClr val="878787"/>
                </a:solidFill>
                <a:latin typeface="Lato"/>
                <a:ea typeface="Lato"/>
                <a:cs typeface="Lato"/>
                <a:sym typeface="Lato"/>
              </a:rPr>
              <a:t>Gustavo Cisternas                </a:t>
            </a:r>
            <a:endParaRPr b="1" i="1" sz="1804">
              <a:solidFill>
                <a:srgbClr val="8787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31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804"/>
              <a:buFont typeface="Lato"/>
              <a:buChar char="➢"/>
            </a:pPr>
            <a:r>
              <a:rPr b="1" i="1" lang="es" sz="1804">
                <a:solidFill>
                  <a:srgbClr val="878787"/>
                </a:solidFill>
                <a:latin typeface="Lato"/>
                <a:ea typeface="Lato"/>
                <a:cs typeface="Lato"/>
                <a:sym typeface="Lato"/>
              </a:rPr>
              <a:t>Benjamín Luengo</a:t>
            </a:r>
            <a:endParaRPr b="1" i="1" sz="1804">
              <a:solidFill>
                <a:srgbClr val="8787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31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1804"/>
              <a:buFont typeface="Lato"/>
              <a:buChar char="➢"/>
            </a:pPr>
            <a:r>
              <a:rPr b="1" i="1" lang="es" sz="1804">
                <a:solidFill>
                  <a:srgbClr val="878787"/>
                </a:solidFill>
                <a:latin typeface="Lato"/>
                <a:ea typeface="Lato"/>
                <a:cs typeface="Lato"/>
                <a:sym typeface="Lato"/>
              </a:rPr>
              <a:t>Benjamín Neira</a:t>
            </a:r>
            <a:endParaRPr b="1" i="1" sz="2870">
              <a:solidFill>
                <a:srgbClr val="878787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24" y="313198"/>
            <a:ext cx="2546299" cy="5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1907325"/>
            <a:ext cx="76887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presentó una solución bien estructurada, que integra los requerimientos clave y responde a las necesidades del cliente.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El sistema propuesto moderniza el trámite de salida vehicular, mejora los tiempos de atención y cumple con la normativa vigente.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El prototipo desarrollado es funcional, claro para el usuario y escalable.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Se justificó el uso de Figma, el modelo de calidad de Nielsen y el control de versiones semántico como parte del enfoque de desarrollo eficiente y centrado en el usuario.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Servicio Nacional de Aduanas enfrenta un aumento constante en el flujo de personas y vehículos, especialmente en pasos fronterizos estratégicos como Los Libertadores.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Este proyecto responde a ese </a:t>
            </a:r>
            <a:r>
              <a:rPr lang="es" sz="1600"/>
              <a:t>desafío</a:t>
            </a:r>
            <a:r>
              <a:rPr lang="es" sz="1600"/>
              <a:t> mediante el desarrollo de un sistema que optimiza la gestión de salida temporal de </a:t>
            </a:r>
            <a:r>
              <a:rPr lang="es" sz="1600"/>
              <a:t>vehículos, con una </a:t>
            </a:r>
            <a:r>
              <a:rPr lang="es" sz="1600"/>
              <a:t>arquitectura de microservicios, el modelo 4+1 y principios de usabilidad.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La propuesta se centra en mejorar el rendimiento, la seguridad y la eficiencia del proceso aduanero, presentando un prototipo funcional diseñado en Figma y gestionado con control de versiones </a:t>
            </a:r>
            <a:r>
              <a:rPr lang="es" sz="1600"/>
              <a:t>sistemáticos</a:t>
            </a:r>
            <a:r>
              <a:rPr lang="es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caso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1394D"/>
                </a:solidFill>
              </a:rPr>
              <a:t>El Servicio Nacional de Aduanas se enfrenta a un aumento constante del flujo de personas y mercancías, especialmente en puntos estratégicos como el Paso Los Libertadores. </a:t>
            </a:r>
            <a:endParaRPr sz="1600">
              <a:solidFill>
                <a:srgbClr val="3139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1394D"/>
                </a:solidFill>
              </a:rPr>
              <a:t>Este caso busca responder a ese desafío, proponiendo un mejor sistema, con el objetivo de lograr un control fronterizo más eficiente, seguro y alineado con las exigencias del comercio internacional.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 title="waterf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50" y="976425"/>
            <a:ext cx="3538976" cy="37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85250" y="1718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Cascada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83125" y="1329925"/>
            <a:ext cx="527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Metodología tradicional Cascada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28750" y="2333900"/>
            <a:ext cx="5852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La metodología en cascada es un modelo de desarrollo lineal y estructurado, donde cada fase depende de la anterior.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Es poco flexible ante cambios, exige documentación detallada y no permite retrocesos sin incurrir en altos costos. 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31394D"/>
                </a:solidFill>
                <a:latin typeface="Lato"/>
                <a:ea typeface="Lato"/>
                <a:cs typeface="Lato"/>
                <a:sym typeface="Lato"/>
              </a:rPr>
              <a:t>Resulta adecuada para proyectos con requisitos claros y bien definidos</a:t>
            </a:r>
            <a:endParaRPr sz="1600">
              <a:solidFill>
                <a:srgbClr val="3139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750500" y="967650"/>
            <a:ext cx="389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</a:t>
            </a:r>
            <a:endParaRPr/>
          </a:p>
        </p:txBody>
      </p:sp>
      <p:pic>
        <p:nvPicPr>
          <p:cNvPr id="116" name="Google Shape;116;p17" title="328458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25" y="2119700"/>
            <a:ext cx="977050" cy="9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 title="19960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225" y="3387688"/>
            <a:ext cx="977050" cy="9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475" y="2120588"/>
            <a:ext cx="977050" cy="97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108545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1475" y="3387688"/>
            <a:ext cx="977050" cy="9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220636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0025" y="2120413"/>
            <a:ext cx="975601" cy="9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0026" y="3388400"/>
            <a:ext cx="975600" cy="9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78500" y="1660900"/>
            <a:ext cx="1546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Ciudadano/Turista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33800" y="4506275"/>
            <a:ext cx="1635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Funcionario Aduana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584100" y="1660900"/>
            <a:ext cx="141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Funcionario SAG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280875" y="1660900"/>
            <a:ext cx="1233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Administrador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605700" y="4506275"/>
            <a:ext cx="1368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Funcionario PDI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130875" y="4506275"/>
            <a:ext cx="1533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Aduana Argentina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4+1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54100" y="2053775"/>
            <a:ext cx="80394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Vista de Escenario: </a:t>
            </a:r>
            <a:r>
              <a:rPr lang="es" sz="1400"/>
              <a:t>Muestra cómo </a:t>
            </a:r>
            <a:r>
              <a:rPr lang="es" sz="1400"/>
              <a:t>interactúan</a:t>
            </a:r>
            <a:r>
              <a:rPr lang="es" sz="1400"/>
              <a:t> los usuarios con el sistema y que funcionalidades se requieren.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Vista Lógica: </a:t>
            </a:r>
            <a:r>
              <a:rPr lang="es" sz="1400"/>
              <a:t>Define la estructura funcional del sistema, organizando sus módulos y responsabilidades.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Vista de Implementación: </a:t>
            </a:r>
            <a:r>
              <a:rPr lang="es" sz="1400"/>
              <a:t>Detalla la arquitectura interna y patrones utilizados para un desarrollo eficiente.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Vista de Procesos: </a:t>
            </a:r>
            <a:r>
              <a:rPr lang="es" sz="1400"/>
              <a:t>Modela el flujo de información y asegura un buen rendimiento bajo alta demanda.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Vista Física: </a:t>
            </a:r>
            <a:r>
              <a:rPr lang="es" sz="1400"/>
              <a:t> Despliegue del sistema, enfocándose en seguridad, escalabilidad y disponibilidad.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44100" y="896025"/>
            <a:ext cx="327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prototipo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75" y="1584325"/>
            <a:ext cx="2114475" cy="331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175" y="1583975"/>
            <a:ext cx="2012072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777" y="1583975"/>
            <a:ext cx="1985625" cy="33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975" y="1583963"/>
            <a:ext cx="2012075" cy="3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calidad basada en </a:t>
            </a:r>
            <a:r>
              <a:rPr lang="es"/>
              <a:t>heuristica</a:t>
            </a:r>
            <a:r>
              <a:rPr lang="es"/>
              <a:t> de Nielsen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64075" y="3661500"/>
            <a:ext cx="34086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1394D"/>
                </a:solidFill>
              </a:rPr>
              <a:t>Dirigido a </a:t>
            </a:r>
            <a:r>
              <a:rPr lang="es" sz="1600">
                <a:solidFill>
                  <a:srgbClr val="31394D"/>
                </a:solidFill>
              </a:rPr>
              <a:t>ciudadanos</a:t>
            </a:r>
            <a:r>
              <a:rPr lang="es" sz="1600">
                <a:solidFill>
                  <a:srgbClr val="31394D"/>
                </a:solidFill>
              </a:rPr>
              <a:t>.</a:t>
            </a:r>
            <a:endParaRPr sz="1600">
              <a:solidFill>
                <a:srgbClr val="3139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31394D"/>
                </a:solidFill>
              </a:rPr>
              <a:t>Permite detectar errores de diseño.</a:t>
            </a:r>
            <a:endParaRPr sz="1600">
              <a:solidFill>
                <a:srgbClr val="31394D"/>
              </a:solidFill>
            </a:endParaRPr>
          </a:p>
        </p:txBody>
      </p:sp>
      <p:pic>
        <p:nvPicPr>
          <p:cNvPr id="149" name="Google Shape;149;p20" title="1_FKk-PVDpOvePXWB7frLnDg.png"/>
          <p:cNvPicPr preferRelativeResize="0"/>
          <p:nvPr/>
        </p:nvPicPr>
        <p:blipFill rotWithShape="1">
          <a:blip r:embed="rId3">
            <a:alphaModFix/>
          </a:blip>
          <a:srcRect b="0" l="-5485" r="0" t="0"/>
          <a:stretch/>
        </p:blipFill>
        <p:spPr>
          <a:xfrm>
            <a:off x="3819025" y="1972575"/>
            <a:ext cx="4599126" cy="30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613025" y="2344025"/>
            <a:ext cx="32715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Conjunto de 10 principios de usabilidad.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Evalúa si una interfaz es fácil y clara para el usuario.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gestión de versiones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350" y="1910525"/>
            <a:ext cx="5670726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30850" y="1988450"/>
            <a:ext cx="303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A1A1A"/>
                </a:solidFill>
                <a:latin typeface="Lato Light"/>
                <a:ea typeface="Lato Light"/>
                <a:cs typeface="Lato Light"/>
                <a:sym typeface="Lato Light"/>
              </a:rPr>
              <a:t>Estructura usada: MAJOR.MINOR.PATCH</a:t>
            </a:r>
            <a:endParaRPr sz="1600">
              <a:solidFill>
                <a:srgbClr val="1A1A1A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A1A1A"/>
                </a:solidFill>
                <a:latin typeface="Lato Light"/>
                <a:ea typeface="Lato Light"/>
                <a:cs typeface="Lato Light"/>
                <a:sym typeface="Lato Light"/>
              </a:rPr>
              <a:t>- Mayor: Versión general del prototipo</a:t>
            </a:r>
            <a:endParaRPr sz="1600">
              <a:solidFill>
                <a:srgbClr val="1A1A1A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A1A1A"/>
                </a:solidFill>
                <a:latin typeface="Lato Light"/>
                <a:ea typeface="Lato Light"/>
                <a:cs typeface="Lato Light"/>
                <a:sym typeface="Lato Light"/>
              </a:rPr>
              <a:t>- Minor: Representa el día de trabajo</a:t>
            </a:r>
            <a:endParaRPr sz="1600">
              <a:solidFill>
                <a:srgbClr val="1A1A1A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A1A1A"/>
                </a:solidFill>
                <a:latin typeface="Lato Light"/>
                <a:ea typeface="Lato Light"/>
                <a:cs typeface="Lato Light"/>
                <a:sym typeface="Lato Light"/>
              </a:rPr>
              <a:t>- Patch: Cambios dentro del mismo día</a:t>
            </a:r>
            <a:endParaRPr sz="1600">
              <a:solidFill>
                <a:srgbClr val="1A1A1A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