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7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1"/>
  </p:normalViewPr>
  <p:slideViewPr>
    <p:cSldViewPr snapToGrid="0">
      <p:cViewPr varScale="1">
        <p:scale>
          <a:sx n="91" d="100"/>
          <a:sy n="91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DDA59808-1D0E-484E-BC0D-BB2E16E7F3DF}"/>
    <pc:docChg chg="addSld modSld">
      <pc:chgData name="Chi-Ching Lee" userId="7309231c4353d1c0" providerId="LiveId" clId="{DDA59808-1D0E-484E-BC0D-BB2E16E7F3DF}" dt="2024-03-22T01:21:01.581" v="37" actId="20577"/>
      <pc:docMkLst>
        <pc:docMk/>
      </pc:docMkLst>
      <pc:sldChg chg="modSp mod">
        <pc:chgData name="Chi-Ching Lee" userId="7309231c4353d1c0" providerId="LiveId" clId="{DDA59808-1D0E-484E-BC0D-BB2E16E7F3DF}" dt="2024-03-15T03:42:39.078" v="28" actId="13926"/>
        <pc:sldMkLst>
          <pc:docMk/>
          <pc:sldMk cId="4232534539" sldId="258"/>
        </pc:sldMkLst>
        <pc:spChg chg="mod">
          <ac:chgData name="Chi-Ching Lee" userId="7309231c4353d1c0" providerId="LiveId" clId="{DDA59808-1D0E-484E-BC0D-BB2E16E7F3DF}" dt="2024-03-15T03:42:39.078" v="28" actId="13926"/>
          <ac:spMkLst>
            <pc:docMk/>
            <pc:sldMk cId="4232534539" sldId="258"/>
            <ac:spMk id="3" creationId="{A84E686E-6C3F-47AC-3AF4-12A53F0B5A08}"/>
          </ac:spMkLst>
        </pc:spChg>
      </pc:sldChg>
      <pc:sldChg chg="modSp add mod">
        <pc:chgData name="Chi-Ching Lee" userId="7309231c4353d1c0" providerId="LiveId" clId="{DDA59808-1D0E-484E-BC0D-BB2E16E7F3DF}" dt="2024-03-22T01:21:01.581" v="37" actId="20577"/>
        <pc:sldMkLst>
          <pc:docMk/>
          <pc:sldMk cId="138674347" sldId="271"/>
        </pc:sldMkLst>
        <pc:spChg chg="mod">
          <ac:chgData name="Chi-Ching Lee" userId="7309231c4353d1c0" providerId="LiveId" clId="{DDA59808-1D0E-484E-BC0D-BB2E16E7F3DF}" dt="2024-03-22T01:21:01.581" v="37" actId="20577"/>
          <ac:spMkLst>
            <pc:docMk/>
            <pc:sldMk cId="138674347" sldId="271"/>
            <ac:spMk id="3" creationId="{5D7159B5-AA4F-5496-9CF0-8ADF729488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7AA2-5DFA-48C8-A9F4-5871ECF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EA666-1D50-150A-35E6-CD66F462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E9E8-0C2E-861E-2EBC-1CF4A48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25E90-CE15-4F90-0D47-35A731E4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E1C7C-103C-55CA-7963-E16176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7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10-F2EE-B119-20E9-8901678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15B761-8473-9EDF-ABE0-0290E956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AF91E-CBB9-354A-48D7-5986B9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A932F-3091-078D-94BA-2617FC6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8665F-E2B5-D755-D2D8-8F6975B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D4B9BC-CDAC-0C15-78B2-8FFBAB04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70C50-26ED-23BD-D5FF-4E4E9C1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9BA32-5762-A1F0-C44A-7519149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44919-50F3-E61C-3D45-8B8FA65B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4E7C2-28C8-DF4A-B404-66904194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6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BD9D-D877-F3DD-E24C-D01C6C6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CD638-A4C6-5359-B449-32B1489E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7E1FD-758A-E2B6-420F-0125A06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A4B05-FCAA-E369-549E-A3035F3D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0FAB2-868D-893E-B49B-83BBF27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3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A2F3B-249C-F3BF-EE09-AA9CFEA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F5B5A-0574-2B68-D7B7-160994D1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E7299-5824-0473-B18D-CD8E64A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6D5E3-53CF-03C8-6B13-6588DB7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6D028-7382-088F-4BB0-17B9C3DB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42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E277-41F3-9FB2-53FF-7EB54C5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AC954-9303-FE74-9612-F4B45B54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B3E0-F17A-B556-2A63-F9FA51BB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13306-219D-9728-E1DF-779A3C67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758B2-7512-9D67-29FE-7A0C9FF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ABA4C2-D653-5471-0962-4CA7A31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3B83-91BE-1348-07F1-DFF02A71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15D1A-808B-9D71-6F4F-9046DE6F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9702C-3733-F78A-855A-B452A26C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FC8A16-A8E3-BC27-C406-70D462B2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FDDB5-3F54-954C-0002-3697B50D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12144C-FFDF-D2D4-2FB4-14F7ED3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2559A3-BE0E-3990-FBB9-722C40A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812F18-675C-8FE4-915E-CD5FB28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7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3DAC5-4D81-0563-845D-0A36F9BF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72A50-30FB-C011-DAC0-A247172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BA26D6-1D63-327D-D43B-A249D50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E04E43-B54D-141C-6F1E-56762C5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6B38F-7E35-F2BE-253C-EEA5809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78C071-CA90-4EB0-D881-4DE63D5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13D82-852B-CE57-516C-B053720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1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F058-85BF-A6A7-7A01-CEB44AB7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E0D39-F269-B22E-8FE8-00E9CDA6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8C0EB-CFD2-F48F-C060-5504207A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F3E7C5-7551-BC7A-7C98-468EF2A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77DB-2D59-364D-F538-1498C1AB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7D22C9-1404-15E4-7971-3C88167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1F3F-EFEB-4899-E7B8-12822A48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36510-15DC-BFAB-21C7-9AD40860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2E2BA-E9CD-74E4-AF04-74A87689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BD596-5824-FD01-B5BC-47AB08EF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69476-1EA0-CBF7-720F-DF5D014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C2F49-C59D-27CF-95B5-0B5031D1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7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D186C1-2A05-E83C-B4FD-EF35618D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F37CC-2D0C-AF41-AB0B-DDA97BC7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2D6DA-D334-CB5D-4435-4FE3AC76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1384-CA22-9846-953F-1444E7A79E67}" type="datetimeFigureOut">
              <a:rPr kumimoji="1" lang="zh-TW" altLang="en-US" smtClean="0"/>
              <a:t>2025/3/27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33640-704E-52E6-5036-48383F7A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B2EE7-B617-B932-95DC-913FF89C5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5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9B4EA-DFA1-3BEA-261B-65F3555E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 練習作業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E3434-29BB-DA47-028A-EC41AA0E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架構實做分散式帳本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查帳、挖礦、轉帳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r>
              <a:rPr kumimoji="1" lang="en-US" altLang="zh-TW" sz="4000" dirty="0">
                <a:highlight>
                  <a:srgbClr val="FFFF00"/>
                </a:highlight>
              </a:rPr>
              <a:t>1</a:t>
            </a:r>
            <a:r>
              <a:rPr kumimoji="1" lang="zh-TW" altLang="en-US" sz="4000" dirty="0">
                <a:highlight>
                  <a:srgbClr val="FFFF00"/>
                </a:highlight>
              </a:rPr>
              <a:t>～</a:t>
            </a:r>
            <a:r>
              <a:rPr kumimoji="1" lang="en-US" altLang="zh-TW" sz="4000" dirty="0">
                <a:highlight>
                  <a:srgbClr val="FFFF00"/>
                </a:highlight>
              </a:rPr>
              <a:t>3 </a:t>
            </a:r>
            <a:r>
              <a:rPr kumimoji="1" lang="zh-TW" altLang="en-US" sz="4000" dirty="0">
                <a:highlight>
                  <a:srgbClr val="FFFF00"/>
                </a:highlight>
              </a:rPr>
              <a:t>人一組</a:t>
            </a:r>
          </a:p>
        </p:txBody>
      </p:sp>
    </p:spTree>
    <p:extLst>
      <p:ext uri="{BB962C8B-B14F-4D97-AF65-F5344CB8AC3E}">
        <p14:creationId xmlns:p14="http://schemas.microsoft.com/office/powerpoint/2010/main" val="32854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5D837E2-C950-58AA-65F6-C73FD0F1FA1C}"/>
              </a:ext>
            </a:extLst>
          </p:cNvPr>
          <p:cNvSpPr txBox="1"/>
          <p:nvPr/>
        </p:nvSpPr>
        <p:spPr>
          <a:xfrm>
            <a:off x="702527" y="730384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2.txt</a:t>
            </a:r>
          </a:p>
          <a:p>
            <a:r>
              <a:rPr kumimoji="1" lang="en-US" altLang="zh-TW" dirty="0"/>
              <a:t>angle,</a:t>
            </a:r>
            <a:r>
              <a:rPr kumimoji="1" lang="zh-TW" altLang="en-US" dirty="0"/>
              <a:t>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angel,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angel,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2A45AD-0472-3F1E-AFE1-AEB4BEEE2311}"/>
              </a:ext>
            </a:extLst>
          </p:cNvPr>
          <p:cNvSpPr txBox="1"/>
          <p:nvPr/>
        </p:nvSpPr>
        <p:spPr>
          <a:xfrm>
            <a:off x="3850887" y="730383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3.txt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5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angle,</a:t>
            </a:r>
            <a:r>
              <a:rPr kumimoji="1" lang="zh-TW" altLang="en-US" dirty="0"/>
              <a:t>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1F8C2A-CF83-9861-6414-BFADBADFF08C}"/>
              </a:ext>
            </a:extLst>
          </p:cNvPr>
          <p:cNvSpPr txBox="1"/>
          <p:nvPr/>
        </p:nvSpPr>
        <p:spPr>
          <a:xfrm>
            <a:off x="6999247" y="730383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4.txt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30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DAED81-31DB-1167-552B-E36F5E3208A6}"/>
              </a:ext>
            </a:extLst>
          </p:cNvPr>
          <p:cNvSpPr txBox="1"/>
          <p:nvPr/>
        </p:nvSpPr>
        <p:spPr>
          <a:xfrm>
            <a:off x="8229487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3.txt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A3A20-5679-93C2-7731-BD7CB43DBE98}"/>
              </a:ext>
            </a:extLst>
          </p:cNvPr>
          <p:cNvSpPr txBox="1"/>
          <p:nvPr/>
        </p:nvSpPr>
        <p:spPr>
          <a:xfrm>
            <a:off x="4818911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2.txt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20F05-B338-866B-ECAA-7BC365369EBD}"/>
              </a:ext>
            </a:extLst>
          </p:cNvPr>
          <p:cNvSpPr txBox="1"/>
          <p:nvPr/>
        </p:nvSpPr>
        <p:spPr>
          <a:xfrm>
            <a:off x="1838531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1.txt</a:t>
            </a:r>
            <a:endParaRPr lang="zh-TW" altLang="en-US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77E4C520-281F-3633-6D14-60E86C9D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73549"/>
              </p:ext>
            </p:extLst>
          </p:nvPr>
        </p:nvGraphicFramePr>
        <p:xfrm>
          <a:off x="1641706" y="3429000"/>
          <a:ext cx="9208431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792">
                  <a:extLst>
                    <a:ext uri="{9D8B030D-6E8A-4147-A177-3AD203B41FA5}">
                      <a16:colId xmlns:a16="http://schemas.microsoft.com/office/drawing/2014/main" val="1792833051"/>
                    </a:ext>
                  </a:extLst>
                </a:gridCol>
                <a:gridCol w="1393902">
                  <a:extLst>
                    <a:ext uri="{9D8B030D-6E8A-4147-A177-3AD203B41FA5}">
                      <a16:colId xmlns:a16="http://schemas.microsoft.com/office/drawing/2014/main" val="2715037881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169115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3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app_checkMoney.py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查詢</a:t>
                      </a:r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的餘額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app_checkLog.py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查詢</a:t>
                      </a:r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的交易記錄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app_transaction.py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 </a:t>
                      </a:r>
                      <a:r>
                        <a:rPr kumimoji="1" lang="en-US" altLang="zh-TW" dirty="0"/>
                        <a:t>B</a:t>
                      </a:r>
                      <a:r>
                        <a:rPr kumimoji="1" lang="zh-TW" altLang="en-US" dirty="0"/>
                        <a:t> </a:t>
                      </a:r>
                      <a:r>
                        <a:rPr kumimoji="1" lang="en-US" altLang="zh-TW" dirty="0"/>
                        <a:t>10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轉</a:t>
                      </a:r>
                      <a:r>
                        <a:rPr kumimoji="1" lang="en-US" altLang="zh-TW" dirty="0"/>
                        <a:t>10</a:t>
                      </a:r>
                      <a:r>
                        <a:rPr kumimoji="1" lang="zh-TW" altLang="en-US" dirty="0"/>
                        <a:t>元給</a:t>
                      </a:r>
                      <a:r>
                        <a:rPr kumimoji="1"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app_checkChain.py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檢查每一個區塊的</a:t>
                      </a:r>
                      <a:r>
                        <a:rPr lang="en-US" altLang="zh-TW" dirty="0"/>
                        <a:t>sha</a:t>
                      </a:r>
                      <a:r>
                        <a:rPr lang="zh-TW" altLang="en-US" dirty="0"/>
                        <a:t>值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帳本鍊完整，在螢幕顯示 </a:t>
                      </a:r>
                      <a:r>
                        <a:rPr lang="en-US" altLang="zh-TW" dirty="0"/>
                        <a:t>OK</a:t>
                      </a:r>
                    </a:p>
                    <a:p>
                      <a:r>
                        <a:rPr lang="zh-TW" altLang="en-US" dirty="0"/>
                        <a:t>帳本鍊受損，在螢幕顯示有錯誤的區塊編號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0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9C2B1CAA-E0DF-76B0-548B-C0B2CAE9427D}"/>
              </a:ext>
            </a:extLst>
          </p:cNvPr>
          <p:cNvSpPr/>
          <p:nvPr/>
        </p:nvSpPr>
        <p:spPr>
          <a:xfrm>
            <a:off x="2188353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1EB4EA-6740-A0CF-98C7-8599DA2D0A25}"/>
              </a:ext>
            </a:extLst>
          </p:cNvPr>
          <p:cNvSpPr/>
          <p:nvPr/>
        </p:nvSpPr>
        <p:spPr>
          <a:xfrm>
            <a:off x="2218033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625B361-C1F1-3643-796A-C5B253275DC6}"/>
              </a:ext>
            </a:extLst>
          </p:cNvPr>
          <p:cNvSpPr/>
          <p:nvPr/>
        </p:nvSpPr>
        <p:spPr>
          <a:xfrm>
            <a:off x="4926295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55738B-5741-DC91-2FF8-C46DD74CB6D0}"/>
              </a:ext>
            </a:extLst>
          </p:cNvPr>
          <p:cNvSpPr/>
          <p:nvPr/>
        </p:nvSpPr>
        <p:spPr>
          <a:xfrm>
            <a:off x="4955975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1E2C512-D16A-6AAC-3416-1CA2A4F12D9D}"/>
              </a:ext>
            </a:extLst>
          </p:cNvPr>
          <p:cNvSpPr/>
          <p:nvPr/>
        </p:nvSpPr>
        <p:spPr>
          <a:xfrm>
            <a:off x="7664237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AA9A3-2A51-7A2A-2F59-B9299AB30CAF}"/>
              </a:ext>
            </a:extLst>
          </p:cNvPr>
          <p:cNvSpPr/>
          <p:nvPr/>
        </p:nvSpPr>
        <p:spPr>
          <a:xfrm>
            <a:off x="7693917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D9562706-CA56-3D92-FD9A-3ED2A7EF42ED}"/>
              </a:ext>
            </a:extLst>
          </p:cNvPr>
          <p:cNvSpPr/>
          <p:nvPr/>
        </p:nvSpPr>
        <p:spPr>
          <a:xfrm>
            <a:off x="3464672" y="276563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43247EEC-DA45-007E-6585-7989F47F7750}"/>
              </a:ext>
            </a:extLst>
          </p:cNvPr>
          <p:cNvSpPr/>
          <p:nvPr/>
        </p:nvSpPr>
        <p:spPr>
          <a:xfrm>
            <a:off x="3464672" y="3330628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23D0CC8D-2421-B89B-975B-FBD8A7198F5C}"/>
              </a:ext>
            </a:extLst>
          </p:cNvPr>
          <p:cNvSpPr/>
          <p:nvPr/>
        </p:nvSpPr>
        <p:spPr>
          <a:xfrm>
            <a:off x="3464672" y="389562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1C05F09C-018B-2A7D-158A-76FF055B2AF4}"/>
              </a:ext>
            </a:extLst>
          </p:cNvPr>
          <p:cNvSpPr/>
          <p:nvPr/>
        </p:nvSpPr>
        <p:spPr>
          <a:xfrm>
            <a:off x="3464672" y="4460618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9E859A7A-7C81-7FA6-8252-185C5F174CB7}"/>
              </a:ext>
            </a:extLst>
          </p:cNvPr>
          <p:cNvSpPr/>
          <p:nvPr/>
        </p:nvSpPr>
        <p:spPr>
          <a:xfrm>
            <a:off x="3464672" y="502561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1CD1F626-1C40-E9FD-E59C-FF172F68C191}"/>
              </a:ext>
            </a:extLst>
          </p:cNvPr>
          <p:cNvSpPr/>
          <p:nvPr/>
        </p:nvSpPr>
        <p:spPr>
          <a:xfrm>
            <a:off x="6202614" y="271864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82364023-20C6-52C8-272B-516FBD6DE32A}"/>
              </a:ext>
            </a:extLst>
          </p:cNvPr>
          <p:cNvSpPr/>
          <p:nvPr/>
        </p:nvSpPr>
        <p:spPr>
          <a:xfrm>
            <a:off x="6202614" y="328364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剪去單一角落矩形 24">
            <a:extLst>
              <a:ext uri="{FF2B5EF4-FFF2-40B4-BE49-F238E27FC236}">
                <a16:creationId xmlns:a16="http://schemas.microsoft.com/office/drawing/2014/main" id="{343D4B49-C1E0-77F2-CBD1-EEAF4C702290}"/>
              </a:ext>
            </a:extLst>
          </p:cNvPr>
          <p:cNvSpPr/>
          <p:nvPr/>
        </p:nvSpPr>
        <p:spPr>
          <a:xfrm>
            <a:off x="6202614" y="384863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剪去單一角落矩形 25">
            <a:extLst>
              <a:ext uri="{FF2B5EF4-FFF2-40B4-BE49-F238E27FC236}">
                <a16:creationId xmlns:a16="http://schemas.microsoft.com/office/drawing/2014/main" id="{B009A1C9-D21E-DB02-BB75-A03D7E7CE788}"/>
              </a:ext>
            </a:extLst>
          </p:cNvPr>
          <p:cNvSpPr/>
          <p:nvPr/>
        </p:nvSpPr>
        <p:spPr>
          <a:xfrm>
            <a:off x="6202614" y="441363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剪去單一角落矩形 26">
            <a:extLst>
              <a:ext uri="{FF2B5EF4-FFF2-40B4-BE49-F238E27FC236}">
                <a16:creationId xmlns:a16="http://schemas.microsoft.com/office/drawing/2014/main" id="{FC689131-46C2-B45C-A7AE-65391C29D8E5}"/>
              </a:ext>
            </a:extLst>
          </p:cNvPr>
          <p:cNvSpPr/>
          <p:nvPr/>
        </p:nvSpPr>
        <p:spPr>
          <a:xfrm>
            <a:off x="6202614" y="497862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剪去單一角落矩形 27">
            <a:extLst>
              <a:ext uri="{FF2B5EF4-FFF2-40B4-BE49-F238E27FC236}">
                <a16:creationId xmlns:a16="http://schemas.microsoft.com/office/drawing/2014/main" id="{F4F9D8E6-90C3-1BF7-BCC8-8BBA855A0701}"/>
              </a:ext>
            </a:extLst>
          </p:cNvPr>
          <p:cNvSpPr/>
          <p:nvPr/>
        </p:nvSpPr>
        <p:spPr>
          <a:xfrm>
            <a:off x="8877512" y="271864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剪去單一角落矩形 28">
            <a:extLst>
              <a:ext uri="{FF2B5EF4-FFF2-40B4-BE49-F238E27FC236}">
                <a16:creationId xmlns:a16="http://schemas.microsoft.com/office/drawing/2014/main" id="{EE25F47E-13A1-6513-B07E-8CF98F5DC3FA}"/>
              </a:ext>
            </a:extLst>
          </p:cNvPr>
          <p:cNvSpPr/>
          <p:nvPr/>
        </p:nvSpPr>
        <p:spPr>
          <a:xfrm>
            <a:off x="8877512" y="328364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剪去單一角落矩形 29">
            <a:extLst>
              <a:ext uri="{FF2B5EF4-FFF2-40B4-BE49-F238E27FC236}">
                <a16:creationId xmlns:a16="http://schemas.microsoft.com/office/drawing/2014/main" id="{5A331EBE-2290-0BC3-4996-726A9E3A6074}"/>
              </a:ext>
            </a:extLst>
          </p:cNvPr>
          <p:cNvSpPr/>
          <p:nvPr/>
        </p:nvSpPr>
        <p:spPr>
          <a:xfrm>
            <a:off x="8877512" y="384863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剪去單一角落矩形 30">
            <a:extLst>
              <a:ext uri="{FF2B5EF4-FFF2-40B4-BE49-F238E27FC236}">
                <a16:creationId xmlns:a16="http://schemas.microsoft.com/office/drawing/2014/main" id="{D73FE51E-2933-FC1C-60C4-5AD695156220}"/>
              </a:ext>
            </a:extLst>
          </p:cNvPr>
          <p:cNvSpPr/>
          <p:nvPr/>
        </p:nvSpPr>
        <p:spPr>
          <a:xfrm>
            <a:off x="8877512" y="441363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剪去單一角落矩形 31">
            <a:extLst>
              <a:ext uri="{FF2B5EF4-FFF2-40B4-BE49-F238E27FC236}">
                <a16:creationId xmlns:a16="http://schemas.microsoft.com/office/drawing/2014/main" id="{73924CB7-6F5C-E485-F682-2D96EC826CA3}"/>
              </a:ext>
            </a:extLst>
          </p:cNvPr>
          <p:cNvSpPr/>
          <p:nvPr/>
        </p:nvSpPr>
        <p:spPr>
          <a:xfrm>
            <a:off x="8877512" y="497862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890977EE-D970-7C10-2852-38BC98FA9410}"/>
              </a:ext>
            </a:extLst>
          </p:cNvPr>
          <p:cNvSpPr/>
          <p:nvPr/>
        </p:nvSpPr>
        <p:spPr>
          <a:xfrm>
            <a:off x="3158551" y="2183158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2A04B-28DA-DE63-8F5C-3444A1250C49}"/>
              </a:ext>
            </a:extLst>
          </p:cNvPr>
          <p:cNvSpPr txBox="1"/>
          <p:nvPr/>
        </p:nvSpPr>
        <p:spPr>
          <a:xfrm>
            <a:off x="2706541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  <p:sp>
        <p:nvSpPr>
          <p:cNvPr id="39" name="左大括弧 38">
            <a:extLst>
              <a:ext uri="{FF2B5EF4-FFF2-40B4-BE49-F238E27FC236}">
                <a16:creationId xmlns:a16="http://schemas.microsoft.com/office/drawing/2014/main" id="{730302FC-19B0-FA95-3B87-228969BCFDEA}"/>
              </a:ext>
            </a:extLst>
          </p:cNvPr>
          <p:cNvSpPr/>
          <p:nvPr/>
        </p:nvSpPr>
        <p:spPr>
          <a:xfrm>
            <a:off x="5902193" y="2185062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49967C69-185D-A7E3-C589-05F42AE6AE38}"/>
              </a:ext>
            </a:extLst>
          </p:cNvPr>
          <p:cNvSpPr/>
          <p:nvPr/>
        </p:nvSpPr>
        <p:spPr>
          <a:xfrm>
            <a:off x="8538101" y="2268651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7C0174-C07E-392B-5350-26FBBF7D2984}"/>
              </a:ext>
            </a:extLst>
          </p:cNvPr>
          <p:cNvSpPr txBox="1"/>
          <p:nvPr/>
        </p:nvSpPr>
        <p:spPr>
          <a:xfrm>
            <a:off x="5444483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CDABA-A832-132C-EAD3-B3B246C55539}"/>
              </a:ext>
            </a:extLst>
          </p:cNvPr>
          <p:cNvSpPr txBox="1"/>
          <p:nvPr/>
        </p:nvSpPr>
        <p:spPr>
          <a:xfrm>
            <a:off x="8182425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5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5479-8DB0-C2B4-42AC-265636C2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BCC46-A048-073B-8B4A-53B950F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4395" cy="4351338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所有的帳本都放在共用資料夾</a:t>
            </a:r>
            <a:endParaRPr kumimoji="1" lang="en-US" altLang="zh-TW" dirty="0"/>
          </a:p>
          <a:p>
            <a:r>
              <a:rPr kumimoji="1" lang="zh-TW" altLang="en-US" dirty="0"/>
              <a:t>五個交易記錄分一個區塊</a:t>
            </a:r>
            <a:endParaRPr kumimoji="1" lang="en-US" altLang="zh-TW" dirty="0"/>
          </a:p>
          <a:p>
            <a:r>
              <a:rPr kumimoji="1" lang="en-US" altLang="zh-TW" dirty="0" err="1"/>
              <a:t>app_transaction.py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轉帳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若區塊已滿，需要新增區塊 </a:t>
            </a:r>
            <a:r>
              <a:rPr kumimoji="1" lang="en-US" altLang="zh-TW" dirty="0"/>
              <a:t>(</a:t>
            </a:r>
            <a:r>
              <a:rPr kumimoji="1" lang="zh-TW" altLang="en-US" dirty="0"/>
              <a:t>新建文字檔，產生上一個區塊的</a:t>
            </a:r>
            <a:r>
              <a:rPr kumimoji="1" lang="en-US" altLang="zh-TW" dirty="0"/>
              <a:t>Sha256)</a:t>
            </a:r>
          </a:p>
          <a:p>
            <a:r>
              <a:rPr lang="en-US" altLang="zh-TW" dirty="0" err="1"/>
              <a:t>app_checkChain.py</a:t>
            </a:r>
            <a:endParaRPr lang="zh-TW" altLang="en-US" dirty="0"/>
          </a:p>
          <a:p>
            <a:pPr lvl="1"/>
            <a:r>
              <a:rPr kumimoji="1" lang="zh-TW" altLang="en-US" dirty="0"/>
              <a:t>從第一個區塊頭檢查到最後一個區塊，檢查完成可從</a:t>
            </a:r>
            <a:r>
              <a:rPr kumimoji="1" lang="en-US" altLang="zh-TW" dirty="0"/>
              <a:t>angel</a:t>
            </a:r>
            <a:r>
              <a:rPr kumimoji="1" lang="zh-TW" altLang="en-US" dirty="0"/>
              <a:t>得到 </a:t>
            </a:r>
            <a:r>
              <a:rPr kumimoji="1" lang="en-US" altLang="zh-TW" dirty="0"/>
              <a:t>10</a:t>
            </a:r>
            <a:r>
              <a:rPr kumimoji="1" lang="zh-TW" altLang="en-US" dirty="0"/>
              <a:t>元獎勵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可使用任何程式語言撰寫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386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25E5F-A84A-6812-A44D-A792926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E686E-6C3F-47AC-3AF4-12A53F0B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Demo</a:t>
            </a:r>
            <a:r>
              <a:rPr kumimoji="1" lang="zh-TW" altLang="en-US" dirty="0"/>
              <a:t> 前，建立</a:t>
            </a:r>
            <a:r>
              <a:rPr kumimoji="1" lang="en-US" altLang="zh-TW" dirty="0"/>
              <a:t>3</a:t>
            </a:r>
            <a:r>
              <a:rPr kumimoji="1" lang="zh-TW" altLang="en-US" dirty="0"/>
              <a:t>個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，</a:t>
            </a:r>
            <a:r>
              <a:rPr kumimoji="1" lang="zh-TW" altLang="en-US" dirty="0">
                <a:highlight>
                  <a:srgbClr val="FFFF00"/>
                </a:highlight>
              </a:rPr>
              <a:t>產生</a:t>
            </a:r>
            <a:r>
              <a:rPr kumimoji="1" lang="en-US" altLang="zh-TW" dirty="0">
                <a:highlight>
                  <a:srgbClr val="FFFF00"/>
                </a:highlight>
              </a:rPr>
              <a:t>100</a:t>
            </a:r>
            <a:r>
              <a:rPr kumimoji="1" lang="zh-TW" altLang="en-US" dirty="0">
                <a:highlight>
                  <a:srgbClr val="FFFF00"/>
                </a:highlight>
              </a:rPr>
              <a:t>個交易記錄</a:t>
            </a:r>
            <a:r>
              <a:rPr kumimoji="1" lang="en-US" altLang="zh-TW" dirty="0">
                <a:highlight>
                  <a:srgbClr val="FFFF00"/>
                </a:highlight>
              </a:rPr>
              <a:t>(20</a:t>
            </a:r>
            <a:r>
              <a:rPr kumimoji="1" lang="zh-TW" altLang="en-US" dirty="0">
                <a:highlight>
                  <a:srgbClr val="FFFF00"/>
                </a:highlight>
              </a:rPr>
              <a:t>個帳本區塊</a:t>
            </a:r>
            <a:r>
              <a:rPr kumimoji="1" lang="en-US" altLang="zh-TW" dirty="0">
                <a:highlight>
                  <a:srgbClr val="FFFF00"/>
                </a:highlight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Demo</a:t>
            </a:r>
            <a:r>
              <a:rPr kumimoji="1" lang="zh-TW" altLang="en-US" dirty="0"/>
              <a:t> 流程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轉帳</a:t>
            </a:r>
            <a:r>
              <a:rPr kumimoji="1" lang="en-US" altLang="zh-TW" dirty="0"/>
              <a:t>6</a:t>
            </a:r>
            <a:r>
              <a:rPr kumimoji="1" lang="zh-TW" altLang="en-US" dirty="0"/>
              <a:t>次 </a:t>
            </a:r>
            <a:r>
              <a:rPr kumimoji="1" lang="en-US" altLang="zh-TW" dirty="0"/>
              <a:t>(</a:t>
            </a:r>
            <a:r>
              <a:rPr kumimoji="1" lang="zh-TW" altLang="en-US" dirty="0"/>
              <a:t>產生一個新區塊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登入</a:t>
            </a:r>
            <a:r>
              <a:rPr kumimoji="1" lang="en-US" altLang="zh-TW" dirty="0">
                <a:highlight>
                  <a:srgbClr val="FFFF00"/>
                </a:highlight>
              </a:rPr>
              <a:t>(attach</a:t>
            </a:r>
            <a:r>
              <a:rPr kumimoji="1" lang="zh-TW" altLang="en-US" dirty="0">
                <a:highlight>
                  <a:srgbClr val="FFFF00"/>
                </a:highlight>
              </a:rPr>
              <a:t>進</a:t>
            </a:r>
            <a:r>
              <a:rPr kumimoji="1" lang="en-US" altLang="zh-TW" dirty="0">
                <a:highlight>
                  <a:srgbClr val="FFFF00"/>
                </a:highlight>
              </a:rPr>
              <a:t>container)</a:t>
            </a:r>
            <a:r>
              <a:rPr kumimoji="1" lang="zh-TW" altLang="en-US" dirty="0"/>
              <a:t>任意二個 </a:t>
            </a:r>
            <a:r>
              <a:rPr kumimoji="1" lang="en-US" altLang="zh-TW" dirty="0"/>
              <a:t>clients</a:t>
            </a:r>
            <a:r>
              <a:rPr kumimoji="1" lang="zh-TW" altLang="en-US" dirty="0"/>
              <a:t> 查詢餘額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登入</a:t>
            </a:r>
            <a:r>
              <a:rPr kumimoji="1" lang="en-US" altLang="zh-TW" dirty="0">
                <a:highlight>
                  <a:srgbClr val="FFFF00"/>
                </a:highlight>
              </a:rPr>
              <a:t>(attach </a:t>
            </a:r>
            <a:r>
              <a:rPr kumimoji="1" lang="zh-TW" altLang="en-US" dirty="0">
                <a:highlight>
                  <a:srgbClr val="FFFF00"/>
                </a:highlight>
              </a:rPr>
              <a:t>進</a:t>
            </a:r>
            <a:r>
              <a:rPr kumimoji="1" lang="en-US" altLang="zh-TW" dirty="0">
                <a:highlight>
                  <a:srgbClr val="FFFF00"/>
                </a:highlight>
              </a:rPr>
              <a:t>container)</a:t>
            </a:r>
            <a:r>
              <a:rPr kumimoji="1" lang="zh-TW" altLang="en-US" dirty="0"/>
              <a:t>任意二個 </a:t>
            </a:r>
            <a:r>
              <a:rPr kumimoji="1" lang="en-US" altLang="zh-TW" dirty="0"/>
              <a:t>clients</a:t>
            </a:r>
            <a:r>
              <a:rPr kumimoji="1" lang="zh-TW" altLang="en-US" dirty="0"/>
              <a:t> 查詢交易記錄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檢查帳本鍊完整性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竄改一個區塊，檢查帳本鍊完整性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Demo</a:t>
            </a:r>
            <a:r>
              <a:rPr kumimoji="1" lang="zh-TW" altLang="en-US" dirty="0"/>
              <a:t>獎勵 </a:t>
            </a:r>
            <a:r>
              <a:rPr kumimoji="1" lang="en-US" altLang="zh-TW" dirty="0">
                <a:highlight>
                  <a:srgbClr val="FFFF00"/>
                </a:highlight>
              </a:rPr>
              <a:t>(</a:t>
            </a:r>
            <a:r>
              <a:rPr kumimoji="1" lang="zh-TW" altLang="en-US" dirty="0">
                <a:highlight>
                  <a:srgbClr val="FFFF00"/>
                </a:highlight>
              </a:rPr>
              <a:t>一組為單位</a:t>
            </a:r>
            <a:r>
              <a:rPr kumimoji="1" lang="en-US" altLang="zh-TW" dirty="0">
                <a:highlight>
                  <a:srgbClr val="FFFF00"/>
                </a:highlight>
              </a:rPr>
              <a:t>)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前</a:t>
            </a:r>
            <a:r>
              <a:rPr kumimoji="1" lang="en-US" altLang="zh-TW" dirty="0"/>
              <a:t>3</a:t>
            </a:r>
            <a:r>
              <a:rPr kumimoji="1" lang="zh-TW" altLang="en-US" dirty="0"/>
              <a:t>組：</a:t>
            </a:r>
            <a:r>
              <a:rPr kumimoji="1" lang="en-US" altLang="zh-TW" dirty="0"/>
              <a:t>2000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第</a:t>
            </a:r>
            <a:r>
              <a:rPr kumimoji="1" lang="en-US" altLang="zh-TW" dirty="0"/>
              <a:t>4</a:t>
            </a:r>
            <a:r>
              <a:rPr kumimoji="1" lang="zh-TW" altLang="en-US" dirty="0"/>
              <a:t>組 </a:t>
            </a:r>
            <a:r>
              <a:rPr kumimoji="1" lang="en-US" altLang="zh-TW" dirty="0"/>
              <a:t>1000,</a:t>
            </a:r>
            <a:r>
              <a:rPr kumimoji="1" lang="zh-TW" altLang="en-US" dirty="0"/>
              <a:t> 第</a:t>
            </a:r>
            <a:r>
              <a:rPr kumimoji="1" lang="en-US" altLang="zh-TW" dirty="0"/>
              <a:t>5</a:t>
            </a:r>
            <a:r>
              <a:rPr kumimoji="1" lang="zh-TW" altLang="en-US" dirty="0"/>
              <a:t>組 </a:t>
            </a:r>
            <a:r>
              <a:rPr kumimoji="1" lang="en-US" altLang="zh-TW" dirty="0"/>
              <a:t>950,</a:t>
            </a:r>
            <a:r>
              <a:rPr kumimoji="1" lang="zh-TW" altLang="en-US" dirty="0"/>
              <a:t> 第</a:t>
            </a:r>
            <a:r>
              <a:rPr kumimoji="1" lang="en-US" altLang="zh-TW" dirty="0"/>
              <a:t>6</a:t>
            </a:r>
            <a:r>
              <a:rPr kumimoji="1" lang="zh-TW" altLang="en-US" dirty="0"/>
              <a:t>組 </a:t>
            </a:r>
            <a:r>
              <a:rPr kumimoji="1" lang="en-US" altLang="zh-TW" dirty="0"/>
              <a:t>900……</a:t>
            </a:r>
          </a:p>
        </p:txBody>
      </p:sp>
    </p:spTree>
    <p:extLst>
      <p:ext uri="{BB962C8B-B14F-4D97-AF65-F5344CB8AC3E}">
        <p14:creationId xmlns:p14="http://schemas.microsoft.com/office/powerpoint/2010/main" val="423253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D0710-96FC-427D-A8C3-4310FAE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</a:t>
            </a:r>
            <a:r>
              <a:rPr kumimoji="1" lang="zh-TW" altLang="en-US" dirty="0"/>
              <a:t>、上傳</a:t>
            </a:r>
            <a:r>
              <a:rPr kumimoji="1" lang="en-US" altLang="zh-TW" dirty="0"/>
              <a:t>e-learning</a:t>
            </a:r>
            <a:r>
              <a:rPr kumimoji="1" lang="zh-TW" altLang="en-US" dirty="0"/>
              <a:t> 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159B5-AA4F-5496-9CF0-8ADF7294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FF0000"/>
                </a:solidFill>
              </a:rPr>
              <a:t>4/11</a:t>
            </a:r>
            <a:r>
              <a:rPr kumimoji="1" lang="en-US" altLang="zh-TW" dirty="0"/>
              <a:t> 17:00</a:t>
            </a:r>
            <a:r>
              <a:rPr kumimoji="1" lang="zh-TW" altLang="en-US" dirty="0"/>
              <a:t>前</a:t>
            </a:r>
            <a:r>
              <a:rPr kumimoji="1" lang="en-US" altLang="zh-TW" dirty="0"/>
              <a:t>)</a:t>
            </a:r>
            <a:r>
              <a:rPr kumimoji="1" lang="zh-TW" altLang="en-US" dirty="0"/>
              <a:t>  </a:t>
            </a:r>
            <a:r>
              <a:rPr kumimoji="1" lang="en-US" altLang="zh-TW" dirty="0"/>
              <a:t>Demo</a:t>
            </a:r>
            <a:r>
              <a:rPr kumimoji="1" lang="zh-TW" altLang="en-US" dirty="0"/>
              <a:t> 完畢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Code</a:t>
            </a:r>
            <a:r>
              <a:rPr kumimoji="1" lang="zh-TW" altLang="en-US" dirty="0"/>
              <a:t> 要上傳到 </a:t>
            </a:r>
            <a:r>
              <a:rPr kumimoji="1" lang="en-US" altLang="zh-TW" dirty="0"/>
              <a:t>e-learning</a:t>
            </a:r>
          </a:p>
          <a:p>
            <a:endParaRPr kumimoji="1" lang="en-US" altLang="zh-TW" dirty="0"/>
          </a:p>
          <a:p>
            <a:r>
              <a:rPr kumimoji="1" lang="zh-TW" altLang="en-US" dirty="0">
                <a:solidFill>
                  <a:srgbClr val="FF0000"/>
                </a:solidFill>
              </a:rPr>
              <a:t>每個人都要上傳，</a:t>
            </a:r>
            <a:r>
              <a:rPr kumimoji="1" lang="en-US" altLang="zh-TW" dirty="0">
                <a:solidFill>
                  <a:srgbClr val="FF0000"/>
                </a:solidFill>
              </a:rPr>
              <a:t>code</a:t>
            </a:r>
            <a:r>
              <a:rPr kumimoji="1" lang="zh-TW" altLang="en-US" dirty="0">
                <a:solidFill>
                  <a:srgbClr val="FF0000"/>
                </a:solidFill>
              </a:rPr>
              <a:t>第一行標註同組組員的姓名、學號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EFEB5-F3D6-5A58-3A32-2376B83B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7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33C65F73D92EA4DB75C8654BFE84B94" ma:contentTypeVersion="8" ma:contentTypeDescription="建立新的文件。" ma:contentTypeScope="" ma:versionID="073e2b01bb457e4cc6d5cb46e31aa752">
  <xsd:schema xmlns:xsd="http://www.w3.org/2001/XMLSchema" xmlns:xs="http://www.w3.org/2001/XMLSchema" xmlns:p="http://schemas.microsoft.com/office/2006/metadata/properties" xmlns:ns2="ae07d361-0bc1-4f10-bb2c-52306fca5c5d" targetNamespace="http://schemas.microsoft.com/office/2006/metadata/properties" ma:root="true" ma:fieldsID="f8b901c01eed6ff9a34eb69fafc735a9" ns2:_="">
    <xsd:import namespace="ae07d361-0bc1-4f10-bb2c-52306fca5c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7d361-0bc1-4f10-bb2c-52306fca5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967C58-9EB5-46DF-AA36-39623D9FAF24}"/>
</file>

<file path=customXml/itemProps2.xml><?xml version="1.0" encoding="utf-8"?>
<ds:datastoreItem xmlns:ds="http://schemas.openxmlformats.org/officeDocument/2006/customXml" ds:itemID="{E7ABFB4D-12FB-47A1-B0E4-4A5792CA4E49}"/>
</file>

<file path=customXml/itemProps3.xml><?xml version="1.0" encoding="utf-8"?>
<ds:datastoreItem xmlns:ds="http://schemas.openxmlformats.org/officeDocument/2006/customXml" ds:itemID="{7A85D6C6-D482-4B09-9544-26036FE08F55}"/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469</Words>
  <Application>Microsoft Office PowerPoint</Application>
  <PresentationFormat>寬螢幕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Container 練習作業</vt:lpstr>
      <vt:lpstr>PowerPoint 簡報</vt:lpstr>
      <vt:lpstr>PowerPoint 簡報</vt:lpstr>
      <vt:lpstr>架構</vt:lpstr>
      <vt:lpstr>Demo</vt:lpstr>
      <vt:lpstr>Demo、上傳e-learning 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李季青</dc:creator>
  <cp:lastModifiedBy>季青實驗室 李</cp:lastModifiedBy>
  <cp:revision>25</cp:revision>
  <dcterms:created xsi:type="dcterms:W3CDTF">2023-03-12T14:27:56Z</dcterms:created>
  <dcterms:modified xsi:type="dcterms:W3CDTF">2025-03-28T01:38:54Z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0x010100933C65F73D92EA4DB75C8654BFE84B94</vt:lpwstr>
  </property>
</Properties>
</file>