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56" r:id="rId3"/>
    <p:sldId id="260" r:id="rId4"/>
    <p:sldId id="257" r:id="rId5"/>
    <p:sldId id="258" r:id="rId6"/>
    <p:sldId id="271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1"/>
  </p:normalViewPr>
  <p:slideViewPr>
    <p:cSldViewPr snapToGrid="0">
      <p:cViewPr varScale="1">
        <p:scale>
          <a:sx n="91" d="100"/>
          <a:sy n="91" d="100"/>
        </p:scale>
        <p:origin x="102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i-Ching Lee" userId="7309231c4353d1c0" providerId="LiveId" clId="{DDA59808-1D0E-484E-BC0D-BB2E16E7F3DF}"/>
    <pc:docChg chg="addSld modSld">
      <pc:chgData name="Chi-Ching Lee" userId="7309231c4353d1c0" providerId="LiveId" clId="{DDA59808-1D0E-484E-BC0D-BB2E16E7F3DF}" dt="2024-03-22T01:21:01.581" v="37" actId="20577"/>
      <pc:docMkLst>
        <pc:docMk/>
      </pc:docMkLst>
      <pc:sldChg chg="modSp mod">
        <pc:chgData name="Chi-Ching Lee" userId="7309231c4353d1c0" providerId="LiveId" clId="{DDA59808-1D0E-484E-BC0D-BB2E16E7F3DF}" dt="2024-03-15T03:42:39.078" v="28" actId="13926"/>
        <pc:sldMkLst>
          <pc:docMk/>
          <pc:sldMk cId="4232534539" sldId="258"/>
        </pc:sldMkLst>
        <pc:spChg chg="mod">
          <ac:chgData name="Chi-Ching Lee" userId="7309231c4353d1c0" providerId="LiveId" clId="{DDA59808-1D0E-484E-BC0D-BB2E16E7F3DF}" dt="2024-03-15T03:42:39.078" v="28" actId="13926"/>
          <ac:spMkLst>
            <pc:docMk/>
            <pc:sldMk cId="4232534539" sldId="258"/>
            <ac:spMk id="3" creationId="{A84E686E-6C3F-47AC-3AF4-12A53F0B5A08}"/>
          </ac:spMkLst>
        </pc:spChg>
      </pc:sldChg>
      <pc:sldChg chg="modSp add mod">
        <pc:chgData name="Chi-Ching Lee" userId="7309231c4353d1c0" providerId="LiveId" clId="{DDA59808-1D0E-484E-BC0D-BB2E16E7F3DF}" dt="2024-03-22T01:21:01.581" v="37" actId="20577"/>
        <pc:sldMkLst>
          <pc:docMk/>
          <pc:sldMk cId="138674347" sldId="271"/>
        </pc:sldMkLst>
        <pc:spChg chg="mod">
          <ac:chgData name="Chi-Ching Lee" userId="7309231c4353d1c0" providerId="LiveId" clId="{DDA59808-1D0E-484E-BC0D-BB2E16E7F3DF}" dt="2024-03-22T01:21:01.581" v="37" actId="20577"/>
          <ac:spMkLst>
            <pc:docMk/>
            <pc:sldMk cId="138674347" sldId="271"/>
            <ac:spMk id="3" creationId="{5D7159B5-AA4F-5496-9CF0-8ADF729488B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CA7AA2-5DFA-48C8-A9F4-5871ECF1B9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B0EA666-1D50-150A-35E6-CD66F46253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2F8E9E8-0C2E-861E-2EBC-1CF4A4889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F1384-CA22-9846-953F-1444E7A79E67}" type="datetimeFigureOut">
              <a:rPr kumimoji="1" lang="zh-TW" altLang="en-US" smtClean="0"/>
              <a:t>2024/3/22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FB25E90-CE15-4F90-0D47-35A731E4E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2DE1C7C-103C-55CA-7963-E16176CE6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76E99-2F0C-4345-8B41-CA87DC33F56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47774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F17B10-F2EE-B119-20E9-8901678A2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815B761-8473-9EDF-ABE0-0290E95609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B3AF91E-CBB9-354A-48D7-5986B9B88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F1384-CA22-9846-953F-1444E7A79E67}" type="datetimeFigureOut">
              <a:rPr kumimoji="1" lang="zh-TW" altLang="en-US" smtClean="0"/>
              <a:t>2024/3/22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62A932F-3091-078D-94BA-2617FC687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428665F-E2B5-D755-D2D8-8F6975BCD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76E99-2F0C-4345-8B41-CA87DC33F56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2852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E8D4B9BC-CDAC-0C15-78B2-8FFBAB0436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BB70C50-26ED-23BD-D5FF-4E4E9C101F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749BA32-5762-A1F0-C44A-75191493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F1384-CA22-9846-953F-1444E7A79E67}" type="datetimeFigureOut">
              <a:rPr kumimoji="1" lang="zh-TW" altLang="en-US" smtClean="0"/>
              <a:t>2024/3/22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DE44919-50F3-E61C-3D45-8B8FA65B9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7B4E7C2-28C8-DF4A-B404-669041942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76E99-2F0C-4345-8B41-CA87DC33F56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014620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FFBD9D-D877-F3DD-E24C-D01C6C694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6DCD638-A4C6-5359-B449-32B1489E82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167E1FD-758A-E2B6-420F-0125A065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F1384-CA22-9846-953F-1444E7A79E67}" type="datetimeFigureOut">
              <a:rPr kumimoji="1" lang="zh-TW" altLang="en-US" smtClean="0"/>
              <a:t>2024/3/22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10A4B05-FCAA-E369-549E-A3035F3DB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0C0FAB2-868D-893E-B49B-83BBF2736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76E99-2F0C-4345-8B41-CA87DC33F56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58315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BA2F3B-249C-F3BF-EE09-AA9CFEA80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E6F5B5A-0574-2B68-D7B7-160994D1CE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61E7299-5824-0473-B18D-CD8E64AF8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F1384-CA22-9846-953F-1444E7A79E67}" type="datetimeFigureOut">
              <a:rPr kumimoji="1" lang="zh-TW" altLang="en-US" smtClean="0"/>
              <a:t>2024/3/22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EE6D5E3-53CF-03C8-6B13-6588DB709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CE6D028-7382-088F-4BB0-17B9C3DBE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76E99-2F0C-4345-8B41-CA87DC33F56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945421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78E277-41F3-9FB2-53FF-7EB54C584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AEAC954-9303-FE74-9612-F4B45B5474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6B0B3E0-F17A-B556-2A63-F9FA51BB03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1113306-219D-9728-E1DF-779A3C674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F1384-CA22-9846-953F-1444E7A79E67}" type="datetimeFigureOut">
              <a:rPr kumimoji="1" lang="zh-TW" altLang="en-US" smtClean="0"/>
              <a:t>2024/3/22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40758B2-7512-9D67-29FE-7A0C9FFB7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4ABA4C2-D653-5471-0962-4CA7A31FB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76E99-2F0C-4345-8B41-CA87DC33F56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88642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1B3B83-91BE-1348-07F1-DFF02A711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1015D1A-808B-9D71-6F4F-9046DE6FF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3D9702C-3733-F78A-855A-B452A26C15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FFC8A16-A8E3-BC27-C406-70D462B2CE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3C7FDDB5-3F54-954C-0002-3697B50D02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1912144C-FFDF-D2D4-2FB4-14F7ED3ED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F1384-CA22-9846-953F-1444E7A79E67}" type="datetimeFigureOut">
              <a:rPr kumimoji="1" lang="zh-TW" altLang="en-US" smtClean="0"/>
              <a:t>2024/3/22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7E2559A3-BE0E-3990-FBB9-722C40A37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08812F18-675C-8FE4-915E-CD5FB2819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76E99-2F0C-4345-8B41-CA87DC33F56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37730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C3DAC5-4D81-0563-845D-0A36F9BF7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6D672A50-30FB-C011-DAC0-A24717276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F1384-CA22-9846-953F-1444E7A79E67}" type="datetimeFigureOut">
              <a:rPr kumimoji="1" lang="zh-TW" altLang="en-US" smtClean="0"/>
              <a:t>2024/3/22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7BA26D6-1D63-327D-D43B-A249D50EA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5E04E43-B54D-141C-6F1E-56762C5F8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76E99-2F0C-4345-8B41-CA87DC33F56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115482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8E76B38F-7E35-F2BE-253C-EEA5809A7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F1384-CA22-9846-953F-1444E7A79E67}" type="datetimeFigureOut">
              <a:rPr kumimoji="1" lang="zh-TW" altLang="en-US" smtClean="0"/>
              <a:t>2024/3/22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4B78C071-CA90-4EB0-D881-4DE63D568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B613D82-852B-CE57-516C-B053720E7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76E99-2F0C-4345-8B41-CA87DC33F56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20102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C1F058-85BF-A6A7-7A01-CEB44AB75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E1E0D39-F269-B22E-8FE8-00E9CDA6A9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FB8C0EB-CFD2-F48F-C060-5504207A43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BF3E7C5-7551-BC7A-7C98-468EF2A6E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F1384-CA22-9846-953F-1444E7A79E67}" type="datetimeFigureOut">
              <a:rPr kumimoji="1" lang="zh-TW" altLang="en-US" smtClean="0"/>
              <a:t>2024/3/22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ED577DB-2D59-364D-F538-1498C1AB3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57D22C9-1404-15E4-7971-3C8816706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76E99-2F0C-4345-8B41-CA87DC33F56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0922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FC1F3F-EFEB-4899-E7B8-12822A486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12F36510-15DC-BFAB-21C7-9AD408602B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592E2BA-E9CD-74E4-AF04-74A876897F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9ABD596-5824-FD01-B5BC-47AB08EF8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F1384-CA22-9846-953F-1444E7A79E67}" type="datetimeFigureOut">
              <a:rPr kumimoji="1" lang="zh-TW" altLang="en-US" smtClean="0"/>
              <a:t>2024/3/22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5069476-1EA0-CBF7-720F-DF5D01476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95C2F49-C59D-27CF-95B5-0B5031D1C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76E99-2F0C-4345-8B41-CA87DC33F56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085722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A3D186C1-2A05-E83C-B4FD-EF35618DA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A2F37CC-2D0C-AF41-AB0B-DDA97BC7E7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F32D6DA-D334-CB5D-4435-4FE3AC76BB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F1384-CA22-9846-953F-1444E7A79E67}" type="datetimeFigureOut">
              <a:rPr kumimoji="1" lang="zh-TW" altLang="en-US" smtClean="0"/>
              <a:t>2024/3/22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F133640-704E-52E6-5036-48383F7AC7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55B2EE7-B617-B932-95DC-913FF89C5D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E76E99-2F0C-4345-8B41-CA87DC33F56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63589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79B4EA-DFA1-3BEA-261B-65F3555ED6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TW" dirty="0"/>
              <a:t>Container</a:t>
            </a:r>
            <a:r>
              <a:rPr kumimoji="1" lang="zh-TW" altLang="en-US" dirty="0"/>
              <a:t> 練習作業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C5E3434-29BB-DA47-028A-EC41AA0EBA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TW" altLang="en-US" dirty="0"/>
              <a:t>用</a:t>
            </a:r>
            <a:r>
              <a:rPr kumimoji="1" lang="en-US" altLang="zh-TW" dirty="0"/>
              <a:t>docker</a:t>
            </a:r>
            <a:r>
              <a:rPr kumimoji="1" lang="zh-TW" altLang="en-US" dirty="0"/>
              <a:t> 架構實做分散式帳本 </a:t>
            </a:r>
            <a:r>
              <a:rPr kumimoji="1" lang="en-US" altLang="zh-TW" dirty="0"/>
              <a:t>(</a:t>
            </a:r>
            <a:r>
              <a:rPr kumimoji="1" lang="zh-TW" altLang="en-US" dirty="0"/>
              <a:t>查帳、挖礦、轉帳</a:t>
            </a:r>
            <a:r>
              <a:rPr kumimoji="1" lang="en-US" altLang="zh-TW" dirty="0"/>
              <a:t>)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85423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25D837E2-C950-58AA-65F6-C73FD0F1FA1C}"/>
              </a:ext>
            </a:extLst>
          </p:cNvPr>
          <p:cNvSpPr txBox="1"/>
          <p:nvPr/>
        </p:nvSpPr>
        <p:spPr>
          <a:xfrm>
            <a:off x="702527" y="730384"/>
            <a:ext cx="2974532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Sha256</a:t>
            </a:r>
            <a:r>
              <a:rPr kumimoji="1" lang="zh-TW" altLang="en-US" dirty="0"/>
              <a:t> </a:t>
            </a:r>
            <a:r>
              <a:rPr kumimoji="1" lang="en-US" altLang="zh-TW" dirty="0"/>
              <a:t>of</a:t>
            </a:r>
            <a:r>
              <a:rPr kumimoji="1" lang="zh-TW" altLang="en-US" dirty="0"/>
              <a:t> </a:t>
            </a:r>
            <a:r>
              <a:rPr kumimoji="1" lang="en-US" altLang="zh-TW" dirty="0"/>
              <a:t>previous</a:t>
            </a:r>
            <a:r>
              <a:rPr kumimoji="1" lang="zh-TW" altLang="en-US" dirty="0"/>
              <a:t> </a:t>
            </a:r>
            <a:r>
              <a:rPr kumimoji="1" lang="en-US" altLang="zh-TW" dirty="0"/>
              <a:t>block:</a:t>
            </a:r>
            <a:r>
              <a:rPr kumimoji="1" lang="zh-TW" altLang="en-US" dirty="0"/>
              <a:t> </a:t>
            </a:r>
            <a:r>
              <a:rPr kumimoji="1" lang="en-US" altLang="zh-TW" dirty="0"/>
              <a:t>……</a:t>
            </a:r>
          </a:p>
          <a:p>
            <a:r>
              <a:rPr kumimoji="1" lang="en-US" altLang="zh-TW" dirty="0"/>
              <a:t>Next</a:t>
            </a:r>
            <a:r>
              <a:rPr kumimoji="1" lang="zh-TW" altLang="en-US" dirty="0"/>
              <a:t> </a:t>
            </a:r>
            <a:r>
              <a:rPr kumimoji="1" lang="en-US" altLang="zh-TW" dirty="0"/>
              <a:t>block:</a:t>
            </a:r>
            <a:r>
              <a:rPr kumimoji="1" lang="zh-TW" altLang="en-US" dirty="0"/>
              <a:t> </a:t>
            </a:r>
            <a:r>
              <a:rPr kumimoji="1" lang="en-US" altLang="zh-TW" dirty="0"/>
              <a:t>2.txt</a:t>
            </a:r>
          </a:p>
          <a:p>
            <a:r>
              <a:rPr kumimoji="1" lang="en-US" altLang="zh-TW" dirty="0"/>
              <a:t>angle,</a:t>
            </a:r>
            <a:r>
              <a:rPr kumimoji="1" lang="zh-TW" altLang="en-US" dirty="0"/>
              <a:t> </a:t>
            </a:r>
            <a:r>
              <a:rPr kumimoji="1" lang="en-US" altLang="zh-TW" dirty="0"/>
              <a:t>A,</a:t>
            </a:r>
            <a:r>
              <a:rPr kumimoji="1" lang="zh-TW" altLang="en-US" dirty="0"/>
              <a:t> </a:t>
            </a:r>
            <a:r>
              <a:rPr kumimoji="1" lang="en-US" altLang="zh-TW" dirty="0"/>
              <a:t>100</a:t>
            </a:r>
          </a:p>
          <a:p>
            <a:r>
              <a:rPr kumimoji="1" lang="en-US" altLang="zh-TW" dirty="0"/>
              <a:t>angel,</a:t>
            </a:r>
            <a:r>
              <a:rPr kumimoji="1" lang="zh-TW" altLang="en-US" dirty="0"/>
              <a:t> </a:t>
            </a:r>
            <a:r>
              <a:rPr kumimoji="1" lang="en-US" altLang="zh-TW" dirty="0"/>
              <a:t>B,</a:t>
            </a:r>
            <a:r>
              <a:rPr kumimoji="1" lang="zh-TW" altLang="en-US" dirty="0"/>
              <a:t> </a:t>
            </a:r>
            <a:r>
              <a:rPr kumimoji="1" lang="en-US" altLang="zh-TW" dirty="0"/>
              <a:t>100</a:t>
            </a:r>
          </a:p>
          <a:p>
            <a:r>
              <a:rPr kumimoji="1" lang="en-US" altLang="zh-TW" dirty="0"/>
              <a:t>angel,</a:t>
            </a:r>
            <a:r>
              <a:rPr kumimoji="1" lang="zh-TW" altLang="en-US" dirty="0"/>
              <a:t> </a:t>
            </a:r>
            <a:r>
              <a:rPr kumimoji="1" lang="en-US" altLang="zh-TW" dirty="0"/>
              <a:t>C,</a:t>
            </a:r>
            <a:r>
              <a:rPr kumimoji="1" lang="zh-TW" altLang="en-US" dirty="0"/>
              <a:t> </a:t>
            </a:r>
            <a:r>
              <a:rPr kumimoji="1" lang="en-US" altLang="zh-TW" dirty="0"/>
              <a:t>100</a:t>
            </a:r>
          </a:p>
          <a:p>
            <a:r>
              <a:rPr kumimoji="1" lang="en-US" altLang="zh-TW" dirty="0"/>
              <a:t>A,</a:t>
            </a:r>
            <a:r>
              <a:rPr kumimoji="1" lang="zh-TW" altLang="en-US" dirty="0"/>
              <a:t> </a:t>
            </a:r>
            <a:r>
              <a:rPr kumimoji="1" lang="en-US" altLang="zh-TW" dirty="0"/>
              <a:t>B,</a:t>
            </a:r>
            <a:r>
              <a:rPr kumimoji="1" lang="zh-TW" altLang="en-US" dirty="0"/>
              <a:t> </a:t>
            </a:r>
            <a:r>
              <a:rPr kumimoji="1" lang="en-US" altLang="zh-TW" dirty="0"/>
              <a:t>10</a:t>
            </a:r>
          </a:p>
          <a:p>
            <a:r>
              <a:rPr kumimoji="1" lang="en-US" altLang="zh-TW" dirty="0"/>
              <a:t>A,</a:t>
            </a:r>
            <a:r>
              <a:rPr kumimoji="1" lang="zh-TW" altLang="en-US" dirty="0"/>
              <a:t> </a:t>
            </a:r>
            <a:r>
              <a:rPr kumimoji="1" lang="en-US" altLang="zh-TW" dirty="0"/>
              <a:t>C,</a:t>
            </a:r>
            <a:r>
              <a:rPr kumimoji="1" lang="zh-TW" altLang="en-US" dirty="0"/>
              <a:t> </a:t>
            </a:r>
            <a:r>
              <a:rPr kumimoji="1" lang="en-US" altLang="zh-TW" dirty="0"/>
              <a:t>20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D2A45AD-0472-3F1E-AFE1-AEB4BEEE2311}"/>
              </a:ext>
            </a:extLst>
          </p:cNvPr>
          <p:cNvSpPr txBox="1"/>
          <p:nvPr/>
        </p:nvSpPr>
        <p:spPr>
          <a:xfrm>
            <a:off x="3850887" y="730383"/>
            <a:ext cx="2974532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Sha256</a:t>
            </a:r>
            <a:r>
              <a:rPr kumimoji="1" lang="zh-TW" altLang="en-US" dirty="0"/>
              <a:t> </a:t>
            </a:r>
            <a:r>
              <a:rPr kumimoji="1" lang="en-US" altLang="zh-TW" dirty="0"/>
              <a:t>of</a:t>
            </a:r>
            <a:r>
              <a:rPr kumimoji="1" lang="zh-TW" altLang="en-US" dirty="0"/>
              <a:t> </a:t>
            </a:r>
            <a:r>
              <a:rPr kumimoji="1" lang="en-US" altLang="zh-TW" dirty="0"/>
              <a:t>previous</a:t>
            </a:r>
            <a:r>
              <a:rPr kumimoji="1" lang="zh-TW" altLang="en-US" dirty="0"/>
              <a:t> </a:t>
            </a:r>
            <a:r>
              <a:rPr kumimoji="1" lang="en-US" altLang="zh-TW" dirty="0"/>
              <a:t>block:</a:t>
            </a:r>
            <a:r>
              <a:rPr kumimoji="1" lang="zh-TW" altLang="en-US" dirty="0"/>
              <a:t> </a:t>
            </a:r>
            <a:r>
              <a:rPr kumimoji="1" lang="en-US" altLang="zh-TW" dirty="0"/>
              <a:t>……</a:t>
            </a:r>
          </a:p>
          <a:p>
            <a:r>
              <a:rPr kumimoji="1" lang="en-US" altLang="zh-TW" dirty="0"/>
              <a:t>Next</a:t>
            </a:r>
            <a:r>
              <a:rPr kumimoji="1" lang="zh-TW" altLang="en-US" dirty="0"/>
              <a:t> </a:t>
            </a:r>
            <a:r>
              <a:rPr kumimoji="1" lang="en-US" altLang="zh-TW" dirty="0"/>
              <a:t>block:</a:t>
            </a:r>
            <a:r>
              <a:rPr kumimoji="1" lang="zh-TW" altLang="en-US" dirty="0"/>
              <a:t> </a:t>
            </a:r>
            <a:r>
              <a:rPr kumimoji="1" lang="en-US" altLang="zh-TW" dirty="0"/>
              <a:t>3.txt</a:t>
            </a:r>
          </a:p>
          <a:p>
            <a:r>
              <a:rPr kumimoji="1" lang="en-US" altLang="zh-TW" dirty="0"/>
              <a:t>B,</a:t>
            </a:r>
            <a:r>
              <a:rPr kumimoji="1" lang="zh-TW" altLang="en-US" dirty="0"/>
              <a:t> </a:t>
            </a:r>
            <a:r>
              <a:rPr kumimoji="1" lang="en-US" altLang="zh-TW" dirty="0"/>
              <a:t>C,</a:t>
            </a:r>
            <a:r>
              <a:rPr kumimoji="1" lang="zh-TW" altLang="en-US" dirty="0"/>
              <a:t> </a:t>
            </a:r>
            <a:r>
              <a:rPr kumimoji="1" lang="en-US" altLang="zh-TW" dirty="0"/>
              <a:t>5</a:t>
            </a:r>
          </a:p>
          <a:p>
            <a:r>
              <a:rPr kumimoji="1" lang="en-US" altLang="zh-TW" dirty="0"/>
              <a:t>A,</a:t>
            </a:r>
            <a:r>
              <a:rPr kumimoji="1" lang="zh-TW" altLang="en-US" dirty="0"/>
              <a:t> </a:t>
            </a:r>
            <a:r>
              <a:rPr kumimoji="1" lang="en-US" altLang="zh-TW" dirty="0"/>
              <a:t>B,</a:t>
            </a:r>
            <a:r>
              <a:rPr kumimoji="1" lang="zh-TW" altLang="en-US" dirty="0"/>
              <a:t> </a:t>
            </a:r>
            <a:r>
              <a:rPr kumimoji="1" lang="en-US" altLang="zh-TW" dirty="0"/>
              <a:t>20</a:t>
            </a:r>
          </a:p>
          <a:p>
            <a:r>
              <a:rPr kumimoji="1" lang="en-US" altLang="zh-TW" dirty="0"/>
              <a:t>A,</a:t>
            </a:r>
            <a:r>
              <a:rPr kumimoji="1" lang="zh-TW" altLang="en-US" dirty="0"/>
              <a:t> </a:t>
            </a:r>
            <a:r>
              <a:rPr kumimoji="1" lang="en-US" altLang="zh-TW" dirty="0"/>
              <a:t>B,</a:t>
            </a:r>
            <a:r>
              <a:rPr kumimoji="1" lang="zh-TW" altLang="en-US" dirty="0"/>
              <a:t> </a:t>
            </a:r>
            <a:r>
              <a:rPr kumimoji="1" lang="en-US" altLang="zh-TW" dirty="0"/>
              <a:t>20</a:t>
            </a:r>
          </a:p>
          <a:p>
            <a:r>
              <a:rPr kumimoji="1" lang="en-US" altLang="zh-TW" dirty="0"/>
              <a:t>angle,</a:t>
            </a:r>
            <a:r>
              <a:rPr kumimoji="1" lang="zh-TW" altLang="en-US" dirty="0"/>
              <a:t> </a:t>
            </a:r>
            <a:r>
              <a:rPr kumimoji="1" lang="en-US" altLang="zh-TW" dirty="0"/>
              <a:t>A,</a:t>
            </a:r>
            <a:r>
              <a:rPr kumimoji="1" lang="zh-TW" altLang="en-US" dirty="0"/>
              <a:t> </a:t>
            </a:r>
            <a:r>
              <a:rPr kumimoji="1" lang="en-US" altLang="zh-TW" dirty="0"/>
              <a:t>200</a:t>
            </a:r>
          </a:p>
          <a:p>
            <a:r>
              <a:rPr kumimoji="1" lang="en-US" altLang="zh-TW" dirty="0"/>
              <a:t>A,</a:t>
            </a:r>
            <a:r>
              <a:rPr kumimoji="1" lang="zh-TW" altLang="en-US" dirty="0"/>
              <a:t> </a:t>
            </a:r>
            <a:r>
              <a:rPr kumimoji="1" lang="en-US" altLang="zh-TW" dirty="0"/>
              <a:t>B,</a:t>
            </a:r>
            <a:r>
              <a:rPr kumimoji="1" lang="zh-TW" altLang="en-US" dirty="0"/>
              <a:t> </a:t>
            </a:r>
            <a:r>
              <a:rPr kumimoji="1" lang="en-US" altLang="zh-TW" dirty="0"/>
              <a:t>10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211F8C2A-CF83-9861-6414-BFADBADFF08C}"/>
              </a:ext>
            </a:extLst>
          </p:cNvPr>
          <p:cNvSpPr txBox="1"/>
          <p:nvPr/>
        </p:nvSpPr>
        <p:spPr>
          <a:xfrm>
            <a:off x="6999247" y="730383"/>
            <a:ext cx="2974532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Sha256</a:t>
            </a:r>
            <a:r>
              <a:rPr kumimoji="1" lang="zh-TW" altLang="en-US" dirty="0"/>
              <a:t> </a:t>
            </a:r>
            <a:r>
              <a:rPr kumimoji="1" lang="en-US" altLang="zh-TW" dirty="0"/>
              <a:t>of</a:t>
            </a:r>
            <a:r>
              <a:rPr kumimoji="1" lang="zh-TW" altLang="en-US" dirty="0"/>
              <a:t> </a:t>
            </a:r>
            <a:r>
              <a:rPr kumimoji="1" lang="en-US" altLang="zh-TW" dirty="0"/>
              <a:t>previous</a:t>
            </a:r>
            <a:r>
              <a:rPr kumimoji="1" lang="zh-TW" altLang="en-US" dirty="0"/>
              <a:t> </a:t>
            </a:r>
            <a:r>
              <a:rPr kumimoji="1" lang="en-US" altLang="zh-TW" dirty="0"/>
              <a:t>block:</a:t>
            </a:r>
            <a:r>
              <a:rPr kumimoji="1" lang="zh-TW" altLang="en-US" dirty="0"/>
              <a:t> </a:t>
            </a:r>
            <a:r>
              <a:rPr kumimoji="1" lang="en-US" altLang="zh-TW" dirty="0"/>
              <a:t>……</a:t>
            </a:r>
          </a:p>
          <a:p>
            <a:r>
              <a:rPr kumimoji="1" lang="en-US" altLang="zh-TW" dirty="0"/>
              <a:t>Next</a:t>
            </a:r>
            <a:r>
              <a:rPr kumimoji="1" lang="zh-TW" altLang="en-US" dirty="0"/>
              <a:t> </a:t>
            </a:r>
            <a:r>
              <a:rPr kumimoji="1" lang="en-US" altLang="zh-TW" dirty="0"/>
              <a:t>block:</a:t>
            </a:r>
            <a:r>
              <a:rPr kumimoji="1" lang="zh-TW" altLang="en-US" dirty="0"/>
              <a:t> </a:t>
            </a:r>
            <a:r>
              <a:rPr kumimoji="1" lang="en-US" altLang="zh-TW" dirty="0"/>
              <a:t>4.txt</a:t>
            </a:r>
          </a:p>
          <a:p>
            <a:r>
              <a:rPr kumimoji="1" lang="en-US" altLang="zh-TW" dirty="0"/>
              <a:t>B,</a:t>
            </a:r>
            <a:r>
              <a:rPr kumimoji="1" lang="zh-TW" altLang="en-US" dirty="0"/>
              <a:t> </a:t>
            </a:r>
            <a:r>
              <a:rPr kumimoji="1" lang="en-US" altLang="zh-TW" dirty="0"/>
              <a:t>C,</a:t>
            </a:r>
            <a:r>
              <a:rPr kumimoji="1" lang="zh-TW" altLang="en-US" dirty="0"/>
              <a:t> </a:t>
            </a:r>
            <a:r>
              <a:rPr kumimoji="1" lang="en-US" altLang="zh-TW" dirty="0"/>
              <a:t>10</a:t>
            </a:r>
          </a:p>
          <a:p>
            <a:r>
              <a:rPr kumimoji="1" lang="en-US" altLang="zh-TW" dirty="0"/>
              <a:t>A,</a:t>
            </a:r>
            <a:r>
              <a:rPr kumimoji="1" lang="zh-TW" altLang="en-US" dirty="0"/>
              <a:t> </a:t>
            </a:r>
            <a:r>
              <a:rPr kumimoji="1" lang="en-US" altLang="zh-TW" dirty="0"/>
              <a:t>B,</a:t>
            </a:r>
            <a:r>
              <a:rPr kumimoji="1" lang="zh-TW" altLang="en-US" dirty="0"/>
              <a:t> </a:t>
            </a:r>
            <a:r>
              <a:rPr kumimoji="1" lang="en-US" altLang="zh-TW" dirty="0"/>
              <a:t>20</a:t>
            </a:r>
          </a:p>
          <a:p>
            <a:r>
              <a:rPr kumimoji="1" lang="en-US" altLang="zh-TW" dirty="0"/>
              <a:t>A,</a:t>
            </a:r>
            <a:r>
              <a:rPr kumimoji="1" lang="zh-TW" altLang="en-US" dirty="0"/>
              <a:t> </a:t>
            </a:r>
            <a:r>
              <a:rPr kumimoji="1" lang="en-US" altLang="zh-TW" dirty="0"/>
              <a:t>B,</a:t>
            </a:r>
            <a:r>
              <a:rPr kumimoji="1" lang="zh-TW" altLang="en-US" dirty="0"/>
              <a:t> </a:t>
            </a:r>
            <a:r>
              <a:rPr kumimoji="1" lang="en-US" altLang="zh-TW" dirty="0"/>
              <a:t>30</a:t>
            </a:r>
          </a:p>
          <a:p>
            <a:endParaRPr kumimoji="1" lang="en-US" altLang="zh-TW" dirty="0"/>
          </a:p>
          <a:p>
            <a:endParaRPr kumimoji="1" lang="en-US" altLang="zh-TW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ADDAED81-31DB-1167-552B-E36F5E3208A6}"/>
              </a:ext>
            </a:extLst>
          </p:cNvPr>
          <p:cNvSpPr txBox="1"/>
          <p:nvPr/>
        </p:nvSpPr>
        <p:spPr>
          <a:xfrm>
            <a:off x="8229487" y="361051"/>
            <a:ext cx="10459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TW" dirty="0"/>
              <a:t>3.txt</a:t>
            </a:r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9F9A3A20-5679-93C2-7731-BD7CB43DBE98}"/>
              </a:ext>
            </a:extLst>
          </p:cNvPr>
          <p:cNvSpPr txBox="1"/>
          <p:nvPr/>
        </p:nvSpPr>
        <p:spPr>
          <a:xfrm>
            <a:off x="4818911" y="361051"/>
            <a:ext cx="10459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TW" dirty="0"/>
              <a:t>2.txt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67320F05-B338-866B-ECAA-7BC365369EBD}"/>
              </a:ext>
            </a:extLst>
          </p:cNvPr>
          <p:cNvSpPr txBox="1"/>
          <p:nvPr/>
        </p:nvSpPr>
        <p:spPr>
          <a:xfrm>
            <a:off x="1838531" y="361051"/>
            <a:ext cx="10459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TW" dirty="0"/>
              <a:t>1.txt</a:t>
            </a:r>
            <a:endParaRPr lang="zh-TW" altLang="en-US" dirty="0"/>
          </a:p>
        </p:txBody>
      </p:sp>
      <p:graphicFrame>
        <p:nvGraphicFramePr>
          <p:cNvPr id="18" name="表格 18">
            <a:extLst>
              <a:ext uri="{FF2B5EF4-FFF2-40B4-BE49-F238E27FC236}">
                <a16:creationId xmlns:a16="http://schemas.microsoft.com/office/drawing/2014/main" id="{77E4C520-281F-3633-6D14-60E86C9DAB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2973549"/>
              </p:ext>
            </p:extLst>
          </p:nvPr>
        </p:nvGraphicFramePr>
        <p:xfrm>
          <a:off x="1641706" y="3429000"/>
          <a:ext cx="9208431" cy="239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0792">
                  <a:extLst>
                    <a:ext uri="{9D8B030D-6E8A-4147-A177-3AD203B41FA5}">
                      <a16:colId xmlns:a16="http://schemas.microsoft.com/office/drawing/2014/main" val="1792833051"/>
                    </a:ext>
                  </a:extLst>
                </a:gridCol>
                <a:gridCol w="1393902">
                  <a:extLst>
                    <a:ext uri="{9D8B030D-6E8A-4147-A177-3AD203B41FA5}">
                      <a16:colId xmlns:a16="http://schemas.microsoft.com/office/drawing/2014/main" val="2715037881"/>
                    </a:ext>
                  </a:extLst>
                </a:gridCol>
                <a:gridCol w="5363737">
                  <a:extLst>
                    <a:ext uri="{9D8B030D-6E8A-4147-A177-3AD203B41FA5}">
                      <a16:colId xmlns:a16="http://schemas.microsoft.com/office/drawing/2014/main" val="16911568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程式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參數範例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說明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7732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zh-TW" dirty="0" err="1"/>
                        <a:t>app_checkMoney.py</a:t>
                      </a:r>
                      <a:r>
                        <a:rPr kumimoji="1" lang="zh-TW" altLang="en-US" dirty="0"/>
                        <a:t> 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zh-TW" altLang="en-US" dirty="0"/>
                        <a:t>查詢</a:t>
                      </a:r>
                      <a:r>
                        <a:rPr kumimoji="1" lang="en-US" altLang="zh-TW" dirty="0"/>
                        <a:t>A</a:t>
                      </a:r>
                      <a:r>
                        <a:rPr kumimoji="1" lang="zh-TW" altLang="en-US" dirty="0"/>
                        <a:t>的餘額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4347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zh-TW" dirty="0" err="1"/>
                        <a:t>app_checkLog.py</a:t>
                      </a:r>
                      <a:r>
                        <a:rPr kumimoji="1" lang="zh-TW" altLang="en-US" dirty="0"/>
                        <a:t> 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zh-TW" dirty="0"/>
                        <a:t>A</a:t>
                      </a:r>
                      <a:r>
                        <a:rPr kumimoji="1" lang="zh-TW" altLang="en-US" dirty="0"/>
                        <a:t> 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zh-TW" altLang="en-US" dirty="0"/>
                        <a:t>查詢</a:t>
                      </a:r>
                      <a:r>
                        <a:rPr kumimoji="1" lang="en-US" altLang="zh-TW" dirty="0"/>
                        <a:t>A</a:t>
                      </a:r>
                      <a:r>
                        <a:rPr kumimoji="1" lang="zh-TW" altLang="en-US" dirty="0"/>
                        <a:t>的交易記錄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5930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zh-TW" dirty="0" err="1"/>
                        <a:t>app_transaction.py</a:t>
                      </a:r>
                      <a:r>
                        <a:rPr kumimoji="1" lang="zh-TW" altLang="en-US" dirty="0"/>
                        <a:t> 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zh-TW" dirty="0"/>
                        <a:t>A</a:t>
                      </a:r>
                      <a:r>
                        <a:rPr kumimoji="1" lang="zh-TW" altLang="en-US" dirty="0"/>
                        <a:t> </a:t>
                      </a:r>
                      <a:r>
                        <a:rPr kumimoji="1" lang="en-US" altLang="zh-TW" dirty="0"/>
                        <a:t>B</a:t>
                      </a:r>
                      <a:r>
                        <a:rPr kumimoji="1" lang="zh-TW" altLang="en-US" dirty="0"/>
                        <a:t> </a:t>
                      </a:r>
                      <a:r>
                        <a:rPr kumimoji="1" lang="en-US" altLang="zh-TW" dirty="0"/>
                        <a:t>10</a:t>
                      </a:r>
                      <a:r>
                        <a:rPr kumimoji="1" lang="zh-TW" altLang="en-US" dirty="0"/>
                        <a:t> 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zh-TW" dirty="0"/>
                        <a:t>A</a:t>
                      </a:r>
                      <a:r>
                        <a:rPr kumimoji="1" lang="zh-TW" altLang="en-US" dirty="0"/>
                        <a:t>轉</a:t>
                      </a:r>
                      <a:r>
                        <a:rPr kumimoji="1" lang="en-US" altLang="zh-TW" dirty="0"/>
                        <a:t>10</a:t>
                      </a:r>
                      <a:r>
                        <a:rPr kumimoji="1" lang="zh-TW" altLang="en-US" dirty="0"/>
                        <a:t>元給</a:t>
                      </a:r>
                      <a:r>
                        <a:rPr kumimoji="1" lang="en-US" altLang="zh-TW" dirty="0"/>
                        <a:t>B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9325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app_checkChain.py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檢查每一個區塊的</a:t>
                      </a:r>
                      <a:r>
                        <a:rPr lang="en-US" altLang="zh-TW" dirty="0"/>
                        <a:t>sha</a:t>
                      </a:r>
                      <a:r>
                        <a:rPr lang="zh-TW" altLang="en-US" dirty="0"/>
                        <a:t>值</a:t>
                      </a:r>
                      <a:endParaRPr lang="en-US" altLang="zh-TW" dirty="0"/>
                    </a:p>
                    <a:p>
                      <a:r>
                        <a:rPr lang="zh-TW" altLang="en-US" dirty="0"/>
                        <a:t>帳本鍊完整，在螢幕顯示 </a:t>
                      </a:r>
                      <a:r>
                        <a:rPr lang="en-US" altLang="zh-TW" dirty="0"/>
                        <a:t>OK</a:t>
                      </a:r>
                    </a:p>
                    <a:p>
                      <a:r>
                        <a:rPr lang="zh-TW" altLang="en-US" dirty="0"/>
                        <a:t>帳本鍊受損，在螢幕顯示有錯誤的區塊編號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66000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4536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圓角矩形 4">
            <a:extLst>
              <a:ext uri="{FF2B5EF4-FFF2-40B4-BE49-F238E27FC236}">
                <a16:creationId xmlns:a16="http://schemas.microsoft.com/office/drawing/2014/main" id="{9C2B1CAA-E0DF-76B0-548B-C0B2CAE9427D}"/>
              </a:ext>
            </a:extLst>
          </p:cNvPr>
          <p:cNvSpPr/>
          <p:nvPr/>
        </p:nvSpPr>
        <p:spPr>
          <a:xfrm>
            <a:off x="2188353" y="1127873"/>
            <a:ext cx="2549379" cy="1367513"/>
          </a:xfrm>
          <a:prstGeom prst="roundRect">
            <a:avLst>
              <a:gd name="adj" fmla="val 2874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71EB4EA-6740-A0CF-98C7-8599DA2D0A25}"/>
              </a:ext>
            </a:extLst>
          </p:cNvPr>
          <p:cNvSpPr/>
          <p:nvPr/>
        </p:nvSpPr>
        <p:spPr>
          <a:xfrm>
            <a:off x="2218033" y="1150179"/>
            <a:ext cx="8958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Client</a:t>
            </a:r>
            <a:r>
              <a:rPr lang="zh-TW" altLang="en-US" dirty="0"/>
              <a:t> </a:t>
            </a:r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8" name="圓角矩形 7">
            <a:extLst>
              <a:ext uri="{FF2B5EF4-FFF2-40B4-BE49-F238E27FC236}">
                <a16:creationId xmlns:a16="http://schemas.microsoft.com/office/drawing/2014/main" id="{9625B361-C1F1-3643-796A-C5B253275DC6}"/>
              </a:ext>
            </a:extLst>
          </p:cNvPr>
          <p:cNvSpPr/>
          <p:nvPr/>
        </p:nvSpPr>
        <p:spPr>
          <a:xfrm>
            <a:off x="4926295" y="1127873"/>
            <a:ext cx="2549379" cy="1367513"/>
          </a:xfrm>
          <a:prstGeom prst="roundRect">
            <a:avLst>
              <a:gd name="adj" fmla="val 2874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655738B-5741-DC91-2FF8-C46DD74CB6D0}"/>
              </a:ext>
            </a:extLst>
          </p:cNvPr>
          <p:cNvSpPr/>
          <p:nvPr/>
        </p:nvSpPr>
        <p:spPr>
          <a:xfrm>
            <a:off x="4955975" y="1150179"/>
            <a:ext cx="8958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Client</a:t>
            </a:r>
            <a:r>
              <a:rPr lang="zh-TW" altLang="en-US" dirty="0"/>
              <a:t> </a:t>
            </a:r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1" name="圓角矩形 10">
            <a:extLst>
              <a:ext uri="{FF2B5EF4-FFF2-40B4-BE49-F238E27FC236}">
                <a16:creationId xmlns:a16="http://schemas.microsoft.com/office/drawing/2014/main" id="{11E2C512-D16A-6AAC-3416-1CA2A4F12D9D}"/>
              </a:ext>
            </a:extLst>
          </p:cNvPr>
          <p:cNvSpPr/>
          <p:nvPr/>
        </p:nvSpPr>
        <p:spPr>
          <a:xfrm>
            <a:off x="7664237" y="1127873"/>
            <a:ext cx="2549379" cy="1367513"/>
          </a:xfrm>
          <a:prstGeom prst="roundRect">
            <a:avLst>
              <a:gd name="adj" fmla="val 2874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BAAA9A3-2A51-7A2A-2F59-B9299AB30CAF}"/>
              </a:ext>
            </a:extLst>
          </p:cNvPr>
          <p:cNvSpPr/>
          <p:nvPr/>
        </p:nvSpPr>
        <p:spPr>
          <a:xfrm>
            <a:off x="7693917" y="1150179"/>
            <a:ext cx="8958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Client</a:t>
            </a:r>
            <a:r>
              <a:rPr lang="zh-TW" altLang="en-US" dirty="0"/>
              <a:t> </a:t>
            </a:r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18" name="剪去單一角落矩形 17">
            <a:extLst>
              <a:ext uri="{FF2B5EF4-FFF2-40B4-BE49-F238E27FC236}">
                <a16:creationId xmlns:a16="http://schemas.microsoft.com/office/drawing/2014/main" id="{D9562706-CA56-3D92-FD9A-3ED2A7EF42ED}"/>
              </a:ext>
            </a:extLst>
          </p:cNvPr>
          <p:cNvSpPr/>
          <p:nvPr/>
        </p:nvSpPr>
        <p:spPr>
          <a:xfrm>
            <a:off x="3464672" y="2765633"/>
            <a:ext cx="814080" cy="434898"/>
          </a:xfrm>
          <a:prstGeom prst="snip1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400" dirty="0">
                <a:solidFill>
                  <a:schemeClr val="tx1"/>
                </a:solidFill>
              </a:rPr>
              <a:t>帳本</a:t>
            </a:r>
            <a:r>
              <a:rPr kumimoji="1" lang="en-US" altLang="zh-TW" sz="1400" dirty="0">
                <a:solidFill>
                  <a:schemeClr val="tx1"/>
                </a:solidFill>
              </a:rPr>
              <a:t>1</a:t>
            </a:r>
            <a:endParaRPr kumimoji="1"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剪去單一角落矩形 18">
            <a:extLst>
              <a:ext uri="{FF2B5EF4-FFF2-40B4-BE49-F238E27FC236}">
                <a16:creationId xmlns:a16="http://schemas.microsoft.com/office/drawing/2014/main" id="{43247EEC-DA45-007E-6585-7989F47F7750}"/>
              </a:ext>
            </a:extLst>
          </p:cNvPr>
          <p:cNvSpPr/>
          <p:nvPr/>
        </p:nvSpPr>
        <p:spPr>
          <a:xfrm>
            <a:off x="3464672" y="3330628"/>
            <a:ext cx="814080" cy="434898"/>
          </a:xfrm>
          <a:prstGeom prst="snip1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400" dirty="0">
                <a:solidFill>
                  <a:schemeClr val="tx1"/>
                </a:solidFill>
              </a:rPr>
              <a:t>帳本</a:t>
            </a:r>
            <a:r>
              <a:rPr kumimoji="1" lang="en-US" altLang="zh-TW" sz="1400" dirty="0">
                <a:solidFill>
                  <a:schemeClr val="tx1"/>
                </a:solidFill>
              </a:rPr>
              <a:t>2</a:t>
            </a:r>
            <a:endParaRPr kumimoji="1"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剪去單一角落矩形 19">
            <a:extLst>
              <a:ext uri="{FF2B5EF4-FFF2-40B4-BE49-F238E27FC236}">
                <a16:creationId xmlns:a16="http://schemas.microsoft.com/office/drawing/2014/main" id="{23D0CC8D-2421-B89B-975B-FBD8A7198F5C}"/>
              </a:ext>
            </a:extLst>
          </p:cNvPr>
          <p:cNvSpPr/>
          <p:nvPr/>
        </p:nvSpPr>
        <p:spPr>
          <a:xfrm>
            <a:off x="3464672" y="3895623"/>
            <a:ext cx="814080" cy="434898"/>
          </a:xfrm>
          <a:prstGeom prst="snip1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400" dirty="0">
                <a:solidFill>
                  <a:schemeClr val="tx1"/>
                </a:solidFill>
              </a:rPr>
              <a:t>帳本</a:t>
            </a:r>
            <a:r>
              <a:rPr kumimoji="1" lang="en-US" altLang="zh-TW" sz="1400" dirty="0">
                <a:solidFill>
                  <a:schemeClr val="tx1"/>
                </a:solidFill>
              </a:rPr>
              <a:t>3</a:t>
            </a:r>
            <a:endParaRPr kumimoji="1"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剪去單一角落矩形 20">
            <a:extLst>
              <a:ext uri="{FF2B5EF4-FFF2-40B4-BE49-F238E27FC236}">
                <a16:creationId xmlns:a16="http://schemas.microsoft.com/office/drawing/2014/main" id="{1C05F09C-018B-2A7D-158A-76FF055B2AF4}"/>
              </a:ext>
            </a:extLst>
          </p:cNvPr>
          <p:cNvSpPr/>
          <p:nvPr/>
        </p:nvSpPr>
        <p:spPr>
          <a:xfrm>
            <a:off x="3464672" y="4460618"/>
            <a:ext cx="814080" cy="434898"/>
          </a:xfrm>
          <a:prstGeom prst="snip1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400" dirty="0">
                <a:solidFill>
                  <a:schemeClr val="tx1"/>
                </a:solidFill>
              </a:rPr>
              <a:t>帳本</a:t>
            </a:r>
            <a:r>
              <a:rPr kumimoji="1" lang="en-US" altLang="zh-TW" sz="1400" dirty="0">
                <a:solidFill>
                  <a:schemeClr val="tx1"/>
                </a:solidFill>
              </a:rPr>
              <a:t>4</a:t>
            </a:r>
            <a:endParaRPr kumimoji="1"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22" name="剪去單一角落矩形 21">
            <a:extLst>
              <a:ext uri="{FF2B5EF4-FFF2-40B4-BE49-F238E27FC236}">
                <a16:creationId xmlns:a16="http://schemas.microsoft.com/office/drawing/2014/main" id="{9E859A7A-7C81-7FA6-8252-185C5F174CB7}"/>
              </a:ext>
            </a:extLst>
          </p:cNvPr>
          <p:cNvSpPr/>
          <p:nvPr/>
        </p:nvSpPr>
        <p:spPr>
          <a:xfrm>
            <a:off x="3464672" y="5025613"/>
            <a:ext cx="814080" cy="434898"/>
          </a:xfrm>
          <a:prstGeom prst="snip1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400" dirty="0">
                <a:solidFill>
                  <a:schemeClr val="tx1"/>
                </a:solidFill>
              </a:rPr>
              <a:t>帳本</a:t>
            </a:r>
            <a:r>
              <a:rPr kumimoji="1" lang="en-US" altLang="zh-TW" sz="1400" dirty="0">
                <a:solidFill>
                  <a:schemeClr val="tx1"/>
                </a:solidFill>
              </a:rPr>
              <a:t>5</a:t>
            </a:r>
            <a:endParaRPr kumimoji="1"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23" name="剪去單一角落矩形 22">
            <a:extLst>
              <a:ext uri="{FF2B5EF4-FFF2-40B4-BE49-F238E27FC236}">
                <a16:creationId xmlns:a16="http://schemas.microsoft.com/office/drawing/2014/main" id="{1CD1F626-1C40-E9FD-E59C-FF172F68C191}"/>
              </a:ext>
            </a:extLst>
          </p:cNvPr>
          <p:cNvSpPr/>
          <p:nvPr/>
        </p:nvSpPr>
        <p:spPr>
          <a:xfrm>
            <a:off x="6202614" y="2718647"/>
            <a:ext cx="814080" cy="434898"/>
          </a:xfrm>
          <a:prstGeom prst="snip1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400" dirty="0">
                <a:solidFill>
                  <a:schemeClr val="tx1"/>
                </a:solidFill>
              </a:rPr>
              <a:t>帳本</a:t>
            </a:r>
            <a:r>
              <a:rPr kumimoji="1" lang="en-US" altLang="zh-TW" sz="1400" dirty="0">
                <a:solidFill>
                  <a:schemeClr val="tx1"/>
                </a:solidFill>
              </a:rPr>
              <a:t>1</a:t>
            </a:r>
            <a:endParaRPr kumimoji="1"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24" name="剪去單一角落矩形 23">
            <a:extLst>
              <a:ext uri="{FF2B5EF4-FFF2-40B4-BE49-F238E27FC236}">
                <a16:creationId xmlns:a16="http://schemas.microsoft.com/office/drawing/2014/main" id="{82364023-20C6-52C8-272B-516FBD6DE32A}"/>
              </a:ext>
            </a:extLst>
          </p:cNvPr>
          <p:cNvSpPr/>
          <p:nvPr/>
        </p:nvSpPr>
        <p:spPr>
          <a:xfrm>
            <a:off x="6202614" y="3283642"/>
            <a:ext cx="814080" cy="434898"/>
          </a:xfrm>
          <a:prstGeom prst="snip1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400" dirty="0">
                <a:solidFill>
                  <a:schemeClr val="tx1"/>
                </a:solidFill>
              </a:rPr>
              <a:t>帳本</a:t>
            </a:r>
            <a:r>
              <a:rPr kumimoji="1" lang="en-US" altLang="zh-TW" sz="1400" dirty="0">
                <a:solidFill>
                  <a:schemeClr val="tx1"/>
                </a:solidFill>
              </a:rPr>
              <a:t>2</a:t>
            </a:r>
            <a:endParaRPr kumimoji="1"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25" name="剪去單一角落矩形 24">
            <a:extLst>
              <a:ext uri="{FF2B5EF4-FFF2-40B4-BE49-F238E27FC236}">
                <a16:creationId xmlns:a16="http://schemas.microsoft.com/office/drawing/2014/main" id="{343D4B49-C1E0-77F2-CBD1-EEAF4C702290}"/>
              </a:ext>
            </a:extLst>
          </p:cNvPr>
          <p:cNvSpPr/>
          <p:nvPr/>
        </p:nvSpPr>
        <p:spPr>
          <a:xfrm>
            <a:off x="6202614" y="3848637"/>
            <a:ext cx="814080" cy="434898"/>
          </a:xfrm>
          <a:prstGeom prst="snip1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400" dirty="0">
                <a:solidFill>
                  <a:schemeClr val="tx1"/>
                </a:solidFill>
              </a:rPr>
              <a:t>帳本</a:t>
            </a:r>
            <a:r>
              <a:rPr kumimoji="1" lang="en-US" altLang="zh-TW" sz="1400" dirty="0">
                <a:solidFill>
                  <a:schemeClr val="tx1"/>
                </a:solidFill>
              </a:rPr>
              <a:t>3</a:t>
            </a:r>
            <a:endParaRPr kumimoji="1"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26" name="剪去單一角落矩形 25">
            <a:extLst>
              <a:ext uri="{FF2B5EF4-FFF2-40B4-BE49-F238E27FC236}">
                <a16:creationId xmlns:a16="http://schemas.microsoft.com/office/drawing/2014/main" id="{B009A1C9-D21E-DB02-BB75-A03D7E7CE788}"/>
              </a:ext>
            </a:extLst>
          </p:cNvPr>
          <p:cNvSpPr/>
          <p:nvPr/>
        </p:nvSpPr>
        <p:spPr>
          <a:xfrm>
            <a:off x="6202614" y="4413632"/>
            <a:ext cx="814080" cy="434898"/>
          </a:xfrm>
          <a:prstGeom prst="snip1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400" dirty="0">
                <a:solidFill>
                  <a:schemeClr val="tx1"/>
                </a:solidFill>
              </a:rPr>
              <a:t>帳本</a:t>
            </a:r>
            <a:r>
              <a:rPr kumimoji="1" lang="en-US" altLang="zh-TW" sz="1400" dirty="0">
                <a:solidFill>
                  <a:schemeClr val="tx1"/>
                </a:solidFill>
              </a:rPr>
              <a:t>4</a:t>
            </a:r>
            <a:endParaRPr kumimoji="1"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剪去單一角落矩形 26">
            <a:extLst>
              <a:ext uri="{FF2B5EF4-FFF2-40B4-BE49-F238E27FC236}">
                <a16:creationId xmlns:a16="http://schemas.microsoft.com/office/drawing/2014/main" id="{FC689131-46C2-B45C-A7AE-65391C29D8E5}"/>
              </a:ext>
            </a:extLst>
          </p:cNvPr>
          <p:cNvSpPr/>
          <p:nvPr/>
        </p:nvSpPr>
        <p:spPr>
          <a:xfrm>
            <a:off x="6202614" y="4978627"/>
            <a:ext cx="814080" cy="434898"/>
          </a:xfrm>
          <a:prstGeom prst="snip1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400" dirty="0">
                <a:solidFill>
                  <a:schemeClr val="tx1"/>
                </a:solidFill>
              </a:rPr>
              <a:t>帳本</a:t>
            </a:r>
            <a:r>
              <a:rPr kumimoji="1" lang="en-US" altLang="zh-TW" sz="1400" dirty="0">
                <a:solidFill>
                  <a:schemeClr val="tx1"/>
                </a:solidFill>
              </a:rPr>
              <a:t>5</a:t>
            </a:r>
            <a:endParaRPr kumimoji="1"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28" name="剪去單一角落矩形 27">
            <a:extLst>
              <a:ext uri="{FF2B5EF4-FFF2-40B4-BE49-F238E27FC236}">
                <a16:creationId xmlns:a16="http://schemas.microsoft.com/office/drawing/2014/main" id="{F4F9D8E6-90C3-1BF7-BCC8-8BBA855A0701}"/>
              </a:ext>
            </a:extLst>
          </p:cNvPr>
          <p:cNvSpPr/>
          <p:nvPr/>
        </p:nvSpPr>
        <p:spPr>
          <a:xfrm>
            <a:off x="8877512" y="2718647"/>
            <a:ext cx="814080" cy="434898"/>
          </a:xfrm>
          <a:prstGeom prst="snip1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400" dirty="0">
                <a:solidFill>
                  <a:schemeClr val="tx1"/>
                </a:solidFill>
              </a:rPr>
              <a:t>帳本</a:t>
            </a:r>
            <a:r>
              <a:rPr kumimoji="1" lang="en-US" altLang="zh-TW" sz="1400" dirty="0">
                <a:solidFill>
                  <a:schemeClr val="tx1"/>
                </a:solidFill>
              </a:rPr>
              <a:t>1</a:t>
            </a:r>
            <a:endParaRPr kumimoji="1"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29" name="剪去單一角落矩形 28">
            <a:extLst>
              <a:ext uri="{FF2B5EF4-FFF2-40B4-BE49-F238E27FC236}">
                <a16:creationId xmlns:a16="http://schemas.microsoft.com/office/drawing/2014/main" id="{EE25F47E-13A1-6513-B07E-8CF98F5DC3FA}"/>
              </a:ext>
            </a:extLst>
          </p:cNvPr>
          <p:cNvSpPr/>
          <p:nvPr/>
        </p:nvSpPr>
        <p:spPr>
          <a:xfrm>
            <a:off x="8877512" y="3283642"/>
            <a:ext cx="814080" cy="434898"/>
          </a:xfrm>
          <a:prstGeom prst="snip1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400" dirty="0">
                <a:solidFill>
                  <a:schemeClr val="tx1"/>
                </a:solidFill>
              </a:rPr>
              <a:t>帳本</a:t>
            </a:r>
            <a:r>
              <a:rPr kumimoji="1" lang="en-US" altLang="zh-TW" sz="1400" dirty="0">
                <a:solidFill>
                  <a:schemeClr val="tx1"/>
                </a:solidFill>
              </a:rPr>
              <a:t>2</a:t>
            </a:r>
            <a:endParaRPr kumimoji="1"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30" name="剪去單一角落矩形 29">
            <a:extLst>
              <a:ext uri="{FF2B5EF4-FFF2-40B4-BE49-F238E27FC236}">
                <a16:creationId xmlns:a16="http://schemas.microsoft.com/office/drawing/2014/main" id="{5A331EBE-2290-0BC3-4996-726A9E3A6074}"/>
              </a:ext>
            </a:extLst>
          </p:cNvPr>
          <p:cNvSpPr/>
          <p:nvPr/>
        </p:nvSpPr>
        <p:spPr>
          <a:xfrm>
            <a:off x="8877512" y="3848637"/>
            <a:ext cx="814080" cy="434898"/>
          </a:xfrm>
          <a:prstGeom prst="snip1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400" dirty="0">
                <a:solidFill>
                  <a:schemeClr val="tx1"/>
                </a:solidFill>
              </a:rPr>
              <a:t>帳本</a:t>
            </a:r>
            <a:r>
              <a:rPr kumimoji="1" lang="en-US" altLang="zh-TW" sz="1400" dirty="0">
                <a:solidFill>
                  <a:schemeClr val="tx1"/>
                </a:solidFill>
              </a:rPr>
              <a:t>3</a:t>
            </a:r>
            <a:endParaRPr kumimoji="1"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31" name="剪去單一角落矩形 30">
            <a:extLst>
              <a:ext uri="{FF2B5EF4-FFF2-40B4-BE49-F238E27FC236}">
                <a16:creationId xmlns:a16="http://schemas.microsoft.com/office/drawing/2014/main" id="{D73FE51E-2933-FC1C-60C4-5AD695156220}"/>
              </a:ext>
            </a:extLst>
          </p:cNvPr>
          <p:cNvSpPr/>
          <p:nvPr/>
        </p:nvSpPr>
        <p:spPr>
          <a:xfrm>
            <a:off x="8877512" y="4413632"/>
            <a:ext cx="814080" cy="434898"/>
          </a:xfrm>
          <a:prstGeom prst="snip1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400" dirty="0">
                <a:solidFill>
                  <a:schemeClr val="tx1"/>
                </a:solidFill>
              </a:rPr>
              <a:t>帳本</a:t>
            </a:r>
            <a:r>
              <a:rPr kumimoji="1" lang="en-US" altLang="zh-TW" sz="1400" dirty="0">
                <a:solidFill>
                  <a:schemeClr val="tx1"/>
                </a:solidFill>
              </a:rPr>
              <a:t>4</a:t>
            </a:r>
            <a:endParaRPr kumimoji="1"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32" name="剪去單一角落矩形 31">
            <a:extLst>
              <a:ext uri="{FF2B5EF4-FFF2-40B4-BE49-F238E27FC236}">
                <a16:creationId xmlns:a16="http://schemas.microsoft.com/office/drawing/2014/main" id="{73924CB7-6F5C-E485-F682-2D96EC826CA3}"/>
              </a:ext>
            </a:extLst>
          </p:cNvPr>
          <p:cNvSpPr/>
          <p:nvPr/>
        </p:nvSpPr>
        <p:spPr>
          <a:xfrm>
            <a:off x="8877512" y="4978627"/>
            <a:ext cx="814080" cy="434898"/>
          </a:xfrm>
          <a:prstGeom prst="snip1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sz="1400" dirty="0">
                <a:solidFill>
                  <a:schemeClr val="tx1"/>
                </a:solidFill>
              </a:rPr>
              <a:t>帳本</a:t>
            </a:r>
            <a:r>
              <a:rPr kumimoji="1" lang="en-US" altLang="zh-TW" sz="1400" dirty="0">
                <a:solidFill>
                  <a:schemeClr val="tx1"/>
                </a:solidFill>
              </a:rPr>
              <a:t>5</a:t>
            </a:r>
            <a:endParaRPr kumimoji="1"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38" name="左大括弧 37">
            <a:extLst>
              <a:ext uri="{FF2B5EF4-FFF2-40B4-BE49-F238E27FC236}">
                <a16:creationId xmlns:a16="http://schemas.microsoft.com/office/drawing/2014/main" id="{890977EE-D970-7C10-2852-38BC98FA9410}"/>
              </a:ext>
            </a:extLst>
          </p:cNvPr>
          <p:cNvSpPr/>
          <p:nvPr/>
        </p:nvSpPr>
        <p:spPr>
          <a:xfrm>
            <a:off x="3158551" y="2183158"/>
            <a:ext cx="272934" cy="3604329"/>
          </a:xfrm>
          <a:prstGeom prst="leftBrace">
            <a:avLst>
              <a:gd name="adj1" fmla="val 79871"/>
              <a:gd name="adj2" fmla="val 50000"/>
            </a:avLst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922A04B-28DA-DE63-8F5C-3444A1250C49}"/>
              </a:ext>
            </a:extLst>
          </p:cNvPr>
          <p:cNvSpPr txBox="1"/>
          <p:nvPr/>
        </p:nvSpPr>
        <p:spPr>
          <a:xfrm>
            <a:off x="2706541" y="1807811"/>
            <a:ext cx="1408259" cy="587216"/>
          </a:xfrm>
          <a:prstGeom prst="can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/storage</a:t>
            </a:r>
            <a:endParaRPr lang="zh-TW" altLang="en-US" dirty="0"/>
          </a:p>
        </p:txBody>
      </p:sp>
      <p:sp>
        <p:nvSpPr>
          <p:cNvPr id="39" name="左大括弧 38">
            <a:extLst>
              <a:ext uri="{FF2B5EF4-FFF2-40B4-BE49-F238E27FC236}">
                <a16:creationId xmlns:a16="http://schemas.microsoft.com/office/drawing/2014/main" id="{730302FC-19B0-FA95-3B87-228969BCFDEA}"/>
              </a:ext>
            </a:extLst>
          </p:cNvPr>
          <p:cNvSpPr/>
          <p:nvPr/>
        </p:nvSpPr>
        <p:spPr>
          <a:xfrm>
            <a:off x="5902193" y="2185062"/>
            <a:ext cx="272934" cy="3604329"/>
          </a:xfrm>
          <a:prstGeom prst="leftBrace">
            <a:avLst>
              <a:gd name="adj1" fmla="val 79871"/>
              <a:gd name="adj2" fmla="val 50000"/>
            </a:avLst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2" name="左大括弧 41">
            <a:extLst>
              <a:ext uri="{FF2B5EF4-FFF2-40B4-BE49-F238E27FC236}">
                <a16:creationId xmlns:a16="http://schemas.microsoft.com/office/drawing/2014/main" id="{49967C69-185D-A7E3-C589-05F42AE6AE38}"/>
              </a:ext>
            </a:extLst>
          </p:cNvPr>
          <p:cNvSpPr/>
          <p:nvPr/>
        </p:nvSpPr>
        <p:spPr>
          <a:xfrm>
            <a:off x="8538101" y="2268651"/>
            <a:ext cx="272934" cy="3604329"/>
          </a:xfrm>
          <a:prstGeom prst="leftBrace">
            <a:avLst>
              <a:gd name="adj1" fmla="val 79871"/>
              <a:gd name="adj2" fmla="val 50000"/>
            </a:avLst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047C0174-C07E-392B-5350-26FBBF7D2984}"/>
              </a:ext>
            </a:extLst>
          </p:cNvPr>
          <p:cNvSpPr txBox="1"/>
          <p:nvPr/>
        </p:nvSpPr>
        <p:spPr>
          <a:xfrm>
            <a:off x="5444483" y="1807811"/>
            <a:ext cx="1408259" cy="587216"/>
          </a:xfrm>
          <a:prstGeom prst="can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/storage</a:t>
            </a:r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86ACDABA-A832-132C-EAD3-B3B246C55539}"/>
              </a:ext>
            </a:extLst>
          </p:cNvPr>
          <p:cNvSpPr txBox="1"/>
          <p:nvPr/>
        </p:nvSpPr>
        <p:spPr>
          <a:xfrm>
            <a:off x="8182425" y="1807811"/>
            <a:ext cx="1408259" cy="587216"/>
          </a:xfrm>
          <a:prstGeom prst="can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/storage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67571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7D5479-8DB0-C2B4-42AC-265636C22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架構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68BCC46-A048-073B-8B4A-53B950F713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04395" cy="4351338"/>
          </a:xfrm>
        </p:spPr>
        <p:txBody>
          <a:bodyPr>
            <a:normAutofit/>
          </a:bodyPr>
          <a:lstStyle/>
          <a:p>
            <a:r>
              <a:rPr kumimoji="1" lang="zh-TW" altLang="en-US" dirty="0"/>
              <a:t>所有的帳本都放在共用資料夾</a:t>
            </a:r>
            <a:endParaRPr kumimoji="1" lang="en-US" altLang="zh-TW" dirty="0"/>
          </a:p>
          <a:p>
            <a:r>
              <a:rPr kumimoji="1" lang="zh-TW" altLang="en-US" dirty="0"/>
              <a:t>五個交易記錄分一個區塊</a:t>
            </a:r>
            <a:endParaRPr kumimoji="1" lang="en-US" altLang="zh-TW" dirty="0"/>
          </a:p>
          <a:p>
            <a:r>
              <a:rPr kumimoji="1" lang="en-US" altLang="zh-TW" dirty="0" err="1"/>
              <a:t>app_transaction.py</a:t>
            </a:r>
            <a:r>
              <a:rPr kumimoji="1" lang="zh-TW" altLang="en-US" dirty="0"/>
              <a:t> </a:t>
            </a:r>
            <a:endParaRPr kumimoji="1" lang="en-US" altLang="zh-TW" dirty="0"/>
          </a:p>
          <a:p>
            <a:pPr lvl="1"/>
            <a:r>
              <a:rPr kumimoji="1" lang="zh-TW" altLang="en-US" dirty="0"/>
              <a:t>轉帳</a:t>
            </a:r>
            <a:endParaRPr kumimoji="1" lang="en-US" altLang="zh-TW" dirty="0"/>
          </a:p>
          <a:p>
            <a:pPr lvl="1"/>
            <a:r>
              <a:rPr kumimoji="1" lang="zh-TW" altLang="en-US" dirty="0"/>
              <a:t>若區塊已滿，需要新增區塊 </a:t>
            </a:r>
            <a:r>
              <a:rPr kumimoji="1" lang="en-US" altLang="zh-TW" dirty="0"/>
              <a:t>(</a:t>
            </a:r>
            <a:r>
              <a:rPr kumimoji="1" lang="zh-TW" altLang="en-US" dirty="0"/>
              <a:t>新建文字檔，產生上一個區塊的</a:t>
            </a:r>
            <a:r>
              <a:rPr kumimoji="1" lang="en-US" altLang="zh-TW" dirty="0"/>
              <a:t>Sha256)</a:t>
            </a:r>
          </a:p>
          <a:p>
            <a:r>
              <a:rPr lang="en-US" altLang="zh-TW" dirty="0" err="1"/>
              <a:t>app_checkChain.py</a:t>
            </a:r>
            <a:endParaRPr lang="zh-TW" altLang="en-US" dirty="0"/>
          </a:p>
          <a:p>
            <a:pPr lvl="1"/>
            <a:r>
              <a:rPr kumimoji="1" lang="zh-TW" altLang="en-US" dirty="0"/>
              <a:t>從第一個區塊頭檢查到最後一個區塊，檢查完成可從</a:t>
            </a:r>
            <a:r>
              <a:rPr kumimoji="1" lang="en-US" altLang="zh-TW" dirty="0"/>
              <a:t>angel</a:t>
            </a:r>
            <a:r>
              <a:rPr kumimoji="1" lang="zh-TW" altLang="en-US" dirty="0"/>
              <a:t>得到 </a:t>
            </a:r>
            <a:r>
              <a:rPr kumimoji="1" lang="en-US" altLang="zh-TW" dirty="0"/>
              <a:t>10</a:t>
            </a:r>
            <a:r>
              <a:rPr kumimoji="1" lang="zh-TW" altLang="en-US" dirty="0"/>
              <a:t>元獎勵</a:t>
            </a:r>
            <a:endParaRPr kumimoji="1" lang="en-US" altLang="zh-TW" dirty="0"/>
          </a:p>
          <a:p>
            <a:pPr lvl="1"/>
            <a:endParaRPr kumimoji="1" lang="en-US" altLang="zh-TW" dirty="0"/>
          </a:p>
          <a:p>
            <a:r>
              <a:rPr kumimoji="1" lang="zh-TW" altLang="en-US" dirty="0"/>
              <a:t>可使用任何程式語言撰寫</a:t>
            </a:r>
            <a:endParaRPr kumimoji="1"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713869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C25E5F-A84A-6812-A44D-A7929260A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Demo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84E686E-6C3F-47AC-3AF4-12A53F0B5A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8868"/>
            <a:ext cx="10515600" cy="463809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kumimoji="1" lang="en-US" altLang="zh-TW" dirty="0"/>
              <a:t>Demo</a:t>
            </a:r>
            <a:r>
              <a:rPr kumimoji="1" lang="zh-TW" altLang="en-US" dirty="0"/>
              <a:t> 前，建立</a:t>
            </a:r>
            <a:r>
              <a:rPr kumimoji="1" lang="en-US" altLang="zh-TW" dirty="0"/>
              <a:t>3</a:t>
            </a:r>
            <a:r>
              <a:rPr kumimoji="1" lang="zh-TW" altLang="en-US" dirty="0"/>
              <a:t>個</a:t>
            </a:r>
            <a:r>
              <a:rPr kumimoji="1" lang="en-US" altLang="zh-TW" dirty="0"/>
              <a:t>Client</a:t>
            </a:r>
            <a:r>
              <a:rPr kumimoji="1" lang="zh-TW" altLang="en-US" dirty="0"/>
              <a:t>，</a:t>
            </a:r>
            <a:r>
              <a:rPr kumimoji="1" lang="zh-TW" altLang="en-US" dirty="0">
                <a:highlight>
                  <a:srgbClr val="FFFF00"/>
                </a:highlight>
              </a:rPr>
              <a:t>產生</a:t>
            </a:r>
            <a:r>
              <a:rPr kumimoji="1" lang="en-US" altLang="zh-TW" dirty="0">
                <a:highlight>
                  <a:srgbClr val="FFFF00"/>
                </a:highlight>
              </a:rPr>
              <a:t>100</a:t>
            </a:r>
            <a:r>
              <a:rPr kumimoji="1" lang="zh-TW" altLang="en-US" dirty="0">
                <a:highlight>
                  <a:srgbClr val="FFFF00"/>
                </a:highlight>
              </a:rPr>
              <a:t>個交易記錄</a:t>
            </a:r>
            <a:r>
              <a:rPr kumimoji="1" lang="en-US" altLang="zh-TW" dirty="0">
                <a:highlight>
                  <a:srgbClr val="FFFF00"/>
                </a:highlight>
              </a:rPr>
              <a:t>(20</a:t>
            </a:r>
            <a:r>
              <a:rPr kumimoji="1" lang="zh-TW" altLang="en-US" dirty="0">
                <a:highlight>
                  <a:srgbClr val="FFFF00"/>
                </a:highlight>
              </a:rPr>
              <a:t>個帳本區塊</a:t>
            </a:r>
            <a:r>
              <a:rPr kumimoji="1" lang="en-US" altLang="zh-TW" dirty="0">
                <a:highlight>
                  <a:srgbClr val="FFFF00"/>
                </a:highlight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zh-TW" dirty="0"/>
              <a:t>Demo</a:t>
            </a:r>
            <a:r>
              <a:rPr kumimoji="1" lang="zh-TW" altLang="en-US" dirty="0"/>
              <a:t> 流程</a:t>
            </a:r>
            <a:r>
              <a:rPr kumimoji="1" lang="en-US" altLang="zh-TW" dirty="0"/>
              <a:t>:</a:t>
            </a:r>
            <a:r>
              <a:rPr kumimoji="1" lang="zh-TW" altLang="en-US" dirty="0"/>
              <a:t> </a:t>
            </a:r>
            <a:endParaRPr kumimoji="1" lang="en-US" altLang="zh-TW" dirty="0"/>
          </a:p>
          <a:p>
            <a:pPr marL="971550" lvl="1" indent="-514350">
              <a:buFont typeface="+mj-lt"/>
              <a:buAutoNum type="arabicPeriod"/>
            </a:pPr>
            <a:r>
              <a:rPr kumimoji="1" lang="zh-TW" altLang="en-US" dirty="0"/>
              <a:t>轉帳</a:t>
            </a:r>
            <a:r>
              <a:rPr kumimoji="1" lang="en-US" altLang="zh-TW" dirty="0"/>
              <a:t>6</a:t>
            </a:r>
            <a:r>
              <a:rPr kumimoji="1" lang="zh-TW" altLang="en-US" dirty="0"/>
              <a:t>次 </a:t>
            </a:r>
            <a:r>
              <a:rPr kumimoji="1" lang="en-US" altLang="zh-TW" dirty="0"/>
              <a:t>(</a:t>
            </a:r>
            <a:r>
              <a:rPr kumimoji="1" lang="zh-TW" altLang="en-US" dirty="0"/>
              <a:t>產生一個新區塊</a:t>
            </a:r>
            <a:r>
              <a:rPr kumimoji="1" lang="en-US" altLang="zh-TW" dirty="0"/>
              <a:t>)</a:t>
            </a:r>
            <a:r>
              <a:rPr kumimoji="1" lang="zh-TW" altLang="en-US" dirty="0"/>
              <a:t> </a:t>
            </a:r>
            <a:endParaRPr kumimoji="1" lang="en-US" altLang="zh-TW" dirty="0"/>
          </a:p>
          <a:p>
            <a:pPr marL="971550" lvl="1" indent="-514350">
              <a:buFont typeface="+mj-lt"/>
              <a:buAutoNum type="arabicPeriod"/>
            </a:pPr>
            <a:r>
              <a:rPr kumimoji="1" lang="zh-TW" altLang="en-US" dirty="0"/>
              <a:t>登入</a:t>
            </a:r>
            <a:r>
              <a:rPr kumimoji="1" lang="en-US" altLang="zh-TW" dirty="0">
                <a:highlight>
                  <a:srgbClr val="FFFF00"/>
                </a:highlight>
              </a:rPr>
              <a:t>(</a:t>
            </a:r>
            <a:r>
              <a:rPr kumimoji="1" lang="zh-TW" altLang="en-US" dirty="0">
                <a:highlight>
                  <a:srgbClr val="FFFF00"/>
                </a:highlight>
              </a:rPr>
              <a:t>切進去</a:t>
            </a:r>
            <a:r>
              <a:rPr kumimoji="1" lang="en-US" altLang="zh-TW" dirty="0">
                <a:highlight>
                  <a:srgbClr val="FFFF00"/>
                </a:highlight>
              </a:rPr>
              <a:t>container)</a:t>
            </a:r>
            <a:r>
              <a:rPr kumimoji="1" lang="zh-TW" altLang="en-US" dirty="0"/>
              <a:t>任意二個 </a:t>
            </a:r>
            <a:r>
              <a:rPr kumimoji="1" lang="en-US" altLang="zh-TW" dirty="0"/>
              <a:t>clients</a:t>
            </a:r>
            <a:r>
              <a:rPr kumimoji="1" lang="zh-TW" altLang="en-US" dirty="0"/>
              <a:t> 查詢餘額</a:t>
            </a:r>
            <a:endParaRPr kumimoji="1" lang="en-US" altLang="zh-TW" dirty="0"/>
          </a:p>
          <a:p>
            <a:pPr marL="971550" lvl="1" indent="-514350">
              <a:buFont typeface="+mj-lt"/>
              <a:buAutoNum type="arabicPeriod"/>
            </a:pPr>
            <a:r>
              <a:rPr kumimoji="1" lang="zh-TW" altLang="en-US" dirty="0"/>
              <a:t>登入</a:t>
            </a:r>
            <a:r>
              <a:rPr kumimoji="1" lang="en-US" altLang="zh-TW" dirty="0">
                <a:highlight>
                  <a:srgbClr val="FFFF00"/>
                </a:highlight>
              </a:rPr>
              <a:t>(</a:t>
            </a:r>
            <a:r>
              <a:rPr kumimoji="1" lang="zh-TW" altLang="en-US" dirty="0">
                <a:highlight>
                  <a:srgbClr val="FFFF00"/>
                </a:highlight>
              </a:rPr>
              <a:t>切進去</a:t>
            </a:r>
            <a:r>
              <a:rPr kumimoji="1" lang="en-US" altLang="zh-TW" dirty="0">
                <a:highlight>
                  <a:srgbClr val="FFFF00"/>
                </a:highlight>
              </a:rPr>
              <a:t>container)</a:t>
            </a:r>
            <a:r>
              <a:rPr kumimoji="1" lang="zh-TW" altLang="en-US" dirty="0"/>
              <a:t>任意二個 </a:t>
            </a:r>
            <a:r>
              <a:rPr kumimoji="1" lang="en-US" altLang="zh-TW" dirty="0"/>
              <a:t>clients</a:t>
            </a:r>
            <a:r>
              <a:rPr kumimoji="1" lang="zh-TW" altLang="en-US" dirty="0"/>
              <a:t> 查詢交易記錄</a:t>
            </a:r>
            <a:endParaRPr kumimoji="1" lang="en-US" altLang="zh-TW" dirty="0"/>
          </a:p>
          <a:p>
            <a:pPr marL="971550" lvl="1" indent="-514350">
              <a:buFont typeface="+mj-lt"/>
              <a:buAutoNum type="arabicPeriod"/>
            </a:pPr>
            <a:r>
              <a:rPr kumimoji="1" lang="zh-TW" altLang="en-US" dirty="0"/>
              <a:t>檢查帳本鍊完整性</a:t>
            </a:r>
            <a:endParaRPr kumimoji="1" lang="en-US" altLang="zh-TW" dirty="0"/>
          </a:p>
          <a:p>
            <a:pPr marL="971550" lvl="1" indent="-514350">
              <a:buFont typeface="+mj-lt"/>
              <a:buAutoNum type="arabicPeriod"/>
            </a:pPr>
            <a:r>
              <a:rPr kumimoji="1" lang="zh-TW" altLang="en-US" dirty="0"/>
              <a:t>竄改一個區塊，檢查帳本鍊完整性</a:t>
            </a:r>
            <a:endParaRPr kumimoji="1" lang="en-US" altLang="zh-TW" dirty="0"/>
          </a:p>
          <a:p>
            <a:pPr marL="514350" indent="-514350">
              <a:buFont typeface="+mj-lt"/>
              <a:buAutoNum type="arabicPeriod"/>
            </a:pPr>
            <a:r>
              <a:rPr kumimoji="1" lang="en-US" altLang="zh-TW" dirty="0"/>
              <a:t>Demo</a:t>
            </a:r>
            <a:r>
              <a:rPr kumimoji="1" lang="zh-TW" altLang="en-US" dirty="0"/>
              <a:t>獎勵 </a:t>
            </a:r>
            <a:r>
              <a:rPr kumimoji="1" lang="en-US" altLang="zh-TW" dirty="0">
                <a:highlight>
                  <a:srgbClr val="FFFF00"/>
                </a:highlight>
              </a:rPr>
              <a:t>(</a:t>
            </a:r>
            <a:r>
              <a:rPr kumimoji="1" lang="zh-TW" altLang="en-US" dirty="0">
                <a:highlight>
                  <a:srgbClr val="FFFF00"/>
                </a:highlight>
              </a:rPr>
              <a:t>一組為單位</a:t>
            </a:r>
            <a:r>
              <a:rPr kumimoji="1" lang="en-US" altLang="zh-TW" dirty="0">
                <a:highlight>
                  <a:srgbClr val="FFFF00"/>
                </a:highlight>
              </a:rPr>
              <a:t>)</a:t>
            </a:r>
            <a:r>
              <a:rPr kumimoji="1" lang="zh-TW" altLang="en-US" dirty="0"/>
              <a:t>：</a:t>
            </a:r>
            <a:endParaRPr kumimoji="1" lang="en-US" altLang="zh-TW" dirty="0"/>
          </a:p>
          <a:p>
            <a:pPr marL="971550" lvl="1" indent="-514350">
              <a:buFont typeface="+mj-lt"/>
              <a:buAutoNum type="arabicPeriod"/>
            </a:pPr>
            <a:r>
              <a:rPr kumimoji="1" lang="zh-TW" altLang="en-US" dirty="0"/>
              <a:t>前</a:t>
            </a:r>
            <a:r>
              <a:rPr kumimoji="1" lang="en-US" altLang="zh-TW" dirty="0"/>
              <a:t>3</a:t>
            </a:r>
            <a:r>
              <a:rPr kumimoji="1" lang="zh-TW" altLang="en-US" dirty="0"/>
              <a:t>組：</a:t>
            </a:r>
            <a:r>
              <a:rPr kumimoji="1" lang="en-US" altLang="zh-TW" dirty="0"/>
              <a:t>2000</a:t>
            </a:r>
          </a:p>
          <a:p>
            <a:pPr marL="971550" lvl="1" indent="-514350">
              <a:buFont typeface="+mj-lt"/>
              <a:buAutoNum type="arabicPeriod"/>
            </a:pPr>
            <a:r>
              <a:rPr kumimoji="1" lang="zh-TW" altLang="en-US" dirty="0"/>
              <a:t>第</a:t>
            </a:r>
            <a:r>
              <a:rPr kumimoji="1" lang="en-US" altLang="zh-TW" dirty="0"/>
              <a:t>4</a:t>
            </a:r>
            <a:r>
              <a:rPr kumimoji="1" lang="zh-TW" altLang="en-US" dirty="0"/>
              <a:t>組 </a:t>
            </a:r>
            <a:r>
              <a:rPr kumimoji="1" lang="en-US" altLang="zh-TW" dirty="0"/>
              <a:t>1000,</a:t>
            </a:r>
            <a:r>
              <a:rPr kumimoji="1" lang="zh-TW" altLang="en-US" dirty="0"/>
              <a:t> 第</a:t>
            </a:r>
            <a:r>
              <a:rPr kumimoji="1" lang="en-US" altLang="zh-TW" dirty="0"/>
              <a:t>5</a:t>
            </a:r>
            <a:r>
              <a:rPr kumimoji="1" lang="zh-TW" altLang="en-US" dirty="0"/>
              <a:t>組 </a:t>
            </a:r>
            <a:r>
              <a:rPr kumimoji="1" lang="en-US" altLang="zh-TW" dirty="0"/>
              <a:t>980,</a:t>
            </a:r>
            <a:r>
              <a:rPr kumimoji="1" lang="zh-TW" altLang="en-US" dirty="0"/>
              <a:t> 第</a:t>
            </a:r>
            <a:r>
              <a:rPr kumimoji="1" lang="en-US" altLang="zh-TW" dirty="0"/>
              <a:t>6</a:t>
            </a:r>
            <a:r>
              <a:rPr kumimoji="1" lang="zh-TW" altLang="en-US" dirty="0"/>
              <a:t>組 </a:t>
            </a:r>
            <a:r>
              <a:rPr kumimoji="1" lang="en-US" altLang="zh-TW" dirty="0"/>
              <a:t>960……</a:t>
            </a:r>
          </a:p>
        </p:txBody>
      </p:sp>
    </p:spTree>
    <p:extLst>
      <p:ext uri="{BB962C8B-B14F-4D97-AF65-F5344CB8AC3E}">
        <p14:creationId xmlns:p14="http://schemas.microsoft.com/office/powerpoint/2010/main" val="4232534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0D0710-96FC-427D-A8C3-4310FAEB7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Demo</a:t>
            </a:r>
            <a:r>
              <a:rPr kumimoji="1" lang="zh-TW" altLang="en-US" dirty="0"/>
              <a:t>、上傳</a:t>
            </a:r>
            <a:r>
              <a:rPr kumimoji="1" lang="en-US" altLang="zh-TW" dirty="0"/>
              <a:t>e-learning</a:t>
            </a:r>
            <a:r>
              <a:rPr kumimoji="1" lang="zh-TW" altLang="en-US" dirty="0"/>
              <a:t> 時間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D7159B5-AA4F-5496-9CF0-8ADF729488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二週內</a:t>
            </a:r>
            <a:r>
              <a:rPr kumimoji="1" lang="en-US" altLang="zh-TW" dirty="0"/>
              <a:t>(</a:t>
            </a:r>
            <a:r>
              <a:rPr kumimoji="1" lang="en-US" altLang="zh-TW" dirty="0">
                <a:solidFill>
                  <a:srgbClr val="FF0000"/>
                </a:solidFill>
              </a:rPr>
              <a:t>4/8</a:t>
            </a:r>
            <a:r>
              <a:rPr kumimoji="1" lang="en-US" altLang="zh-TW" dirty="0"/>
              <a:t> 17:00</a:t>
            </a:r>
            <a:r>
              <a:rPr kumimoji="1" lang="zh-TW" altLang="en-US" dirty="0"/>
              <a:t>前</a:t>
            </a:r>
            <a:r>
              <a:rPr kumimoji="1" lang="en-US" altLang="zh-TW" dirty="0"/>
              <a:t>)</a:t>
            </a:r>
            <a:r>
              <a:rPr kumimoji="1" lang="zh-TW" altLang="en-US" dirty="0"/>
              <a:t>  </a:t>
            </a:r>
            <a:r>
              <a:rPr kumimoji="1" lang="en-US" altLang="zh-TW" dirty="0"/>
              <a:t>Demo</a:t>
            </a:r>
            <a:r>
              <a:rPr kumimoji="1" lang="zh-TW" altLang="en-US" dirty="0"/>
              <a:t> 完畢</a:t>
            </a:r>
            <a:endParaRPr kumimoji="1" lang="en-US" altLang="zh-TW" dirty="0"/>
          </a:p>
          <a:p>
            <a:endParaRPr kumimoji="1" lang="en-US" altLang="zh-TW" dirty="0"/>
          </a:p>
          <a:p>
            <a:r>
              <a:rPr kumimoji="1" lang="en-US" altLang="zh-TW" dirty="0"/>
              <a:t>Code</a:t>
            </a:r>
            <a:r>
              <a:rPr kumimoji="1" lang="zh-TW" altLang="en-US" dirty="0"/>
              <a:t> 要上傳到 </a:t>
            </a:r>
            <a:r>
              <a:rPr kumimoji="1" lang="en-US" altLang="zh-TW" dirty="0"/>
              <a:t>e-learning,</a:t>
            </a:r>
            <a:r>
              <a:rPr kumimoji="1" lang="zh-TW" altLang="en-US" dirty="0"/>
              <a:t> 一組一位代表上傳</a:t>
            </a:r>
            <a:endParaRPr kumimoji="1" lang="en-US" altLang="zh-TW" dirty="0"/>
          </a:p>
          <a:p>
            <a:endParaRPr kumimoji="1"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C1EFEB5-F3D6-5A58-3A32-2376B83B8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76E99-2F0C-4345-8B41-CA87DC33F56A}" type="slidenum">
              <a:rPr kumimoji="1" lang="zh-TW" altLang="en-US" smtClean="0"/>
              <a:t>6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86743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Words>454</Words>
  <Application>Microsoft Office PowerPoint</Application>
  <PresentationFormat>寬螢幕</PresentationFormat>
  <Paragraphs>88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佈景主題</vt:lpstr>
      <vt:lpstr>Container 練習作業</vt:lpstr>
      <vt:lpstr>PowerPoint 簡報</vt:lpstr>
      <vt:lpstr>PowerPoint 簡報</vt:lpstr>
      <vt:lpstr>架構</vt:lpstr>
      <vt:lpstr>Demo</vt:lpstr>
      <vt:lpstr>Demo、上傳e-learning 時間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李季青</dc:creator>
  <cp:lastModifiedBy>Chi-Ching Lee</cp:lastModifiedBy>
  <cp:revision>18</cp:revision>
  <dcterms:created xsi:type="dcterms:W3CDTF">2023-03-12T14:27:56Z</dcterms:created>
  <dcterms:modified xsi:type="dcterms:W3CDTF">2024-03-22T01:21:02Z</dcterms:modified>
</cp:coreProperties>
</file>