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media/image26.jpg" ContentType="image/jpeg"/>
  <Override PartName="/ppt/media/image28.jpg" ContentType="image/jpe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notesMasterIdLst>
    <p:notesMasterId r:id="rId63"/>
  </p:notesMasterIdLst>
  <p:sldIdLst>
    <p:sldId id="256" r:id="rId6"/>
    <p:sldId id="265" r:id="rId7"/>
    <p:sldId id="260" r:id="rId8"/>
    <p:sldId id="303" r:id="rId9"/>
    <p:sldId id="339" r:id="rId10"/>
    <p:sldId id="304" r:id="rId11"/>
    <p:sldId id="305" r:id="rId12"/>
    <p:sldId id="340" r:id="rId13"/>
    <p:sldId id="338" r:id="rId14"/>
    <p:sldId id="337" r:id="rId15"/>
    <p:sldId id="298" r:id="rId16"/>
    <p:sldId id="307" r:id="rId17"/>
    <p:sldId id="308" r:id="rId18"/>
    <p:sldId id="309" r:id="rId19"/>
    <p:sldId id="341" r:id="rId20"/>
    <p:sldId id="311" r:id="rId21"/>
    <p:sldId id="312" r:id="rId22"/>
    <p:sldId id="310" r:id="rId23"/>
    <p:sldId id="313" r:id="rId24"/>
    <p:sldId id="314" r:id="rId25"/>
    <p:sldId id="316" r:id="rId26"/>
    <p:sldId id="365" r:id="rId27"/>
    <p:sldId id="317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8" r:id="rId39"/>
    <p:sldId id="361" r:id="rId40"/>
    <p:sldId id="362" r:id="rId41"/>
    <p:sldId id="363" r:id="rId42"/>
    <p:sldId id="364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32" r:id="rId51"/>
    <p:sldId id="333" r:id="rId52"/>
    <p:sldId id="334" r:id="rId53"/>
    <p:sldId id="335" r:id="rId54"/>
    <p:sldId id="336" r:id="rId55"/>
    <p:sldId id="325" r:id="rId56"/>
    <p:sldId id="326" r:id="rId57"/>
    <p:sldId id="327" r:id="rId58"/>
    <p:sldId id="328" r:id="rId59"/>
    <p:sldId id="329" r:id="rId60"/>
    <p:sldId id="330" r:id="rId61"/>
    <p:sldId id="331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88" autoAdjust="0"/>
    <p:restoredTop sz="89018" autoAdjust="0"/>
  </p:normalViewPr>
  <p:slideViewPr>
    <p:cSldViewPr snapToGrid="0">
      <p:cViewPr varScale="1">
        <p:scale>
          <a:sx n="89" d="100"/>
          <a:sy n="89" d="100"/>
        </p:scale>
        <p:origin x="12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68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i-Ching Lee" userId="7309231c4353d1c0" providerId="LiveId" clId="{E7F94D9E-5304-4348-8D4D-39D2DA8A503D}"/>
    <pc:docChg chg="modSld">
      <pc:chgData name="Chi-Ching Lee" userId="7309231c4353d1c0" providerId="LiveId" clId="{E7F94D9E-5304-4348-8D4D-39D2DA8A503D}" dt="2024-04-11T23:45:06.795" v="43" actId="20577"/>
      <pc:docMkLst>
        <pc:docMk/>
      </pc:docMkLst>
      <pc:sldChg chg="modSp mod">
        <pc:chgData name="Chi-Ching Lee" userId="7309231c4353d1c0" providerId="LiveId" clId="{E7F94D9E-5304-4348-8D4D-39D2DA8A503D}" dt="2024-04-11T23:44:37.404" v="35" actId="20577"/>
        <pc:sldMkLst>
          <pc:docMk/>
          <pc:sldMk cId="3336713186" sldId="316"/>
        </pc:sldMkLst>
        <pc:spChg chg="mod">
          <ac:chgData name="Chi-Ching Lee" userId="7309231c4353d1c0" providerId="LiveId" clId="{E7F94D9E-5304-4348-8D4D-39D2DA8A503D}" dt="2024-04-11T23:44:37.404" v="35" actId="20577"/>
          <ac:spMkLst>
            <pc:docMk/>
            <pc:sldMk cId="3336713186" sldId="316"/>
            <ac:spMk id="3" creationId="{00000000-0000-0000-0000-000000000000}"/>
          </ac:spMkLst>
        </pc:spChg>
      </pc:sldChg>
      <pc:sldChg chg="modSp mod">
        <pc:chgData name="Chi-Ching Lee" userId="7309231c4353d1c0" providerId="LiveId" clId="{E7F94D9E-5304-4348-8D4D-39D2DA8A503D}" dt="2024-04-11T23:45:06.795" v="43" actId="20577"/>
        <pc:sldMkLst>
          <pc:docMk/>
          <pc:sldMk cId="631530091" sldId="365"/>
        </pc:sldMkLst>
        <pc:spChg chg="mod">
          <ac:chgData name="Chi-Ching Lee" userId="7309231c4353d1c0" providerId="LiveId" clId="{E7F94D9E-5304-4348-8D4D-39D2DA8A503D}" dt="2024-04-11T23:45:06.795" v="43" actId="20577"/>
          <ac:spMkLst>
            <pc:docMk/>
            <pc:sldMk cId="631530091" sldId="365"/>
            <ac:spMk id="3" creationId="{6C964EE7-E113-4112-8F15-350719EDE60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C9E57-FE47-4F3D-9A37-1D1F41086B61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02E992-548B-4C79-A3D7-6DCDE9EE14F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111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720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latin typeface="Consolas" panose="020B0609020204030204" pitchFamily="49" charset="0"/>
              </a:rPr>
              <a:t>docker run -</a:t>
            </a:r>
            <a:r>
              <a:rPr lang="en-US" altLang="zh-TW" sz="1200" dirty="0" err="1">
                <a:latin typeface="Consolas" panose="020B0609020204030204" pitchFamily="49" charset="0"/>
              </a:rPr>
              <a:t>i</a:t>
            </a:r>
            <a:r>
              <a:rPr lang="en-US" altLang="zh-TW" sz="1200" dirty="0">
                <a:latin typeface="Consolas" panose="020B0609020204030204" pitchFamily="49" charset="0"/>
              </a:rPr>
              <a:t> -t -d --name </a:t>
            </a:r>
            <a:r>
              <a:rPr lang="en-US" altLang="zh-TW" sz="12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webServer</a:t>
            </a:r>
            <a:r>
              <a:rPr lang="en-US" altLang="zh-TW" sz="1200" dirty="0">
                <a:latin typeface="Consolas" panose="020B0609020204030204" pitchFamily="49" charset="0"/>
              </a:rPr>
              <a:t> --privileged=true -v /share -p 8080:80 ubuntu:18.04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38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444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550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>
                <a:latin typeface="Consolas" panose="020B0609020204030204" pitchFamily="49" charset="0"/>
              </a:rPr>
              <a:t>docker run -</a:t>
            </a:r>
            <a:r>
              <a:rPr lang="en-US" altLang="zh-TW" dirty="0" err="1">
                <a:latin typeface="Consolas" panose="020B0609020204030204" pitchFamily="49" charset="0"/>
              </a:rPr>
              <a:t>i</a:t>
            </a:r>
            <a:r>
              <a:rPr lang="en-US" altLang="zh-TW" dirty="0">
                <a:latin typeface="Consolas" panose="020B0609020204030204" pitchFamily="49" charset="0"/>
              </a:rPr>
              <a:t> -t -d --name </a:t>
            </a:r>
            <a:r>
              <a:rPr lang="en-US" altLang="zh-TW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r>
              <a:rPr lang="en-US" altLang="zh-TW" dirty="0">
                <a:latin typeface="Consolas" panose="020B0609020204030204" pitchFamily="49" charset="0"/>
              </a:rPr>
              <a:t> --privileged=true  </a:t>
            </a:r>
            <a:r>
              <a:rPr lang="en-US" altLang="zh-TW" sz="1200" dirty="0">
                <a:solidFill>
                  <a:schemeClr val="accent2">
                    <a:lumMod val="75000"/>
                  </a:schemeClr>
                </a:solidFill>
              </a:rPr>
              <a:t>--volumes-from</a:t>
            </a:r>
            <a:r>
              <a:rPr lang="en-US" altLang="zh-TW" sz="12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200" dirty="0" err="1">
                <a:solidFill>
                  <a:srgbClr val="00B050"/>
                </a:solidFill>
                <a:latin typeface="Consolas" panose="020B0609020204030204" pitchFamily="49" charset="0"/>
              </a:rPr>
              <a:t>webServer</a:t>
            </a:r>
            <a:r>
              <a:rPr lang="en-US" altLang="zh-TW" dirty="0">
                <a:latin typeface="Consolas" panose="020B0609020204030204" pitchFamily="49" charset="0"/>
              </a:rPr>
              <a:t> ubuntu:18.04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2E992-548B-4C79-A3D7-6DCDE9EE14F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962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使用者</a:t>
            </a:r>
            <a:endParaRPr lang="en-US" altLang="zh-TW" sz="1000" dirty="0"/>
          </a:p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管理者</a:t>
            </a:r>
            <a:endParaRPr lang="en-US" altLang="zh-TW" sz="1000" dirty="0"/>
          </a:p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老師的</a:t>
            </a:r>
            <a:r>
              <a:rPr lang="en-US" altLang="zh-TW" sz="1000" dirty="0"/>
              <a:t>workflow</a:t>
            </a:r>
            <a:r>
              <a:rPr lang="zh-TW" altLang="en-US" sz="1000" dirty="0"/>
              <a:t>圖</a:t>
            </a:r>
            <a:endParaRPr lang="en-US" altLang="zh-TW" sz="1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07887-D123-4EE0-BE3A-94E6E29F876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713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使用者</a:t>
            </a:r>
            <a:endParaRPr lang="en-US" altLang="zh-TW" sz="1000" dirty="0"/>
          </a:p>
          <a:p>
            <a:pPr marL="0" indent="0">
              <a:lnSpc>
                <a:spcPct val="220000"/>
              </a:lnSpc>
              <a:buFont typeface="Arial" panose="020B0604020202020204" pitchFamily="34" charset="0"/>
              <a:buNone/>
            </a:pPr>
            <a:r>
              <a:rPr lang="zh-TW" altLang="en-US" sz="1000" dirty="0"/>
              <a:t>管理者</a:t>
            </a:r>
            <a:endParaRPr lang="en-US" altLang="zh-TW" sz="1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07887-D123-4EE0-BE3A-94E6E29F876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7396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/>
              <a:t>windows</a:t>
            </a:r>
            <a:r>
              <a:rPr lang="zh-TW" altLang="en-US" dirty="0"/>
              <a:t>撰寫</a:t>
            </a:r>
            <a:r>
              <a:rPr lang="en-US" altLang="zh-TW" dirty="0" err="1"/>
              <a:t>php</a:t>
            </a:r>
            <a:r>
              <a:rPr lang="zh-TW" altLang="en-US" dirty="0"/>
              <a:t>程式，移到</a:t>
            </a:r>
            <a:r>
              <a:rPr lang="en-US" altLang="zh-TW" dirty="0" err="1"/>
              <a:t>docker</a:t>
            </a:r>
            <a:r>
              <a:rPr lang="zh-TW" altLang="en-US" dirty="0"/>
              <a:t>執行後，因</a:t>
            </a:r>
            <a:r>
              <a:rPr lang="en-US" altLang="zh-TW" dirty="0" err="1"/>
              <a:t>docker</a:t>
            </a:r>
            <a:r>
              <a:rPr lang="en-US" altLang="zh-TW" dirty="0"/>
              <a:t> </a:t>
            </a:r>
            <a:r>
              <a:rPr lang="zh-TW" altLang="en-US" dirty="0"/>
              <a:t>的</a:t>
            </a:r>
            <a:r>
              <a:rPr lang="en-US" altLang="zh-TW" dirty="0"/>
              <a:t>container </a:t>
            </a:r>
            <a:r>
              <a:rPr lang="zh-TW" altLang="en-US" dirty="0"/>
              <a:t>沒有安裝程式需要的指令，因此會有很多錯誤，安裝指令後即可執行。</a:t>
            </a:r>
            <a:endParaRPr lang="en-US" altLang="zh-TW" dirty="0"/>
          </a:p>
          <a:p>
            <a:r>
              <a:rPr lang="zh-TW" altLang="en-US" dirty="0"/>
              <a:t>在爬蟲的時候，因為抓到的</a:t>
            </a:r>
            <a:r>
              <a:rPr lang="en-US" altLang="zh-TW" dirty="0"/>
              <a:t>html</a:t>
            </a:r>
            <a:r>
              <a:rPr lang="zh-TW" altLang="en-US" dirty="0"/>
              <a:t>跟瀏覽器渲染的不一樣，因此抓下來的</a:t>
            </a:r>
            <a:r>
              <a:rPr lang="en-US" altLang="zh-TW" dirty="0"/>
              <a:t>html</a:t>
            </a:r>
            <a:r>
              <a:rPr lang="zh-TW" altLang="en-US" dirty="0"/>
              <a:t>會不一樣，看瀏覽器原碼</a:t>
            </a:r>
            <a:endParaRPr lang="en-US" altLang="zh-TW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</a:t>
            </a:r>
            <a:r>
              <a:rPr lang="en-US" altLang="zh-TW" dirty="0"/>
              <a:t>windows</a:t>
            </a:r>
            <a:r>
              <a:rPr lang="zh-TW" altLang="en-US" dirty="0"/>
              <a:t>中，用</a:t>
            </a:r>
            <a:r>
              <a:rPr lang="en-US" altLang="zh-TW" dirty="0" err="1"/>
              <a:t>php</a:t>
            </a:r>
            <a:r>
              <a:rPr lang="zh-TW" altLang="en-US" dirty="0"/>
              <a:t>抓</a:t>
            </a:r>
            <a:r>
              <a:rPr lang="en-US" altLang="zh-TW" dirty="0"/>
              <a:t>html</a:t>
            </a:r>
            <a:r>
              <a:rPr lang="zh-TW" altLang="en-US" dirty="0"/>
              <a:t>，但移到</a:t>
            </a:r>
            <a:r>
              <a:rPr lang="en-US" altLang="zh-TW" dirty="0" err="1"/>
              <a:t>linux</a:t>
            </a:r>
            <a:r>
              <a:rPr lang="zh-TW" altLang="en-US" dirty="0"/>
              <a:t>後，可能是</a:t>
            </a:r>
            <a:r>
              <a:rPr lang="en-US" altLang="zh-TW" dirty="0" err="1"/>
              <a:t>php</a:t>
            </a:r>
            <a:r>
              <a:rPr lang="zh-TW" altLang="en-US" dirty="0"/>
              <a:t>版本問題，改用</a:t>
            </a:r>
            <a:r>
              <a:rPr lang="en-US" altLang="zh-TW" dirty="0"/>
              <a:t>command line</a:t>
            </a:r>
            <a:r>
              <a:rPr lang="zh-TW" altLang="en-US" dirty="0"/>
              <a:t> 下指令即可解決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0407887-D123-4EE0-BE3A-94E6E29F876D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8208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14AF8B-E416-497F-9FBC-A3F79A4E4626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680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62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01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04613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28" name="日期版面配置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F2F8B32D-A827-4E9F-A368-1991234D16F8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17" name="頁尾版面配置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9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8172400" y="6210300"/>
            <a:ext cx="838200" cy="381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27433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1C57-3D3C-4353-9A75-49472D06F75A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47289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7" name="矩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165ED-94FA-41D5-B37B-9626AC40CFE7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5439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8" name="日期版面配置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BF6E97DF-4396-4CDD-8A62-E2065CC9FE54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頁尾版面配置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5618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內容版面配置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F3CDB66-2FAC-45BE-B235-6C80A1B53AFF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16" name="文字版面配置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5" name="文字版面配置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72560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D9E16-6140-4868-8C97-EE5B60B5C95D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3667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A6EC-9870-43A5-B6DD-A9D6AD9CDE48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637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1B32E-60E7-4CF2-8FE2-F96F3AC99199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52686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856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8" name="矩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1" name="矩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7663F62-B3DE-425D-B61F-A2520041F63B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13" name="投影片編號版面配置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頁尾版面配置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85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E8EF1-5F7A-481B-A706-412062D535B6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2924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7A4ABA73-5FAD-4CAA-BC74-2C915D2F36CA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9848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8148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6474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09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39217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932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9076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872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702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547381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50075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40355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880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618993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87913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232826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114002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780453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214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8782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460720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8499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4880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50020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893961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8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316011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2386744"/>
            <a:ext cx="67437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060748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2638044"/>
            <a:ext cx="3203828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02685" cy="310198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61662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3143250"/>
            <a:ext cx="3202686" cy="2596776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190113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0268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/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74388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859891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7938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2243829"/>
            <a:ext cx="3364992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defTabSz="685800"/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63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2243828"/>
            <a:ext cx="3371249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pPr defTabSz="685800"/>
            <a:fld id="{F46E67F9-CB5C-4E6C-93AF-CAEE12D47BEB}" type="datetimeFigureOut">
              <a:rPr lang="zh-TW" altLang="en-US" smtClean="0"/>
              <a:pPr defTabSz="685800"/>
              <a:t>2024/4/12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6236208"/>
            <a:ext cx="3843598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pPr defTabSz="685800"/>
            <a:endParaRPr lang="zh-TW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666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96905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973956" cy="49834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937260"/>
            <a:ext cx="4648867" cy="498348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046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4763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65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494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0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2725-0522-4414-8BE9-CFA48A004359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3AD70-9A4E-400D-BD4E-4E77DFC697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709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F781D23-24D6-4419-8B5A-222E367966EC}" type="datetime1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矩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D070F398-4FB3-406E-B1FC-8A0CCC290F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577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D255589-4EE5-4F56-AB89-B9DAB25202EE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fld id="{BDA7FCBF-B6C1-45E9-9727-98CAFC7ACA8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6953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59698-CE16-4A50-BB21-ACA0DE3FE83A}" type="datetimeFigureOut">
              <a:rPr lang="zh-TW" altLang="en-US" smtClean="0"/>
              <a:t>2024/4/12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7163C-78DE-467A-B7BD-3032AFD8657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515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964692"/>
            <a:ext cx="5797296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2638045"/>
            <a:ext cx="5797296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685800"/>
            <a:fld id="{F46E67F9-CB5C-4E6C-93AF-CAEE12D47BEB}" type="datetimeFigureOut">
              <a:rPr lang="zh-TW" altLang="en-US" smtClean="0">
                <a:solidFill>
                  <a:prstClr val="white">
                    <a:alpha val="70000"/>
                  </a:prstClr>
                </a:solidFill>
              </a:rPr>
              <a:pPr defTabSz="685800"/>
              <a:t>2024/4/12</a:t>
            </a:fld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6236208"/>
            <a:ext cx="442589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pPr defTabSz="685800"/>
            <a:endParaRPr lang="zh-TW" altLang="en-US">
              <a:solidFill>
                <a:prstClr val="white">
                  <a:alpha val="7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6217920"/>
            <a:ext cx="27432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defTabSz="685800"/>
            <a:fld id="{27FFBA4A-806E-45AC-9728-76CC64EEBAB1}" type="slidenum">
              <a:rPr lang="zh-TW" altLang="en-US" smtClean="0"/>
              <a:pPr defTabSz="68580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09298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120.126.17.185/labWebsite/courses/ITM088_2021/week04_docker_cloud.zi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jp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Build Your Own Cloud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by docker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en-US" altLang="zh-TW" dirty="0" err="1"/>
              <a:t>linux</a:t>
            </a:r>
            <a:r>
              <a:rPr lang="en-US" altLang="zh-TW" dirty="0"/>
              <a:t>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680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9337" y="86452"/>
            <a:ext cx="8376013" cy="1325563"/>
          </a:xfrm>
        </p:spPr>
        <p:txBody>
          <a:bodyPr>
            <a:normAutofit/>
          </a:bodyPr>
          <a:lstStyle/>
          <a:p>
            <a:r>
              <a:rPr lang="zh-TW" altLang="en-US" sz="2800" dirty="0"/>
              <a:t>把範例程式 放到 </a:t>
            </a:r>
            <a:r>
              <a:rPr lang="en-US" altLang="zh-TW" sz="2800" dirty="0"/>
              <a:t>container </a:t>
            </a:r>
            <a:r>
              <a:rPr lang="zh-TW" altLang="en-US" sz="2800" dirty="0"/>
              <a:t>的 </a:t>
            </a:r>
            <a:r>
              <a:rPr lang="en-US" altLang="zh-TW" sz="2800" dirty="0"/>
              <a:t>/</a:t>
            </a:r>
            <a:r>
              <a:rPr lang="en-US" altLang="zh-TW" sz="2800" dirty="0" err="1"/>
              <a:t>var</a:t>
            </a:r>
            <a:r>
              <a:rPr lang="en-US" altLang="zh-TW" sz="2800" dirty="0"/>
              <a:t>/www/html </a:t>
            </a:r>
            <a:r>
              <a:rPr lang="zh-TW" altLang="en-US" sz="2800" dirty="0"/>
              <a:t>資料夾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-55179" y="1016876"/>
            <a:ext cx="9199179" cy="584112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登入 </a:t>
            </a:r>
            <a:r>
              <a:rPr lang="en-US" altLang="zh-TW" dirty="0" err="1"/>
              <a:t>webServer</a:t>
            </a:r>
            <a:r>
              <a:rPr lang="en-US" altLang="zh-TW" dirty="0"/>
              <a:t> container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/>
              <a:t>cd /var/www/html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600" dirty="0" err="1">
                <a:highlight>
                  <a:srgbClr val="FFFF00"/>
                </a:highlight>
              </a:rPr>
              <a:t>wget</a:t>
            </a:r>
            <a:r>
              <a:rPr lang="en-US" altLang="zh-TW" sz="1600" dirty="0">
                <a:highlight>
                  <a:srgbClr val="FFFF00"/>
                </a:highlight>
              </a:rPr>
              <a:t> </a:t>
            </a:r>
            <a:r>
              <a:rPr lang="en-US" altLang="zh-TW" sz="1600" dirty="0">
                <a:highlight>
                  <a:srgbClr val="FFFF00"/>
                </a:highlight>
                <a:hlinkClick r:id="rId3"/>
              </a:rPr>
              <a:t>http://120.126.17.185/labWebsite/courses/ITM088_2021/week04_docker_cloud.zip</a:t>
            </a:r>
            <a:endParaRPr lang="en-US" altLang="zh-TW" sz="1800" strike="sngStrike" dirty="0">
              <a:highlight>
                <a:srgbClr val="FFFF00"/>
              </a:highlight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>
                <a:solidFill>
                  <a:srgbClr val="FF0000"/>
                </a:solidFill>
                <a:highlight>
                  <a:srgbClr val="FFFF00"/>
                </a:highlight>
              </a:rPr>
              <a:t>unzip  week04_docker_cloud.zip</a:t>
            </a:r>
            <a:endParaRPr lang="en-US" altLang="zh-TW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dirty="0">
                <a:solidFill>
                  <a:srgbClr val="00B050"/>
                </a:solidFill>
              </a:rPr>
              <a:t>mv </a:t>
            </a:r>
            <a:r>
              <a:rPr lang="en-US" altLang="zh-TW" dirty="0" err="1">
                <a:solidFill>
                  <a:srgbClr val="00B050"/>
                </a:solidFill>
              </a:rPr>
              <a:t>cloudsystem_docker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err="1">
                <a:solidFill>
                  <a:srgbClr val="00B050"/>
                </a:solidFill>
              </a:rPr>
              <a:t>cloudsystem</a:t>
            </a:r>
            <a:endParaRPr lang="en-US" altLang="zh-TW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 err="1"/>
              <a:t>chmod</a:t>
            </a:r>
            <a:r>
              <a:rPr lang="en-US" altLang="zh-TW" sz="1800" dirty="0"/>
              <a:t> 777 </a:t>
            </a:r>
            <a:r>
              <a:rPr lang="en-US" altLang="zh-TW" sz="1800" dirty="0">
                <a:solidFill>
                  <a:srgbClr val="00B050"/>
                </a:solidFill>
              </a:rPr>
              <a:t>-</a:t>
            </a:r>
            <a:r>
              <a:rPr lang="en-US" altLang="zh-TW" sz="1800" dirty="0"/>
              <a:t>Rf </a:t>
            </a:r>
            <a:r>
              <a:rPr lang="en-US" altLang="zh-TW" sz="1800" dirty="0" err="1"/>
              <a:t>cloudsystem</a:t>
            </a:r>
            <a:endParaRPr lang="en-US" altLang="zh-TW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/>
              <a:t>cd </a:t>
            </a:r>
            <a:r>
              <a:rPr lang="en-US" altLang="zh-TW" sz="1800" dirty="0" err="1"/>
              <a:t>cloudsystem</a:t>
            </a:r>
            <a:endParaRPr lang="en-US" altLang="zh-TW" sz="18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>
                <a:highlight>
                  <a:srgbClr val="FF00FF"/>
                </a:highlight>
              </a:rPr>
              <a:t>mv webserver/* /var/www/html/</a:t>
            </a:r>
            <a:r>
              <a:rPr lang="en-US" altLang="zh-TW" sz="1800" dirty="0" err="1">
                <a:highlight>
                  <a:srgbClr val="FF00FF"/>
                </a:highlight>
              </a:rPr>
              <a:t>cloudsystem</a:t>
            </a:r>
            <a:r>
              <a:rPr lang="en-US" altLang="zh-TW" sz="1800" dirty="0">
                <a:highlight>
                  <a:srgbClr val="FF00FF"/>
                </a:highlight>
              </a:rPr>
              <a:t>/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TW" sz="1800" dirty="0" err="1">
                <a:highlight>
                  <a:srgbClr val="FF00FF"/>
                </a:highlight>
              </a:rPr>
              <a:t>chmod</a:t>
            </a:r>
            <a:r>
              <a:rPr lang="en-US" altLang="zh-TW" sz="1800" dirty="0">
                <a:highlight>
                  <a:srgbClr val="FF00FF"/>
                </a:highlight>
              </a:rPr>
              <a:t> -Rf 777 /share </a:t>
            </a:r>
            <a:endParaRPr lang="zh-TW" altLang="en-US" sz="1800" dirty="0">
              <a:highlight>
                <a:srgbClr val="FF00FF"/>
              </a:highligh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7328262" y="0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279177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30629" y="556718"/>
            <a:ext cx="8384721" cy="723445"/>
          </a:xfrm>
        </p:spPr>
        <p:txBody>
          <a:bodyPr>
            <a:normAutofit fontScale="90000"/>
          </a:bodyPr>
          <a:lstStyle/>
          <a:p>
            <a:r>
              <a:rPr lang="zh-TW" altLang="en-US" sz="3200" dirty="0"/>
              <a:t>更改 </a:t>
            </a:r>
            <a:r>
              <a:rPr lang="en-US" altLang="zh-TW" sz="3200" dirty="0" err="1"/>
              <a:t>exe.php</a:t>
            </a:r>
            <a:r>
              <a:rPr lang="en-US" altLang="zh-TW" sz="3200" dirty="0"/>
              <a:t> </a:t>
            </a:r>
            <a:r>
              <a:rPr lang="zh-TW" altLang="en-US" sz="3200" dirty="0"/>
              <a:t>程式碼，改成你的 </a:t>
            </a:r>
            <a:r>
              <a:rPr lang="en-US" altLang="zh-TW" sz="3200" dirty="0">
                <a:solidFill>
                  <a:srgbClr val="FF0000"/>
                </a:solidFill>
              </a:rPr>
              <a:t>virtual machine IP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46187"/>
            <a:ext cx="9045809" cy="37590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文字方塊 8"/>
          <p:cNvSpPr txBox="1"/>
          <p:nvPr/>
        </p:nvSpPr>
        <p:spPr>
          <a:xfrm>
            <a:off x="4767359" y="4972854"/>
            <a:ext cx="2489784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dirty="0"/>
              <a:t>改 </a:t>
            </a:r>
            <a:r>
              <a:rPr lang="en-US" altLang="zh-TW" dirty="0"/>
              <a:t>virtual machine </a:t>
            </a:r>
            <a:r>
              <a:rPr lang="zh-TW" altLang="en-US" dirty="0"/>
              <a:t>的 </a:t>
            </a:r>
            <a:r>
              <a:rPr lang="en-US" altLang="zh-TW" dirty="0" err="1"/>
              <a:t>ip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10" name="手繪多邊形 9"/>
          <p:cNvSpPr/>
          <p:nvPr/>
        </p:nvSpPr>
        <p:spPr>
          <a:xfrm>
            <a:off x="4203785" y="5891436"/>
            <a:ext cx="1406891" cy="285527"/>
          </a:xfrm>
          <a:custGeom>
            <a:avLst/>
            <a:gdLst>
              <a:gd name="connsiteX0" fmla="*/ 122738 w 1406891"/>
              <a:gd name="connsiteY0" fmla="*/ 384535 h 501136"/>
              <a:gd name="connsiteX1" fmla="*/ 92054 w 1406891"/>
              <a:gd name="connsiteY1" fmla="*/ 366124 h 501136"/>
              <a:gd name="connsiteX2" fmla="*/ 73643 w 1406891"/>
              <a:gd name="connsiteY2" fmla="*/ 353850 h 501136"/>
              <a:gd name="connsiteX3" fmla="*/ 49096 w 1406891"/>
              <a:gd name="connsiteY3" fmla="*/ 317029 h 501136"/>
              <a:gd name="connsiteX4" fmla="*/ 36822 w 1406891"/>
              <a:gd name="connsiteY4" fmla="*/ 298618 h 501136"/>
              <a:gd name="connsiteX5" fmla="*/ 12274 w 1406891"/>
              <a:gd name="connsiteY5" fmla="*/ 261797 h 501136"/>
              <a:gd name="connsiteX6" fmla="*/ 0 w 1406891"/>
              <a:gd name="connsiteY6" fmla="*/ 243386 h 501136"/>
              <a:gd name="connsiteX7" fmla="*/ 6137 w 1406891"/>
              <a:gd name="connsiteY7" fmla="*/ 120648 h 501136"/>
              <a:gd name="connsiteX8" fmla="*/ 18411 w 1406891"/>
              <a:gd name="connsiteY8" fmla="*/ 102237 h 501136"/>
              <a:gd name="connsiteX9" fmla="*/ 67506 w 1406891"/>
              <a:gd name="connsiteY9" fmla="*/ 83826 h 501136"/>
              <a:gd name="connsiteX10" fmla="*/ 135012 w 1406891"/>
              <a:gd name="connsiteY10" fmla="*/ 77689 h 501136"/>
              <a:gd name="connsiteX11" fmla="*/ 288435 w 1406891"/>
              <a:gd name="connsiteY11" fmla="*/ 59279 h 501136"/>
              <a:gd name="connsiteX12" fmla="*/ 386626 w 1406891"/>
              <a:gd name="connsiteY12" fmla="*/ 53142 h 501136"/>
              <a:gd name="connsiteX13" fmla="*/ 509364 w 1406891"/>
              <a:gd name="connsiteY13" fmla="*/ 28594 h 501136"/>
              <a:gd name="connsiteX14" fmla="*/ 546185 w 1406891"/>
              <a:gd name="connsiteY14" fmla="*/ 22457 h 501136"/>
              <a:gd name="connsiteX15" fmla="*/ 589144 w 1406891"/>
              <a:gd name="connsiteY15" fmla="*/ 10183 h 501136"/>
              <a:gd name="connsiteX16" fmla="*/ 668924 w 1406891"/>
              <a:gd name="connsiteY16" fmla="*/ 4046 h 501136"/>
              <a:gd name="connsiteX17" fmla="*/ 957359 w 1406891"/>
              <a:gd name="connsiteY17" fmla="*/ 16320 h 501136"/>
              <a:gd name="connsiteX18" fmla="*/ 1031002 w 1406891"/>
              <a:gd name="connsiteY18" fmla="*/ 40868 h 501136"/>
              <a:gd name="connsiteX19" fmla="*/ 1049412 w 1406891"/>
              <a:gd name="connsiteY19" fmla="*/ 47005 h 501136"/>
              <a:gd name="connsiteX20" fmla="*/ 1098508 w 1406891"/>
              <a:gd name="connsiteY20" fmla="*/ 59279 h 501136"/>
              <a:gd name="connsiteX21" fmla="*/ 1153740 w 1406891"/>
              <a:gd name="connsiteY21" fmla="*/ 77689 h 501136"/>
              <a:gd name="connsiteX22" fmla="*/ 1178287 w 1406891"/>
              <a:gd name="connsiteY22" fmla="*/ 83826 h 501136"/>
              <a:gd name="connsiteX23" fmla="*/ 1202835 w 1406891"/>
              <a:gd name="connsiteY23" fmla="*/ 96100 h 501136"/>
              <a:gd name="connsiteX24" fmla="*/ 1233520 w 1406891"/>
              <a:gd name="connsiteY24" fmla="*/ 102237 h 501136"/>
              <a:gd name="connsiteX25" fmla="*/ 1251930 w 1406891"/>
              <a:gd name="connsiteY25" fmla="*/ 108374 h 501136"/>
              <a:gd name="connsiteX26" fmla="*/ 1276478 w 1406891"/>
              <a:gd name="connsiteY26" fmla="*/ 114511 h 501136"/>
              <a:gd name="connsiteX27" fmla="*/ 1294889 w 1406891"/>
              <a:gd name="connsiteY27" fmla="*/ 126785 h 501136"/>
              <a:gd name="connsiteX28" fmla="*/ 1343984 w 1406891"/>
              <a:gd name="connsiteY28" fmla="*/ 145195 h 501136"/>
              <a:gd name="connsiteX29" fmla="*/ 1368532 w 1406891"/>
              <a:gd name="connsiteY29" fmla="*/ 163606 h 501136"/>
              <a:gd name="connsiteX30" fmla="*/ 1380806 w 1406891"/>
              <a:gd name="connsiteY30" fmla="*/ 182017 h 501136"/>
              <a:gd name="connsiteX31" fmla="*/ 1399216 w 1406891"/>
              <a:gd name="connsiteY31" fmla="*/ 206564 h 501136"/>
              <a:gd name="connsiteX32" fmla="*/ 1399216 w 1406891"/>
              <a:gd name="connsiteY32" fmla="*/ 292481 h 501136"/>
              <a:gd name="connsiteX33" fmla="*/ 1343984 w 1406891"/>
              <a:gd name="connsiteY33" fmla="*/ 353850 h 501136"/>
              <a:gd name="connsiteX34" fmla="*/ 1307163 w 1406891"/>
              <a:gd name="connsiteY34" fmla="*/ 372261 h 501136"/>
              <a:gd name="connsiteX35" fmla="*/ 1282615 w 1406891"/>
              <a:gd name="connsiteY35" fmla="*/ 390672 h 501136"/>
              <a:gd name="connsiteX36" fmla="*/ 1233520 w 1406891"/>
              <a:gd name="connsiteY36" fmla="*/ 415220 h 501136"/>
              <a:gd name="connsiteX37" fmla="*/ 1196698 w 1406891"/>
              <a:gd name="connsiteY37" fmla="*/ 439767 h 501136"/>
              <a:gd name="connsiteX38" fmla="*/ 1073960 w 1406891"/>
              <a:gd name="connsiteY38" fmla="*/ 476589 h 501136"/>
              <a:gd name="connsiteX39" fmla="*/ 1049412 w 1406891"/>
              <a:gd name="connsiteY39" fmla="*/ 482726 h 501136"/>
              <a:gd name="connsiteX40" fmla="*/ 963496 w 1406891"/>
              <a:gd name="connsiteY40" fmla="*/ 488862 h 501136"/>
              <a:gd name="connsiteX41" fmla="*/ 662787 w 1406891"/>
              <a:gd name="connsiteY41" fmla="*/ 501136 h 501136"/>
              <a:gd name="connsiteX42" fmla="*/ 294572 w 1406891"/>
              <a:gd name="connsiteY42" fmla="*/ 482726 h 501136"/>
              <a:gd name="connsiteX43" fmla="*/ 263887 w 1406891"/>
              <a:gd name="connsiteY43" fmla="*/ 464315 h 501136"/>
              <a:gd name="connsiteX44" fmla="*/ 208655 w 1406891"/>
              <a:gd name="connsiteY44" fmla="*/ 445904 h 501136"/>
              <a:gd name="connsiteX45" fmla="*/ 190245 w 1406891"/>
              <a:gd name="connsiteY45" fmla="*/ 439767 h 501136"/>
              <a:gd name="connsiteX46" fmla="*/ 171834 w 1406891"/>
              <a:gd name="connsiteY46" fmla="*/ 433630 h 501136"/>
              <a:gd name="connsiteX47" fmla="*/ 135012 w 1406891"/>
              <a:gd name="connsiteY47" fmla="*/ 409083 h 501136"/>
              <a:gd name="connsiteX48" fmla="*/ 122738 w 1406891"/>
              <a:gd name="connsiteY48" fmla="*/ 384535 h 50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406891" h="501136">
                <a:moveTo>
                  <a:pt x="122738" y="384535"/>
                </a:moveTo>
                <a:cubicBezTo>
                  <a:pt x="115578" y="377375"/>
                  <a:pt x="102169" y="372446"/>
                  <a:pt x="92054" y="366124"/>
                </a:cubicBezTo>
                <a:cubicBezTo>
                  <a:pt x="85799" y="362215"/>
                  <a:pt x="78500" y="359401"/>
                  <a:pt x="73643" y="353850"/>
                </a:cubicBezTo>
                <a:cubicBezTo>
                  <a:pt x="63929" y="342749"/>
                  <a:pt x="57278" y="329303"/>
                  <a:pt x="49096" y="317029"/>
                </a:cubicBezTo>
                <a:lnTo>
                  <a:pt x="36822" y="298618"/>
                </a:lnTo>
                <a:lnTo>
                  <a:pt x="12274" y="261797"/>
                </a:lnTo>
                <a:lnTo>
                  <a:pt x="0" y="243386"/>
                </a:lnTo>
                <a:cubicBezTo>
                  <a:pt x="2046" y="202473"/>
                  <a:pt x="839" y="161268"/>
                  <a:pt x="6137" y="120648"/>
                </a:cubicBezTo>
                <a:cubicBezTo>
                  <a:pt x="7091" y="113334"/>
                  <a:pt x="13196" y="107452"/>
                  <a:pt x="18411" y="102237"/>
                </a:cubicBezTo>
                <a:cubicBezTo>
                  <a:pt x="32883" y="87765"/>
                  <a:pt x="47434" y="86335"/>
                  <a:pt x="67506" y="83826"/>
                </a:cubicBezTo>
                <a:cubicBezTo>
                  <a:pt x="89926" y="81023"/>
                  <a:pt x="112510" y="79735"/>
                  <a:pt x="135012" y="77689"/>
                </a:cubicBezTo>
                <a:cubicBezTo>
                  <a:pt x="196741" y="62257"/>
                  <a:pt x="175127" y="66361"/>
                  <a:pt x="288435" y="59279"/>
                </a:cubicBezTo>
                <a:lnTo>
                  <a:pt x="386626" y="53142"/>
                </a:lnTo>
                <a:cubicBezTo>
                  <a:pt x="452612" y="31146"/>
                  <a:pt x="406793" y="43980"/>
                  <a:pt x="509364" y="28594"/>
                </a:cubicBezTo>
                <a:cubicBezTo>
                  <a:pt x="521669" y="26748"/>
                  <a:pt x="534061" y="25255"/>
                  <a:pt x="546185" y="22457"/>
                </a:cubicBezTo>
                <a:cubicBezTo>
                  <a:pt x="560696" y="19108"/>
                  <a:pt x="574416" y="12392"/>
                  <a:pt x="589144" y="10183"/>
                </a:cubicBezTo>
                <a:cubicBezTo>
                  <a:pt x="615521" y="6226"/>
                  <a:pt x="642331" y="6092"/>
                  <a:pt x="668924" y="4046"/>
                </a:cubicBezTo>
                <a:cubicBezTo>
                  <a:pt x="765069" y="8137"/>
                  <a:pt x="866065" y="-14112"/>
                  <a:pt x="957359" y="16320"/>
                </a:cubicBezTo>
                <a:lnTo>
                  <a:pt x="1031002" y="40868"/>
                </a:lnTo>
                <a:cubicBezTo>
                  <a:pt x="1037139" y="42914"/>
                  <a:pt x="1043136" y="45436"/>
                  <a:pt x="1049412" y="47005"/>
                </a:cubicBezTo>
                <a:cubicBezTo>
                  <a:pt x="1065777" y="51096"/>
                  <a:pt x="1082324" y="54519"/>
                  <a:pt x="1098508" y="59279"/>
                </a:cubicBezTo>
                <a:cubicBezTo>
                  <a:pt x="1117126" y="64755"/>
                  <a:pt x="1134913" y="72982"/>
                  <a:pt x="1153740" y="77689"/>
                </a:cubicBezTo>
                <a:cubicBezTo>
                  <a:pt x="1161922" y="79735"/>
                  <a:pt x="1170390" y="80865"/>
                  <a:pt x="1178287" y="83826"/>
                </a:cubicBezTo>
                <a:cubicBezTo>
                  <a:pt x="1186853" y="87038"/>
                  <a:pt x="1194156" y="93207"/>
                  <a:pt x="1202835" y="96100"/>
                </a:cubicBezTo>
                <a:cubicBezTo>
                  <a:pt x="1212731" y="99399"/>
                  <a:pt x="1223401" y="99707"/>
                  <a:pt x="1233520" y="102237"/>
                </a:cubicBezTo>
                <a:cubicBezTo>
                  <a:pt x="1239796" y="103806"/>
                  <a:pt x="1245710" y="106597"/>
                  <a:pt x="1251930" y="108374"/>
                </a:cubicBezTo>
                <a:cubicBezTo>
                  <a:pt x="1260040" y="110691"/>
                  <a:pt x="1268295" y="112465"/>
                  <a:pt x="1276478" y="114511"/>
                </a:cubicBezTo>
                <a:cubicBezTo>
                  <a:pt x="1282615" y="118602"/>
                  <a:pt x="1288292" y="123487"/>
                  <a:pt x="1294889" y="126785"/>
                </a:cubicBezTo>
                <a:cubicBezTo>
                  <a:pt x="1309562" y="134121"/>
                  <a:pt x="1328052" y="139884"/>
                  <a:pt x="1343984" y="145195"/>
                </a:cubicBezTo>
                <a:cubicBezTo>
                  <a:pt x="1352167" y="151332"/>
                  <a:pt x="1361299" y="156373"/>
                  <a:pt x="1368532" y="163606"/>
                </a:cubicBezTo>
                <a:cubicBezTo>
                  <a:pt x="1373747" y="168821"/>
                  <a:pt x="1376519" y="176015"/>
                  <a:pt x="1380806" y="182017"/>
                </a:cubicBezTo>
                <a:cubicBezTo>
                  <a:pt x="1386751" y="190340"/>
                  <a:pt x="1393079" y="198382"/>
                  <a:pt x="1399216" y="206564"/>
                </a:cubicBezTo>
                <a:cubicBezTo>
                  <a:pt x="1405429" y="237628"/>
                  <a:pt x="1412822" y="258466"/>
                  <a:pt x="1399216" y="292481"/>
                </a:cubicBezTo>
                <a:cubicBezTo>
                  <a:pt x="1396882" y="298317"/>
                  <a:pt x="1353931" y="346887"/>
                  <a:pt x="1343984" y="353850"/>
                </a:cubicBezTo>
                <a:cubicBezTo>
                  <a:pt x="1332742" y="361719"/>
                  <a:pt x="1318930" y="365201"/>
                  <a:pt x="1307163" y="372261"/>
                </a:cubicBezTo>
                <a:cubicBezTo>
                  <a:pt x="1298392" y="377523"/>
                  <a:pt x="1291450" y="385518"/>
                  <a:pt x="1282615" y="390672"/>
                </a:cubicBezTo>
                <a:cubicBezTo>
                  <a:pt x="1266811" y="399891"/>
                  <a:pt x="1249406" y="406142"/>
                  <a:pt x="1233520" y="415220"/>
                </a:cubicBezTo>
                <a:cubicBezTo>
                  <a:pt x="1220712" y="422539"/>
                  <a:pt x="1210692" y="435102"/>
                  <a:pt x="1196698" y="439767"/>
                </a:cubicBezTo>
                <a:cubicBezTo>
                  <a:pt x="1056053" y="486650"/>
                  <a:pt x="1148841" y="459949"/>
                  <a:pt x="1073960" y="476589"/>
                </a:cubicBezTo>
                <a:cubicBezTo>
                  <a:pt x="1065726" y="478419"/>
                  <a:pt x="1057795" y="481795"/>
                  <a:pt x="1049412" y="482726"/>
                </a:cubicBezTo>
                <a:cubicBezTo>
                  <a:pt x="1020876" y="485896"/>
                  <a:pt x="992175" y="487496"/>
                  <a:pt x="963496" y="488862"/>
                </a:cubicBezTo>
                <a:lnTo>
                  <a:pt x="662787" y="501136"/>
                </a:lnTo>
                <a:cubicBezTo>
                  <a:pt x="540049" y="494999"/>
                  <a:pt x="416943" y="494022"/>
                  <a:pt x="294572" y="482726"/>
                </a:cubicBezTo>
                <a:cubicBezTo>
                  <a:pt x="282694" y="481630"/>
                  <a:pt x="274851" y="469014"/>
                  <a:pt x="263887" y="464315"/>
                </a:cubicBezTo>
                <a:cubicBezTo>
                  <a:pt x="246050" y="456670"/>
                  <a:pt x="227066" y="452041"/>
                  <a:pt x="208655" y="445904"/>
                </a:cubicBezTo>
                <a:lnTo>
                  <a:pt x="190245" y="439767"/>
                </a:lnTo>
                <a:cubicBezTo>
                  <a:pt x="184108" y="437721"/>
                  <a:pt x="177217" y="437218"/>
                  <a:pt x="171834" y="433630"/>
                </a:cubicBezTo>
                <a:lnTo>
                  <a:pt x="135012" y="409083"/>
                </a:lnTo>
                <a:cubicBezTo>
                  <a:pt x="128379" y="382550"/>
                  <a:pt x="129898" y="391695"/>
                  <a:pt x="122738" y="384535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手繪多邊形 10"/>
          <p:cNvSpPr/>
          <p:nvPr/>
        </p:nvSpPr>
        <p:spPr>
          <a:xfrm>
            <a:off x="5050679" y="5368781"/>
            <a:ext cx="789675" cy="528792"/>
          </a:xfrm>
          <a:custGeom>
            <a:avLst/>
            <a:gdLst>
              <a:gd name="connsiteX0" fmla="*/ 0 w 789675"/>
              <a:gd name="connsiteY0" fmla="*/ 528792 h 528792"/>
              <a:gd name="connsiteX1" fmla="*/ 30685 w 789675"/>
              <a:gd name="connsiteY1" fmla="*/ 516518 h 528792"/>
              <a:gd name="connsiteX2" fmla="*/ 55232 w 789675"/>
              <a:gd name="connsiteY2" fmla="*/ 510381 h 528792"/>
              <a:gd name="connsiteX3" fmla="*/ 79780 w 789675"/>
              <a:gd name="connsiteY3" fmla="*/ 491971 h 528792"/>
              <a:gd name="connsiteX4" fmla="*/ 98191 w 789675"/>
              <a:gd name="connsiteY4" fmla="*/ 485834 h 528792"/>
              <a:gd name="connsiteX5" fmla="*/ 116602 w 789675"/>
              <a:gd name="connsiteY5" fmla="*/ 473560 h 528792"/>
              <a:gd name="connsiteX6" fmla="*/ 208655 w 789675"/>
              <a:gd name="connsiteY6" fmla="*/ 430602 h 528792"/>
              <a:gd name="connsiteX7" fmla="*/ 263887 w 789675"/>
              <a:gd name="connsiteY7" fmla="*/ 399917 h 528792"/>
              <a:gd name="connsiteX8" fmla="*/ 343667 w 789675"/>
              <a:gd name="connsiteY8" fmla="*/ 369232 h 528792"/>
              <a:gd name="connsiteX9" fmla="*/ 374352 w 789675"/>
              <a:gd name="connsiteY9" fmla="*/ 350822 h 528792"/>
              <a:gd name="connsiteX10" fmla="*/ 411173 w 789675"/>
              <a:gd name="connsiteY10" fmla="*/ 338548 h 528792"/>
              <a:gd name="connsiteX11" fmla="*/ 497090 w 789675"/>
              <a:gd name="connsiteY11" fmla="*/ 314000 h 528792"/>
              <a:gd name="connsiteX12" fmla="*/ 546185 w 789675"/>
              <a:gd name="connsiteY12" fmla="*/ 301726 h 528792"/>
              <a:gd name="connsiteX13" fmla="*/ 607555 w 789675"/>
              <a:gd name="connsiteY13" fmla="*/ 277179 h 528792"/>
              <a:gd name="connsiteX14" fmla="*/ 625965 w 789675"/>
              <a:gd name="connsiteY14" fmla="*/ 264905 h 528792"/>
              <a:gd name="connsiteX15" fmla="*/ 644376 w 789675"/>
              <a:gd name="connsiteY15" fmla="*/ 258768 h 528792"/>
              <a:gd name="connsiteX16" fmla="*/ 724156 w 789675"/>
              <a:gd name="connsiteY16" fmla="*/ 228083 h 528792"/>
              <a:gd name="connsiteX17" fmla="*/ 748704 w 789675"/>
              <a:gd name="connsiteY17" fmla="*/ 209673 h 528792"/>
              <a:gd name="connsiteX18" fmla="*/ 767114 w 789675"/>
              <a:gd name="connsiteY18" fmla="*/ 197399 h 528792"/>
              <a:gd name="connsiteX19" fmla="*/ 779388 w 789675"/>
              <a:gd name="connsiteY19" fmla="*/ 136030 h 528792"/>
              <a:gd name="connsiteX20" fmla="*/ 785525 w 789675"/>
              <a:gd name="connsiteY20" fmla="*/ 117619 h 528792"/>
              <a:gd name="connsiteX21" fmla="*/ 773251 w 789675"/>
              <a:gd name="connsiteY21" fmla="*/ 13291 h 528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9675" h="528792">
                <a:moveTo>
                  <a:pt x="0" y="528792"/>
                </a:moveTo>
                <a:cubicBezTo>
                  <a:pt x="10228" y="524701"/>
                  <a:pt x="20234" y="520002"/>
                  <a:pt x="30685" y="516518"/>
                </a:cubicBezTo>
                <a:cubicBezTo>
                  <a:pt x="38686" y="513851"/>
                  <a:pt x="47688" y="514153"/>
                  <a:pt x="55232" y="510381"/>
                </a:cubicBezTo>
                <a:cubicBezTo>
                  <a:pt x="64380" y="505807"/>
                  <a:pt x="70899" y="497045"/>
                  <a:pt x="79780" y="491971"/>
                </a:cubicBezTo>
                <a:cubicBezTo>
                  <a:pt x="85397" y="488762"/>
                  <a:pt x="92405" y="488727"/>
                  <a:pt x="98191" y="485834"/>
                </a:cubicBezTo>
                <a:cubicBezTo>
                  <a:pt x="104788" y="482535"/>
                  <a:pt x="110005" y="476859"/>
                  <a:pt x="116602" y="473560"/>
                </a:cubicBezTo>
                <a:cubicBezTo>
                  <a:pt x="146888" y="458417"/>
                  <a:pt x="179619" y="448023"/>
                  <a:pt x="208655" y="430602"/>
                </a:cubicBezTo>
                <a:cubicBezTo>
                  <a:pt x="225657" y="420401"/>
                  <a:pt x="245182" y="407619"/>
                  <a:pt x="263887" y="399917"/>
                </a:cubicBezTo>
                <a:cubicBezTo>
                  <a:pt x="290233" y="389068"/>
                  <a:pt x="317630" y="380804"/>
                  <a:pt x="343667" y="369232"/>
                </a:cubicBezTo>
                <a:cubicBezTo>
                  <a:pt x="354567" y="364388"/>
                  <a:pt x="363493" y="355758"/>
                  <a:pt x="374352" y="350822"/>
                </a:cubicBezTo>
                <a:cubicBezTo>
                  <a:pt x="386130" y="345468"/>
                  <a:pt x="398781" y="342266"/>
                  <a:pt x="411173" y="338548"/>
                </a:cubicBezTo>
                <a:cubicBezTo>
                  <a:pt x="439702" y="329989"/>
                  <a:pt x="468355" y="321837"/>
                  <a:pt x="497090" y="314000"/>
                </a:cubicBezTo>
                <a:cubicBezTo>
                  <a:pt x="513364" y="309561"/>
                  <a:pt x="530523" y="307991"/>
                  <a:pt x="546185" y="301726"/>
                </a:cubicBezTo>
                <a:cubicBezTo>
                  <a:pt x="566642" y="293544"/>
                  <a:pt x="587550" y="286412"/>
                  <a:pt x="607555" y="277179"/>
                </a:cubicBezTo>
                <a:cubicBezTo>
                  <a:pt x="614252" y="274088"/>
                  <a:pt x="619368" y="268203"/>
                  <a:pt x="625965" y="264905"/>
                </a:cubicBezTo>
                <a:cubicBezTo>
                  <a:pt x="631751" y="262012"/>
                  <a:pt x="638319" y="261039"/>
                  <a:pt x="644376" y="258768"/>
                </a:cubicBezTo>
                <a:cubicBezTo>
                  <a:pt x="671054" y="248764"/>
                  <a:pt x="698375" y="240215"/>
                  <a:pt x="724156" y="228083"/>
                </a:cubicBezTo>
                <a:cubicBezTo>
                  <a:pt x="733411" y="223728"/>
                  <a:pt x="740381" y="215618"/>
                  <a:pt x="748704" y="209673"/>
                </a:cubicBezTo>
                <a:cubicBezTo>
                  <a:pt x="754706" y="205386"/>
                  <a:pt x="760977" y="201490"/>
                  <a:pt x="767114" y="197399"/>
                </a:cubicBezTo>
                <a:cubicBezTo>
                  <a:pt x="780979" y="155804"/>
                  <a:pt x="765284" y="206548"/>
                  <a:pt x="779388" y="136030"/>
                </a:cubicBezTo>
                <a:cubicBezTo>
                  <a:pt x="780657" y="129687"/>
                  <a:pt x="783479" y="123756"/>
                  <a:pt x="785525" y="117619"/>
                </a:cubicBezTo>
                <a:cubicBezTo>
                  <a:pt x="779228" y="4267"/>
                  <a:pt x="805467" y="-18920"/>
                  <a:pt x="773251" y="13291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4767359" y="1158248"/>
            <a:ext cx="3213765" cy="52322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800" b="1" dirty="0">
                <a:solidFill>
                  <a:srgbClr val="FF0000"/>
                </a:solidFill>
              </a:rPr>
              <a:t>不是</a:t>
            </a:r>
            <a:r>
              <a:rPr lang="en-US" altLang="zh-TW" sz="2800" b="1" dirty="0">
                <a:solidFill>
                  <a:srgbClr val="FF0000"/>
                </a:solidFill>
              </a:rPr>
              <a:t>container</a:t>
            </a:r>
            <a:r>
              <a:rPr lang="zh-TW" altLang="en-US" sz="2800" b="1" dirty="0">
                <a:solidFill>
                  <a:srgbClr val="FF0000"/>
                </a:solidFill>
              </a:rPr>
              <a:t> 的 </a:t>
            </a:r>
            <a:r>
              <a:rPr lang="en-US" altLang="zh-TW" sz="2800" b="1" dirty="0">
                <a:solidFill>
                  <a:srgbClr val="FF0000"/>
                </a:solidFill>
              </a:rPr>
              <a:t>IP</a:t>
            </a:r>
            <a:r>
              <a:rPr lang="zh-TW" altLang="en-US" sz="28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1666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3. </a:t>
            </a:r>
            <a:r>
              <a:rPr lang="zh-TW" altLang="en-US" dirty="0">
                <a:solidFill>
                  <a:schemeClr val="bg1"/>
                </a:solidFill>
              </a:rPr>
              <a:t>部屬 計算節點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/>
              <a:t>3-1 </a:t>
            </a:r>
            <a:r>
              <a:rPr lang="en-US" altLang="zh-TW" dirty="0" err="1"/>
              <a:t>docker</a:t>
            </a:r>
            <a:r>
              <a:rPr lang="en-US" altLang="zh-TW" dirty="0"/>
              <a:t> pull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3-2 </a:t>
            </a:r>
            <a:r>
              <a:rPr lang="zh-TW" altLang="en-US" dirty="0"/>
              <a:t>相關設定</a:t>
            </a:r>
          </a:p>
        </p:txBody>
      </p:sp>
    </p:spTree>
    <p:extLst>
      <p:ext uri="{BB962C8B-B14F-4D97-AF65-F5344CB8AC3E}">
        <p14:creationId xmlns:p14="http://schemas.microsoft.com/office/powerpoint/2010/main" val="2060465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3-1 </a:t>
            </a:r>
            <a:r>
              <a:rPr lang="en-US" altLang="zh-TW" dirty="0" err="1"/>
              <a:t>docker</a:t>
            </a:r>
            <a:r>
              <a:rPr lang="en-US" altLang="zh-TW" dirty="0"/>
              <a:t> 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825624"/>
            <a:ext cx="8515350" cy="2200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050" dirty="0">
                <a:latin typeface="Consolas" panose="020B0609020204030204" pitchFamily="49" charset="0"/>
              </a:rPr>
              <a:t>docker run -</a:t>
            </a:r>
            <a:r>
              <a:rPr lang="en-US" altLang="zh-TW" sz="1050" dirty="0" err="1">
                <a:latin typeface="Consolas" panose="020B0609020204030204" pitchFamily="49" charset="0"/>
              </a:rPr>
              <a:t>i</a:t>
            </a:r>
            <a:r>
              <a:rPr lang="en-US" altLang="zh-TW" sz="1050" dirty="0">
                <a:latin typeface="Consolas" panose="020B0609020204030204" pitchFamily="49" charset="0"/>
              </a:rPr>
              <a:t> -t -d --name </a:t>
            </a:r>
            <a:r>
              <a:rPr lang="en-US" altLang="zh-TW" sz="105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r>
              <a:rPr lang="en-US" altLang="zh-TW" sz="1050" dirty="0">
                <a:latin typeface="Consolas" panose="020B0609020204030204" pitchFamily="49" charset="0"/>
              </a:rPr>
              <a:t> --privileged=true </a:t>
            </a:r>
            <a:r>
              <a:rPr lang="en-US" altLang="zh-TW" sz="1050" dirty="0">
                <a:solidFill>
                  <a:schemeClr val="accent2">
                    <a:lumMod val="75000"/>
                  </a:schemeClr>
                </a:solidFill>
              </a:rPr>
              <a:t>--volumes-from</a:t>
            </a:r>
            <a:r>
              <a:rPr lang="en-US" altLang="zh-TW" sz="105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 err="1">
                <a:solidFill>
                  <a:srgbClr val="0070C0"/>
                </a:solidFill>
                <a:latin typeface="Consolas" panose="020B0609020204030204" pitchFamily="49" charset="0"/>
              </a:rPr>
              <a:t>webServer</a:t>
            </a:r>
            <a:r>
              <a:rPr lang="zh-TW" altLang="en-US" sz="105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050" dirty="0">
                <a:latin typeface="Consolas" panose="020B0609020204030204" pitchFamily="49" charset="0"/>
              </a:rPr>
              <a:t>ubuntu:18.04</a:t>
            </a:r>
          </a:p>
          <a:p>
            <a:endParaRPr lang="en-US" altLang="zh-TW" sz="1200" dirty="0">
              <a:solidFill>
                <a:srgbClr val="FF0000"/>
              </a:solidFill>
            </a:endParaRPr>
          </a:p>
          <a:p>
            <a:endParaRPr lang="zh-TW" altLang="en-US" sz="12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  <p:sp>
        <p:nvSpPr>
          <p:cNvPr id="6" name="矩形 5"/>
          <p:cNvSpPr/>
          <p:nvPr/>
        </p:nvSpPr>
        <p:spPr>
          <a:xfrm>
            <a:off x="5007429" y="1541417"/>
            <a:ext cx="2190204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5A833CF3-ED4D-4201-AFCE-BD66C5CA073E}"/>
              </a:ext>
            </a:extLst>
          </p:cNvPr>
          <p:cNvGrpSpPr/>
          <p:nvPr/>
        </p:nvGrpSpPr>
        <p:grpSpPr>
          <a:xfrm>
            <a:off x="949043" y="3015734"/>
            <a:ext cx="6049634" cy="3228816"/>
            <a:chOff x="1001797" y="3244334"/>
            <a:chExt cx="6049634" cy="322881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97646" y="3417794"/>
              <a:ext cx="5653785" cy="305535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sq">
              <a:solidFill>
                <a:srgbClr val="FFFFFF"/>
              </a:solidFill>
              <a:miter lim="800000"/>
            </a:ln>
            <a:effectLst>
              <a:outerShdw blurRad="65000" dist="50800" dir="12900000" kx="195000" ky="145000" algn="tl" rotWithShape="0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360000"/>
              </a:camera>
              <a:lightRig rig="twoPt" dir="t">
                <a:rot lat="0" lon="0" rev="7200000"/>
              </a:lightRig>
            </a:scene3d>
            <a:sp3d contourW="12700">
              <a:bevelT w="25400" h="19050"/>
              <a:contourClr>
                <a:srgbClr val="969696"/>
              </a:contourClr>
            </a:sp3d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025A8F1-0887-4945-BD62-4BF72B89A563}"/>
                </a:ext>
              </a:extLst>
            </p:cNvPr>
            <p:cNvSpPr txBox="1"/>
            <p:nvPr/>
          </p:nvSpPr>
          <p:spPr>
            <a:xfrm rot="21205769">
              <a:off x="1001797" y="3244334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(</a:t>
              </a:r>
              <a:r>
                <a:rPr lang="zh-TW" altLang="en-US" dirty="0"/>
                <a:t>上週的</a:t>
              </a:r>
              <a:r>
                <a:rPr lang="en-US" altLang="zh-TW" dirty="0"/>
                <a:t>slide)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430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24147" y="2341972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sz="3600" dirty="0"/>
              <a:t>docker attach </a:t>
            </a:r>
            <a:r>
              <a:rPr lang="en-US" altLang="zh-TW" sz="3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30510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747406" y="686019"/>
            <a:ext cx="6450227" cy="1122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apt-get update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Consolas" panose="020B0609020204030204" pitchFamily="49" charset="0"/>
              </a:rPr>
              <a:t>apt-get install vim </a:t>
            </a:r>
            <a:r>
              <a:rPr lang="en-US" altLang="zh-TW" dirty="0" err="1">
                <a:latin typeface="Consolas" panose="020B0609020204030204" pitchFamily="49" charset="0"/>
              </a:rPr>
              <a:t>php</a:t>
            </a:r>
            <a:r>
              <a:rPr lang="en-US" altLang="zh-TW" dirty="0">
                <a:latin typeface="Consolas" panose="020B0609020204030204" pitchFamily="49" charset="0"/>
              </a:rPr>
              <a:t> </a:t>
            </a:r>
            <a:r>
              <a:rPr lang="en-US" altLang="zh-TW" dirty="0" err="1">
                <a:latin typeface="Consolas" panose="020B0609020204030204" pitchFamily="49" charset="0"/>
              </a:rPr>
              <a:t>cron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01" y="2269308"/>
            <a:ext cx="8593867" cy="116714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8650" y="3436457"/>
            <a:ext cx="48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6.Asia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3757834"/>
            <a:ext cx="7436966" cy="2568202"/>
          </a:xfrm>
          <a:prstGeom prst="rect">
            <a:avLst/>
          </a:prstGeom>
        </p:spPr>
      </p:pic>
      <p:sp>
        <p:nvSpPr>
          <p:cNvPr id="9" name="文字方塊 8"/>
          <p:cNvSpPr txBox="1"/>
          <p:nvPr/>
        </p:nvSpPr>
        <p:spPr>
          <a:xfrm>
            <a:off x="628650" y="6326036"/>
            <a:ext cx="45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73.Taipei</a:t>
            </a:r>
            <a:r>
              <a:rPr lang="zh-TW" altLang="en-US" dirty="0"/>
              <a:t>，完成後可以按</a:t>
            </a:r>
            <a:r>
              <a:rPr lang="en-US" altLang="zh-TW" dirty="0" err="1"/>
              <a:t>ctrl+P+Q</a:t>
            </a:r>
            <a:r>
              <a:rPr lang="zh-TW" altLang="en-US" dirty="0"/>
              <a:t>離開容器</a:t>
            </a:r>
          </a:p>
        </p:txBody>
      </p:sp>
      <p:sp>
        <p:nvSpPr>
          <p:cNvPr id="10" name="文字方塊 9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504990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4. </a:t>
            </a:r>
            <a:r>
              <a:rPr lang="zh-TW" altLang="en-US" dirty="0">
                <a:solidFill>
                  <a:schemeClr val="bg1"/>
                </a:solidFill>
              </a:rPr>
              <a:t>測試範例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5559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sz="2400" b="1" dirty="0" err="1"/>
              <a:t>WebServer</a:t>
            </a:r>
            <a:r>
              <a:rPr lang="en-US" altLang="zh-TW" sz="2400" b="1" dirty="0"/>
              <a:t>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cd /var/www/html/</a:t>
            </a:r>
            <a:r>
              <a:rPr lang="en-US" altLang="zh-TW" sz="1800" dirty="0" err="1">
                <a:latin typeface="Consolas" panose="020B0609020204030204" pitchFamily="49" charset="0"/>
              </a:rPr>
              <a:t>cloudsystem</a:t>
            </a:r>
            <a:r>
              <a:rPr lang="en-US" altLang="zh-TW" sz="1800" dirty="0">
                <a:latin typeface="Consolas" panose="020B0609020204030204" pitchFamily="49" charset="0"/>
              </a:rPr>
              <a:t>/</a:t>
            </a:r>
            <a:r>
              <a:rPr lang="en-US" altLang="zh-TW" sz="1800" dirty="0">
                <a:solidFill>
                  <a:srgbClr val="FFFF00"/>
                </a:solidFill>
                <a:highlight>
                  <a:srgbClr val="FF00FF"/>
                </a:highlight>
                <a:latin typeface="Consolas" panose="020B0609020204030204" pitchFamily="49" charset="0"/>
              </a:rPr>
              <a:t>computer/</a:t>
            </a:r>
            <a:r>
              <a:rPr lang="en-US" altLang="zh-TW" sz="1800" dirty="0">
                <a:solidFill>
                  <a:srgbClr val="FFFF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TW" sz="1800" dirty="0">
                <a:latin typeface="Consolas" panose="020B0609020204030204" pitchFamily="49" charset="0"/>
              </a:rPr>
              <a:t>mv </a:t>
            </a:r>
            <a:r>
              <a:rPr lang="en-US" altLang="zh-TW" sz="1800" dirty="0" err="1">
                <a:latin typeface="Consolas" panose="020B0609020204030204" pitchFamily="49" charset="0"/>
              </a:rPr>
              <a:t>compute.php</a:t>
            </a:r>
            <a:r>
              <a:rPr lang="en-US" altLang="zh-TW" sz="1800" dirty="0">
                <a:latin typeface="Consolas" panose="020B0609020204030204" pitchFamily="49" charset="0"/>
              </a:rPr>
              <a:t> /share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TW" sz="18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upload.php</a:t>
            </a:r>
            <a:r>
              <a:rPr lang="zh-TW" altLang="en-US" sz="2000" dirty="0">
                <a:solidFill>
                  <a:srgbClr val="0070C0"/>
                </a:solidFill>
              </a:rPr>
              <a:t>為一個上傳介面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exe.php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</a:rPr>
              <a:t>會把上傳的檔案存放到</a:t>
            </a:r>
            <a:r>
              <a:rPr lang="en-US" altLang="zh-TW" sz="2000" dirty="0">
                <a:solidFill>
                  <a:srgbClr val="0070C0"/>
                </a:solidFill>
              </a:rPr>
              <a:t> /share</a:t>
            </a:r>
          </a:p>
          <a:p>
            <a:pPr>
              <a:lnSpc>
                <a:spcPct val="150000"/>
              </a:lnSpc>
            </a:pPr>
            <a:r>
              <a:rPr lang="en-US" altLang="zh-TW" sz="2000" dirty="0" err="1">
                <a:solidFill>
                  <a:srgbClr val="0070C0"/>
                </a:solidFill>
              </a:rPr>
              <a:t>view.php</a:t>
            </a:r>
            <a:r>
              <a:rPr lang="en-US" altLang="zh-TW" sz="2000" dirty="0">
                <a:solidFill>
                  <a:srgbClr val="0070C0"/>
                </a:solidFill>
              </a:rPr>
              <a:t> </a:t>
            </a:r>
            <a:r>
              <a:rPr lang="zh-TW" altLang="en-US" sz="2000" dirty="0">
                <a:solidFill>
                  <a:srgbClr val="0070C0"/>
                </a:solidFill>
              </a:rPr>
              <a:t>每</a:t>
            </a:r>
            <a:r>
              <a:rPr lang="en-US" altLang="zh-TW" sz="2000" dirty="0">
                <a:solidFill>
                  <a:srgbClr val="0070C0"/>
                </a:solidFill>
              </a:rPr>
              <a:t>3</a:t>
            </a:r>
            <a:r>
              <a:rPr lang="zh-TW" altLang="en-US" sz="2000" dirty="0">
                <a:solidFill>
                  <a:srgbClr val="0070C0"/>
                </a:solidFill>
              </a:rPr>
              <a:t>秒刷新一次看上傳的檔案是否計算完畢，需要</a:t>
            </a:r>
            <a:r>
              <a:rPr lang="en-US" altLang="zh-TW" sz="2000" dirty="0">
                <a:solidFill>
                  <a:srgbClr val="0070C0"/>
                </a:solidFill>
              </a:rPr>
              <a:t>get</a:t>
            </a:r>
            <a:r>
              <a:rPr lang="zh-TW" altLang="en-US" sz="2000" dirty="0">
                <a:solidFill>
                  <a:srgbClr val="0070C0"/>
                </a:solidFill>
              </a:rPr>
              <a:t>參數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70C0"/>
                </a:solidFill>
              </a:rPr>
              <a:t>http://</a:t>
            </a:r>
            <a:r>
              <a:rPr lang="zh-TW" altLang="en-US" sz="2000" dirty="0">
                <a:solidFill>
                  <a:srgbClr val="FF0000"/>
                </a:solidFill>
              </a:rPr>
              <a:t>你的</a:t>
            </a:r>
            <a:r>
              <a:rPr lang="en-US" altLang="zh-TW" sz="2000" dirty="0">
                <a:solidFill>
                  <a:srgbClr val="FF0000"/>
                </a:solidFill>
              </a:rPr>
              <a:t>IP</a:t>
            </a:r>
            <a:r>
              <a:rPr lang="en-US" altLang="zh-TW" sz="2000" dirty="0">
                <a:solidFill>
                  <a:srgbClr val="0070C0"/>
                </a:solidFill>
              </a:rPr>
              <a:t>:8080/</a:t>
            </a:r>
            <a:r>
              <a:rPr lang="en-US" altLang="zh-TW" sz="2000" dirty="0" err="1">
                <a:solidFill>
                  <a:srgbClr val="0070C0"/>
                </a:solidFill>
              </a:rPr>
              <a:t>cloudsystem</a:t>
            </a:r>
            <a:r>
              <a:rPr lang="en-US" altLang="zh-TW" sz="2000" dirty="0">
                <a:solidFill>
                  <a:srgbClr val="0070C0"/>
                </a:solidFill>
              </a:rPr>
              <a:t>/</a:t>
            </a:r>
            <a:r>
              <a:rPr lang="en-US" altLang="zh-TW" sz="2000" dirty="0" err="1">
                <a:solidFill>
                  <a:srgbClr val="0070C0"/>
                </a:solidFill>
              </a:rPr>
              <a:t>view.php?jobId</a:t>
            </a:r>
            <a:r>
              <a:rPr lang="en-US" altLang="zh-TW" sz="2000" dirty="0">
                <a:solidFill>
                  <a:srgbClr val="0070C0"/>
                </a:solidFill>
              </a:rPr>
              <a:t>=1556695153.33</a:t>
            </a: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70C0"/>
                </a:solidFill>
              </a:rPr>
              <a:t>若還沒顯示</a:t>
            </a:r>
            <a:r>
              <a:rPr lang="en-US" altLang="zh-TW" sz="2000" dirty="0">
                <a:solidFill>
                  <a:srgbClr val="0070C0"/>
                </a:solidFill>
              </a:rPr>
              <a:t>Queuing</a:t>
            </a:r>
            <a:r>
              <a:rPr lang="zh-TW" altLang="en-US" sz="2000" dirty="0">
                <a:solidFill>
                  <a:srgbClr val="0070C0"/>
                </a:solidFill>
              </a:rPr>
              <a:t>，若完成輸出</a:t>
            </a:r>
            <a:r>
              <a:rPr lang="en-US" altLang="zh-TW" sz="2000" dirty="0">
                <a:solidFill>
                  <a:srgbClr val="0070C0"/>
                </a:solidFill>
              </a:rPr>
              <a:t>md5</a:t>
            </a:r>
            <a:r>
              <a:rPr lang="zh-TW" altLang="en-US" sz="2000" dirty="0">
                <a:solidFill>
                  <a:srgbClr val="0070C0"/>
                </a:solidFill>
              </a:rPr>
              <a:t>編碼</a:t>
            </a:r>
            <a:endParaRPr lang="en-US" altLang="zh-TW" sz="20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738949" y="126423"/>
            <a:ext cx="32917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Container: </a:t>
            </a:r>
            <a:r>
              <a:rPr lang="en-US" altLang="zh-TW" b="1" dirty="0" err="1"/>
              <a:t>WebServer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76841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730293"/>
            <a:ext cx="7886700" cy="5446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000" b="1" dirty="0" err="1"/>
              <a:t>ComputingNode</a:t>
            </a:r>
            <a:endParaRPr lang="en-US" altLang="zh-TW" sz="2000" b="1" dirty="0"/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docker attach </a:t>
            </a:r>
            <a:r>
              <a:rPr lang="en-US" altLang="zh-TW" sz="1600" b="1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computingNode</a:t>
            </a:r>
            <a:r>
              <a:rPr lang="en-US" altLang="zh-TW" sz="16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   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zh-TW" altLang="en-US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請根據你前面的命名打</a:t>
            </a:r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mkdir</a:t>
            </a:r>
            <a:r>
              <a:rPr lang="en-US" altLang="zh-TW" sz="1600" dirty="0">
                <a:latin typeface="Consolas" panose="020B0609020204030204" pitchFamily="49" charset="0"/>
              </a:rPr>
              <a:t> /</a:t>
            </a:r>
            <a:r>
              <a:rPr lang="en-US" altLang="zh-TW" sz="1600" dirty="0" err="1">
                <a:latin typeface="Consolas" panose="020B0609020204030204" pitchFamily="49" charset="0"/>
              </a:rPr>
              <a:t>cloudsystem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>
                <a:latin typeface="Consolas" panose="020B0609020204030204" pitchFamily="49" charset="0"/>
              </a:rPr>
              <a:t>mv 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/share/</a:t>
            </a:r>
            <a:r>
              <a:rPr lang="en-US" altLang="zh-TW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compute.php</a:t>
            </a:r>
            <a:r>
              <a:rPr lang="en-US" altLang="zh-TW" sz="16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600" dirty="0">
                <a:latin typeface="Consolas" panose="020B0609020204030204" pitchFamily="49" charset="0"/>
              </a:rPr>
              <a:t>/</a:t>
            </a:r>
            <a:r>
              <a:rPr lang="en-US" altLang="zh-TW" sz="1600" dirty="0" err="1">
                <a:latin typeface="Consolas" panose="020B0609020204030204" pitchFamily="49" charset="0"/>
              </a:rPr>
              <a:t>cloudsystem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chmod</a:t>
            </a:r>
            <a:r>
              <a:rPr lang="en-US" altLang="zh-TW" sz="1600" dirty="0">
                <a:latin typeface="Consolas" panose="020B0609020204030204" pitchFamily="49" charset="0"/>
              </a:rPr>
              <a:t> -</a:t>
            </a:r>
            <a:r>
              <a:rPr lang="en-US" altLang="zh-TW" sz="1600" dirty="0" err="1">
                <a:latin typeface="Consolas" panose="020B0609020204030204" pitchFamily="49" charset="0"/>
              </a:rPr>
              <a:t>Rf</a:t>
            </a:r>
            <a:r>
              <a:rPr lang="en-US" altLang="zh-TW" sz="1600" dirty="0">
                <a:latin typeface="Consolas" panose="020B0609020204030204" pitchFamily="49" charset="0"/>
              </a:rPr>
              <a:t> 777 /</a:t>
            </a:r>
            <a:r>
              <a:rPr lang="en-US" altLang="zh-TW" sz="1600" dirty="0" err="1">
                <a:latin typeface="Consolas" panose="020B0609020204030204" pitchFamily="49" charset="0"/>
              </a:rPr>
              <a:t>cloudsystem</a:t>
            </a: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altLang="zh-TW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zh-TW" sz="1600" dirty="0" err="1">
                <a:latin typeface="Consolas" panose="020B0609020204030204" pitchFamily="49" charset="0"/>
              </a:rPr>
              <a:t>crontab</a:t>
            </a:r>
            <a:r>
              <a:rPr lang="en-US" altLang="zh-TW" sz="1600" dirty="0">
                <a:latin typeface="Consolas" panose="020B0609020204030204" pitchFamily="49" charset="0"/>
              </a:rPr>
              <a:t> -e</a:t>
            </a:r>
          </a:p>
          <a:p>
            <a:r>
              <a:rPr lang="zh-TW" altLang="en-US" sz="2000" dirty="0"/>
              <a:t>按下</a:t>
            </a:r>
            <a:r>
              <a:rPr lang="en-US" altLang="zh-TW" sz="2000" dirty="0" err="1"/>
              <a:t>i</a:t>
            </a:r>
            <a:r>
              <a:rPr lang="zh-TW" altLang="en-US" sz="2000" dirty="0"/>
              <a:t>進入編輯模式</a:t>
            </a:r>
            <a:endParaRPr lang="en-US" altLang="zh-TW" sz="2000" dirty="0"/>
          </a:p>
          <a:p>
            <a:r>
              <a:rPr lang="zh-TW" altLang="en-US" sz="2000" dirty="0"/>
              <a:t>輸入 </a:t>
            </a:r>
            <a:r>
              <a:rPr lang="en-US" altLang="zh-TW" sz="2000" dirty="0">
                <a:latin typeface="Consolas" panose="020B0609020204030204" pitchFamily="49" charset="0"/>
              </a:rPr>
              <a:t>*/1 * * * * /</a:t>
            </a:r>
            <a:r>
              <a:rPr lang="en-US" altLang="zh-TW" sz="2000" dirty="0" err="1">
                <a:latin typeface="Consolas" panose="020B0609020204030204" pitchFamily="49" charset="0"/>
              </a:rPr>
              <a:t>usr</a:t>
            </a:r>
            <a:r>
              <a:rPr lang="en-US" altLang="zh-TW" sz="2000" dirty="0">
                <a:latin typeface="Consolas" panose="020B0609020204030204" pitchFamily="49" charset="0"/>
              </a:rPr>
              <a:t>/bin/</a:t>
            </a:r>
            <a:r>
              <a:rPr lang="en-US" altLang="zh-TW" sz="2000" dirty="0" err="1">
                <a:latin typeface="Consolas" panose="020B0609020204030204" pitchFamily="49" charset="0"/>
              </a:rPr>
              <a:t>php</a:t>
            </a:r>
            <a:r>
              <a:rPr lang="en-US" altLang="zh-TW" sz="2000" dirty="0">
                <a:latin typeface="Consolas" panose="020B0609020204030204" pitchFamily="49" charset="0"/>
              </a:rPr>
              <a:t> /</a:t>
            </a:r>
            <a:r>
              <a:rPr lang="en-US" altLang="zh-TW" sz="2000" dirty="0" err="1">
                <a:latin typeface="Consolas" panose="020B0609020204030204" pitchFamily="49" charset="0"/>
              </a:rPr>
              <a:t>cloudsystem</a:t>
            </a:r>
            <a:r>
              <a:rPr lang="en-US" altLang="zh-TW" sz="2000" dirty="0">
                <a:latin typeface="Consolas" panose="020B0609020204030204" pitchFamily="49" charset="0"/>
              </a:rPr>
              <a:t>/</a:t>
            </a:r>
            <a:r>
              <a:rPr lang="en-US" altLang="zh-TW" sz="2000" dirty="0" err="1">
                <a:latin typeface="Consolas" panose="020B0609020204030204" pitchFamily="49" charset="0"/>
              </a:rPr>
              <a:t>compute.php</a:t>
            </a:r>
            <a:r>
              <a:rPr lang="zh-TW" altLang="en-US" sz="2000" dirty="0">
                <a:latin typeface="Consolas" panose="020B0609020204030204" pitchFamily="49" charset="0"/>
              </a:rPr>
              <a:t> </a:t>
            </a:r>
            <a:endParaRPr lang="en-US" altLang="zh-TW" sz="2000" dirty="0">
              <a:latin typeface="Consolas" panose="020B0609020204030204" pitchFamily="49" charset="0"/>
            </a:endParaRPr>
          </a:p>
          <a:p>
            <a:r>
              <a:rPr lang="zh-TW" altLang="en-US" sz="2000" dirty="0"/>
              <a:t>按下</a:t>
            </a:r>
            <a:r>
              <a:rPr lang="en-US" altLang="zh-TW" sz="2000" dirty="0"/>
              <a:t>ESC</a:t>
            </a:r>
            <a:r>
              <a:rPr lang="zh-TW" altLang="en-US" sz="2000" dirty="0"/>
              <a:t>輸入</a:t>
            </a:r>
            <a:r>
              <a:rPr lang="en-US" altLang="zh-TW" sz="2000" dirty="0"/>
              <a:t>:</a:t>
            </a:r>
            <a:r>
              <a:rPr lang="en-US" altLang="zh-TW" sz="2000" dirty="0" err="1"/>
              <a:t>wq</a:t>
            </a:r>
            <a:r>
              <a:rPr lang="en-US" altLang="zh-TW" sz="2000" dirty="0"/>
              <a:t>!</a:t>
            </a:r>
          </a:p>
          <a:p>
            <a:pPr marL="0" indent="0">
              <a:buNone/>
            </a:pPr>
            <a:r>
              <a:rPr lang="en-US" altLang="zh-TW" sz="2000" dirty="0">
                <a:highlight>
                  <a:srgbClr val="FF00FF"/>
                </a:highlight>
              </a:rPr>
              <a:t>/</a:t>
            </a:r>
            <a:r>
              <a:rPr lang="en-US" altLang="zh-TW" sz="2000" dirty="0" err="1">
                <a:highlight>
                  <a:srgbClr val="FF00FF"/>
                </a:highlight>
              </a:rPr>
              <a:t>etc</a:t>
            </a:r>
            <a:r>
              <a:rPr lang="en-US" altLang="zh-TW" sz="2000" dirty="0">
                <a:highlight>
                  <a:srgbClr val="FF00FF"/>
                </a:highlight>
              </a:rPr>
              <a:t>/</a:t>
            </a:r>
            <a:r>
              <a:rPr lang="en-US" altLang="zh-TW" sz="2000" dirty="0" err="1">
                <a:highlight>
                  <a:srgbClr val="FF00FF"/>
                </a:highlight>
              </a:rPr>
              <a:t>init.d</a:t>
            </a:r>
            <a:r>
              <a:rPr lang="en-US" altLang="zh-TW" sz="2000" dirty="0">
                <a:highlight>
                  <a:srgbClr val="FF00FF"/>
                </a:highlight>
              </a:rPr>
              <a:t>/</a:t>
            </a:r>
            <a:r>
              <a:rPr lang="en-US" altLang="zh-TW" sz="2000" dirty="0" err="1">
                <a:highlight>
                  <a:srgbClr val="FF00FF"/>
                </a:highlight>
              </a:rPr>
              <a:t>cron</a:t>
            </a:r>
            <a:r>
              <a:rPr lang="en-US" altLang="zh-TW" sz="2000" dirty="0">
                <a:highlight>
                  <a:srgbClr val="FF00FF"/>
                </a:highlight>
              </a:rPr>
              <a:t> start</a:t>
            </a:r>
          </a:p>
          <a:p>
            <a:endParaRPr lang="en-US" altLang="zh-TW" sz="2000" dirty="0"/>
          </a:p>
          <a:p>
            <a:pPr marL="0" indent="0">
              <a:buNone/>
            </a:pPr>
            <a:r>
              <a:rPr lang="en-US" altLang="zh-TW" sz="2000" dirty="0" err="1"/>
              <a:t>compute.php</a:t>
            </a:r>
            <a:r>
              <a:rPr lang="en-US" altLang="zh-TW" sz="2000" dirty="0"/>
              <a:t> </a:t>
            </a:r>
            <a:r>
              <a:rPr lang="zh-TW" altLang="en-US" sz="2000" dirty="0"/>
              <a:t>把讀到的檔案內容做</a:t>
            </a:r>
            <a:r>
              <a:rPr lang="en-US" altLang="zh-TW" sz="2000" dirty="0"/>
              <a:t>md5</a:t>
            </a:r>
            <a:r>
              <a:rPr lang="zh-TW" altLang="en-US" sz="2000" dirty="0"/>
              <a:t>編碼並寫入檔案</a:t>
            </a:r>
          </a:p>
        </p:txBody>
      </p:sp>
      <p:sp>
        <p:nvSpPr>
          <p:cNvPr id="4" name="文字方塊 3"/>
          <p:cNvSpPr txBox="1"/>
          <p:nvPr/>
        </p:nvSpPr>
        <p:spPr>
          <a:xfrm>
            <a:off x="5738949" y="126423"/>
            <a:ext cx="3291789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Container: </a:t>
            </a:r>
            <a:r>
              <a:rPr lang="en-US" altLang="zh-TW" b="1" dirty="0" err="1"/>
              <a:t>ComputingNode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3710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182779"/>
            <a:ext cx="7886700" cy="839658"/>
          </a:xfrm>
        </p:spPr>
        <p:txBody>
          <a:bodyPr/>
          <a:lstStyle/>
          <a:p>
            <a:r>
              <a:rPr lang="en-US" altLang="zh-TW" b="1" u="sng" dirty="0" err="1"/>
              <a:t>Crontab</a:t>
            </a:r>
            <a:r>
              <a:rPr lang="en-US" altLang="zh-TW" b="1" u="sng" dirty="0"/>
              <a:t> </a:t>
            </a:r>
            <a:r>
              <a:rPr lang="zh-TW" altLang="en-US" b="1" u="sng" dirty="0"/>
              <a:t>排程管理員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919455"/>
            <a:ext cx="7886700" cy="648088"/>
          </a:xfrm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FF0000"/>
                </a:solidFill>
              </a:rPr>
              <a:t>執行的程式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執行的檔案都要是絕對路徑，且權限要為</a:t>
            </a:r>
            <a:r>
              <a:rPr lang="en-US" altLang="zh-TW" sz="2000" dirty="0">
                <a:solidFill>
                  <a:srgbClr val="FF0000"/>
                </a:solidFill>
              </a:rPr>
              <a:t>777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65000" contrast="6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1223" y="1668742"/>
            <a:ext cx="7984127" cy="389439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197633" y="-4206"/>
            <a:ext cx="6463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補充</a:t>
            </a:r>
          </a:p>
        </p:txBody>
      </p:sp>
    </p:spTree>
    <p:extLst>
      <p:ext uri="{BB962C8B-B14F-4D97-AF65-F5344CB8AC3E}">
        <p14:creationId xmlns:p14="http://schemas.microsoft.com/office/powerpoint/2010/main" val="3459974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5"/>
            <a:ext cx="8411022" cy="4351338"/>
          </a:xfrm>
        </p:spPr>
        <p:txBody>
          <a:bodyPr/>
          <a:lstStyle/>
          <a:p>
            <a:r>
              <a:rPr lang="zh-TW" altLang="en-US" dirty="0"/>
              <a:t>打開瀏覽器輸入</a:t>
            </a:r>
            <a:endParaRPr lang="en-US" altLang="zh-TW" dirty="0"/>
          </a:p>
          <a:p>
            <a:r>
              <a:rPr lang="en-US" altLang="zh-TW" dirty="0"/>
              <a:t>http://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你的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</a:rPr>
              <a:t>IP</a:t>
            </a:r>
            <a:r>
              <a:rPr lang="en-US" altLang="zh-TW" dirty="0"/>
              <a:t>:8080/</a:t>
            </a:r>
            <a:r>
              <a:rPr lang="en-US" altLang="zh-TW" dirty="0" err="1"/>
              <a:t>cloudsystem</a:t>
            </a:r>
            <a:r>
              <a:rPr lang="en-US" altLang="zh-TW" dirty="0"/>
              <a:t>/</a:t>
            </a:r>
            <a:r>
              <a:rPr lang="en-US" altLang="zh-TW" dirty="0" err="1"/>
              <a:t>upload.php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上傳一個文字檔，按送出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computer </a:t>
            </a:r>
            <a:r>
              <a:rPr lang="zh-TW" altLang="en-US" dirty="0"/>
              <a:t>會把你上傳的檔案內容利用</a:t>
            </a:r>
            <a:r>
              <a:rPr lang="en-US" altLang="zh-TW" dirty="0"/>
              <a:t>md5</a:t>
            </a:r>
            <a:r>
              <a:rPr lang="zh-TW" altLang="en-US" dirty="0"/>
              <a:t>編碼存起來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在</a:t>
            </a:r>
            <a:r>
              <a:rPr lang="en-US" altLang="zh-TW" dirty="0" err="1"/>
              <a:t>view.php</a:t>
            </a:r>
            <a:r>
              <a:rPr lang="zh-TW" altLang="en-US" dirty="0"/>
              <a:t>會把編碼過的內容顯示出來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也可以直接到</a:t>
            </a:r>
            <a:r>
              <a:rPr lang="en-US" altLang="zh-TW" dirty="0"/>
              <a:t>share</a:t>
            </a:r>
            <a:r>
              <a:rPr lang="zh-TW" altLang="en-US" dirty="0"/>
              <a:t>裡面看上傳的資料跟處理過的資料</a:t>
            </a:r>
            <a:endParaRPr lang="en-US" altLang="zh-TW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92833" y="135131"/>
            <a:ext cx="1930016" cy="369332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chemeClr val="bg1"/>
                </a:solidFill>
              </a:rPr>
              <a:t>在 </a:t>
            </a:r>
            <a:r>
              <a:rPr lang="en-US" altLang="zh-TW" b="1" dirty="0">
                <a:solidFill>
                  <a:schemeClr val="bg1"/>
                </a:solidFill>
              </a:rPr>
              <a:t>Windows/Mac</a:t>
            </a:r>
            <a:r>
              <a:rPr lang="zh-TW" altLang="en-US" b="1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33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241570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0. </a:t>
            </a:r>
            <a:r>
              <a:rPr lang="zh-TW" altLang="en-US" dirty="0">
                <a:solidFill>
                  <a:schemeClr val="bg1"/>
                </a:solidFill>
              </a:rPr>
              <a:t>情境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44092" y="1347453"/>
            <a:ext cx="8515350" cy="48083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使用者從自己的電腦 登入</a:t>
            </a:r>
            <a:r>
              <a:rPr lang="en-US" altLang="zh-TW" dirty="0" err="1"/>
              <a:t>WebServer</a:t>
            </a:r>
            <a:r>
              <a:rPr lang="en-US" altLang="zh-TW" dirty="0"/>
              <a:t> (Docker 1)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上傳一個檔案</a:t>
            </a:r>
            <a:endParaRPr lang="en-US" altLang="zh-TW" dirty="0"/>
          </a:p>
          <a:p>
            <a:pPr>
              <a:lnSpc>
                <a:spcPct val="150000"/>
              </a:lnSpc>
            </a:pPr>
            <a:endParaRPr lang="en-US" altLang="zh-TW" dirty="0"/>
          </a:p>
          <a:p>
            <a:pPr>
              <a:lnSpc>
                <a:spcPct val="150000"/>
              </a:lnSpc>
            </a:pPr>
            <a:r>
              <a:rPr lang="zh-TW" altLang="en-US" dirty="0"/>
              <a:t>系統把工作送入</a:t>
            </a:r>
            <a:r>
              <a:rPr lang="en-US" altLang="zh-TW" dirty="0" err="1"/>
              <a:t>ComputingNode</a:t>
            </a:r>
            <a:r>
              <a:rPr lang="en-US" altLang="zh-TW" dirty="0"/>
              <a:t> (Docker 2) </a:t>
            </a:r>
            <a:r>
              <a:rPr lang="zh-TW" altLang="en-US" dirty="0"/>
              <a:t>的排程，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計算中、等待中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view.php</a:t>
            </a:r>
            <a:r>
              <a:rPr lang="en-US" altLang="zh-TW" dirty="0"/>
              <a:t> </a:t>
            </a:r>
            <a:r>
              <a:rPr lang="zh-TW" altLang="en-US" dirty="0"/>
              <a:t>顯示 </a:t>
            </a:r>
            <a:r>
              <a:rPr lang="en-US" altLang="zh-TW" dirty="0"/>
              <a:t>“</a:t>
            </a:r>
            <a:r>
              <a:rPr lang="zh-TW" altLang="en-US" dirty="0"/>
              <a:t>工作未完成</a:t>
            </a:r>
            <a:r>
              <a:rPr lang="en-US" altLang="zh-TW" dirty="0"/>
              <a:t>”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計算完畢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 err="1"/>
              <a:t>view.php</a:t>
            </a:r>
            <a:r>
              <a:rPr lang="zh-TW" altLang="en-US" dirty="0"/>
              <a:t> 顯示 </a:t>
            </a:r>
            <a:r>
              <a:rPr lang="zh-TW" altLang="en-US" u="sng" dirty="0"/>
              <a:t>計算結果</a:t>
            </a:r>
          </a:p>
        </p:txBody>
      </p:sp>
    </p:spTree>
    <p:extLst>
      <p:ext uri="{BB962C8B-B14F-4D97-AF65-F5344CB8AC3E}">
        <p14:creationId xmlns:p14="http://schemas.microsoft.com/office/powerpoint/2010/main" val="36371061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2300" y="1175717"/>
            <a:ext cx="8119033" cy="45371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字方塊 5"/>
          <p:cNvSpPr txBox="1"/>
          <p:nvPr/>
        </p:nvSpPr>
        <p:spPr>
          <a:xfrm>
            <a:off x="1451919" y="512805"/>
            <a:ext cx="423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upload.php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6049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作業 </a:t>
            </a:r>
            <a:r>
              <a:rPr lang="en-US" altLang="zh-TW" dirty="0">
                <a:solidFill>
                  <a:schemeClr val="bg1"/>
                </a:solidFill>
              </a:rPr>
              <a:t>mini project 1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2400" y="1325563"/>
            <a:ext cx="8325951" cy="5532437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/>
              <a:t>請根據前面的範例，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提供</a:t>
            </a:r>
            <a:r>
              <a:rPr lang="zh-TW" altLang="en-US" dirty="0">
                <a:solidFill>
                  <a:srgbClr val="FF0000"/>
                </a:solidFill>
              </a:rPr>
              <a:t>一種計算服務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新增</a:t>
            </a:r>
            <a:r>
              <a:rPr lang="zh-TW" altLang="en-US" b="1" u="sng" dirty="0"/>
              <a:t>二個計算節點 </a:t>
            </a:r>
            <a:r>
              <a:rPr lang="en-US" altLang="zh-TW" dirty="0"/>
              <a:t>(</a:t>
            </a:r>
            <a:r>
              <a:rPr lang="zh-TW" altLang="en-US" dirty="0"/>
              <a:t>總共三個計算節點</a:t>
            </a:r>
            <a:r>
              <a:rPr lang="en-US" altLang="zh-TW" dirty="0"/>
              <a:t>)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製作一個</a:t>
            </a:r>
            <a:r>
              <a:rPr lang="en-US" altLang="zh-TW" dirty="0"/>
              <a:t>web</a:t>
            </a:r>
            <a:r>
              <a:rPr lang="zh-TW" altLang="en-US" dirty="0"/>
              <a:t>版工作管理員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監看目前有多少工作 </a:t>
            </a:r>
            <a:r>
              <a:rPr lang="zh-TW" altLang="en-US" u="sng" dirty="0"/>
              <a:t>執行完成</a:t>
            </a:r>
            <a:r>
              <a:rPr lang="zh-TW" altLang="en-US" dirty="0"/>
              <a:t>、</a:t>
            </a:r>
            <a:r>
              <a:rPr lang="zh-TW" altLang="en-US" u="sng" dirty="0"/>
              <a:t>執行中</a:t>
            </a:r>
            <a:r>
              <a:rPr lang="en-US" altLang="zh-TW" dirty="0"/>
              <a:t>(</a:t>
            </a:r>
            <a:r>
              <a:rPr lang="zh-TW" altLang="en-US" dirty="0"/>
              <a:t>標明正在哪一個節點中計算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zh-TW" altLang="en-US" u="sng" dirty="0"/>
              <a:t>排隊中</a:t>
            </a:r>
            <a:endParaRPr lang="en-US" altLang="zh-TW" u="sng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顯示 </a:t>
            </a:r>
            <a:r>
              <a:rPr lang="en-US" altLang="zh-TW" dirty="0"/>
              <a:t>CPU/</a:t>
            </a:r>
            <a:r>
              <a:rPr lang="zh-TW" altLang="en-US" dirty="0"/>
              <a:t>記憶體 使用率 </a:t>
            </a:r>
            <a:r>
              <a:rPr lang="en-US" altLang="zh-TW" dirty="0"/>
              <a:t>(</a:t>
            </a:r>
            <a:r>
              <a:rPr lang="zh-TW" altLang="en-US" dirty="0"/>
              <a:t>指令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top -bn 1 -</a:t>
            </a:r>
            <a:r>
              <a:rPr lang="en-US" altLang="zh-TW" dirty="0" err="1"/>
              <a:t>i</a:t>
            </a:r>
            <a:r>
              <a:rPr lang="en-US" altLang="zh-TW" dirty="0"/>
              <a:t> -c)</a:t>
            </a:r>
            <a:r>
              <a:rPr lang="zh-TW" altLang="en-US" dirty="0"/>
              <a:t> </a:t>
            </a:r>
            <a:r>
              <a:rPr lang="en-US" altLang="zh-TW" dirty="0">
                <a:highlight>
                  <a:srgbClr val="FFFF00"/>
                </a:highlight>
              </a:rPr>
              <a:t>==&gt;</a:t>
            </a:r>
            <a:r>
              <a:rPr lang="zh-TW" altLang="en-US" dirty="0">
                <a:highlight>
                  <a:srgbClr val="FFFF00"/>
                </a:highlight>
              </a:rPr>
              <a:t> 計算節點的數據</a:t>
            </a:r>
            <a:endParaRPr lang="en-US" altLang="zh-TW" dirty="0"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r>
              <a:rPr lang="zh-TW" altLang="en-US" dirty="0"/>
              <a:t>允許使用者把</a:t>
            </a:r>
            <a:r>
              <a:rPr lang="zh-TW" altLang="en-US" b="1" u="sng" dirty="0"/>
              <a:t>還未執行</a:t>
            </a:r>
            <a:r>
              <a:rPr lang="zh-TW" altLang="en-US" dirty="0"/>
              <a:t>的工作</a:t>
            </a:r>
            <a:r>
              <a:rPr lang="zh-TW" altLang="en-US" dirty="0">
                <a:solidFill>
                  <a:srgbClr val="FF0000"/>
                </a:solidFill>
              </a:rPr>
              <a:t>刪除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sz="2500" b="1" dirty="0">
                <a:solidFill>
                  <a:srgbClr val="FF0000"/>
                </a:solidFill>
                <a:highlight>
                  <a:srgbClr val="FFFF00"/>
                </a:highlight>
              </a:rPr>
              <a:t>加分項</a:t>
            </a:r>
            <a:r>
              <a:rPr lang="en-US" altLang="zh-TW" sz="2500" b="1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  <a:r>
              <a:rPr lang="zh-TW" altLang="en-US" sz="2500" b="1" dirty="0">
                <a:solidFill>
                  <a:srgbClr val="FF0000"/>
                </a:solidFill>
                <a:highlight>
                  <a:srgbClr val="FFFF00"/>
                </a:highlight>
              </a:rPr>
              <a:t>  </a:t>
            </a:r>
            <a:endParaRPr lang="en-US" altLang="zh-TW" sz="25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2">
              <a:lnSpc>
                <a:spcPct val="150000"/>
              </a:lnSpc>
            </a:pPr>
            <a:r>
              <a:rPr lang="zh-TW" altLang="en-US" sz="2300" b="1" dirty="0">
                <a:solidFill>
                  <a:srgbClr val="FF0000"/>
                </a:solidFill>
                <a:highlight>
                  <a:srgbClr val="FFFF00"/>
                </a:highlight>
              </a:rPr>
              <a:t>計算節點當機偵測、處理方法、工作重新分配、剔除計算節點、</a:t>
            </a:r>
            <a:r>
              <a:rPr lang="en-US" altLang="zh-TW" sz="2300" b="1" dirty="0">
                <a:solidFill>
                  <a:srgbClr val="FF0000"/>
                </a:solidFill>
                <a:highlight>
                  <a:srgbClr val="FFFF00"/>
                </a:highlight>
              </a:rPr>
              <a:t>...</a:t>
            </a:r>
          </a:p>
          <a:p>
            <a:pPr lvl="2">
              <a:lnSpc>
                <a:spcPct val="150000"/>
              </a:lnSpc>
            </a:pPr>
            <a:r>
              <a:rPr lang="zh-TW" altLang="en-US" sz="2300" b="1" dirty="0">
                <a:solidFill>
                  <a:srgbClr val="FF0000"/>
                </a:solidFill>
                <a:highlight>
                  <a:srgbClr val="FFFF00"/>
                </a:highlight>
              </a:rPr>
              <a:t>跨電腦</a:t>
            </a:r>
            <a:endParaRPr lang="en-US" altLang="zh-TW" sz="23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lvl="1"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4/19   11:00</a:t>
            </a:r>
            <a:r>
              <a:rPr lang="zh-TW" altLang="en-US" b="1" dirty="0">
                <a:solidFill>
                  <a:srgbClr val="FF0000"/>
                </a:solidFill>
              </a:rPr>
              <a:t>前，跟老師討論選題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demo:  </a:t>
            </a:r>
            <a:r>
              <a:rPr lang="en-US" altLang="zh-TW" sz="5700" b="1" dirty="0">
                <a:solidFill>
                  <a:srgbClr val="FF0000"/>
                </a:solidFill>
              </a:rPr>
              <a:t>5</a:t>
            </a:r>
            <a:r>
              <a:rPr lang="en-US" altLang="zh-TW" sz="51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/3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zh-TW" altLang="en-US" b="1" dirty="0">
                <a:solidFill>
                  <a:srgbClr val="FF0000"/>
                </a:solidFill>
              </a:rPr>
              <a:t>上課期間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TW" altLang="en-US" b="1" dirty="0">
                <a:solidFill>
                  <a:srgbClr val="FF0000"/>
                </a:solidFill>
              </a:rPr>
              <a:t>每組</a:t>
            </a:r>
            <a:r>
              <a:rPr lang="en-US" altLang="zh-TW" b="1" dirty="0">
                <a:solidFill>
                  <a:srgbClr val="FF0000"/>
                </a:solidFill>
              </a:rPr>
              <a:t>8-10min</a:t>
            </a:r>
            <a:r>
              <a:rPr lang="zh-TW" altLang="en-US" b="1" dirty="0">
                <a:solidFill>
                  <a:srgbClr val="FF0000"/>
                </a:solidFill>
              </a:rPr>
              <a:t>、製作投影片、實機 </a:t>
            </a:r>
            <a:r>
              <a:rPr lang="en-US" altLang="zh-TW" b="1" dirty="0">
                <a:solidFill>
                  <a:srgbClr val="FF0000"/>
                </a:solidFill>
              </a:rPr>
              <a:t>demo</a:t>
            </a:r>
          </a:p>
          <a:p>
            <a:pPr lvl="1">
              <a:lnSpc>
                <a:spcPct val="150000"/>
              </a:lnSpc>
            </a:pPr>
            <a:r>
              <a:rPr lang="en-US" altLang="zh-TW" b="1" dirty="0">
                <a:solidFill>
                  <a:srgbClr val="FF0000"/>
                </a:solidFill>
              </a:rPr>
              <a:t>e-learning </a:t>
            </a:r>
            <a:r>
              <a:rPr lang="zh-TW" altLang="en-US" b="1" dirty="0">
                <a:solidFill>
                  <a:srgbClr val="FF0000"/>
                </a:solidFill>
              </a:rPr>
              <a:t>上傳 </a:t>
            </a:r>
            <a:r>
              <a:rPr lang="en-US" altLang="zh-TW" b="1" dirty="0">
                <a:solidFill>
                  <a:srgbClr val="FF0000"/>
                </a:solidFill>
              </a:rPr>
              <a:t>deadline:</a:t>
            </a:r>
            <a:r>
              <a:rPr lang="zh-TW" altLang="en-US" b="1" dirty="0">
                <a:solidFill>
                  <a:srgbClr val="FF0000"/>
                </a:solidFill>
              </a:rPr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5/</a:t>
            </a:r>
            <a:r>
              <a:rPr lang="en-US" altLang="zh-TW" b="1" dirty="0">
                <a:solidFill>
                  <a:srgbClr val="FF0000"/>
                </a:solidFill>
                <a:highlight>
                  <a:srgbClr val="FFFF00"/>
                </a:highlight>
              </a:rPr>
              <a:t>3</a:t>
            </a:r>
            <a:r>
              <a:rPr lang="en-US" altLang="zh-TW" b="1" dirty="0">
                <a:solidFill>
                  <a:srgbClr val="FF0000"/>
                </a:solidFill>
              </a:rPr>
              <a:t> 9:10</a:t>
            </a:r>
          </a:p>
          <a:p>
            <a:pPr lvl="1">
              <a:lnSpc>
                <a:spcPct val="150000"/>
              </a:lnSpc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zh-TW" dirty="0"/>
          </a:p>
          <a:p>
            <a:pPr lvl="1">
              <a:lnSpc>
                <a:spcPct val="150000"/>
              </a:lnSpc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671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964EE7-E113-4112-8F15-350719EDE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 dirty="0"/>
              <a:t>全班投票票選評分，各組按分數排名</a:t>
            </a:r>
            <a:endParaRPr kumimoji="1" lang="en-US" altLang="zh-TW" dirty="0"/>
          </a:p>
          <a:p>
            <a:r>
              <a:rPr kumimoji="1" lang="zh-TW" altLang="en-US" dirty="0"/>
              <a:t>給挖礦獎勵</a:t>
            </a:r>
            <a:endParaRPr kumimoji="1" lang="en-US" altLang="zh-TW" dirty="0"/>
          </a:p>
          <a:p>
            <a:r>
              <a:rPr kumimoji="1" lang="en-US" altLang="zh-TW" dirty="0"/>
              <a:t>5000,</a:t>
            </a:r>
            <a:r>
              <a:rPr kumimoji="1" lang="zh-TW" altLang="en-US" dirty="0"/>
              <a:t> </a:t>
            </a:r>
            <a:r>
              <a:rPr kumimoji="1" lang="en-US" altLang="zh-TW" dirty="0"/>
              <a:t>3000,</a:t>
            </a:r>
            <a:r>
              <a:rPr kumimoji="1" lang="zh-TW" altLang="en-US" dirty="0"/>
              <a:t> </a:t>
            </a:r>
            <a:r>
              <a:rPr kumimoji="1" lang="en-US" altLang="zh-TW"/>
              <a:t>1000</a:t>
            </a:r>
            <a:endParaRPr kumimoji="1"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AC901F2D-5A25-29C7-5453-3EB78415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zh-TW" altLang="en-US" dirty="0">
                <a:solidFill>
                  <a:schemeClr val="bg1"/>
                </a:solidFill>
              </a:rPr>
              <a:t>投票評分</a:t>
            </a:r>
          </a:p>
        </p:txBody>
      </p:sp>
    </p:spTree>
    <p:extLst>
      <p:ext uri="{BB962C8B-B14F-4D97-AF65-F5344CB8AC3E}">
        <p14:creationId xmlns:p14="http://schemas.microsoft.com/office/powerpoint/2010/main" val="631530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過往作業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8229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solidFill>
            <a:srgbClr val="FFFFFF">
              <a:alpha val="80000"/>
            </a:srgbClr>
          </a:solidFill>
        </p:spPr>
        <p:txBody>
          <a:bodyPr/>
          <a:lstStyle/>
          <a:p>
            <a:r>
              <a:rPr lang="zh-TW" altLang="en-US" dirty="0"/>
              <a:t>雲端系統</a:t>
            </a:r>
            <a:r>
              <a:rPr lang="en-US" altLang="zh-TW" dirty="0"/>
              <a:t>Docker</a:t>
            </a:r>
            <a:r>
              <a:rPr lang="zh-TW" altLang="en-US" dirty="0"/>
              <a:t>報告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74555" y="4207383"/>
            <a:ext cx="5101209" cy="1793367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第</a:t>
            </a:r>
            <a:r>
              <a:rPr lang="en-US" altLang="zh-TW" dirty="0">
                <a:solidFill>
                  <a:schemeClr val="bg1">
                    <a:lumMod val="95000"/>
                    <a:lumOff val="5000"/>
                  </a:schemeClr>
                </a:solidFill>
              </a:rPr>
              <a:t>8</a:t>
            </a:r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組</a:t>
            </a:r>
          </a:p>
          <a:p>
            <a:r>
              <a:rPr lang="en-US" altLang="zh-TW" dirty="0">
                <a:solidFill>
                  <a:schemeClr val="bg1">
                    <a:lumMod val="95000"/>
                    <a:lumOff val="5000"/>
                  </a:schemeClr>
                </a:solidFill>
              </a:rPr>
              <a:t>B0429017 </a:t>
            </a:r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陳   蕾</a:t>
            </a:r>
          </a:p>
          <a:p>
            <a:r>
              <a:rPr lang="en-US" altLang="zh-TW" dirty="0">
                <a:solidFill>
                  <a:schemeClr val="bg1">
                    <a:lumMod val="95000"/>
                    <a:lumOff val="5000"/>
                  </a:schemeClr>
                </a:solidFill>
              </a:rPr>
              <a:t>B0429034 </a:t>
            </a:r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林睿文</a:t>
            </a:r>
          </a:p>
          <a:p>
            <a:r>
              <a:rPr lang="en-US" altLang="zh-TW" dirty="0">
                <a:solidFill>
                  <a:schemeClr val="bg1">
                    <a:lumMod val="95000"/>
                    <a:lumOff val="5000"/>
                  </a:schemeClr>
                </a:solidFill>
              </a:rPr>
              <a:t>B0429040 </a:t>
            </a:r>
            <a:r>
              <a:rPr lang="zh-TW" alt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王昀筠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2757" y="1314450"/>
            <a:ext cx="4804280" cy="162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24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3352" y="2983230"/>
            <a:ext cx="5797296" cy="891540"/>
          </a:xfrm>
        </p:spPr>
        <p:txBody>
          <a:bodyPr/>
          <a:lstStyle/>
          <a:p>
            <a:r>
              <a:rPr lang="en-US" altLang="zh-TW" dirty="0"/>
              <a:t>Service purpose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732">
            <a:off x="6166477" y="2847503"/>
            <a:ext cx="1162994" cy="1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434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58952" y="2162015"/>
            <a:ext cx="7124285" cy="269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1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資料查詢、抓取、處理</a:t>
            </a:r>
            <a:endParaRPr lang="en-US" altLang="zh-TW" sz="21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0" indent="0">
              <a:buNone/>
            </a:pPr>
            <a:endParaRPr lang="en-US" altLang="zh-TW" sz="2100" dirty="0"/>
          </a:p>
          <a:p>
            <a:pPr marL="0" indent="0">
              <a:buNone/>
            </a:pPr>
            <a:r>
              <a:rPr lang="zh-TW" altLang="en-US" sz="2100" dirty="0"/>
              <a:t>使用者搜尋關鍵字及數量</a:t>
            </a:r>
            <a:br>
              <a:rPr lang="en-US" altLang="zh-TW" sz="2100" dirty="0"/>
            </a:br>
            <a:r>
              <a:rPr lang="zh-TW" altLang="en-US" sz="2100" dirty="0"/>
              <a:t>即可從</a:t>
            </a:r>
            <a:r>
              <a:rPr lang="en-US" altLang="zh-TW" sz="2100" dirty="0"/>
              <a:t>icon</a:t>
            </a:r>
            <a:r>
              <a:rPr lang="zh-TW" altLang="en-US" sz="2100" dirty="0"/>
              <a:t>網站下載多張圖片</a:t>
            </a:r>
            <a:br>
              <a:rPr lang="en-US" altLang="zh-TW" sz="2100" dirty="0"/>
            </a:br>
            <a:r>
              <a:rPr lang="zh-TW" altLang="en-US" sz="2100" dirty="0"/>
              <a:t>自動將所有下載的圖片壓縮成</a:t>
            </a:r>
            <a:r>
              <a:rPr lang="en-US" altLang="zh-TW" sz="2100" dirty="0"/>
              <a:t>zip</a:t>
            </a:r>
            <a:r>
              <a:rPr lang="zh-TW" altLang="en-US" sz="2100" dirty="0"/>
              <a:t>檔，供使用者下載。</a:t>
            </a:r>
            <a:endParaRPr lang="en-US" altLang="zh-TW" sz="2100" dirty="0"/>
          </a:p>
        </p:txBody>
      </p:sp>
    </p:spTree>
    <p:extLst>
      <p:ext uri="{BB962C8B-B14F-4D97-AF65-F5344CB8AC3E}">
        <p14:creationId xmlns:p14="http://schemas.microsoft.com/office/powerpoint/2010/main" val="3294168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/>
          <p:nvPr/>
        </p:nvPicPr>
        <p:blipFill rotWithShape="1">
          <a:blip r:embed="rId2"/>
          <a:srcRect t="3058"/>
          <a:stretch/>
        </p:blipFill>
        <p:spPr bwMode="auto">
          <a:xfrm>
            <a:off x="2688198" y="2301808"/>
            <a:ext cx="5723795" cy="32188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雲朵形圖說文字 4"/>
          <p:cNvSpPr/>
          <p:nvPr/>
        </p:nvSpPr>
        <p:spPr>
          <a:xfrm>
            <a:off x="249757" y="1967897"/>
            <a:ext cx="3427298" cy="1816640"/>
          </a:xfrm>
          <a:prstGeom prst="cloudCallout">
            <a:avLst>
              <a:gd name="adj1" fmla="val 57151"/>
              <a:gd name="adj2" fmla="val 3771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zh-TW" altLang="en-US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輸入圖片關鍵字</a:t>
            </a:r>
            <a:endParaRPr lang="en-US" altLang="zh-TW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zh-TW" altLang="en-US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和數目</a:t>
            </a:r>
          </a:p>
        </p:txBody>
      </p:sp>
    </p:spTree>
    <p:extLst>
      <p:ext uri="{BB962C8B-B14F-4D97-AF65-F5344CB8AC3E}">
        <p14:creationId xmlns:p14="http://schemas.microsoft.com/office/powerpoint/2010/main" val="374912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" name="圖片 5"/>
          <p:cNvPicPr/>
          <p:nvPr/>
        </p:nvPicPr>
        <p:blipFill rotWithShape="1">
          <a:blip r:embed="rId2"/>
          <a:srcRect t="3407"/>
          <a:stretch/>
        </p:blipFill>
        <p:spPr bwMode="auto">
          <a:xfrm>
            <a:off x="1863491" y="2205632"/>
            <a:ext cx="5400000" cy="2970000"/>
          </a:xfrm>
          <a:prstGeom prst="rect">
            <a:avLst/>
          </a:prstGeom>
          <a:ln w="9525" cap="flat" cmpd="sng" algn="ctr">
            <a:solidFill>
              <a:srgbClr val="E7E6E6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矩形 6"/>
          <p:cNvSpPr/>
          <p:nvPr/>
        </p:nvSpPr>
        <p:spPr>
          <a:xfrm>
            <a:off x="4216945" y="3140819"/>
            <a:ext cx="693095" cy="44749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944" y="3038501"/>
            <a:ext cx="652132" cy="652132"/>
          </a:xfrm>
        </p:spPr>
      </p:pic>
    </p:spTree>
    <p:extLst>
      <p:ext uri="{BB962C8B-B14F-4D97-AF65-F5344CB8AC3E}">
        <p14:creationId xmlns:p14="http://schemas.microsoft.com/office/powerpoint/2010/main" val="22065336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/>
          <p:cNvPicPr/>
          <p:nvPr/>
        </p:nvPicPr>
        <p:blipFill rotWithShape="1">
          <a:blip r:embed="rId2"/>
          <a:srcRect t="3624"/>
          <a:stretch/>
        </p:blipFill>
        <p:spPr bwMode="auto">
          <a:xfrm>
            <a:off x="1890896" y="2192270"/>
            <a:ext cx="5362208" cy="2970000"/>
          </a:xfrm>
          <a:prstGeom prst="rect">
            <a:avLst/>
          </a:prstGeom>
          <a:ln w="9525" cap="flat" cmpd="sng" algn="ctr">
            <a:solidFill>
              <a:srgbClr val="E7E6E6">
                <a:lumMod val="75000"/>
              </a:srgbClr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86409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群組 42"/>
          <p:cNvGrpSpPr/>
          <p:nvPr/>
        </p:nvGrpSpPr>
        <p:grpSpPr>
          <a:xfrm>
            <a:off x="742249" y="3356897"/>
            <a:ext cx="3600129" cy="3358711"/>
            <a:chOff x="505741" y="4795877"/>
            <a:chExt cx="3600129" cy="3033059"/>
          </a:xfrm>
          <a:solidFill>
            <a:srgbClr val="FFC000"/>
          </a:solidFill>
        </p:grpSpPr>
        <p:sp>
          <p:nvSpPr>
            <p:cNvPr id="44" name="圓角矩形 43"/>
            <p:cNvSpPr/>
            <p:nvPr/>
          </p:nvSpPr>
          <p:spPr>
            <a:xfrm>
              <a:off x="505741" y="4795877"/>
              <a:ext cx="3600129" cy="3033059"/>
            </a:xfrm>
            <a:prstGeom prst="roundRect">
              <a:avLst>
                <a:gd name="adj" fmla="val 0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endParaRPr lang="en-US" altLang="zh-TW" sz="1600" b="1" dirty="0">
                <a:solidFill>
                  <a:schemeClr val="tx1"/>
                </a:solidFill>
              </a:endParaRPr>
            </a:p>
            <a:p>
              <a:pPr algn="ctr"/>
              <a:endParaRPr lang="zh-TW" altLang="en-US" sz="16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圖片 4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0363" y="5181600"/>
              <a:ext cx="874776" cy="747205"/>
            </a:xfrm>
            <a:prstGeom prst="rect">
              <a:avLst/>
            </a:prstGeom>
            <a:grpFill/>
            <a:ln>
              <a:solidFill>
                <a:srgbClr val="FFC000"/>
              </a:solidFill>
            </a:ln>
          </p:spPr>
        </p:pic>
      </p:grp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-4568"/>
            <a:ext cx="9144000" cy="722578"/>
          </a:xfrm>
          <a:solidFill>
            <a:srgbClr val="7030A0"/>
          </a:solidFill>
        </p:spPr>
        <p:txBody>
          <a:bodyPr>
            <a:norm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1. </a:t>
            </a:r>
            <a:r>
              <a:rPr lang="zh-TW" altLang="en-US" dirty="0">
                <a:solidFill>
                  <a:schemeClr val="bg1"/>
                </a:solidFill>
              </a:rPr>
              <a:t>架構</a:t>
            </a:r>
          </a:p>
        </p:txBody>
      </p:sp>
      <p:sp>
        <p:nvSpPr>
          <p:cNvPr id="4" name="右大括弧 3"/>
          <p:cNvSpPr/>
          <p:nvPr/>
        </p:nvSpPr>
        <p:spPr>
          <a:xfrm rot="16200000">
            <a:off x="2948328" y="-1701011"/>
            <a:ext cx="262965" cy="5936760"/>
          </a:xfrm>
          <a:prstGeom prst="rightBrace">
            <a:avLst>
              <a:gd name="adj1" fmla="val 69000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694716" y="687909"/>
            <a:ext cx="2211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PC1 (</a:t>
            </a:r>
            <a:r>
              <a:rPr lang="en-US" altLang="zh-TW" dirty="0" err="1"/>
              <a:t>linux</a:t>
            </a:r>
            <a:r>
              <a:rPr lang="en-US" altLang="zh-TW" dirty="0"/>
              <a:t> as host OS)</a:t>
            </a:r>
            <a:endParaRPr lang="zh-TW" altLang="en-US" dirty="0"/>
          </a:p>
        </p:txBody>
      </p:sp>
      <p:sp>
        <p:nvSpPr>
          <p:cNvPr id="7" name="右大括弧 6"/>
          <p:cNvSpPr/>
          <p:nvPr/>
        </p:nvSpPr>
        <p:spPr>
          <a:xfrm rot="16200000">
            <a:off x="7610458" y="901335"/>
            <a:ext cx="262965" cy="1927418"/>
          </a:xfrm>
          <a:prstGeom prst="rightBrace">
            <a:avLst>
              <a:gd name="adj1" fmla="val 57637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6680592" y="1306522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PC2 (</a:t>
            </a:r>
            <a:r>
              <a:rPr lang="zh-TW" altLang="en-US" dirty="0"/>
              <a:t>任意作業系統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8231" y="2209887"/>
            <a:ext cx="2025058" cy="1234321"/>
          </a:xfrm>
          <a:prstGeom prst="rect">
            <a:avLst/>
          </a:prstGeom>
          <a:ln>
            <a:solidFill>
              <a:srgbClr val="00B0F0"/>
            </a:solidFill>
          </a:ln>
        </p:spPr>
      </p:pic>
      <p:sp>
        <p:nvSpPr>
          <p:cNvPr id="10" name="文字方塊 9"/>
          <p:cNvSpPr txBox="1"/>
          <p:nvPr/>
        </p:nvSpPr>
        <p:spPr>
          <a:xfrm>
            <a:off x="7303358" y="347290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瀏覽器</a:t>
            </a:r>
          </a:p>
        </p:txBody>
      </p:sp>
      <p:sp>
        <p:nvSpPr>
          <p:cNvPr id="11" name="圓角矩形 10"/>
          <p:cNvSpPr/>
          <p:nvPr/>
        </p:nvSpPr>
        <p:spPr>
          <a:xfrm>
            <a:off x="464811" y="1711741"/>
            <a:ext cx="1361437" cy="9753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111431" y="1434741"/>
            <a:ext cx="2044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Docker 1: Ubuntu </a:t>
            </a:r>
            <a:r>
              <a:rPr lang="en-US" altLang="zh-TW" sz="1200" b="1" dirty="0" err="1"/>
              <a:t>WebServer</a:t>
            </a:r>
            <a:endParaRPr lang="zh-TW" altLang="en-US" sz="1200" b="1" dirty="0"/>
          </a:p>
        </p:txBody>
      </p:sp>
      <p:sp>
        <p:nvSpPr>
          <p:cNvPr id="13" name="圓角矩形 12"/>
          <p:cNvSpPr/>
          <p:nvPr/>
        </p:nvSpPr>
        <p:spPr>
          <a:xfrm>
            <a:off x="2766443" y="1768703"/>
            <a:ext cx="1609234" cy="9753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2417076" y="1422356"/>
            <a:ext cx="24280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/>
              <a:t>Docker 2: Ubuntu </a:t>
            </a:r>
            <a:r>
              <a:rPr lang="en-US" altLang="zh-TW" sz="1200" b="1" dirty="0" err="1"/>
              <a:t>ComputingNode</a:t>
            </a:r>
            <a:endParaRPr lang="zh-TW" altLang="en-US" sz="1200" b="1" dirty="0"/>
          </a:p>
        </p:txBody>
      </p:sp>
      <p:grpSp>
        <p:nvGrpSpPr>
          <p:cNvPr id="47" name="群組 46"/>
          <p:cNvGrpSpPr/>
          <p:nvPr/>
        </p:nvGrpSpPr>
        <p:grpSpPr>
          <a:xfrm>
            <a:off x="1092834" y="2759052"/>
            <a:ext cx="2425530" cy="501578"/>
            <a:chOff x="1190462" y="1974077"/>
            <a:chExt cx="2425530" cy="3299612"/>
          </a:xfrm>
        </p:grpSpPr>
        <p:cxnSp>
          <p:nvCxnSpPr>
            <p:cNvPr id="19" name="直線單箭頭接點 18"/>
            <p:cNvCxnSpPr>
              <a:stCxn id="11" idx="2"/>
              <a:endCxn id="15" idx="0"/>
            </p:cNvCxnSpPr>
            <p:nvPr/>
          </p:nvCxnSpPr>
          <p:spPr>
            <a:xfrm>
              <a:off x="1190462" y="1974077"/>
              <a:ext cx="1193691" cy="3299612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/>
            <p:cNvCxnSpPr>
              <a:stCxn id="13" idx="2"/>
              <a:endCxn id="15" idx="0"/>
            </p:cNvCxnSpPr>
            <p:nvPr/>
          </p:nvCxnSpPr>
          <p:spPr>
            <a:xfrm flipH="1">
              <a:off x="2384153" y="2127525"/>
              <a:ext cx="1231839" cy="3146164"/>
            </a:xfrm>
            <a:prstGeom prst="straightConnector1">
              <a:avLst/>
            </a:prstGeom>
            <a:ln w="190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/>
          <p:cNvSpPr txBox="1"/>
          <p:nvPr/>
        </p:nvSpPr>
        <p:spPr>
          <a:xfrm>
            <a:off x="742249" y="187625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upload.php</a:t>
            </a:r>
            <a:endParaRPr lang="en-US" altLang="zh-TW" sz="1200" dirty="0"/>
          </a:p>
          <a:p>
            <a:r>
              <a:rPr lang="en-US" altLang="zh-TW" sz="1200" dirty="0" err="1"/>
              <a:t>exe.php</a:t>
            </a:r>
            <a:endParaRPr lang="en-US" altLang="zh-TW" sz="1200" dirty="0"/>
          </a:p>
          <a:p>
            <a:r>
              <a:rPr lang="en-US" altLang="zh-TW" sz="1200" dirty="0" err="1"/>
              <a:t>view.php</a:t>
            </a:r>
            <a:endParaRPr lang="zh-TW" altLang="en-US" sz="12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3092845" y="1980651"/>
            <a:ext cx="1020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compute.php</a:t>
            </a:r>
            <a:endParaRPr lang="en-US" altLang="zh-TW" sz="1200" dirty="0"/>
          </a:p>
          <a:p>
            <a:endParaRPr lang="en-US" altLang="zh-TW" sz="1200" dirty="0"/>
          </a:p>
          <a:p>
            <a:r>
              <a:rPr lang="en-US" altLang="zh-TW" sz="1200" dirty="0" err="1"/>
              <a:t>cron</a:t>
            </a:r>
            <a:r>
              <a:rPr lang="en-US" altLang="zh-TW" sz="1200" dirty="0"/>
              <a:t> (</a:t>
            </a:r>
            <a:r>
              <a:rPr lang="zh-TW" altLang="en-US" sz="1200" dirty="0"/>
              <a:t>排程</a:t>
            </a:r>
            <a:r>
              <a:rPr lang="en-US" altLang="zh-TW" sz="1200" dirty="0"/>
              <a:t>)</a:t>
            </a:r>
            <a:endParaRPr lang="zh-TW" altLang="en-US" sz="1200" dirty="0"/>
          </a:p>
        </p:txBody>
      </p:sp>
      <p:grpSp>
        <p:nvGrpSpPr>
          <p:cNvPr id="31" name="群組 30"/>
          <p:cNvGrpSpPr/>
          <p:nvPr/>
        </p:nvGrpSpPr>
        <p:grpSpPr>
          <a:xfrm>
            <a:off x="2344144" y="3427897"/>
            <a:ext cx="1857521" cy="646331"/>
            <a:chOff x="3243130" y="5031469"/>
            <a:chExt cx="1857521" cy="646331"/>
          </a:xfrm>
        </p:grpSpPr>
        <p:sp>
          <p:nvSpPr>
            <p:cNvPr id="29" name="文字方塊 28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Jobid_1</a:t>
              </a:r>
            </a:p>
            <a:p>
              <a:endParaRPr lang="zh-TW" altLang="en-US" dirty="0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4120992" y="5047780"/>
              <a:ext cx="81144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Computing</a:t>
              </a:r>
            </a:p>
            <a:p>
              <a:r>
                <a:rPr lang="en-US" altLang="zh-TW" sz="1100" dirty="0">
                  <a:solidFill>
                    <a:srgbClr val="00B050"/>
                  </a:solidFill>
                </a:rPr>
                <a:t>Output.txt</a:t>
              </a:r>
              <a:endParaRPr lang="zh-TW" altLang="en-US" sz="11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2" name="群組 31"/>
          <p:cNvGrpSpPr/>
          <p:nvPr/>
        </p:nvGrpSpPr>
        <p:grpSpPr>
          <a:xfrm>
            <a:off x="2344144" y="4158625"/>
            <a:ext cx="1857521" cy="646331"/>
            <a:chOff x="3243130" y="5031469"/>
            <a:chExt cx="1857521" cy="646331"/>
          </a:xfrm>
        </p:grpSpPr>
        <p:sp>
          <p:nvSpPr>
            <p:cNvPr id="33" name="文字方塊 32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Jobid_2</a:t>
              </a:r>
            </a:p>
            <a:p>
              <a:endParaRPr lang="zh-TW" altLang="en-US" dirty="0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120992" y="5047780"/>
              <a:ext cx="811441" cy="6001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Computing</a:t>
              </a:r>
            </a:p>
            <a:p>
              <a:r>
                <a:rPr lang="en-US" altLang="zh-TW" sz="1100" dirty="0">
                  <a:solidFill>
                    <a:srgbClr val="00B050"/>
                  </a:solidFill>
                </a:rPr>
                <a:t>Output.txt</a:t>
              </a:r>
              <a:endParaRPr lang="zh-TW" altLang="en-US" sz="1100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35" name="群組 34"/>
          <p:cNvGrpSpPr/>
          <p:nvPr/>
        </p:nvGrpSpPr>
        <p:grpSpPr>
          <a:xfrm>
            <a:off x="2344144" y="4883216"/>
            <a:ext cx="1857521" cy="646331"/>
            <a:chOff x="3243130" y="5031469"/>
            <a:chExt cx="1857521" cy="646331"/>
          </a:xfrm>
        </p:grpSpPr>
        <p:sp>
          <p:nvSpPr>
            <p:cNvPr id="36" name="文字方塊 35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Jobid_3</a:t>
              </a:r>
            </a:p>
            <a:p>
              <a:endParaRPr lang="zh-TW" altLang="en-US" dirty="0"/>
            </a:p>
          </p:txBody>
        </p:sp>
        <p:sp>
          <p:nvSpPr>
            <p:cNvPr id="37" name="文字方塊 36"/>
            <p:cNvSpPr txBox="1"/>
            <p:nvPr/>
          </p:nvSpPr>
          <p:spPr>
            <a:xfrm>
              <a:off x="4120992" y="5047780"/>
              <a:ext cx="81144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  <a:p>
              <a:r>
                <a:rPr lang="en-US" altLang="zh-TW" sz="1100" dirty="0">
                  <a:solidFill>
                    <a:srgbClr val="FF0000"/>
                  </a:solidFill>
                </a:rPr>
                <a:t>Computing</a:t>
              </a:r>
            </a:p>
          </p:txBody>
        </p:sp>
      </p:grpSp>
      <p:grpSp>
        <p:nvGrpSpPr>
          <p:cNvPr id="38" name="群組 37"/>
          <p:cNvGrpSpPr/>
          <p:nvPr/>
        </p:nvGrpSpPr>
        <p:grpSpPr>
          <a:xfrm>
            <a:off x="2344144" y="5613944"/>
            <a:ext cx="1857521" cy="646331"/>
            <a:chOff x="3243130" y="5031469"/>
            <a:chExt cx="1857521" cy="646331"/>
          </a:xfrm>
        </p:grpSpPr>
        <p:sp>
          <p:nvSpPr>
            <p:cNvPr id="39" name="文字方塊 38"/>
            <p:cNvSpPr txBox="1"/>
            <p:nvPr/>
          </p:nvSpPr>
          <p:spPr>
            <a:xfrm>
              <a:off x="3243130" y="5031469"/>
              <a:ext cx="1857521" cy="646331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Jobid_4</a:t>
              </a:r>
            </a:p>
            <a:p>
              <a:endParaRPr lang="zh-TW" altLang="en-US" dirty="0"/>
            </a:p>
          </p:txBody>
        </p:sp>
        <p:sp>
          <p:nvSpPr>
            <p:cNvPr id="40" name="文字方塊 39"/>
            <p:cNvSpPr txBox="1"/>
            <p:nvPr/>
          </p:nvSpPr>
          <p:spPr>
            <a:xfrm>
              <a:off x="4120992" y="5047780"/>
              <a:ext cx="383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 dirty="0"/>
                <a:t>File</a:t>
              </a:r>
            </a:p>
          </p:txBody>
        </p:sp>
      </p:grpSp>
      <p:sp>
        <p:nvSpPr>
          <p:cNvPr id="46" name="矩形 45"/>
          <p:cNvSpPr/>
          <p:nvPr/>
        </p:nvSpPr>
        <p:spPr>
          <a:xfrm>
            <a:off x="742249" y="3332581"/>
            <a:ext cx="1381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b="1" dirty="0"/>
              <a:t>Share Folder</a:t>
            </a:r>
          </a:p>
        </p:txBody>
      </p:sp>
      <p:sp>
        <p:nvSpPr>
          <p:cNvPr id="52" name="文字方塊 51"/>
          <p:cNvSpPr txBox="1"/>
          <p:nvPr/>
        </p:nvSpPr>
        <p:spPr>
          <a:xfrm rot="5400000">
            <a:off x="3042810" y="6345919"/>
            <a:ext cx="46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292800" y="3630145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>
                <a:highlight>
                  <a:srgbClr val="FF00FF"/>
                </a:highlight>
              </a:rPr>
              <a:t>已完成</a:t>
            </a:r>
            <a:r>
              <a:rPr lang="zh-TW" altLang="en-US" sz="1400" dirty="0"/>
              <a:t>計算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292800" y="4327901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>
                <a:highlight>
                  <a:srgbClr val="FF00FF"/>
                </a:highlight>
              </a:rPr>
              <a:t>已完成</a:t>
            </a:r>
            <a:r>
              <a:rPr lang="zh-TW" altLang="en-US" sz="1400" dirty="0"/>
              <a:t>計算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59" name="文字方塊 58"/>
          <p:cNvSpPr txBox="1"/>
          <p:nvPr/>
        </p:nvSpPr>
        <p:spPr>
          <a:xfrm>
            <a:off x="4292800" y="5036126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/>
              <a:t>等待</a:t>
            </a:r>
            <a:r>
              <a:rPr lang="en-US" altLang="zh-TW" sz="1400" dirty="0"/>
              <a:t>/</a:t>
            </a:r>
            <a:r>
              <a:rPr lang="zh-TW" altLang="en-US" sz="1400" dirty="0">
                <a:highlight>
                  <a:srgbClr val="00FF00"/>
                </a:highlight>
              </a:rPr>
              <a:t>計算中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4292800" y="5783220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(</a:t>
            </a:r>
            <a:r>
              <a:rPr lang="zh-TW" altLang="en-US" sz="1400" dirty="0"/>
              <a:t>等待</a:t>
            </a:r>
            <a:r>
              <a:rPr lang="en-US" altLang="zh-TW" sz="1400" dirty="0"/>
              <a:t>/</a:t>
            </a:r>
            <a:r>
              <a:rPr lang="zh-TW" altLang="en-US" sz="1400" dirty="0">
                <a:highlight>
                  <a:srgbClr val="FFFF00"/>
                </a:highlight>
              </a:rPr>
              <a:t>排隊中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5638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Service purpose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8" name="圖片 7"/>
          <p:cNvPicPr/>
          <p:nvPr/>
        </p:nvPicPr>
        <p:blipFill rotWithShape="1">
          <a:blip r:embed="rId2"/>
          <a:srcRect t="2604"/>
          <a:stretch/>
        </p:blipFill>
        <p:spPr>
          <a:xfrm>
            <a:off x="245468" y="1958908"/>
            <a:ext cx="5407429" cy="28344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圖片 9"/>
          <p:cNvPicPr/>
          <p:nvPr/>
        </p:nvPicPr>
        <p:blipFill rotWithShape="1">
          <a:blip r:embed="rId3"/>
          <a:srcRect l="10327" t="6040" r="26938" b="13292"/>
          <a:stretch/>
        </p:blipFill>
        <p:spPr bwMode="auto">
          <a:xfrm>
            <a:off x="6010368" y="3826522"/>
            <a:ext cx="2920561" cy="1933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26245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3352" y="2983230"/>
            <a:ext cx="5797296" cy="891540"/>
          </a:xfrm>
        </p:spPr>
        <p:txBody>
          <a:bodyPr/>
          <a:lstStyle/>
          <a:p>
            <a:r>
              <a:rPr lang="en-US" altLang="zh-TW" dirty="0"/>
              <a:t>Workflow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732">
            <a:off x="6166477" y="2847503"/>
            <a:ext cx="1162994" cy="1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064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Workflow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8" y="1657350"/>
            <a:ext cx="2320548" cy="558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153263" y="1357921"/>
            <a:ext cx="2723760" cy="55898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TW" sz="30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Linux as host OS</a:t>
            </a:r>
          </a:p>
          <a:p>
            <a:pPr marL="0" indent="0">
              <a:buNone/>
            </a:pPr>
            <a:endParaRPr lang="zh-TW" altLang="en-US" sz="2100" dirty="0"/>
          </a:p>
        </p:txBody>
      </p:sp>
      <p:sp>
        <p:nvSpPr>
          <p:cNvPr id="87" name="圓角矩形 86"/>
          <p:cNvSpPr/>
          <p:nvPr/>
        </p:nvSpPr>
        <p:spPr>
          <a:xfrm>
            <a:off x="2265736" y="2441565"/>
            <a:ext cx="2506130" cy="176124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home.php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exeHW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.</a:t>
            </a:r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php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 </a:t>
            </a: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viewHW.php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downloadZipHW.php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hwView.php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remove.php</a:t>
            </a:r>
            <a:endParaRPr lang="zh-TW" altLang="en-US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88" name="內容版面配置區 2"/>
          <p:cNvSpPr txBox="1">
            <a:spLocks/>
          </p:cNvSpPr>
          <p:nvPr/>
        </p:nvSpPr>
        <p:spPr>
          <a:xfrm>
            <a:off x="2349431" y="1801171"/>
            <a:ext cx="2338742" cy="864203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en-US" altLang="zh-TW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Docker1: Ubuntu  WS2</a:t>
            </a:r>
          </a:p>
        </p:txBody>
      </p:sp>
      <p:sp>
        <p:nvSpPr>
          <p:cNvPr id="18" name="內容版面配置區 2"/>
          <p:cNvSpPr txBox="1">
            <a:spLocks/>
          </p:cNvSpPr>
          <p:nvPr/>
        </p:nvSpPr>
        <p:spPr>
          <a:xfrm>
            <a:off x="6258420" y="1814215"/>
            <a:ext cx="3577097" cy="62735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en-US" altLang="zh-TW" dirty="0">
                <a:solidFill>
                  <a:srgbClr val="00B0F0"/>
                </a:solidFill>
                <a:latin typeface="Gill Sans MT"/>
                <a:ea typeface="微軟正黑體" panose="020B0604030504040204" pitchFamily="34" charset="-120"/>
              </a:rPr>
              <a:t>Docker2: Ubuntu  CS2</a:t>
            </a:r>
          </a:p>
        </p:txBody>
      </p:sp>
      <p:sp>
        <p:nvSpPr>
          <p:cNvPr id="19" name="圓角矩形 18"/>
          <p:cNvSpPr/>
          <p:nvPr/>
        </p:nvSpPr>
        <p:spPr>
          <a:xfrm>
            <a:off x="6258420" y="2479978"/>
            <a:ext cx="2028331" cy="430085"/>
          </a:xfrm>
          <a:prstGeom prst="roundRect">
            <a:avLst/>
          </a:prstGeom>
          <a:solidFill>
            <a:srgbClr val="C8D6F8"/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zh-TW" sz="1500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getHtmlHW.php</a:t>
            </a:r>
            <a:endParaRPr lang="en-US" altLang="zh-TW" sz="150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5103216" y="3703184"/>
            <a:ext cx="3899884" cy="2239074"/>
          </a:xfrm>
          <a:prstGeom prst="rect">
            <a:avLst/>
          </a:prstGeom>
          <a:solidFill>
            <a:srgbClr val="DFCAA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Share Folder</a:t>
            </a: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en-US" altLang="zh-TW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zh-TW" altLang="en-US" sz="135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endParaRPr lang="zh-TW" altLang="en-US" sz="1350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682963" y="3936327"/>
            <a:ext cx="2052824" cy="79533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altLang="zh-TW" sz="150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Jobid_1</a:t>
            </a:r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     input.txt</a:t>
            </a:r>
          </a:p>
          <a:p>
            <a:pPr defTabSz="685800"/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	   computing.txt</a:t>
            </a:r>
          </a:p>
          <a:p>
            <a:pPr defTabSz="685800"/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	   output.txt</a:t>
            </a:r>
          </a:p>
        </p:txBody>
      </p:sp>
      <p:sp>
        <p:nvSpPr>
          <p:cNvPr id="24" name="矩形 23"/>
          <p:cNvSpPr/>
          <p:nvPr/>
        </p:nvSpPr>
        <p:spPr>
          <a:xfrm>
            <a:off x="6682963" y="4989297"/>
            <a:ext cx="2052824" cy="795337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685800"/>
            <a:r>
              <a:rPr lang="en-US" altLang="zh-TW" sz="150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Jobid_2</a:t>
            </a:r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     input.txt</a:t>
            </a:r>
          </a:p>
          <a:p>
            <a:pPr defTabSz="685800"/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	   computing.txt</a:t>
            </a:r>
          </a:p>
          <a:p>
            <a:pPr defTabSz="685800"/>
            <a:r>
              <a:rPr lang="en-US" altLang="zh-TW" sz="1350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	</a:t>
            </a:r>
          </a:p>
        </p:txBody>
      </p:sp>
      <p:sp>
        <p:nvSpPr>
          <p:cNvPr id="21" name="上彎箭號 20"/>
          <p:cNvSpPr/>
          <p:nvPr/>
        </p:nvSpPr>
        <p:spPr>
          <a:xfrm rot="5400000">
            <a:off x="3751549" y="4259157"/>
            <a:ext cx="769202" cy="1104046"/>
          </a:xfrm>
          <a:prstGeom prst="bentUpArrow">
            <a:avLst>
              <a:gd name="adj1" fmla="val 20780"/>
              <a:gd name="adj2" fmla="val 25000"/>
              <a:gd name="adj3" fmla="val 2780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25" name="向右箭號 24"/>
          <p:cNvSpPr/>
          <p:nvPr/>
        </p:nvSpPr>
        <p:spPr>
          <a:xfrm rot="5400000">
            <a:off x="7009745" y="3163129"/>
            <a:ext cx="525677" cy="28535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2464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Workflow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6779" y="1849538"/>
            <a:ext cx="2331341" cy="6032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3000" dirty="0" err="1"/>
              <a:t>webServer</a:t>
            </a:r>
            <a:endParaRPr lang="en-US" altLang="zh-TW" sz="3000" dirty="0"/>
          </a:p>
          <a:p>
            <a:pPr marL="0" indent="0">
              <a:buNone/>
            </a:pPr>
            <a:endParaRPr lang="zh-TW" altLang="en-US" sz="2100" dirty="0"/>
          </a:p>
        </p:txBody>
      </p:sp>
      <p:sp>
        <p:nvSpPr>
          <p:cNvPr id="45" name="圓角矩形 44"/>
          <p:cNvSpPr/>
          <p:nvPr/>
        </p:nvSpPr>
        <p:spPr>
          <a:xfrm>
            <a:off x="266779" y="3238300"/>
            <a:ext cx="1788590" cy="334571"/>
          </a:xfrm>
          <a:prstGeom prst="roundRect">
            <a:avLst/>
          </a:prstGeom>
          <a:solidFill>
            <a:srgbClr val="FF6238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exeHW</a:t>
            </a:r>
            <a:r>
              <a:rPr lang="en-US" altLang="zh-TW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 .</a:t>
            </a:r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php</a:t>
            </a:r>
            <a:r>
              <a:rPr lang="en-US" altLang="zh-TW" dirty="0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  </a:t>
            </a:r>
            <a:endParaRPr lang="zh-TW" altLang="en-US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46" name="圓角矩形 45"/>
          <p:cNvSpPr/>
          <p:nvPr/>
        </p:nvSpPr>
        <p:spPr>
          <a:xfrm>
            <a:off x="5304932" y="4598496"/>
            <a:ext cx="1890932" cy="333130"/>
          </a:xfrm>
          <a:prstGeom prst="roundRect">
            <a:avLst/>
          </a:prstGeom>
          <a:solidFill>
            <a:srgbClr val="FFD147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hwView.php</a:t>
            </a:r>
            <a:r>
              <a:rPr lang="en-US" altLang="zh-TW" sz="1350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endParaRPr lang="zh-TW" altLang="en-US" sz="1350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86" name="圓角矩形 85"/>
          <p:cNvSpPr/>
          <p:nvPr/>
        </p:nvSpPr>
        <p:spPr>
          <a:xfrm>
            <a:off x="260589" y="2614080"/>
            <a:ext cx="1794780" cy="32659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home.php</a:t>
            </a:r>
            <a:endParaRPr lang="zh-TW" altLang="en-US" dirty="0">
              <a:solidFill>
                <a:srgbClr val="FFFFFF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225728" y="4575085"/>
            <a:ext cx="1874240" cy="31823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/>
            <a:r>
              <a:rPr lang="en-US" altLang="zh-TW" sz="1500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downloadZipHW.php</a:t>
            </a:r>
            <a:endParaRPr lang="en-US" altLang="zh-TW" sz="1500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88" name="內容版面配置區 2"/>
          <p:cNvSpPr txBox="1">
            <a:spLocks/>
          </p:cNvSpPr>
          <p:nvPr/>
        </p:nvSpPr>
        <p:spPr>
          <a:xfrm>
            <a:off x="2270733" y="2320883"/>
            <a:ext cx="4148443" cy="350618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zh-TW" altLang="en-US" dirty="0">
                <a:solidFill>
                  <a:prstClr val="white">
                    <a:lumMod val="85000"/>
                    <a:lumOff val="15000"/>
                  </a:prstClr>
                </a:solidFill>
                <a:latin typeface="Gill Sans MT"/>
                <a:ea typeface="微軟正黑體" panose="020B0604030504040204" pitchFamily="34" charset="-120"/>
              </a:rPr>
              <a:t>輸入搜尋圖片的關鍵字和數量</a:t>
            </a:r>
            <a:endParaRPr lang="en-US" altLang="zh-TW" sz="1350" dirty="0">
              <a:solidFill>
                <a:prstClr val="white">
                  <a:lumMod val="85000"/>
                  <a:lumOff val="15000"/>
                </a:prstClr>
              </a:solidFill>
              <a:latin typeface="Gill Sans MT"/>
              <a:ea typeface="微軟正黑體" panose="020B0604030504040204" pitchFamily="34" charset="-120"/>
            </a:endParaRPr>
          </a:p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zh-TW" altLang="en-US" dirty="0">
                <a:solidFill>
                  <a:prstClr val="white">
                    <a:lumMod val="85000"/>
                    <a:lumOff val="15000"/>
                  </a:prstClr>
                </a:solidFill>
                <a:latin typeface="Gill Sans MT"/>
                <a:ea typeface="微軟正黑體" panose="020B0604030504040204" pitchFamily="34" charset="-120"/>
              </a:rPr>
              <a:t>創目錄以及存放圖片的關鍵字和數量</a:t>
            </a:r>
            <a:endParaRPr lang="en-US" altLang="zh-TW" sz="1500" dirty="0">
              <a:solidFill>
                <a:prstClr val="white">
                  <a:lumMod val="85000"/>
                  <a:lumOff val="15000"/>
                </a:prstClr>
              </a:solidFill>
              <a:latin typeface="Gill Sans MT"/>
              <a:ea typeface="微軟正黑體" panose="020B0604030504040204" pitchFamily="34" charset="-120"/>
            </a:endParaRPr>
          </a:p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zh-TW" altLang="en-US" dirty="0">
                <a:solidFill>
                  <a:prstClr val="white">
                    <a:lumMod val="85000"/>
                    <a:lumOff val="15000"/>
                  </a:prstClr>
                </a:solidFill>
                <a:latin typeface="Gill Sans MT"/>
                <a:ea typeface="微軟正黑體" panose="020B0604030504040204" pitchFamily="34" charset="-120"/>
              </a:rPr>
              <a:t>有壓縮完的檔案就顯示下載</a:t>
            </a:r>
          </a:p>
          <a:p>
            <a:pPr marL="0" indent="0" defTabSz="685800">
              <a:lnSpc>
                <a:spcPct val="220000"/>
              </a:lnSpc>
              <a:spcBef>
                <a:spcPts val="750"/>
              </a:spcBef>
              <a:buClr>
                <a:srgbClr val="FFBD47"/>
              </a:buClr>
              <a:buNone/>
            </a:pPr>
            <a:r>
              <a:rPr lang="zh-TW" altLang="en-US" dirty="0">
                <a:solidFill>
                  <a:prstClr val="white">
                    <a:lumMod val="85000"/>
                    <a:lumOff val="15000"/>
                  </a:prstClr>
                </a:solidFill>
                <a:latin typeface="Gill Sans MT"/>
                <a:ea typeface="微軟正黑體" panose="020B0604030504040204" pitchFamily="34" charset="-120"/>
              </a:rPr>
              <a:t>下載壓縮檔</a:t>
            </a:r>
            <a:endParaRPr lang="en-US" altLang="zh-TW" dirty="0">
              <a:solidFill>
                <a:prstClr val="white">
                  <a:lumMod val="85000"/>
                  <a:lumOff val="15000"/>
                </a:prstClr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187321" y="3912691"/>
            <a:ext cx="1959888" cy="322574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viewHW.php</a:t>
            </a:r>
            <a:endParaRPr lang="zh-TW" altLang="en-US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/>
          <p:cNvCxnSpPr>
            <a:stCxn id="86" idx="2"/>
            <a:endCxn id="45" idx="0"/>
          </p:cNvCxnSpPr>
          <p:nvPr/>
        </p:nvCxnSpPr>
        <p:spPr>
          <a:xfrm>
            <a:off x="1157980" y="2940678"/>
            <a:ext cx="3095" cy="29762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>
            <a:stCxn id="45" idx="2"/>
            <a:endCxn id="4" idx="0"/>
          </p:cNvCxnSpPr>
          <p:nvPr/>
        </p:nvCxnSpPr>
        <p:spPr>
          <a:xfrm>
            <a:off x="1161074" y="3572871"/>
            <a:ext cx="6191" cy="3398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>
            <a:stCxn id="4" idx="2"/>
            <a:endCxn id="87" idx="0"/>
          </p:cNvCxnSpPr>
          <p:nvPr/>
        </p:nvCxnSpPr>
        <p:spPr>
          <a:xfrm flipH="1">
            <a:off x="1162848" y="4235265"/>
            <a:ext cx="4417" cy="3398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圓角矩形 16"/>
          <p:cNvSpPr/>
          <p:nvPr/>
        </p:nvSpPr>
        <p:spPr>
          <a:xfrm>
            <a:off x="5335127" y="5281194"/>
            <a:ext cx="1830543" cy="332579"/>
          </a:xfrm>
          <a:prstGeom prst="roundRect">
            <a:avLst/>
          </a:prstGeom>
          <a:solidFill>
            <a:srgbClr val="BAE12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dirty="0" err="1">
                <a:solidFill>
                  <a:prstClr val="black"/>
                </a:solidFill>
                <a:latin typeface="Gill Sans MT"/>
                <a:ea typeface="微軟正黑體" panose="020B0604030504040204" pitchFamily="34" charset="-120"/>
              </a:rPr>
              <a:t>remove.php</a:t>
            </a:r>
            <a:endParaRPr lang="zh-TW" altLang="en-US" dirty="0">
              <a:solidFill>
                <a:prstClr val="black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cxnSp>
        <p:nvCxnSpPr>
          <p:cNvPr id="27" name="直線單箭頭接點 26"/>
          <p:cNvCxnSpPr>
            <a:stCxn id="46" idx="2"/>
            <a:endCxn id="17" idx="0"/>
          </p:cNvCxnSpPr>
          <p:nvPr/>
        </p:nvCxnSpPr>
        <p:spPr>
          <a:xfrm>
            <a:off x="6250398" y="4931626"/>
            <a:ext cx="0" cy="3495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/>
          <p:cNvSpPr txBox="1"/>
          <p:nvPr/>
        </p:nvSpPr>
        <p:spPr>
          <a:xfrm>
            <a:off x="7381034" y="4405175"/>
            <a:ext cx="295547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lnSpc>
                <a:spcPct val="220000"/>
              </a:lnSpc>
            </a:pP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監看工作狀態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>
              <a:lnSpc>
                <a:spcPct val="220000"/>
              </a:lnSpc>
            </a:pP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刪除等待中工作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2214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System migration</a:t>
            </a:r>
            <a:endParaRPr lang="zh-TW" altLang="en-US" dirty="0"/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299466" y="2131695"/>
            <a:ext cx="7699249" cy="3147992"/>
            <a:chOff x="1085087" y="1889760"/>
            <a:chExt cx="10265665" cy="4197322"/>
          </a:xfrm>
        </p:grpSpPr>
        <p:sp>
          <p:nvSpPr>
            <p:cNvPr id="3" name="文字方塊 2"/>
            <p:cNvSpPr txBox="1"/>
            <p:nvPr/>
          </p:nvSpPr>
          <p:spPr>
            <a:xfrm>
              <a:off x="1085088" y="1889760"/>
              <a:ext cx="3450336" cy="553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TW" sz="210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Export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匯出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1085088" y="2412755"/>
              <a:ext cx="486817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TW" sz="1950" dirty="0" err="1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docker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export -o </a:t>
              </a:r>
              <a:r>
                <a:rPr lang="en-US" altLang="zh-TW" sz="1950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output</a:t>
              </a:r>
              <a:r>
                <a:rPr lang="en-US" altLang="zh-TW" sz="1950" dirty="0">
                  <a:solidFill>
                    <a:srgbClr val="CC99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.tar </a:t>
              </a:r>
              <a:r>
                <a:rPr lang="en-US" altLang="zh-TW" sz="1950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endParaRPr lang="zh-TW" altLang="en-US" sz="1950" dirty="0">
                <a:solidFill>
                  <a:srgbClr val="B22600">
                    <a:lumMod val="60000"/>
                    <a:lumOff val="40000"/>
                  </a:srgbClr>
                </a:solidFill>
                <a:latin typeface="Gill Sans MT"/>
                <a:ea typeface="微軟正黑體" panose="020B0604030504040204" pitchFamily="34" charset="-120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6041136" y="2074200"/>
              <a:ext cx="530961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TW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output </a:t>
              </a:r>
              <a:r>
                <a:rPr lang="zh-TW" altLang="en-US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 匯出之後的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.tar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的名字</a:t>
              </a:r>
              <a:endPara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endParaRPr>
            </a:p>
            <a:p>
              <a:pPr defTabSz="685800"/>
              <a:r>
                <a:rPr lang="en-US" altLang="zh-TW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zh-TW" altLang="en-US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  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想匯出的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container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名字</a:t>
              </a:r>
            </a:p>
          </p:txBody>
        </p:sp>
        <p:sp>
          <p:nvSpPr>
            <p:cNvPr id="6" name="矩形 5"/>
            <p:cNvSpPr/>
            <p:nvPr/>
          </p:nvSpPr>
          <p:spPr>
            <a:xfrm>
              <a:off x="1085088" y="4083042"/>
              <a:ext cx="426544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TW" sz="1950" dirty="0" err="1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docker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import </a:t>
              </a:r>
              <a:r>
                <a:rPr lang="en-US" altLang="zh-TW" sz="1950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input.tar </a:t>
              </a:r>
              <a:r>
                <a:rPr lang="en-US" altLang="zh-TW" sz="1950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endParaRPr lang="en-US" altLang="zh-TW" sz="195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1085088" y="3566160"/>
              <a:ext cx="34503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Import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匯入</a:t>
              </a: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6041136" y="3731788"/>
              <a:ext cx="5309616" cy="861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en-US" altLang="zh-TW" dirty="0" err="1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intput</a:t>
              </a:r>
              <a:r>
                <a:rPr lang="en-US" altLang="zh-TW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zh-TW" altLang="en-US" dirty="0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 想匯入的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.tar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的名字</a:t>
              </a:r>
              <a:endPara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endParaRPr>
            </a:p>
            <a:p>
              <a:pPr defTabSz="685800"/>
              <a:r>
                <a:rPr lang="en-US" altLang="zh-TW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zh-TW" altLang="en-US" dirty="0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  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匯入之後的</a:t>
              </a:r>
              <a:r>
                <a:rPr lang="en-US" altLang="zh-TW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image</a:t>
              </a:r>
              <a:r>
                <a:rPr lang="zh-TW" altLang="en-US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名字</a:t>
              </a: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085087" y="5103368"/>
              <a:ext cx="6350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會入之後會是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Image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最後再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Run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來啟動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1085088" y="5563862"/>
              <a:ext cx="802826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685800"/>
              <a:r>
                <a:rPr lang="en-US" altLang="zh-TW" sz="1950" dirty="0" err="1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docker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run -t -i -d --name=</a:t>
              </a:r>
              <a:r>
                <a:rPr lang="en-US" altLang="zh-TW" sz="1950" dirty="0" err="1">
                  <a:solidFill>
                    <a:srgbClr val="B22600">
                      <a:lumMod val="60000"/>
                      <a:lumOff val="40000"/>
                    </a:srgbClr>
                  </a:solidFill>
                  <a:latin typeface="Gill Sans MT"/>
                  <a:ea typeface="微軟正黑體" panose="020B0604030504040204" pitchFamily="34" charset="-120"/>
                </a:rPr>
                <a:t>newname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</a:t>
              </a:r>
              <a:r>
                <a:rPr lang="en-US" altLang="zh-TW" sz="1950" dirty="0" err="1">
                  <a:solidFill>
                    <a:srgbClr val="FFC000"/>
                  </a:solidFill>
                  <a:latin typeface="Gill Sans MT"/>
                  <a:ea typeface="微軟正黑體" panose="020B0604030504040204" pitchFamily="34" charset="-120"/>
                </a:rPr>
                <a:t>name</a:t>
              </a:r>
              <a:r>
                <a:rPr lang="en-US" altLang="zh-TW" sz="1950" dirty="0" err="1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:latest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 bin/bash</a:t>
              </a: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1085088" y="5084119"/>
              <a:ext cx="63508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85800"/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會入之後會是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Image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最後再</a:t>
              </a:r>
              <a:r>
                <a:rPr lang="en-US" altLang="zh-TW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Run</a:t>
              </a:r>
              <a:r>
                <a:rPr lang="zh-TW" altLang="en-US" sz="1950" dirty="0">
                  <a:solidFill>
                    <a:prstClr val="white"/>
                  </a:solidFill>
                  <a:latin typeface="Gill Sans MT"/>
                  <a:ea typeface="微軟正黑體" panose="020B0604030504040204" pitchFamily="34" charset="-120"/>
                </a:rPr>
                <a:t>來啟動</a:t>
              </a:r>
            </a:p>
          </p:txBody>
        </p:sp>
      </p:grpSp>
      <p:sp>
        <p:nvSpPr>
          <p:cNvPr id="13" name="文字方塊 12"/>
          <p:cNvSpPr txBox="1"/>
          <p:nvPr/>
        </p:nvSpPr>
        <p:spPr>
          <a:xfrm>
            <a:off x="5565267" y="5232667"/>
            <a:ext cx="39822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name </a:t>
            </a:r>
            <a:r>
              <a:rPr lang="zh-TW" altLang="en-US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 想匯入的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image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名字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r>
              <a:rPr lang="en-US" altLang="zh-TW" dirty="0">
                <a:solidFill>
                  <a:srgbClr val="B22600">
                    <a:lumMod val="60000"/>
                    <a:lumOff val="40000"/>
                  </a:srgbClr>
                </a:solidFill>
                <a:latin typeface="Gill Sans MT"/>
                <a:ea typeface="微軟正黑體" panose="020B0604030504040204" pitchFamily="34" charset="-120"/>
              </a:rPr>
              <a:t>name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solidFill>
                  <a:srgbClr val="B22600">
                    <a:lumMod val="60000"/>
                    <a:lumOff val="40000"/>
                  </a:srgbClr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 匯入之後的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container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名字</a:t>
            </a:r>
          </a:p>
        </p:txBody>
      </p:sp>
    </p:spTree>
    <p:extLst>
      <p:ext uri="{BB962C8B-B14F-4D97-AF65-F5344CB8AC3E}">
        <p14:creationId xmlns:p14="http://schemas.microsoft.com/office/powerpoint/2010/main" val="20350589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3352" y="2983230"/>
            <a:ext cx="5797296" cy="891540"/>
          </a:xfrm>
        </p:spPr>
        <p:txBody>
          <a:bodyPr/>
          <a:lstStyle/>
          <a:p>
            <a:r>
              <a:rPr lang="en-US" altLang="zh-TW" dirty="0"/>
              <a:t>Multiple uses</a:t>
            </a:r>
            <a:r>
              <a:rPr lang="zh-TW" altLang="en-US" dirty="0"/>
              <a:t> </a:t>
            </a:r>
            <a:endParaRPr lang="en-US" altLang="zh-TW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732">
            <a:off x="6166477" y="2847503"/>
            <a:ext cx="1162994" cy="1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8487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>
              <a:tabLst>
                <a:tab pos="2822972" algn="l"/>
              </a:tabLst>
            </a:pPr>
            <a:r>
              <a:rPr lang="en-US" altLang="zh-TW" dirty="0"/>
              <a:t>Multiple uses</a:t>
            </a:r>
            <a:r>
              <a:rPr lang="zh-TW" altLang="en-US" dirty="0"/>
              <a:t> </a:t>
            </a:r>
          </a:p>
        </p:txBody>
      </p:sp>
      <p:cxnSp>
        <p:nvCxnSpPr>
          <p:cNvPr id="9" name="直線接點 8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2430" y="2083582"/>
            <a:ext cx="4593849" cy="35408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100" dirty="0"/>
              <a:t>多個人同時執行工作，平台使用</a:t>
            </a:r>
            <a:r>
              <a:rPr lang="en-US" altLang="zh-TW" sz="2100" dirty="0"/>
              <a:t>queue</a:t>
            </a:r>
            <a:r>
              <a:rPr lang="zh-TW" altLang="en-US" sz="2100" dirty="0"/>
              <a:t>決定執行工作的先後順序，因此可達成多人使用的環境。</a:t>
            </a:r>
            <a:endParaRPr lang="en-US" altLang="zh-TW" sz="21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174" y="1388002"/>
            <a:ext cx="3967219" cy="43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801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673352" y="2983230"/>
            <a:ext cx="5797296" cy="891540"/>
          </a:xfrm>
        </p:spPr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遇到的困難與解決辦法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89732">
            <a:off x="6166477" y="2847503"/>
            <a:ext cx="1162994" cy="11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23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0534" y="913484"/>
            <a:ext cx="5797296" cy="891540"/>
          </a:xfrm>
          <a:noFill/>
          <a:ln>
            <a:noFill/>
          </a:ln>
        </p:spPr>
        <p:txBody>
          <a:bodyPr/>
          <a:lstStyle/>
          <a:p>
            <a:pPr algn="l"/>
            <a:r>
              <a:rPr lang="zh-TW" altLang="en-US" dirty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rPr>
              <a:t>遇到的困難與解決辦法</a:t>
            </a:r>
            <a:endParaRPr lang="en-US" altLang="zh-TW" dirty="0">
              <a:latin typeface="微軟正黑體" pitchFamily="34" charset="-120"/>
              <a:ea typeface="微軟正黑體" pitchFamily="34" charset="-120"/>
            </a:endParaRPr>
          </a:p>
        </p:txBody>
      </p:sp>
      <p:cxnSp>
        <p:nvCxnSpPr>
          <p:cNvPr id="13" name="直線接點 12"/>
          <p:cNvCxnSpPr/>
          <p:nvPr/>
        </p:nvCxnSpPr>
        <p:spPr>
          <a:xfrm flipV="1">
            <a:off x="14437" y="1659079"/>
            <a:ext cx="3277403" cy="3853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5" name="圖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2083657"/>
            <a:ext cx="295978" cy="295978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3373524"/>
            <a:ext cx="295978" cy="295978"/>
          </a:xfrm>
          <a:prstGeom prst="rect">
            <a:avLst/>
          </a:prstGeom>
        </p:spPr>
      </p:pic>
      <p:pic>
        <p:nvPicPr>
          <p:cNvPr id="24" name="圖片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63" y="4628166"/>
            <a:ext cx="295978" cy="29597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156854" y="2068011"/>
            <a:ext cx="609600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en-US" altLang="zh-TW" sz="2100" dirty="0" err="1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docker</a:t>
            </a:r>
            <a:r>
              <a:rPr lang="en-US" altLang="zh-TW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 </a:t>
            </a:r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的</a:t>
            </a:r>
            <a:r>
              <a:rPr lang="en-US" altLang="zh-TW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container </a:t>
            </a:r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沒有安裝程式需要的指令</a:t>
            </a:r>
            <a:endParaRPr lang="en-US" altLang="zh-TW" sz="2100" dirty="0">
              <a:solidFill>
                <a:srgbClr val="FFC000"/>
              </a:solidFill>
              <a:latin typeface="Gill Sans MT"/>
              <a:ea typeface="微軟正黑體" panose="020B0604030504040204" pitchFamily="34" charset="-120"/>
            </a:endParaRPr>
          </a:p>
          <a:p>
            <a:pPr defTabSz="685800"/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安裝指令後即可執行。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156855" y="3423810"/>
            <a:ext cx="6684818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瀏覽器渲染</a:t>
            </a:r>
            <a:r>
              <a:rPr lang="en-US" altLang="zh-TW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html</a:t>
            </a:r>
          </a:p>
          <a:p>
            <a:pPr defTabSz="685800"/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直接看抓下來的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html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，而不看原碼。</a:t>
            </a:r>
            <a:endParaRPr lang="en-US" altLang="zh-TW" dirty="0">
              <a:solidFill>
                <a:prstClr val="white"/>
              </a:solidFill>
              <a:latin typeface="Gill Sans MT"/>
              <a:ea typeface="微軟正黑體" panose="020B0604030504040204" pitchFamily="34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1156856" y="4628166"/>
            <a:ext cx="7031181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在</a:t>
            </a:r>
            <a:r>
              <a:rPr lang="en-US" altLang="zh-TW" sz="2100" dirty="0" err="1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linux</a:t>
            </a:r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中無法使用</a:t>
            </a:r>
            <a:r>
              <a:rPr lang="en-US" altLang="zh-TW" sz="2100" dirty="0" err="1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php</a:t>
            </a:r>
            <a:r>
              <a:rPr lang="zh-TW" altLang="en-US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抓</a:t>
            </a:r>
            <a:r>
              <a:rPr lang="en-US" altLang="zh-TW" sz="2100" dirty="0">
                <a:solidFill>
                  <a:srgbClr val="FFC000"/>
                </a:solidFill>
                <a:latin typeface="Gill Sans MT"/>
                <a:ea typeface="微軟正黑體" panose="020B0604030504040204" pitchFamily="34" charset="-120"/>
              </a:rPr>
              <a:t>html</a:t>
            </a:r>
          </a:p>
          <a:p>
            <a:pPr defTabSz="685800"/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改用</a:t>
            </a:r>
            <a:r>
              <a:rPr lang="en-US" altLang="zh-TW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command line</a:t>
            </a:r>
            <a:r>
              <a:rPr lang="zh-TW" altLang="en-US" dirty="0">
                <a:solidFill>
                  <a:prstClr val="white"/>
                </a:solidFill>
                <a:latin typeface="Gill Sans MT"/>
                <a:ea typeface="微軟正黑體" panose="020B0604030504040204" pitchFamily="34" charset="-120"/>
              </a:rPr>
              <a:t> 下指令即可解決。</a:t>
            </a:r>
          </a:p>
        </p:txBody>
      </p:sp>
    </p:spTree>
    <p:extLst>
      <p:ext uri="{BB962C8B-B14F-4D97-AF65-F5344CB8AC3E}">
        <p14:creationId xmlns:p14="http://schemas.microsoft.com/office/powerpoint/2010/main" val="26407826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0" y="1916832"/>
            <a:ext cx="6477000" cy="1828800"/>
          </a:xfrm>
        </p:spPr>
        <p:txBody>
          <a:bodyPr>
            <a:normAutofit/>
          </a:bodyPr>
          <a:lstStyle/>
          <a:p>
            <a:r>
              <a:rPr lang="zh-TW" altLang="en-US" sz="8000" dirty="0"/>
              <a:t>自建雲專題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44008" y="4077072"/>
            <a:ext cx="4401344" cy="1440160"/>
          </a:xfrm>
        </p:spPr>
        <p:txBody>
          <a:bodyPr>
            <a:normAutofit lnSpcReduction="10000"/>
          </a:bodyPr>
          <a:lstStyle/>
          <a:p>
            <a:pPr algn="r"/>
            <a:r>
              <a:rPr lang="zh-TW" altLang="en-US" dirty="0"/>
              <a:t>第</a:t>
            </a:r>
            <a:r>
              <a:rPr lang="en-US" altLang="zh-TW" dirty="0"/>
              <a:t>9</a:t>
            </a:r>
            <a:r>
              <a:rPr lang="zh-TW" altLang="en-US" dirty="0"/>
              <a:t>組    </a:t>
            </a:r>
            <a:r>
              <a:rPr lang="en-US" altLang="zh-TW" dirty="0"/>
              <a:t>B0429008 </a:t>
            </a:r>
            <a:r>
              <a:rPr lang="zh-TW" altLang="en-US" dirty="0"/>
              <a:t>李珮瑄</a:t>
            </a:r>
            <a:endParaRPr lang="en-US" altLang="zh-TW" dirty="0"/>
          </a:p>
          <a:p>
            <a:pPr algn="r"/>
            <a:r>
              <a:rPr lang="en-US" altLang="zh-TW" dirty="0"/>
              <a:t>B0429030</a:t>
            </a:r>
            <a:r>
              <a:rPr lang="zh-TW" altLang="en-US" dirty="0"/>
              <a:t> 鍾岳蓉</a:t>
            </a:r>
            <a:endParaRPr lang="en-US" altLang="zh-TW" dirty="0"/>
          </a:p>
          <a:p>
            <a:pPr algn="r"/>
            <a:r>
              <a:rPr lang="en-US" altLang="zh-TW" dirty="0"/>
              <a:t>M0729021</a:t>
            </a:r>
            <a:r>
              <a:rPr lang="zh-TW" altLang="en-US" dirty="0"/>
              <a:t> 吳淳羽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271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  <a:solidFill>
            <a:srgbClr val="7030A0"/>
          </a:solidFill>
        </p:spPr>
        <p:txBody>
          <a:bodyPr/>
          <a:lstStyle/>
          <a:p>
            <a:r>
              <a:rPr lang="en-US" altLang="zh-TW" dirty="0">
                <a:solidFill>
                  <a:schemeClr val="bg1"/>
                </a:solidFill>
              </a:rPr>
              <a:t>2. </a:t>
            </a:r>
            <a:r>
              <a:rPr lang="zh-TW" altLang="en-US" dirty="0">
                <a:solidFill>
                  <a:schemeClr val="bg1"/>
                </a:solidFill>
              </a:rPr>
              <a:t>部屬 </a:t>
            </a:r>
            <a:r>
              <a:rPr lang="en-US" altLang="zh-TW" dirty="0">
                <a:solidFill>
                  <a:schemeClr val="bg1"/>
                </a:solidFill>
              </a:rPr>
              <a:t>Web server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200" dirty="0"/>
              <a:t>2-1 </a:t>
            </a:r>
            <a:r>
              <a:rPr lang="en-US" altLang="zh-TW" sz="3200" dirty="0" err="1"/>
              <a:t>docker</a:t>
            </a:r>
            <a:r>
              <a:rPr lang="en-US" altLang="zh-TW" sz="3200" dirty="0"/>
              <a:t> pull</a:t>
            </a:r>
          </a:p>
          <a:p>
            <a:pPr>
              <a:lnSpc>
                <a:spcPct val="150000"/>
              </a:lnSpc>
            </a:pPr>
            <a:r>
              <a:rPr lang="en-US" altLang="zh-TW" sz="3200" dirty="0"/>
              <a:t>2-2 </a:t>
            </a:r>
            <a:r>
              <a:rPr lang="zh-TW" altLang="en-US" sz="3200" dirty="0"/>
              <a:t>安裝環境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en-US" altLang="zh-TW" sz="3200" dirty="0"/>
              <a:t>2-3 port forwarding </a:t>
            </a:r>
            <a:r>
              <a:rPr lang="zh-TW" altLang="en-US" sz="3200" dirty="0"/>
              <a:t>設定</a:t>
            </a:r>
            <a:endParaRPr lang="en-US" altLang="zh-TW" sz="3200" dirty="0"/>
          </a:p>
          <a:p>
            <a:pPr>
              <a:lnSpc>
                <a:spcPct val="150000"/>
              </a:lnSpc>
            </a:pPr>
            <a:r>
              <a:rPr lang="en-US" altLang="zh-TW" sz="3200" dirty="0"/>
              <a:t>2-4 </a:t>
            </a:r>
            <a:r>
              <a:rPr lang="zh-TW" altLang="en-US" sz="3200" dirty="0"/>
              <a:t>測試</a:t>
            </a:r>
            <a:endParaRPr lang="en-US" altLang="zh-TW" sz="3200" dirty="0"/>
          </a:p>
        </p:txBody>
      </p:sp>
    </p:spTree>
    <p:extLst>
      <p:ext uri="{BB962C8B-B14F-4D97-AF65-F5344CB8AC3E}">
        <p14:creationId xmlns:p14="http://schemas.microsoft.com/office/powerpoint/2010/main" val="134212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Service purpose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/>
              <a:t>提供使用者建立屬於自己的音樂下載列表，除了使用者上傳的音樂，也可以取得平台提供的經過變音處理的音樂。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31847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Workflow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6228184" y="4164177"/>
            <a:ext cx="1224136" cy="71279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監看雲端音樂列表</a:t>
            </a:r>
          </a:p>
        </p:txBody>
      </p:sp>
      <p:sp>
        <p:nvSpPr>
          <p:cNvPr id="14" name="流程圖: 決策 13"/>
          <p:cNvSpPr/>
          <p:nvPr/>
        </p:nvSpPr>
        <p:spPr>
          <a:xfrm>
            <a:off x="1547664" y="3547972"/>
            <a:ext cx="1440160" cy="86409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首次使用</a:t>
            </a:r>
          </a:p>
        </p:txBody>
      </p:sp>
      <p:sp>
        <p:nvSpPr>
          <p:cNvPr id="20" name="流程圖: 程序 19"/>
          <p:cNvSpPr/>
          <p:nvPr/>
        </p:nvSpPr>
        <p:spPr>
          <a:xfrm>
            <a:off x="107504" y="3623622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使用者</a:t>
            </a:r>
          </a:p>
        </p:txBody>
      </p:sp>
      <p:sp>
        <p:nvSpPr>
          <p:cNvPr id="21" name="流程圖: 程序 20"/>
          <p:cNvSpPr/>
          <p:nvPr/>
        </p:nvSpPr>
        <p:spPr>
          <a:xfrm>
            <a:off x="1655676" y="2564904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註冊帳戶</a:t>
            </a:r>
          </a:p>
        </p:txBody>
      </p:sp>
      <p:sp>
        <p:nvSpPr>
          <p:cNvPr id="22" name="流程圖: 程序 21"/>
          <p:cNvSpPr/>
          <p:nvPr/>
        </p:nvSpPr>
        <p:spPr>
          <a:xfrm>
            <a:off x="3203848" y="3621046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登入帳戶</a:t>
            </a:r>
          </a:p>
        </p:txBody>
      </p:sp>
      <p:sp>
        <p:nvSpPr>
          <p:cNvPr id="23" name="流程圖: 程序 22"/>
          <p:cNvSpPr/>
          <p:nvPr/>
        </p:nvSpPr>
        <p:spPr>
          <a:xfrm>
            <a:off x="4723652" y="3621046"/>
            <a:ext cx="1224136" cy="7123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主頁功能選擇</a:t>
            </a:r>
          </a:p>
        </p:txBody>
      </p:sp>
      <p:sp>
        <p:nvSpPr>
          <p:cNvPr id="24" name="流程圖: 程序 23"/>
          <p:cNvSpPr/>
          <p:nvPr/>
        </p:nvSpPr>
        <p:spPr>
          <a:xfrm>
            <a:off x="6228184" y="3012050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上傳音檔</a:t>
            </a:r>
          </a:p>
        </p:txBody>
      </p:sp>
      <p:sp>
        <p:nvSpPr>
          <p:cNvPr id="25" name="流程圖: 程序 24"/>
          <p:cNvSpPr/>
          <p:nvPr/>
        </p:nvSpPr>
        <p:spPr>
          <a:xfrm>
            <a:off x="7754449" y="3508822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下載音檔</a:t>
            </a:r>
          </a:p>
        </p:txBody>
      </p:sp>
      <p:sp>
        <p:nvSpPr>
          <p:cNvPr id="26" name="流程圖: 程序 25"/>
          <p:cNvSpPr/>
          <p:nvPr/>
        </p:nvSpPr>
        <p:spPr>
          <a:xfrm>
            <a:off x="7754449" y="4732958"/>
            <a:ext cx="1224136" cy="71279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刪除音檔</a:t>
            </a:r>
          </a:p>
        </p:txBody>
      </p:sp>
      <p:cxnSp>
        <p:nvCxnSpPr>
          <p:cNvPr id="28" name="直線單箭頭接點 27"/>
          <p:cNvCxnSpPr>
            <a:stCxn id="20" idx="3"/>
            <a:endCxn id="14" idx="1"/>
          </p:cNvCxnSpPr>
          <p:nvPr/>
        </p:nvCxnSpPr>
        <p:spPr>
          <a:xfrm>
            <a:off x="1331640" y="3980020"/>
            <a:ext cx="216024" cy="0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4" idx="3"/>
            <a:endCxn id="22" idx="1"/>
          </p:cNvCxnSpPr>
          <p:nvPr/>
        </p:nvCxnSpPr>
        <p:spPr>
          <a:xfrm flipV="1">
            <a:off x="2987824" y="3977444"/>
            <a:ext cx="216024" cy="2576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>
            <a:stCxn id="14" idx="0"/>
            <a:endCxn id="21" idx="2"/>
          </p:cNvCxnSpPr>
          <p:nvPr/>
        </p:nvCxnSpPr>
        <p:spPr>
          <a:xfrm flipV="1">
            <a:off x="2267744" y="3277700"/>
            <a:ext cx="0" cy="270272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22" idx="3"/>
            <a:endCxn id="23" idx="1"/>
          </p:cNvCxnSpPr>
          <p:nvPr/>
        </p:nvCxnSpPr>
        <p:spPr>
          <a:xfrm flipV="1">
            <a:off x="4427984" y="3977197"/>
            <a:ext cx="295668" cy="247"/>
          </a:xfrm>
          <a:prstGeom prst="straightConnector1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肘形接點 42"/>
          <p:cNvCxnSpPr>
            <a:stCxn id="21" idx="3"/>
            <a:endCxn id="22" idx="0"/>
          </p:cNvCxnSpPr>
          <p:nvPr/>
        </p:nvCxnSpPr>
        <p:spPr>
          <a:xfrm>
            <a:off x="2879812" y="2921302"/>
            <a:ext cx="936104" cy="699744"/>
          </a:xfrm>
          <a:prstGeom prst="bentConnector2">
            <a:avLst/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肘形接點 43"/>
          <p:cNvCxnSpPr>
            <a:stCxn id="23" idx="3"/>
            <a:endCxn id="24" idx="1"/>
          </p:cNvCxnSpPr>
          <p:nvPr/>
        </p:nvCxnSpPr>
        <p:spPr>
          <a:xfrm flipV="1">
            <a:off x="5947788" y="3368448"/>
            <a:ext cx="280396" cy="60874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肘形接點 46"/>
          <p:cNvCxnSpPr>
            <a:stCxn id="23" idx="3"/>
            <a:endCxn id="5" idx="1"/>
          </p:cNvCxnSpPr>
          <p:nvPr/>
        </p:nvCxnSpPr>
        <p:spPr>
          <a:xfrm>
            <a:off x="5947788" y="3977197"/>
            <a:ext cx="280396" cy="543379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接點 52"/>
          <p:cNvCxnSpPr>
            <a:stCxn id="5" idx="3"/>
            <a:endCxn id="25" idx="1"/>
          </p:cNvCxnSpPr>
          <p:nvPr/>
        </p:nvCxnSpPr>
        <p:spPr>
          <a:xfrm flipV="1">
            <a:off x="7452320" y="3865220"/>
            <a:ext cx="302129" cy="655356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接點 55"/>
          <p:cNvCxnSpPr>
            <a:stCxn id="5" idx="3"/>
            <a:endCxn id="26" idx="1"/>
          </p:cNvCxnSpPr>
          <p:nvPr/>
        </p:nvCxnSpPr>
        <p:spPr>
          <a:xfrm>
            <a:off x="7452320" y="4520576"/>
            <a:ext cx="302129" cy="568780"/>
          </a:xfrm>
          <a:prstGeom prst="bent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3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Implementation environment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35816" cy="4781128"/>
          </a:xfrm>
        </p:spPr>
        <p:txBody>
          <a:bodyPr>
            <a:normAutofit/>
          </a:bodyPr>
          <a:lstStyle/>
          <a:p>
            <a:r>
              <a:rPr lang="zh-TW" altLang="en-US" dirty="0"/>
              <a:t>在</a:t>
            </a:r>
            <a:r>
              <a:rPr lang="en-US" altLang="zh-TW" dirty="0" err="1"/>
              <a:t>Vmware</a:t>
            </a:r>
            <a:r>
              <a:rPr lang="zh-TW" altLang="en-US" dirty="0"/>
              <a:t>建置</a:t>
            </a:r>
            <a:r>
              <a:rPr lang="en-US" altLang="zh-TW" dirty="0"/>
              <a:t>Ubuntu16.04</a:t>
            </a:r>
          </a:p>
          <a:p>
            <a:r>
              <a:rPr lang="zh-TW" altLang="en-US" dirty="0"/>
              <a:t>在作業系統上的</a:t>
            </a:r>
            <a:r>
              <a:rPr lang="en-US" altLang="zh-TW" dirty="0" err="1"/>
              <a:t>docker</a:t>
            </a:r>
            <a:r>
              <a:rPr lang="zh-TW" altLang="en-US" dirty="0"/>
              <a:t>建置</a:t>
            </a:r>
            <a:r>
              <a:rPr lang="en-US" altLang="zh-TW" dirty="0"/>
              <a:t>Ubuntu18.04</a:t>
            </a:r>
          </a:p>
          <a:p>
            <a:r>
              <a:rPr lang="en-US" altLang="zh-TW" dirty="0" err="1"/>
              <a:t>Docker</a:t>
            </a:r>
            <a:r>
              <a:rPr lang="zh-TW" altLang="en-US" dirty="0"/>
              <a:t>上建</a:t>
            </a:r>
            <a:r>
              <a:rPr lang="en-US" altLang="zh-TW" dirty="0"/>
              <a:t>2</a:t>
            </a:r>
            <a:r>
              <a:rPr lang="zh-TW" altLang="en-US" dirty="0"/>
              <a:t>個</a:t>
            </a:r>
            <a:r>
              <a:rPr lang="en-US" altLang="zh-TW" dirty="0"/>
              <a:t>container</a:t>
            </a:r>
          </a:p>
          <a:p>
            <a:pPr lvl="1"/>
            <a:r>
              <a:rPr lang="en-US" altLang="zh-TW" dirty="0" err="1"/>
              <a:t>WebServer</a:t>
            </a:r>
            <a:endParaRPr lang="en-US" altLang="zh-TW" dirty="0"/>
          </a:p>
          <a:p>
            <a:pPr lvl="2"/>
            <a:r>
              <a:rPr lang="en-US" altLang="zh-TW" dirty="0"/>
              <a:t>apache2</a:t>
            </a:r>
          </a:p>
          <a:p>
            <a:pPr lvl="1"/>
            <a:r>
              <a:rPr lang="en-US" altLang="zh-TW" dirty="0" err="1"/>
              <a:t>computingNode</a:t>
            </a:r>
            <a:endParaRPr lang="en-US" altLang="zh-TW" dirty="0"/>
          </a:p>
          <a:p>
            <a:pPr lvl="2"/>
            <a:r>
              <a:rPr lang="en-US" altLang="zh-TW" dirty="0" err="1"/>
              <a:t>Cron</a:t>
            </a:r>
            <a:endParaRPr lang="en-US" altLang="zh-TW" dirty="0"/>
          </a:p>
          <a:p>
            <a:pPr lvl="2"/>
            <a:r>
              <a:rPr lang="en-US" altLang="zh-TW" dirty="0" err="1"/>
              <a:t>Ffmpeg</a:t>
            </a:r>
            <a:endParaRPr lang="en-US" altLang="zh-TW" dirty="0"/>
          </a:p>
          <a:p>
            <a:pPr lvl="2"/>
            <a:r>
              <a:rPr lang="en-US" altLang="zh-TW" dirty="0"/>
              <a:t>Python3.6.4</a:t>
            </a:r>
          </a:p>
          <a:p>
            <a:pPr lvl="2"/>
            <a:r>
              <a:rPr lang="en-US" altLang="zh-TW" dirty="0" err="1"/>
              <a:t>pydub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78262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Database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流程圖: 程序 4"/>
          <p:cNvSpPr/>
          <p:nvPr/>
        </p:nvSpPr>
        <p:spPr>
          <a:xfrm>
            <a:off x="2369076" y="2276872"/>
            <a:ext cx="4392488" cy="3240360"/>
          </a:xfrm>
          <a:prstGeom prst="flowChart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503537" y="2420888"/>
            <a:ext cx="206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Container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共用空間</a:t>
            </a:r>
          </a:p>
        </p:txBody>
      </p:sp>
      <p:sp>
        <p:nvSpPr>
          <p:cNvPr id="7" name="流程圖: 程序 6"/>
          <p:cNvSpPr/>
          <p:nvPr/>
        </p:nvSpPr>
        <p:spPr>
          <a:xfrm>
            <a:off x="2467533" y="2924944"/>
            <a:ext cx="2061783" cy="244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8" name="流程圖: 程序 7"/>
          <p:cNvSpPr/>
          <p:nvPr/>
        </p:nvSpPr>
        <p:spPr>
          <a:xfrm>
            <a:off x="4627773" y="2924944"/>
            <a:ext cx="2061783" cy="244827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2519986" y="2953999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user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627773" y="2953999"/>
            <a:ext cx="85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process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1" name="流程圖: 程序 10"/>
          <p:cNvSpPr/>
          <p:nvPr/>
        </p:nvSpPr>
        <p:spPr>
          <a:xfrm>
            <a:off x="2585100" y="3356992"/>
            <a:ext cx="1793306" cy="321693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login_info.txt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2" name="流程圖: 程序 11"/>
          <p:cNvSpPr/>
          <p:nvPr/>
        </p:nvSpPr>
        <p:spPr>
          <a:xfrm>
            <a:off x="2585100" y="3897052"/>
            <a:ext cx="1368152" cy="13321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User account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folder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13" name="流程圖: 程序 12"/>
          <p:cNvSpPr/>
          <p:nvPr/>
        </p:nvSpPr>
        <p:spPr>
          <a:xfrm>
            <a:off x="4800214" y="3483006"/>
            <a:ext cx="1368152" cy="1332148"/>
          </a:xfrm>
          <a:prstGeom prst="flowChart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Prepare compute folder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251227" y="2882614"/>
            <a:ext cx="180049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用於使用者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註冊的紀錄以及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個人資料的保存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6977588" y="2754869"/>
            <a:ext cx="133882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用於將網頁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上傳的資料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依據時間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進行排程</a:t>
            </a:r>
          </a:p>
        </p:txBody>
      </p:sp>
    </p:spTree>
    <p:extLst>
      <p:ext uri="{BB962C8B-B14F-4D97-AF65-F5344CB8AC3E}">
        <p14:creationId xmlns:p14="http://schemas.microsoft.com/office/powerpoint/2010/main" val="36257002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Container-</a:t>
            </a:r>
            <a:r>
              <a:rPr lang="en-US" altLang="zh-TW" dirty="0" err="1"/>
              <a:t>WebServer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14" name="群組 13"/>
          <p:cNvGrpSpPr/>
          <p:nvPr/>
        </p:nvGrpSpPr>
        <p:grpSpPr>
          <a:xfrm>
            <a:off x="3865387" y="2597240"/>
            <a:ext cx="4392488" cy="3240360"/>
            <a:chOff x="2369076" y="2645663"/>
            <a:chExt cx="4392488" cy="3240360"/>
          </a:xfrm>
        </p:grpSpPr>
        <p:sp>
          <p:nvSpPr>
            <p:cNvPr id="5" name="流程圖: 程序 4"/>
            <p:cNvSpPr/>
            <p:nvPr/>
          </p:nvSpPr>
          <p:spPr>
            <a:xfrm>
              <a:off x="2369076" y="2645663"/>
              <a:ext cx="4392488" cy="3240360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503537" y="2789679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Container 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共用空間</a:t>
              </a:r>
            </a:p>
          </p:txBody>
        </p:sp>
        <p:sp>
          <p:nvSpPr>
            <p:cNvPr id="7" name="流程圖: 程序 6"/>
            <p:cNvSpPr/>
            <p:nvPr/>
          </p:nvSpPr>
          <p:spPr>
            <a:xfrm>
              <a:off x="2467533" y="3293735"/>
              <a:ext cx="2061783" cy="24482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4627773" y="3293735"/>
              <a:ext cx="2061783" cy="24482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文字方塊 8"/>
            <p:cNvSpPr txBox="1"/>
            <p:nvPr/>
          </p:nvSpPr>
          <p:spPr>
            <a:xfrm>
              <a:off x="2519986" y="332279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user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4627773" y="3322790"/>
              <a:ext cx="85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process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" name="流程圖: 程序 10"/>
            <p:cNvSpPr/>
            <p:nvPr/>
          </p:nvSpPr>
          <p:spPr>
            <a:xfrm>
              <a:off x="2585100" y="3725783"/>
              <a:ext cx="1793306" cy="32169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login_info.txt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2585100" y="4265843"/>
              <a:ext cx="1368152" cy="133214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User account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folder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4800214" y="3851797"/>
              <a:ext cx="1368152" cy="133214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Prepare compute folder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262926" y="2090570"/>
            <a:ext cx="1580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使用者註冊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99592" y="3274367"/>
            <a:ext cx="1580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使用者登入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5333643" y="1619850"/>
            <a:ext cx="1580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上傳音樂檔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983343" y="4653136"/>
            <a:ext cx="158088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使用者監看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    音樂列表</a:t>
            </a:r>
          </a:p>
        </p:txBody>
      </p:sp>
      <p:cxnSp>
        <p:nvCxnSpPr>
          <p:cNvPr id="20" name="直線單箭頭接點 19"/>
          <p:cNvCxnSpPr>
            <a:stCxn id="15" idx="3"/>
          </p:cNvCxnSpPr>
          <p:nvPr/>
        </p:nvCxnSpPr>
        <p:spPr>
          <a:xfrm>
            <a:off x="2843808" y="2275236"/>
            <a:ext cx="1253451" cy="154492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/>
          <p:cNvSpPr txBox="1"/>
          <p:nvPr/>
        </p:nvSpPr>
        <p:spPr>
          <a:xfrm>
            <a:off x="1037704" y="2523018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確認不存在帳戶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則寫入帳密紀錄檔</a:t>
            </a:r>
          </a:p>
        </p:txBody>
      </p:sp>
      <p:sp>
        <p:nvSpPr>
          <p:cNvPr id="22" name="文字方塊 21"/>
          <p:cNvSpPr txBox="1"/>
          <p:nvPr/>
        </p:nvSpPr>
        <p:spPr>
          <a:xfrm>
            <a:off x="958135" y="379186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確認對應帳號密碼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則開始個人使用服務</a:t>
            </a:r>
          </a:p>
        </p:txBody>
      </p:sp>
      <p:cxnSp>
        <p:nvCxnSpPr>
          <p:cNvPr id="23" name="直線單箭頭接點 22"/>
          <p:cNvCxnSpPr>
            <a:stCxn id="16" idx="3"/>
            <a:endCxn id="11" idx="1"/>
          </p:cNvCxnSpPr>
          <p:nvPr/>
        </p:nvCxnSpPr>
        <p:spPr>
          <a:xfrm>
            <a:off x="2480474" y="3459033"/>
            <a:ext cx="1600937" cy="37917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8" idx="3"/>
            <a:endCxn id="12" idx="1"/>
          </p:cNvCxnSpPr>
          <p:nvPr/>
        </p:nvCxnSpPr>
        <p:spPr>
          <a:xfrm flipV="1">
            <a:off x="2564225" y="4883494"/>
            <a:ext cx="1517186" cy="9280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/>
          <p:cNvSpPr txBox="1"/>
          <p:nvPr/>
        </p:nvSpPr>
        <p:spPr>
          <a:xfrm>
            <a:off x="1041886" y="551443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個人管理音樂列表</a:t>
            </a:r>
          </a:p>
        </p:txBody>
      </p:sp>
      <p:cxnSp>
        <p:nvCxnSpPr>
          <p:cNvPr id="33" name="直線單箭頭接點 32"/>
          <p:cNvCxnSpPr>
            <a:stCxn id="17" idx="2"/>
            <a:endCxn id="13" idx="0"/>
          </p:cNvCxnSpPr>
          <p:nvPr/>
        </p:nvCxnSpPr>
        <p:spPr>
          <a:xfrm>
            <a:off x="6124084" y="1989182"/>
            <a:ext cx="856517" cy="18141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/>
          <p:cNvSpPr txBox="1"/>
          <p:nvPr/>
        </p:nvSpPr>
        <p:spPr>
          <a:xfrm>
            <a:off x="6921943" y="1868303"/>
            <a:ext cx="2259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紀錄帳戶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並將音樂檔加入排程</a:t>
            </a:r>
          </a:p>
        </p:txBody>
      </p:sp>
      <p:sp>
        <p:nvSpPr>
          <p:cNvPr id="37" name="橢圓 36"/>
          <p:cNvSpPr/>
          <p:nvPr/>
        </p:nvSpPr>
        <p:spPr>
          <a:xfrm>
            <a:off x="6987668" y="2597240"/>
            <a:ext cx="1989025" cy="7177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Detachable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38" name="橢圓 37"/>
          <p:cNvSpPr/>
          <p:nvPr/>
        </p:nvSpPr>
        <p:spPr>
          <a:xfrm>
            <a:off x="2858781" y="1742125"/>
            <a:ext cx="2135954" cy="71777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Multiple uses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62380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Container-</a:t>
            </a:r>
            <a:r>
              <a:rPr lang="en-US" altLang="zh-TW" dirty="0" err="1"/>
              <a:t>computingNode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70F398-4FB3-406E-B1FC-8A0CCC290FF3}" type="slidenum">
              <a:rPr kumimoji="0" lang="zh-TW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zh-TW" altLang="en-US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755576" y="2597240"/>
            <a:ext cx="4392488" cy="3240360"/>
            <a:chOff x="2369076" y="2645663"/>
            <a:chExt cx="4392488" cy="3240360"/>
          </a:xfrm>
        </p:grpSpPr>
        <p:sp>
          <p:nvSpPr>
            <p:cNvPr id="6" name="流程圖: 程序 5"/>
            <p:cNvSpPr/>
            <p:nvPr/>
          </p:nvSpPr>
          <p:spPr>
            <a:xfrm>
              <a:off x="2369076" y="2645663"/>
              <a:ext cx="4392488" cy="3240360"/>
            </a:xfrm>
            <a:prstGeom prst="flowChartProcess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503537" y="2789679"/>
              <a:ext cx="20617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Container </a:t>
              </a:r>
              <a:r>
                <a:rPr kumimoji="0" lang="zh-TW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共用空間</a:t>
              </a:r>
            </a:p>
          </p:txBody>
        </p:sp>
        <p:sp>
          <p:nvSpPr>
            <p:cNvPr id="8" name="流程圖: 程序 7"/>
            <p:cNvSpPr/>
            <p:nvPr/>
          </p:nvSpPr>
          <p:spPr>
            <a:xfrm>
              <a:off x="2467533" y="3293735"/>
              <a:ext cx="2061783" cy="24482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9" name="流程圖: 程序 8"/>
            <p:cNvSpPr/>
            <p:nvPr/>
          </p:nvSpPr>
          <p:spPr>
            <a:xfrm>
              <a:off x="4627773" y="3293735"/>
              <a:ext cx="2061783" cy="244827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2519986" y="3322790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user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1" name="文字方塊 10"/>
            <p:cNvSpPr txBox="1"/>
            <p:nvPr/>
          </p:nvSpPr>
          <p:spPr>
            <a:xfrm>
              <a:off x="4627773" y="3322790"/>
              <a:ext cx="8565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process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2" name="流程圖: 程序 11"/>
            <p:cNvSpPr/>
            <p:nvPr/>
          </p:nvSpPr>
          <p:spPr>
            <a:xfrm>
              <a:off x="2585100" y="3725783"/>
              <a:ext cx="1793306" cy="321693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login_info.txt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3" name="流程圖: 程序 12"/>
            <p:cNvSpPr/>
            <p:nvPr/>
          </p:nvSpPr>
          <p:spPr>
            <a:xfrm>
              <a:off x="2585100" y="4265843"/>
              <a:ext cx="1368152" cy="133214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User account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folder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endParaRPr>
            </a:p>
          </p:txBody>
        </p:sp>
        <p:sp>
          <p:nvSpPr>
            <p:cNvPr id="14" name="流程圖: 程序 13"/>
            <p:cNvSpPr/>
            <p:nvPr/>
          </p:nvSpPr>
          <p:spPr>
            <a:xfrm>
              <a:off x="4800214" y="3851797"/>
              <a:ext cx="1368152" cy="1332148"/>
            </a:xfrm>
            <a:prstGeom prst="flowChart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"/>
                  <a:ea typeface="微軟正黑體" panose="020B0604030504040204" pitchFamily="34" charset="-120"/>
                  <a:cs typeface="+mn-cs"/>
                </a:rPr>
                <a:t>Prepare compute folder</a:t>
              </a: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5406015" y="1856798"/>
            <a:ext cx="27350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1.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確認處理程式是否執行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5406015" y="3262380"/>
            <a:ext cx="22733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2.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開始執行處理程式</a:t>
            </a:r>
          </a:p>
        </p:txBody>
      </p:sp>
      <p:sp>
        <p:nvSpPr>
          <p:cNvPr id="17" name="文字方塊 16"/>
          <p:cNvSpPr txBox="1"/>
          <p:nvPr/>
        </p:nvSpPr>
        <p:spPr>
          <a:xfrm>
            <a:off x="1771785" y="1691516"/>
            <a:ext cx="29658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3.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處理完成返回使用者帳戶</a:t>
            </a:r>
          </a:p>
        </p:txBody>
      </p:sp>
      <p:sp>
        <p:nvSpPr>
          <p:cNvPr id="18" name="文字方塊 17"/>
          <p:cNvSpPr txBox="1"/>
          <p:nvPr/>
        </p:nvSpPr>
        <p:spPr>
          <a:xfrm>
            <a:off x="5406015" y="4737391"/>
            <a:ext cx="13500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4. </a:t>
            </a: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清除檔案</a:t>
            </a:r>
          </a:p>
        </p:txBody>
      </p:sp>
      <p:sp>
        <p:nvSpPr>
          <p:cNvPr id="19" name="文字方塊 18"/>
          <p:cNvSpPr txBox="1"/>
          <p:nvPr/>
        </p:nvSpPr>
        <p:spPr>
          <a:xfrm>
            <a:off x="5642457" y="2418090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透過空檔確認是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否處於執行狀態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5851992" y="3696525"/>
            <a:ext cx="18004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未有檔案執行，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則呼叫音樂處理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程式執行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5983428" y="523191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刪除結束任務檔案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1528336" y="2123564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/>
                <a:ea typeface="微軟正黑體" panose="020B0604030504040204" pitchFamily="34" charset="-120"/>
                <a:cs typeface="+mn-cs"/>
              </a:rPr>
              <a:t>依資料夾名，移往原本使用者帳戶</a:t>
            </a:r>
            <a:endParaRPr kumimoji="0" lang="en-US" altLang="zh-TW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/>
              <a:ea typeface="微軟正黑體" panose="020B0604030504040204" pitchFamily="34" charset="-120"/>
              <a:cs typeface="+mn-cs"/>
            </a:endParaRPr>
          </a:p>
        </p:txBody>
      </p:sp>
      <p:cxnSp>
        <p:nvCxnSpPr>
          <p:cNvPr id="24" name="直線單箭頭接點 23"/>
          <p:cNvCxnSpPr>
            <a:stCxn id="15" idx="1"/>
          </p:cNvCxnSpPr>
          <p:nvPr/>
        </p:nvCxnSpPr>
        <p:spPr>
          <a:xfrm flipH="1">
            <a:off x="4554866" y="2041464"/>
            <a:ext cx="851149" cy="242798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>
            <a:stCxn id="16" idx="1"/>
          </p:cNvCxnSpPr>
          <p:nvPr/>
        </p:nvCxnSpPr>
        <p:spPr>
          <a:xfrm flipH="1">
            <a:off x="4554866" y="3447046"/>
            <a:ext cx="851149" cy="102240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>
            <a:stCxn id="18" idx="1"/>
          </p:cNvCxnSpPr>
          <p:nvPr/>
        </p:nvCxnSpPr>
        <p:spPr>
          <a:xfrm flipH="1" flipV="1">
            <a:off x="4554866" y="4469448"/>
            <a:ext cx="851149" cy="4526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7" idx="2"/>
          </p:cNvCxnSpPr>
          <p:nvPr/>
        </p:nvCxnSpPr>
        <p:spPr>
          <a:xfrm flipH="1">
            <a:off x="2339752" y="2060848"/>
            <a:ext cx="914972" cy="23042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>
            <a:stCxn id="14" idx="0"/>
            <a:endCxn id="17" idx="2"/>
          </p:cNvCxnSpPr>
          <p:nvPr/>
        </p:nvCxnSpPr>
        <p:spPr>
          <a:xfrm flipH="1" flipV="1">
            <a:off x="3254724" y="2060848"/>
            <a:ext cx="616066" cy="174252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043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雲端服務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自建雲專題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B0429004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溫佳翔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r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B0429056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吳承軒</a:t>
            </a:r>
          </a:p>
        </p:txBody>
      </p:sp>
    </p:spTree>
    <p:extLst>
      <p:ext uri="{BB962C8B-B14F-4D97-AF65-F5344CB8AC3E}">
        <p14:creationId xmlns:p14="http://schemas.microsoft.com/office/powerpoint/2010/main" val="40991855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Service purpose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使用者可上傳兩張圖片（限制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JPG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格式），雲端會將第二張以浮水印的方式印在第一張圖片的右下角。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1" y="3165197"/>
            <a:ext cx="1132737" cy="112751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340" y="4679250"/>
            <a:ext cx="1143177" cy="762118"/>
          </a:xfrm>
          <a:prstGeom prst="rect">
            <a:avLst/>
          </a:prstGeom>
        </p:spPr>
      </p:pic>
      <p:sp>
        <p:nvSpPr>
          <p:cNvPr id="6" name="向右箭號 5"/>
          <p:cNvSpPr/>
          <p:nvPr/>
        </p:nvSpPr>
        <p:spPr>
          <a:xfrm>
            <a:off x="1728349" y="4106851"/>
            <a:ext cx="305637" cy="37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pic>
        <p:nvPicPr>
          <p:cNvPr id="7" name="內容版面配置區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567" y="3436507"/>
            <a:ext cx="1712413" cy="1712413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64" y="3677711"/>
            <a:ext cx="2218307" cy="147120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398" y="4774137"/>
            <a:ext cx="749565" cy="74956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21952"/>
            <a:ext cx="1764792" cy="1170432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6455109" y="4181586"/>
            <a:ext cx="305637" cy="3710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TW" altLang="en-US" sz="1350">
              <a:solidFill>
                <a:prstClr val="white"/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252047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 Workflow</a:t>
            </a:r>
            <a:endParaRPr lang="zh-TW" altLang="en-US" dirty="0"/>
          </a:p>
        </p:txBody>
      </p:sp>
      <p:sp>
        <p:nvSpPr>
          <p:cNvPr id="3" name="圓角矩形 2"/>
          <p:cNvSpPr/>
          <p:nvPr/>
        </p:nvSpPr>
        <p:spPr>
          <a:xfrm>
            <a:off x="822849" y="2485652"/>
            <a:ext cx="744062" cy="15516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900" dirty="0" err="1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Signin.php</a:t>
            </a:r>
            <a:endParaRPr lang="zh-TW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圓角矩形 3"/>
          <p:cNvSpPr/>
          <p:nvPr/>
        </p:nvSpPr>
        <p:spPr>
          <a:xfrm>
            <a:off x="822848" y="4427290"/>
            <a:ext cx="783626" cy="1516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900" dirty="0" err="1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Signup.php</a:t>
            </a:r>
            <a:endParaRPr lang="zh-TW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347" y="2724730"/>
            <a:ext cx="1283306" cy="122173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47" y="4631042"/>
            <a:ext cx="1251818" cy="1215000"/>
          </a:xfrm>
          <a:prstGeom prst="rect">
            <a:avLst/>
          </a:prstGeom>
        </p:spPr>
      </p:pic>
      <p:sp>
        <p:nvSpPr>
          <p:cNvPr id="8" name="圓角矩形 7"/>
          <p:cNvSpPr/>
          <p:nvPr/>
        </p:nvSpPr>
        <p:spPr>
          <a:xfrm>
            <a:off x="4906287" y="4593942"/>
            <a:ext cx="835912" cy="143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900" dirty="0" err="1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upload.php</a:t>
            </a:r>
            <a:endParaRPr lang="zh-TW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6282" y="2535677"/>
            <a:ext cx="1503997" cy="1287421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1506" y="4842951"/>
            <a:ext cx="1414286" cy="1107143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4934041" y="2365956"/>
            <a:ext cx="728478" cy="151667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900" dirty="0" err="1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Show.php</a:t>
            </a:r>
            <a:endParaRPr lang="zh-TW" altLang="en-US" sz="900" dirty="0">
              <a:solidFill>
                <a:prstClr val="black">
                  <a:lumMod val="95000"/>
                  <a:lumOff val="5000"/>
                </a:prst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1" name="弧形接點 20"/>
          <p:cNvCxnSpPr>
            <a:stCxn id="5" idx="3"/>
            <a:endCxn id="6" idx="3"/>
          </p:cNvCxnSpPr>
          <p:nvPr/>
        </p:nvCxnSpPr>
        <p:spPr>
          <a:xfrm flipH="1">
            <a:off x="1797165" y="3335597"/>
            <a:ext cx="31488" cy="1902945"/>
          </a:xfrm>
          <a:prstGeom prst="curvedConnector3">
            <a:avLst>
              <a:gd name="adj1" fmla="val -5444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1606474" y="4074491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5" name="弧形接點 24"/>
          <p:cNvCxnSpPr>
            <a:stCxn id="6" idx="1"/>
            <a:endCxn id="5" idx="1"/>
          </p:cNvCxnSpPr>
          <p:nvPr/>
        </p:nvCxnSpPr>
        <p:spPr>
          <a:xfrm rot="10800000">
            <a:off x="545347" y="3335597"/>
            <a:ext cx="9525" cy="190294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0" y="4087517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0" name="直線單箭頭接點 29"/>
          <p:cNvCxnSpPr>
            <a:stCxn id="5" idx="3"/>
            <a:endCxn id="15" idx="1"/>
          </p:cNvCxnSpPr>
          <p:nvPr/>
        </p:nvCxnSpPr>
        <p:spPr>
          <a:xfrm flipV="1">
            <a:off x="1828653" y="3132374"/>
            <a:ext cx="640461" cy="2032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1797165" y="2809534"/>
            <a:ext cx="785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4" name="群組 33"/>
          <p:cNvGrpSpPr/>
          <p:nvPr/>
        </p:nvGrpSpPr>
        <p:grpSpPr>
          <a:xfrm>
            <a:off x="2469114" y="3039807"/>
            <a:ext cx="1301356" cy="438490"/>
            <a:chOff x="4357928" y="2531524"/>
            <a:chExt cx="1735141" cy="584653"/>
          </a:xfrm>
        </p:grpSpPr>
        <p:sp>
          <p:nvSpPr>
            <p:cNvPr id="15" name="圓角矩形 14"/>
            <p:cNvSpPr/>
            <p:nvPr/>
          </p:nvSpPr>
          <p:spPr>
            <a:xfrm>
              <a:off x="4357928" y="2531524"/>
              <a:ext cx="1735141" cy="2468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doAction_signin.php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3" name="文字方塊 32"/>
            <p:cNvSpPr txBox="1"/>
            <p:nvPr/>
          </p:nvSpPr>
          <p:spPr>
            <a:xfrm>
              <a:off x="4671500" y="2808401"/>
              <a:ext cx="116955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判斷帳號密碼</a:t>
              </a:r>
            </a:p>
          </p:txBody>
        </p:sp>
      </p:grpSp>
      <p:grpSp>
        <p:nvGrpSpPr>
          <p:cNvPr id="36" name="群組 35"/>
          <p:cNvGrpSpPr/>
          <p:nvPr/>
        </p:nvGrpSpPr>
        <p:grpSpPr>
          <a:xfrm>
            <a:off x="2469114" y="5058085"/>
            <a:ext cx="1338828" cy="413939"/>
            <a:chOff x="5908113" y="4855396"/>
            <a:chExt cx="1785103" cy="551918"/>
          </a:xfrm>
        </p:grpSpPr>
        <p:sp>
          <p:nvSpPr>
            <p:cNvPr id="17" name="圓角矩形 16"/>
            <p:cNvSpPr/>
            <p:nvPr/>
          </p:nvSpPr>
          <p:spPr>
            <a:xfrm>
              <a:off x="6171821" y="4855396"/>
              <a:ext cx="1196134" cy="244142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doAction.php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908113" y="5099538"/>
              <a:ext cx="1785103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新增帳號密碼及資料夾</a:t>
              </a:r>
            </a:p>
          </p:txBody>
        </p:sp>
      </p:grpSp>
      <p:cxnSp>
        <p:nvCxnSpPr>
          <p:cNvPr id="40" name="直線單箭頭接點 39"/>
          <p:cNvCxnSpPr>
            <a:stCxn id="6" idx="3"/>
            <a:endCxn id="17" idx="1"/>
          </p:cNvCxnSpPr>
          <p:nvPr/>
        </p:nvCxnSpPr>
        <p:spPr>
          <a:xfrm flipV="1">
            <a:off x="1797165" y="5149640"/>
            <a:ext cx="869730" cy="88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/>
          <p:cNvSpPr txBox="1"/>
          <p:nvPr/>
        </p:nvSpPr>
        <p:spPr>
          <a:xfrm>
            <a:off x="1821651" y="5396522"/>
            <a:ext cx="8290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3" name="直線單箭頭接點 42"/>
          <p:cNvCxnSpPr>
            <a:stCxn id="15" idx="3"/>
            <a:endCxn id="9" idx="1"/>
          </p:cNvCxnSpPr>
          <p:nvPr/>
        </p:nvCxnSpPr>
        <p:spPr>
          <a:xfrm>
            <a:off x="3770470" y="3132374"/>
            <a:ext cx="775812" cy="4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/>
          <p:cNvSpPr txBox="1"/>
          <p:nvPr/>
        </p:nvSpPr>
        <p:spPr>
          <a:xfrm>
            <a:off x="3761776" y="2866229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確認帳號密碼</a:t>
            </a:r>
          </a:p>
        </p:txBody>
      </p:sp>
      <p:sp>
        <p:nvSpPr>
          <p:cNvPr id="50" name="文字方塊 49"/>
          <p:cNvSpPr txBox="1"/>
          <p:nvPr/>
        </p:nvSpPr>
        <p:spPr>
          <a:xfrm>
            <a:off x="3781143" y="5456715"/>
            <a:ext cx="8771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新增帳號密碼</a:t>
            </a:r>
          </a:p>
        </p:txBody>
      </p:sp>
      <p:cxnSp>
        <p:nvCxnSpPr>
          <p:cNvPr id="54" name="直線單箭頭接點 53"/>
          <p:cNvCxnSpPr>
            <a:stCxn id="35" idx="3"/>
            <a:endCxn id="10" idx="1"/>
          </p:cNvCxnSpPr>
          <p:nvPr/>
        </p:nvCxnSpPr>
        <p:spPr>
          <a:xfrm>
            <a:off x="3761776" y="5345068"/>
            <a:ext cx="869730" cy="514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群組 63"/>
          <p:cNvGrpSpPr/>
          <p:nvPr/>
        </p:nvGrpSpPr>
        <p:grpSpPr>
          <a:xfrm>
            <a:off x="6269995" y="4021446"/>
            <a:ext cx="1301356" cy="428926"/>
            <a:chOff x="8061055" y="3935396"/>
            <a:chExt cx="1735141" cy="571901"/>
          </a:xfrm>
        </p:grpSpPr>
        <p:sp>
          <p:nvSpPr>
            <p:cNvPr id="62" name="圓角矩形 61"/>
            <p:cNvSpPr/>
            <p:nvPr/>
          </p:nvSpPr>
          <p:spPr>
            <a:xfrm>
              <a:off x="8061055" y="3935396"/>
              <a:ext cx="1735141" cy="2468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exe.php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8528515" y="4199521"/>
              <a:ext cx="861775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上傳圖片</a:t>
              </a:r>
            </a:p>
          </p:txBody>
        </p:sp>
      </p:grpSp>
      <p:cxnSp>
        <p:nvCxnSpPr>
          <p:cNvPr id="66" name="弧形接點 65"/>
          <p:cNvCxnSpPr>
            <a:stCxn id="10" idx="3"/>
            <a:endCxn id="63" idx="2"/>
          </p:cNvCxnSpPr>
          <p:nvPr/>
        </p:nvCxnSpPr>
        <p:spPr>
          <a:xfrm flipV="1">
            <a:off x="6045791" y="4427290"/>
            <a:ext cx="874881" cy="96923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弧形接點 67"/>
          <p:cNvCxnSpPr>
            <a:stCxn id="62" idx="0"/>
            <a:endCxn id="9" idx="3"/>
          </p:cNvCxnSpPr>
          <p:nvPr/>
        </p:nvCxnSpPr>
        <p:spPr>
          <a:xfrm rot="16200000" flipV="1">
            <a:off x="6064447" y="3165220"/>
            <a:ext cx="842059" cy="8703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字方塊 68"/>
          <p:cNvSpPr txBox="1"/>
          <p:nvPr/>
        </p:nvSpPr>
        <p:spPr>
          <a:xfrm>
            <a:off x="6697027" y="3261322"/>
            <a:ext cx="12234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跳轉到工作管理頁面</a:t>
            </a:r>
          </a:p>
        </p:txBody>
      </p:sp>
      <p:cxnSp>
        <p:nvCxnSpPr>
          <p:cNvPr id="71" name="弧形接點 70"/>
          <p:cNvCxnSpPr>
            <a:stCxn id="9" idx="1"/>
            <a:endCxn id="10" idx="1"/>
          </p:cNvCxnSpPr>
          <p:nvPr/>
        </p:nvCxnSpPr>
        <p:spPr>
          <a:xfrm rot="10800000" flipH="1" flipV="1">
            <a:off x="4546282" y="3179387"/>
            <a:ext cx="85224" cy="2217135"/>
          </a:xfrm>
          <a:prstGeom prst="curvedConnector3">
            <a:avLst>
              <a:gd name="adj1" fmla="val -2011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字方塊 71"/>
          <p:cNvSpPr txBox="1"/>
          <p:nvPr/>
        </p:nvSpPr>
        <p:spPr>
          <a:xfrm>
            <a:off x="3649857" y="4114013"/>
            <a:ext cx="7986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upload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3" name="群組 72"/>
          <p:cNvGrpSpPr/>
          <p:nvPr/>
        </p:nvGrpSpPr>
        <p:grpSpPr>
          <a:xfrm>
            <a:off x="7798539" y="2851725"/>
            <a:ext cx="1301356" cy="438490"/>
            <a:chOff x="4357928" y="2531524"/>
            <a:chExt cx="1735141" cy="584653"/>
          </a:xfrm>
        </p:grpSpPr>
        <p:sp>
          <p:nvSpPr>
            <p:cNvPr id="74" name="圓角矩形 73"/>
            <p:cNvSpPr/>
            <p:nvPr/>
          </p:nvSpPr>
          <p:spPr>
            <a:xfrm>
              <a:off x="4357928" y="2531524"/>
              <a:ext cx="1735141" cy="2468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delete.php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5" name="文字方塊 74"/>
            <p:cNvSpPr txBox="1"/>
            <p:nvPr/>
          </p:nvSpPr>
          <p:spPr>
            <a:xfrm>
              <a:off x="4671500" y="2808401"/>
              <a:ext cx="116955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刪除所選工作</a:t>
              </a:r>
            </a:p>
          </p:txBody>
        </p:sp>
      </p:grpSp>
      <p:grpSp>
        <p:nvGrpSpPr>
          <p:cNvPr id="79" name="群組 78"/>
          <p:cNvGrpSpPr/>
          <p:nvPr/>
        </p:nvGrpSpPr>
        <p:grpSpPr>
          <a:xfrm>
            <a:off x="7805205" y="2443021"/>
            <a:ext cx="1301356" cy="418676"/>
            <a:chOff x="8393469" y="724622"/>
            <a:chExt cx="1735141" cy="558234"/>
          </a:xfrm>
        </p:grpSpPr>
        <p:sp>
          <p:nvSpPr>
            <p:cNvPr id="77" name="圓角矩形 76"/>
            <p:cNvSpPr/>
            <p:nvPr/>
          </p:nvSpPr>
          <p:spPr>
            <a:xfrm>
              <a:off x="8393469" y="724622"/>
              <a:ext cx="1735141" cy="24684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/>
              <a:r>
                <a:rPr lang="en-US" altLang="zh-TW" sz="9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download.php</a:t>
              </a:r>
              <a:endParaRPr lang="zh-TW" altLang="en-US" sz="900" dirty="0">
                <a:solidFill>
                  <a:prstClr val="black">
                    <a:lumMod val="95000"/>
                    <a:lumOff val="5000"/>
                  </a:prst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78" name="文字方塊 77"/>
            <p:cNvSpPr txBox="1"/>
            <p:nvPr/>
          </p:nvSpPr>
          <p:spPr>
            <a:xfrm>
              <a:off x="8630097" y="975080"/>
              <a:ext cx="132343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685800"/>
              <a:r>
                <a:rPr lang="zh-TW" altLang="en-US" sz="900" dirty="0">
                  <a:solidFill>
                    <a:prstClr val="black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下載已完成圖片</a:t>
              </a:r>
            </a:p>
          </p:txBody>
        </p:sp>
      </p:grpSp>
      <p:cxnSp>
        <p:nvCxnSpPr>
          <p:cNvPr id="81" name="弧形接點 80"/>
          <p:cNvCxnSpPr>
            <a:stCxn id="12" idx="0"/>
            <a:endCxn id="3" idx="0"/>
          </p:cNvCxnSpPr>
          <p:nvPr/>
        </p:nvCxnSpPr>
        <p:spPr>
          <a:xfrm rot="16200000" flipH="1" flipV="1">
            <a:off x="3186732" y="374103"/>
            <a:ext cx="119696" cy="4103400"/>
          </a:xfrm>
          <a:prstGeom prst="curvedConnector3">
            <a:avLst>
              <a:gd name="adj1" fmla="val -1432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字方塊 81"/>
          <p:cNvSpPr txBox="1"/>
          <p:nvPr/>
        </p:nvSpPr>
        <p:spPr>
          <a:xfrm>
            <a:off x="2930779" y="1992929"/>
            <a:ext cx="85632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點擊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sign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out</a:t>
            </a:r>
            <a:endParaRPr lang="zh-TW" altLang="en-US" sz="9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84" name="直線單箭頭接點 83"/>
          <p:cNvCxnSpPr>
            <a:stCxn id="9" idx="3"/>
            <a:endCxn id="77" idx="1"/>
          </p:cNvCxnSpPr>
          <p:nvPr/>
        </p:nvCxnSpPr>
        <p:spPr>
          <a:xfrm flipV="1">
            <a:off x="6050279" y="2535589"/>
            <a:ext cx="1754926" cy="6437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單箭頭接點 85"/>
          <p:cNvCxnSpPr>
            <a:endCxn id="74" idx="1"/>
          </p:cNvCxnSpPr>
          <p:nvPr/>
        </p:nvCxnSpPr>
        <p:spPr>
          <a:xfrm flipV="1">
            <a:off x="6106258" y="2944292"/>
            <a:ext cx="1692281" cy="2350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86"/>
          <p:cNvSpPr/>
          <p:nvPr/>
        </p:nvSpPr>
        <p:spPr>
          <a:xfrm>
            <a:off x="6269995" y="1397977"/>
            <a:ext cx="1095761" cy="32311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r>
              <a:rPr lang="en-US" altLang="zh-TW" sz="1200" dirty="0" err="1">
                <a:solidFill>
                  <a:prstClr val="black">
                    <a:lumMod val="95000"/>
                    <a:lumOff val="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t>Compute.php</a:t>
            </a:r>
            <a:endParaRPr lang="zh-TW" altLang="en-US" sz="1200" dirty="0">
              <a:solidFill>
                <a:prstClr val="black">
                  <a:lumMod val="95000"/>
                  <a:lumOff val="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cxnSp>
        <p:nvCxnSpPr>
          <p:cNvPr id="89" name="直線單箭頭接點 88"/>
          <p:cNvCxnSpPr>
            <a:stCxn id="12" idx="3"/>
            <a:endCxn id="87" idx="2"/>
          </p:cNvCxnSpPr>
          <p:nvPr/>
        </p:nvCxnSpPr>
        <p:spPr>
          <a:xfrm flipV="1">
            <a:off x="5662519" y="1721095"/>
            <a:ext cx="1155357" cy="72069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文字方塊 89"/>
          <p:cNvSpPr txBox="1"/>
          <p:nvPr/>
        </p:nvSpPr>
        <p:spPr>
          <a:xfrm>
            <a:off x="7365757" y="1416533"/>
            <a:ext cx="1563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/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sz="900" dirty="0" err="1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crontab</a:t>
            </a:r>
            <a:r>
              <a:rPr lang="zh-TW" altLang="en-US" sz="9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做排程，每一分鐘執行一次</a:t>
            </a:r>
          </a:p>
        </p:txBody>
      </p:sp>
    </p:spTree>
    <p:extLst>
      <p:ext uri="{BB962C8B-B14F-4D97-AF65-F5344CB8AC3E}">
        <p14:creationId xmlns:p14="http://schemas.microsoft.com/office/powerpoint/2010/main" val="1544169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上傳頁面</a:t>
            </a:r>
          </a:p>
        </p:txBody>
      </p:sp>
      <p:pic>
        <p:nvPicPr>
          <p:cNvPr id="4" name="內容版面配置區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525" y="2125266"/>
            <a:ext cx="1830951" cy="339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98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記下你的 </a:t>
            </a:r>
            <a:r>
              <a:rPr lang="en-US" altLang="zh-TW" dirty="0"/>
              <a:t>virtual machine IP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597939"/>
            <a:ext cx="7886700" cy="388360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  <p:sp>
        <p:nvSpPr>
          <p:cNvPr id="3" name="矩形 2"/>
          <p:cNvSpPr/>
          <p:nvPr/>
        </p:nvSpPr>
        <p:spPr>
          <a:xfrm>
            <a:off x="3997234" y="2194560"/>
            <a:ext cx="1210492" cy="235131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020389" y="4180114"/>
            <a:ext cx="1837508" cy="21771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0258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管理介面</a:t>
            </a: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3919574" y="1628180"/>
            <a:ext cx="3955733" cy="354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4743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D43C17-6E77-4D04-A9C1-FBA2C17F2F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雲端第</a:t>
            </a:r>
            <a:r>
              <a:rPr lang="en-US" altLang="zh-TW" dirty="0"/>
              <a:t>3</a:t>
            </a:r>
            <a:r>
              <a:rPr lang="zh-TW" altLang="en-US" dirty="0"/>
              <a:t>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2F6388A-C893-4978-9539-6D200739F6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B0429006 </a:t>
            </a:r>
            <a:r>
              <a:rPr lang="zh-TW" altLang="zh-TW" dirty="0"/>
              <a:t>邱尹俞</a:t>
            </a:r>
          </a:p>
          <a:p>
            <a:r>
              <a:rPr lang="en-US" altLang="zh-TW" dirty="0"/>
              <a:t>B0429038 </a:t>
            </a:r>
            <a:r>
              <a:rPr lang="zh-TW" altLang="zh-TW" dirty="0"/>
              <a:t>江和寰</a:t>
            </a:r>
          </a:p>
          <a:p>
            <a:r>
              <a:rPr lang="en-US" altLang="zh-TW" dirty="0"/>
              <a:t>B0429057 </a:t>
            </a:r>
            <a:r>
              <a:rPr lang="zh-TW" altLang="zh-TW" dirty="0"/>
              <a:t>徐伯愷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37616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1636FF-E7C8-4291-AD55-39C993E98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97BC25-468A-4F7A-AC28-02252CC98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提供使用者擁有自己的雲端</a:t>
            </a:r>
            <a:r>
              <a:rPr lang="en-US" altLang="zh-TW" dirty="0"/>
              <a:t>(</a:t>
            </a:r>
            <a:r>
              <a:rPr lang="zh-TW" altLang="en-US" dirty="0"/>
              <a:t>帳號密碼</a:t>
            </a:r>
            <a:r>
              <a:rPr lang="en-US" altLang="zh-TW" dirty="0"/>
              <a:t>)</a:t>
            </a:r>
          </a:p>
          <a:p>
            <a:r>
              <a:rPr lang="zh-TW" altLang="zh-TW" dirty="0"/>
              <a:t>提供使用者上傳檔案雲端</a:t>
            </a:r>
            <a:endParaRPr lang="en-US" altLang="zh-TW" dirty="0"/>
          </a:p>
          <a:p>
            <a:r>
              <a:rPr lang="zh-TW" altLang="zh-TW" dirty="0"/>
              <a:t>幫助使用者</a:t>
            </a:r>
            <a:r>
              <a:rPr lang="zh-TW" altLang="en-US" dirty="0"/>
              <a:t>對</a:t>
            </a:r>
            <a:r>
              <a:rPr lang="zh-TW" altLang="zh-TW" dirty="0"/>
              <a:t>資料做一個加密的動作</a:t>
            </a:r>
            <a:r>
              <a:rPr lang="zh-TW" altLang="en-US" dirty="0"/>
              <a:t>，並且可以下載</a:t>
            </a:r>
            <a:endParaRPr lang="en-US" altLang="zh-TW" dirty="0"/>
          </a:p>
          <a:p>
            <a:r>
              <a:rPr lang="zh-TW" altLang="en-US" dirty="0"/>
              <a:t>並也透過我們的網站利用相同密碼解密，取得原始檔案</a:t>
            </a:r>
            <a:endParaRPr lang="en-US" altLang="zh-TW" dirty="0"/>
          </a:p>
          <a:p>
            <a:r>
              <a:rPr lang="zh-TW" altLang="en-US" dirty="0"/>
              <a:t>使用者離開雲端依然可以繼續執行工作，下次登入即可下載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93592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AB8FA-787C-46DB-87F3-0F38500B3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/>
              <a:t> 實作方法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6C960-0CD5-4E5B-B851-830BF6706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316" y="2700731"/>
            <a:ext cx="7886700" cy="3649058"/>
          </a:xfrm>
        </p:spPr>
        <p:txBody>
          <a:bodyPr>
            <a:normAutofit/>
          </a:bodyPr>
          <a:lstStyle/>
          <a:p>
            <a:r>
              <a:rPr lang="zh-TW" altLang="zh-TW" sz="1500" dirty="0"/>
              <a:t>我們使用</a:t>
            </a:r>
            <a:r>
              <a:rPr lang="en-US" altLang="zh-TW" sz="1500" dirty="0"/>
              <a:t>cloud foundry</a:t>
            </a:r>
            <a:r>
              <a:rPr lang="zh-TW" altLang="zh-TW" sz="1500" dirty="0"/>
              <a:t>的技術來實作這次的專題，再安裝</a:t>
            </a:r>
            <a:r>
              <a:rPr lang="en-US" altLang="zh-TW" sz="1500" dirty="0" err="1"/>
              <a:t>cflocal</a:t>
            </a:r>
            <a:r>
              <a:rPr lang="zh-TW" altLang="zh-TW" sz="1500" dirty="0"/>
              <a:t>的套件讓我們的程式能夠在</a:t>
            </a:r>
            <a:r>
              <a:rPr lang="en-US" altLang="zh-TW" sz="1500" dirty="0"/>
              <a:t>local</a:t>
            </a:r>
            <a:r>
              <a:rPr lang="zh-TW" altLang="zh-TW" sz="1500" dirty="0"/>
              <a:t>端的</a:t>
            </a:r>
            <a:r>
              <a:rPr lang="en-US" altLang="zh-TW" sz="1500" dirty="0"/>
              <a:t>Docker</a:t>
            </a:r>
            <a:r>
              <a:rPr lang="zh-TW" altLang="zh-TW" sz="1500" dirty="0"/>
              <a:t>中執行。</a:t>
            </a:r>
          </a:p>
          <a:p>
            <a:r>
              <a:rPr lang="zh-TW" altLang="zh-TW" sz="1500" dirty="0"/>
              <a:t>因為</a:t>
            </a:r>
            <a:r>
              <a:rPr lang="en-US" altLang="zh-TW" sz="1500" dirty="0"/>
              <a:t>Cloud foundry</a:t>
            </a:r>
            <a:r>
              <a:rPr lang="zh-TW" altLang="zh-TW" sz="1500" dirty="0"/>
              <a:t>是</a:t>
            </a:r>
            <a:r>
              <a:rPr lang="en-US" altLang="zh-TW" sz="1500" dirty="0"/>
              <a:t>RUN</a:t>
            </a:r>
            <a:r>
              <a:rPr lang="zh-TW" altLang="zh-TW" sz="1500" dirty="0"/>
              <a:t>在</a:t>
            </a:r>
            <a:r>
              <a:rPr lang="en-US" altLang="zh-TW" sz="1500" dirty="0"/>
              <a:t>Docker</a:t>
            </a:r>
            <a:r>
              <a:rPr lang="zh-TW" altLang="zh-TW" sz="1500" dirty="0"/>
              <a:t>中更精簡的環境，因此無法執行</a:t>
            </a:r>
            <a:r>
              <a:rPr lang="en-US" altLang="zh-TW" sz="1500" dirty="0"/>
              <a:t>System service</a:t>
            </a:r>
            <a:r>
              <a:rPr lang="zh-TW" altLang="zh-TW" sz="1500" dirty="0"/>
              <a:t>，例如</a:t>
            </a:r>
            <a:r>
              <a:rPr lang="en-US" altLang="zh-TW" sz="1500" dirty="0"/>
              <a:t>Cron</a:t>
            </a:r>
            <a:r>
              <a:rPr lang="zh-TW" altLang="zh-TW" sz="1500" dirty="0"/>
              <a:t>，所以我們利用</a:t>
            </a:r>
            <a:r>
              <a:rPr lang="en-US" altLang="zh-TW" sz="1500" dirty="0"/>
              <a:t>Bluemix</a:t>
            </a:r>
            <a:r>
              <a:rPr lang="zh-TW" altLang="zh-TW" sz="1500" dirty="0"/>
              <a:t>裡面提供的</a:t>
            </a:r>
            <a:r>
              <a:rPr lang="en-US" altLang="zh-TW" sz="1500" dirty="0"/>
              <a:t>Cloud Function</a:t>
            </a:r>
            <a:r>
              <a:rPr lang="zh-TW" altLang="zh-TW" sz="1500" dirty="0"/>
              <a:t>來做我們程式的排程功能，我們的設計是每分鐘</a:t>
            </a:r>
            <a:r>
              <a:rPr lang="en-US" altLang="zh-TW" sz="1500" dirty="0"/>
              <a:t>Post</a:t>
            </a:r>
            <a:r>
              <a:rPr lang="zh-TW" altLang="zh-TW" sz="1500" dirty="0"/>
              <a:t>到</a:t>
            </a:r>
            <a:r>
              <a:rPr lang="en-US" altLang="zh-TW" sz="1500" dirty="0" err="1"/>
              <a:t>compute.php</a:t>
            </a:r>
            <a:r>
              <a:rPr lang="zh-TW" altLang="zh-TW" sz="1500" dirty="0"/>
              <a:t>裡面來讀取檔案並且加密後再把執行完的結果寫入新的檔案中。</a:t>
            </a:r>
          </a:p>
          <a:p>
            <a:r>
              <a:rPr lang="zh-TW" altLang="zh-TW" sz="1500" dirty="0"/>
              <a:t>我們是以</a:t>
            </a:r>
            <a:r>
              <a:rPr lang="en-US" altLang="zh-TW" sz="1500" dirty="0"/>
              <a:t>RC4(</a:t>
            </a:r>
            <a:r>
              <a:rPr lang="en-US" altLang="zh-TW" sz="1500" dirty="0" err="1"/>
              <a:t>Riverst</a:t>
            </a:r>
            <a:r>
              <a:rPr lang="en-US" altLang="zh-TW" sz="1500" dirty="0"/>
              <a:t> Cipher 4)</a:t>
            </a:r>
            <a:r>
              <a:rPr lang="zh-TW" altLang="zh-TW" sz="1500" dirty="0"/>
              <a:t>這個演算法來達到這次</a:t>
            </a:r>
            <a:r>
              <a:rPr lang="en-US" altLang="zh-TW" sz="1500" dirty="0"/>
              <a:t>Project</a:t>
            </a:r>
            <a:r>
              <a:rPr lang="zh-TW" altLang="zh-TW" sz="1500" dirty="0"/>
              <a:t>的加密功能，我們會選擇</a:t>
            </a:r>
            <a:r>
              <a:rPr lang="en-US" altLang="zh-TW" sz="1500" dirty="0"/>
              <a:t>RC4</a:t>
            </a:r>
            <a:r>
              <a:rPr lang="zh-TW" altLang="zh-TW" sz="1500" dirty="0"/>
              <a:t>演算法而不是用其他加密演算法來實作這次的功能，是因為</a:t>
            </a:r>
            <a:r>
              <a:rPr lang="en-US" altLang="zh-TW" sz="1500" dirty="0"/>
              <a:t>RC4</a:t>
            </a:r>
            <a:r>
              <a:rPr lang="zh-TW" altLang="zh-TW" sz="1500" dirty="0"/>
              <a:t>的特性</a:t>
            </a:r>
            <a:r>
              <a:rPr lang="en-US" altLang="zh-TW" sz="1500" dirty="0"/>
              <a:t> : </a:t>
            </a:r>
            <a:r>
              <a:rPr lang="zh-TW" altLang="zh-TW" sz="1500" dirty="0"/>
              <a:t>即為使用同一個密碼加密兩次後會等於原始的檔案。</a:t>
            </a:r>
          </a:p>
          <a:p>
            <a:r>
              <a:rPr lang="zh-TW" altLang="zh-TW" sz="1500" dirty="0"/>
              <a:t>我們的使用者介面利用了許多</a:t>
            </a:r>
            <a:r>
              <a:rPr lang="en-US" altLang="zh-TW" sz="1500" dirty="0"/>
              <a:t>CSS</a:t>
            </a:r>
            <a:r>
              <a:rPr lang="zh-TW" altLang="zh-TW" sz="1500" dirty="0"/>
              <a:t>的樣式來美化我們的</a:t>
            </a:r>
            <a:r>
              <a:rPr lang="en-US" altLang="zh-TW" sz="1500" dirty="0"/>
              <a:t>UI</a:t>
            </a:r>
            <a:r>
              <a:rPr lang="zh-TW" altLang="zh-TW" sz="1500" dirty="0"/>
              <a:t>。</a:t>
            </a:r>
          </a:p>
          <a:p>
            <a:endParaRPr lang="zh-TW" altLang="zh-TW" sz="1500" dirty="0"/>
          </a:p>
          <a:p>
            <a:endParaRPr lang="zh-TW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7081039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66B11-447D-45C8-ABAF-4E7BDFA28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登入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AE61F37-C75C-4BF4-931C-809D8FD90078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504017" y="2836069"/>
            <a:ext cx="4135967" cy="2326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660691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51964-1AB5-4DF3-80D3-99A1048C3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上傳檔案</a:t>
            </a:r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42F237D4-F155-4024-B71C-4912A12A254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2829" y="2994822"/>
            <a:ext cx="5798344" cy="20089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9201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9F0D95-6CA0-4188-A3A2-556CFBCC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</a:t>
            </a:r>
            <a:r>
              <a:rPr lang="en-US" altLang="zh-TW" dirty="0"/>
              <a:t>(</a:t>
            </a:r>
            <a:r>
              <a:rPr lang="zh-TW" altLang="en-US" dirty="0"/>
              <a:t>下載、中止</a:t>
            </a:r>
            <a:r>
              <a:rPr lang="en-US" altLang="zh-TW" dirty="0"/>
              <a:t>)</a:t>
            </a: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60AB9E1-D0A5-450E-959B-4251D79B704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504017" y="2836069"/>
            <a:ext cx="4135967" cy="23264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640073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B16A4C-BA1B-446D-A48C-DC2608E14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加密後的檔案，無法開啟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CC14CF5-4883-4740-B3E6-7AAD8754443C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/>
          <a:stretch/>
        </p:blipFill>
        <p:spPr bwMode="auto">
          <a:xfrm>
            <a:off x="2721769" y="3584972"/>
            <a:ext cx="3700463" cy="8286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40648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en-US" altLang="zh-TW" dirty="0" err="1"/>
              <a:t>docker</a:t>
            </a:r>
            <a:r>
              <a:rPr lang="en-US" altLang="zh-TW" dirty="0"/>
              <a:t> pull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610833"/>
            <a:ext cx="8190094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1100" dirty="0">
                <a:latin typeface="Consolas" panose="020B0609020204030204" pitchFamily="49" charset="0"/>
              </a:rPr>
              <a:t>docker run -</a:t>
            </a:r>
            <a:r>
              <a:rPr lang="en-US" altLang="zh-TW" sz="1100" dirty="0" err="1">
                <a:latin typeface="Consolas" panose="020B0609020204030204" pitchFamily="49" charset="0"/>
              </a:rPr>
              <a:t>i</a:t>
            </a:r>
            <a:r>
              <a:rPr lang="en-US" altLang="zh-TW" sz="1100" dirty="0">
                <a:latin typeface="Consolas" panose="020B0609020204030204" pitchFamily="49" charset="0"/>
              </a:rPr>
              <a:t> -t -d </a:t>
            </a:r>
            <a:r>
              <a:rPr lang="en-US" altLang="zh-TW" sz="1100" dirty="0">
                <a:solidFill>
                  <a:srgbClr val="0070C0"/>
                </a:solidFill>
                <a:latin typeface="Consolas" panose="020B0609020204030204" pitchFamily="49" charset="0"/>
              </a:rPr>
              <a:t>--name </a:t>
            </a:r>
            <a:r>
              <a:rPr lang="en-US" altLang="zh-TW" sz="1100" dirty="0" err="1">
                <a:solidFill>
                  <a:srgbClr val="0070C0"/>
                </a:solidFill>
                <a:latin typeface="Consolas" panose="020B0609020204030204" pitchFamily="49" charset="0"/>
              </a:rPr>
              <a:t>webServer</a:t>
            </a:r>
            <a:r>
              <a:rPr lang="en-US" altLang="zh-TW" sz="11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altLang="zh-TW" sz="1100" dirty="0">
                <a:latin typeface="Consolas" panose="020B0609020204030204" pitchFamily="49" charset="0"/>
              </a:rPr>
              <a:t>--privileged=true </a:t>
            </a:r>
            <a:r>
              <a:rPr lang="en-US" altLang="zh-TW" sz="1100" dirty="0">
                <a:solidFill>
                  <a:srgbClr val="00B050"/>
                </a:solidFill>
                <a:latin typeface="Consolas" panose="020B0609020204030204" pitchFamily="49" charset="0"/>
              </a:rPr>
              <a:t>-v /share </a:t>
            </a:r>
            <a:r>
              <a:rPr lang="en-US" altLang="zh-TW" sz="1100" dirty="0">
                <a:solidFill>
                  <a:srgbClr val="FF0000"/>
                </a:solidFill>
                <a:latin typeface="Consolas" panose="020B0609020204030204" pitchFamily="49" charset="0"/>
              </a:rPr>
              <a:t>-p 8080:80 </a:t>
            </a:r>
            <a:r>
              <a:rPr lang="en-US" altLang="zh-TW" sz="1100" dirty="0">
                <a:latin typeface="Consolas" panose="020B0609020204030204" pitchFamily="49" charset="0"/>
              </a:rPr>
              <a:t>ubuntu:18.04</a:t>
            </a:r>
          </a:p>
          <a:p>
            <a:pPr marL="0" indent="0">
              <a:buNone/>
            </a:pPr>
            <a:endParaRPr lang="en-US" altLang="zh-TW" sz="2000" dirty="0"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726449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95690"/>
            <a:ext cx="7886700" cy="1325563"/>
          </a:xfrm>
        </p:spPr>
        <p:txBody>
          <a:bodyPr>
            <a:normAutofit/>
          </a:bodyPr>
          <a:lstStyle/>
          <a:p>
            <a:r>
              <a:rPr lang="en-US" altLang="zh-TW" dirty="0"/>
              <a:t>docker attach </a:t>
            </a:r>
            <a:r>
              <a:rPr lang="en-US" altLang="zh-TW" dirty="0" err="1">
                <a:solidFill>
                  <a:srgbClr val="0070C0"/>
                </a:solidFill>
                <a:latin typeface="Consolas" panose="020B0609020204030204" pitchFamily="49" charset="0"/>
              </a:rPr>
              <a:t>webServer</a:t>
            </a:r>
            <a:br>
              <a:rPr lang="en-US" altLang="zh-TW" dirty="0">
                <a:solidFill>
                  <a:srgbClr val="FF0000"/>
                </a:solidFill>
              </a:rPr>
            </a:b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7197633" y="-4206"/>
            <a:ext cx="19463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 err="1"/>
              <a:t>VirtualMachine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33310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628650" y="1622977"/>
            <a:ext cx="7738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執行二個指令</a:t>
            </a:r>
            <a:endParaRPr lang="en-US" altLang="zh-TW" dirty="0"/>
          </a:p>
          <a:p>
            <a:r>
              <a:rPr lang="en-US" altLang="zh-TW" dirty="0"/>
              <a:t>apt-get update</a:t>
            </a:r>
          </a:p>
          <a:p>
            <a:pPr marL="0" lvl="1"/>
            <a:r>
              <a:rPr lang="en-US" altLang="zh-TW" dirty="0"/>
              <a:t>apt-get install vim apache2 </a:t>
            </a:r>
            <a:r>
              <a:rPr lang="en-US" altLang="zh-TW" dirty="0" err="1"/>
              <a:t>php</a:t>
            </a:r>
            <a:r>
              <a:rPr lang="en-US" altLang="zh-TW" dirty="0"/>
              <a:t> libapache2-mod-php</a:t>
            </a:r>
            <a:r>
              <a:rPr lang="zh-TW" altLang="en-US" dirty="0"/>
              <a:t> </a:t>
            </a:r>
            <a:r>
              <a:rPr lang="en-US" altLang="zh-TW" dirty="0" err="1"/>
              <a:t>wget</a:t>
            </a:r>
            <a:r>
              <a:rPr lang="en-US" altLang="zh-TW" dirty="0"/>
              <a:t> unzip</a:t>
            </a:r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44" y="2785168"/>
            <a:ext cx="8593867" cy="1167149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80369" y="3952317"/>
            <a:ext cx="4825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6.Asia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69" y="4281538"/>
            <a:ext cx="5920431" cy="2044498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673443" y="6444049"/>
            <a:ext cx="37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選</a:t>
            </a:r>
            <a:r>
              <a:rPr lang="en-US" altLang="zh-TW" dirty="0"/>
              <a:t>73.Taipei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43810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90669"/>
            <a:ext cx="7886700" cy="854223"/>
          </a:xfrm>
        </p:spPr>
        <p:txBody>
          <a:bodyPr/>
          <a:lstStyle/>
          <a:p>
            <a:r>
              <a:rPr lang="zh-TW" altLang="en-US" dirty="0"/>
              <a:t>測試</a:t>
            </a:r>
            <a:r>
              <a:rPr lang="en-US" altLang="zh-TW" dirty="0"/>
              <a:t>Apache</a:t>
            </a:r>
            <a:r>
              <a:rPr lang="zh-TW" altLang="en-US" dirty="0"/>
              <a:t>跟</a:t>
            </a:r>
            <a:r>
              <a:rPr lang="en-US" altLang="zh-TW" dirty="0"/>
              <a:t>PHP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01930" y="1331257"/>
            <a:ext cx="7886700" cy="1442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執行</a:t>
            </a:r>
            <a:r>
              <a:rPr lang="en-US" altLang="zh-TW" dirty="0"/>
              <a:t>:</a:t>
            </a:r>
            <a:r>
              <a:rPr lang="zh-TW" altLang="en-US" dirty="0"/>
              <a:t>    </a:t>
            </a:r>
            <a:r>
              <a:rPr lang="en-US" altLang="zh-TW" dirty="0"/>
              <a:t>/</a:t>
            </a:r>
            <a:r>
              <a:rPr lang="en-US" altLang="zh-TW" dirty="0" err="1"/>
              <a:t>etc</a:t>
            </a:r>
            <a:r>
              <a:rPr lang="en-US" altLang="zh-TW" dirty="0"/>
              <a:t>/</a:t>
            </a:r>
            <a:r>
              <a:rPr lang="en-US" altLang="zh-TW" dirty="0" err="1"/>
              <a:t>init.d</a:t>
            </a:r>
            <a:r>
              <a:rPr lang="en-US" altLang="zh-TW" dirty="0"/>
              <a:t>/apache2 start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1958877"/>
            <a:ext cx="7838560" cy="840274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425667" y="3055141"/>
            <a:ext cx="431561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vim /</a:t>
            </a:r>
            <a:r>
              <a:rPr lang="en-US" altLang="zh-TW" sz="1400" dirty="0" err="1"/>
              <a:t>var</a:t>
            </a:r>
            <a:r>
              <a:rPr lang="en-US" altLang="zh-TW" sz="1400" dirty="0"/>
              <a:t>/www/html/</a:t>
            </a:r>
            <a:r>
              <a:rPr lang="en-US" altLang="zh-TW" sz="1400" dirty="0" err="1"/>
              <a:t>test.php</a:t>
            </a:r>
            <a:endParaRPr lang="en-US" altLang="zh-TW" sz="1400" dirty="0"/>
          </a:p>
          <a:p>
            <a:r>
              <a:rPr lang="zh-TW" altLang="en-US" sz="1400" dirty="0"/>
              <a:t>按下</a:t>
            </a:r>
            <a:r>
              <a:rPr lang="en-US" altLang="zh-TW" sz="1400" dirty="0" err="1"/>
              <a:t>i</a:t>
            </a:r>
            <a:r>
              <a:rPr lang="zh-TW" altLang="en-US" sz="1400" dirty="0"/>
              <a:t>切換到輸入模式</a:t>
            </a:r>
            <a:endParaRPr lang="en-US" altLang="zh-TW" sz="1400" dirty="0"/>
          </a:p>
          <a:p>
            <a:r>
              <a:rPr lang="en-US" altLang="zh-TW" sz="1400" dirty="0">
                <a:solidFill>
                  <a:srgbClr val="FF0000"/>
                </a:solidFill>
              </a:rPr>
              <a:t>&lt;?</a:t>
            </a:r>
            <a:r>
              <a:rPr lang="en-US" altLang="zh-TW" sz="1400" dirty="0" err="1">
                <a:solidFill>
                  <a:srgbClr val="FF0000"/>
                </a:solidFill>
              </a:rPr>
              <a:t>php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echo </a:t>
            </a:r>
            <a:r>
              <a:rPr lang="en-US" altLang="zh-TW" sz="1400" dirty="0" err="1">
                <a:solidFill>
                  <a:srgbClr val="FF0000"/>
                </a:solidFill>
              </a:rPr>
              <a:t>phpinfo</a:t>
            </a:r>
            <a:r>
              <a:rPr lang="en-US" altLang="zh-TW" sz="1400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TW" sz="1400" dirty="0">
                <a:solidFill>
                  <a:srgbClr val="FF0000"/>
                </a:solidFill>
              </a:rPr>
              <a:t>?&gt;</a:t>
            </a:r>
          </a:p>
          <a:p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zh-TW" altLang="en-US" sz="1400" dirty="0"/>
              <a:t>按下</a:t>
            </a:r>
            <a:r>
              <a:rPr lang="en-US" altLang="zh-TW" sz="1400" dirty="0"/>
              <a:t>ESC</a:t>
            </a:r>
            <a:r>
              <a:rPr lang="zh-TW" altLang="en-US" sz="1400" dirty="0"/>
              <a:t>離開編輯模式</a:t>
            </a:r>
            <a:endParaRPr lang="en-US" altLang="zh-TW" sz="1400" dirty="0"/>
          </a:p>
          <a:p>
            <a:r>
              <a:rPr lang="zh-TW" altLang="en-US" sz="1400" dirty="0"/>
              <a:t>輸入</a:t>
            </a:r>
            <a:r>
              <a:rPr lang="en-US" altLang="zh-TW" sz="1400" dirty="0"/>
              <a:t>:</a:t>
            </a:r>
            <a:r>
              <a:rPr lang="en-US" altLang="zh-TW" sz="1400" dirty="0" err="1"/>
              <a:t>wq</a:t>
            </a:r>
            <a:r>
              <a:rPr lang="en-US" altLang="zh-TW" sz="1400" dirty="0"/>
              <a:t>!</a:t>
            </a:r>
            <a:r>
              <a:rPr lang="zh-TW" altLang="en-US" sz="1400" dirty="0"/>
              <a:t>存檔</a:t>
            </a:r>
            <a:endParaRPr lang="en-US" altLang="zh-TW" sz="1400" dirty="0"/>
          </a:p>
          <a:p>
            <a:r>
              <a:rPr lang="en-US" altLang="zh-TW" sz="1400" dirty="0"/>
              <a:t>cd /var/www/html;</a:t>
            </a:r>
          </a:p>
          <a:p>
            <a:r>
              <a:rPr lang="en-US" altLang="zh-TW" sz="1400" dirty="0" err="1"/>
              <a:t>chmod</a:t>
            </a:r>
            <a:r>
              <a:rPr lang="en-US" altLang="zh-TW" sz="1400" dirty="0"/>
              <a:t> 777 </a:t>
            </a:r>
            <a:r>
              <a:rPr lang="en-US" altLang="zh-TW" sz="1400" dirty="0" err="1"/>
              <a:t>test.php</a:t>
            </a:r>
            <a:r>
              <a:rPr lang="en-US" altLang="zh-TW" sz="1400" dirty="0"/>
              <a:t>;</a:t>
            </a:r>
          </a:p>
          <a:p>
            <a:endParaRPr lang="en-US" altLang="zh-TW" sz="1400" dirty="0"/>
          </a:p>
          <a:p>
            <a:r>
              <a:rPr lang="zh-TW" altLang="en-US" sz="1400" dirty="0"/>
              <a:t>打開</a:t>
            </a:r>
            <a:r>
              <a:rPr lang="en-US" altLang="zh-TW" sz="1400" dirty="0"/>
              <a:t>windows</a:t>
            </a:r>
            <a:r>
              <a:rPr lang="zh-TW" altLang="en-US" sz="1400" dirty="0"/>
              <a:t>瀏覽器輸入</a:t>
            </a:r>
            <a:endParaRPr lang="en-US" altLang="zh-TW" sz="1400" dirty="0"/>
          </a:p>
          <a:p>
            <a:r>
              <a:rPr lang="en-US" altLang="zh-TW" sz="1400" dirty="0"/>
              <a:t>http://</a:t>
            </a:r>
            <a:r>
              <a:rPr lang="zh-TW" altLang="en-US" sz="1400" dirty="0">
                <a:solidFill>
                  <a:srgbClr val="FF0000"/>
                </a:solidFill>
              </a:rPr>
              <a:t>你的 </a:t>
            </a:r>
            <a:r>
              <a:rPr lang="en-US" altLang="zh-TW" sz="1400" dirty="0" err="1">
                <a:solidFill>
                  <a:srgbClr val="FF0000"/>
                </a:solidFill>
              </a:rPr>
              <a:t>virtualMachine</a:t>
            </a:r>
            <a:r>
              <a:rPr lang="en-US" altLang="zh-TW" sz="1400" dirty="0">
                <a:solidFill>
                  <a:srgbClr val="FF0000"/>
                </a:solidFill>
              </a:rPr>
              <a:t> IP</a:t>
            </a:r>
            <a:r>
              <a:rPr lang="en-US" altLang="zh-TW" sz="1400" dirty="0"/>
              <a:t>:8080/</a:t>
            </a:r>
            <a:r>
              <a:rPr lang="en-US" altLang="zh-TW" sz="1400" dirty="0" err="1"/>
              <a:t>test.php</a:t>
            </a:r>
            <a:endParaRPr lang="en-US" altLang="zh-TW" sz="1400" dirty="0"/>
          </a:p>
          <a:p>
            <a:endParaRPr lang="en-US" altLang="zh-TW" sz="1400" dirty="0"/>
          </a:p>
          <a:p>
            <a:r>
              <a:rPr lang="zh-TW" altLang="en-US" sz="1400" dirty="0"/>
              <a:t>按</a:t>
            </a:r>
            <a:r>
              <a:rPr lang="en-US" altLang="zh-TW" sz="1400" dirty="0" err="1"/>
              <a:t>ctrl+P+Q</a:t>
            </a:r>
            <a:r>
              <a:rPr lang="zh-TW" altLang="en-US" sz="1400" dirty="0"/>
              <a:t>離開容器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12" y="2860358"/>
            <a:ext cx="3371417" cy="3928019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5155475" y="6087292"/>
            <a:ext cx="2723823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看到這個畫面表示成功了</a:t>
            </a:r>
          </a:p>
        </p:txBody>
      </p:sp>
      <p:sp>
        <p:nvSpPr>
          <p:cNvPr id="9" name="文字方塊 8"/>
          <p:cNvSpPr txBox="1"/>
          <p:nvPr/>
        </p:nvSpPr>
        <p:spPr>
          <a:xfrm>
            <a:off x="7197633" y="-4206"/>
            <a:ext cx="14033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b="1" dirty="0"/>
              <a:t>在 </a:t>
            </a:r>
            <a:r>
              <a:rPr lang="en-US" altLang="zh-TW" b="1" dirty="0"/>
              <a:t>Container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58795092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庸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中庸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中庸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arcel">
  <a:themeElements>
    <a:clrScheme name="紅橙色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帶狀邊緣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4017</TotalTime>
  <Words>2226</Words>
  <Application>Microsoft Office PowerPoint</Application>
  <PresentationFormat>如螢幕大小 (4:3)</PresentationFormat>
  <Paragraphs>412</Paragraphs>
  <Slides>57</Slides>
  <Notes>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5</vt:i4>
      </vt:variant>
      <vt:variant>
        <vt:lpstr>投影片標題</vt:lpstr>
      </vt:variant>
      <vt:variant>
        <vt:i4>57</vt:i4>
      </vt:variant>
    </vt:vector>
  </HeadingPairs>
  <TitlesOfParts>
    <vt:vector size="71" baseType="lpstr">
      <vt:lpstr>微軟正黑體</vt:lpstr>
      <vt:lpstr>Arial</vt:lpstr>
      <vt:lpstr>Calibri</vt:lpstr>
      <vt:lpstr>Calibri Light</vt:lpstr>
      <vt:lpstr>Consolas</vt:lpstr>
      <vt:lpstr>Gill Sans MT</vt:lpstr>
      <vt:lpstr>Tw Cen MT</vt:lpstr>
      <vt:lpstr>Wingdings</vt:lpstr>
      <vt:lpstr>Wingdings 2</vt:lpstr>
      <vt:lpstr>Office 佈景主題</vt:lpstr>
      <vt:lpstr>中庸</vt:lpstr>
      <vt:lpstr>包裹</vt:lpstr>
      <vt:lpstr>1_Office 佈景主題</vt:lpstr>
      <vt:lpstr>Parcel</vt:lpstr>
      <vt:lpstr>Build Your Own Cloud</vt:lpstr>
      <vt:lpstr>0. 情境</vt:lpstr>
      <vt:lpstr>1. 架構</vt:lpstr>
      <vt:lpstr>2. 部屬 Web server</vt:lpstr>
      <vt:lpstr>記下你的 virtual machine IP</vt:lpstr>
      <vt:lpstr>2-1 docker pull</vt:lpstr>
      <vt:lpstr>docker attach webServer </vt:lpstr>
      <vt:lpstr>PowerPoint 簡報</vt:lpstr>
      <vt:lpstr>測試Apache跟PHP</vt:lpstr>
      <vt:lpstr>把範例程式 放到 container 的 /var/www/html 資料夾</vt:lpstr>
      <vt:lpstr>更改 exe.php 程式碼，改成你的 virtual machine IP</vt:lpstr>
      <vt:lpstr>3. 部屬 計算節點</vt:lpstr>
      <vt:lpstr>3-1 docker pull</vt:lpstr>
      <vt:lpstr>docker attach computingNode </vt:lpstr>
      <vt:lpstr>PowerPoint 簡報</vt:lpstr>
      <vt:lpstr>4. 測試範例</vt:lpstr>
      <vt:lpstr>PowerPoint 簡報</vt:lpstr>
      <vt:lpstr>Crontab 排程管理員</vt:lpstr>
      <vt:lpstr>PowerPoint 簡報</vt:lpstr>
      <vt:lpstr>PowerPoint 簡報</vt:lpstr>
      <vt:lpstr>作業 mini project 1</vt:lpstr>
      <vt:lpstr>投票評分</vt:lpstr>
      <vt:lpstr>過往作業</vt:lpstr>
      <vt:lpstr>雲端系統Docker報告</vt:lpstr>
      <vt:lpstr>Service purpose</vt:lpstr>
      <vt:lpstr>Service purpose</vt:lpstr>
      <vt:lpstr>Service purpose</vt:lpstr>
      <vt:lpstr>Service purpose</vt:lpstr>
      <vt:lpstr>Service purpose</vt:lpstr>
      <vt:lpstr>Service purpose</vt:lpstr>
      <vt:lpstr>Workflow</vt:lpstr>
      <vt:lpstr>Workflow</vt:lpstr>
      <vt:lpstr>Workflow</vt:lpstr>
      <vt:lpstr>System migration</vt:lpstr>
      <vt:lpstr>Multiple uses </vt:lpstr>
      <vt:lpstr>Multiple uses </vt:lpstr>
      <vt:lpstr>遇到的困難與解決辦法</vt:lpstr>
      <vt:lpstr>遇到的困難與解決辦法</vt:lpstr>
      <vt:lpstr>自建雲專題</vt:lpstr>
      <vt:lpstr>Service purpose</vt:lpstr>
      <vt:lpstr>Workflow</vt:lpstr>
      <vt:lpstr>Implementation environment</vt:lpstr>
      <vt:lpstr>Database</vt:lpstr>
      <vt:lpstr>Container-WebServer</vt:lpstr>
      <vt:lpstr>Container-computingNode</vt:lpstr>
      <vt:lpstr>雲端服務 自建雲專題</vt:lpstr>
      <vt:lpstr>1. Service purpose</vt:lpstr>
      <vt:lpstr>2. Workflow</vt:lpstr>
      <vt:lpstr>上傳頁面</vt:lpstr>
      <vt:lpstr>管理介面</vt:lpstr>
      <vt:lpstr>雲端第3組</vt:lpstr>
      <vt:lpstr>目的</vt:lpstr>
      <vt:lpstr> 實作方法</vt:lpstr>
      <vt:lpstr>登入</vt:lpstr>
      <vt:lpstr>上傳檔案</vt:lpstr>
      <vt:lpstr>功能(下載、中止)</vt:lpstr>
      <vt:lpstr>加密後的檔案，無法開啟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CC Lee</dc:creator>
  <cp:lastModifiedBy>Chi-Ching Lee</cp:lastModifiedBy>
  <cp:revision>323</cp:revision>
  <dcterms:created xsi:type="dcterms:W3CDTF">2019-05-01T02:06:51Z</dcterms:created>
  <dcterms:modified xsi:type="dcterms:W3CDTF">2024-04-11T23:45:07Z</dcterms:modified>
</cp:coreProperties>
</file>