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74" r:id="rId2"/>
    <p:sldId id="279" r:id="rId3"/>
    <p:sldId id="278" r:id="rId4"/>
    <p:sldId id="276" r:id="rId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6A78"/>
    <a:srgbClr val="FD8508"/>
    <a:srgbClr val="A7A7A7"/>
    <a:srgbClr val="D0D0D0"/>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2"/>
    <p:restoredTop sz="94602"/>
  </p:normalViewPr>
  <p:slideViewPr>
    <p:cSldViewPr>
      <p:cViewPr varScale="1">
        <p:scale>
          <a:sx n="122" d="100"/>
          <a:sy n="122" d="100"/>
        </p:scale>
        <p:origin x="1912"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cs typeface="ＭＳ Ｐゴシック" charset="0"/>
              </a:defRPr>
            </a:lvl1pPr>
          </a:lstStyle>
          <a:p>
            <a:fld id="{16BB189A-303D-A44B-9B37-553C119376E8}" type="datetime1">
              <a:rPr lang="en-GB"/>
              <a:pPr/>
              <a:t>21/03/2015</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GB"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cs typeface="ＭＳ Ｐゴシック" charset="0"/>
              </a:defRPr>
            </a:lvl1pPr>
          </a:lstStyle>
          <a:p>
            <a:fld id="{9AD71465-7F68-544D-9E2F-D1FB50F365A2}" type="slidenum">
              <a:rPr lang="en-GB"/>
              <a:pPr/>
              <a:t>‹#›</a:t>
            </a:fld>
            <a:endParaRPr lang="en-GB" dirty="0"/>
          </a:p>
        </p:txBody>
      </p:sp>
    </p:spTree>
    <p:extLst>
      <p:ext uri="{BB962C8B-B14F-4D97-AF65-F5344CB8AC3E}">
        <p14:creationId xmlns:p14="http://schemas.microsoft.com/office/powerpoint/2010/main" val="2443247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fld id="{D449701E-DF7B-FC43-9147-F33954BBFC55}" type="datetime1">
              <a:rPr lang="en-GB"/>
              <a:pPr/>
              <a:t>21/03/2015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ECC4A329-9C2B-3F41-8B05-F48969E7AA6D}" type="slidenum">
              <a:rPr lang="en-GB"/>
              <a:pPr/>
              <a:t>‹#›</a:t>
            </a:fld>
            <a:endParaRPr lang="en-GB" dirty="0"/>
          </a:p>
        </p:txBody>
      </p:sp>
    </p:spTree>
    <p:extLst>
      <p:ext uri="{BB962C8B-B14F-4D97-AF65-F5344CB8AC3E}">
        <p14:creationId xmlns:p14="http://schemas.microsoft.com/office/powerpoint/2010/main" val="2946842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824C5A96-E53C-6D45-A11F-E87E11EBEBEC}" type="datetime1">
              <a:rPr lang="en-GB"/>
              <a:pPr/>
              <a:t>21/03/2015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98A1DD92-0D22-544A-8B08-A40D79F6AC50}" type="slidenum">
              <a:rPr lang="en-GB"/>
              <a:pPr/>
              <a:t>‹#›</a:t>
            </a:fld>
            <a:endParaRPr lang="en-GB" dirty="0"/>
          </a:p>
        </p:txBody>
      </p:sp>
    </p:spTree>
    <p:extLst>
      <p:ext uri="{BB962C8B-B14F-4D97-AF65-F5344CB8AC3E}">
        <p14:creationId xmlns:p14="http://schemas.microsoft.com/office/powerpoint/2010/main" val="2526035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8ACD6CDC-39A9-1342-8264-E6DE9FD6CC2A}" type="datetime1">
              <a:rPr lang="en-GB"/>
              <a:pPr/>
              <a:t>21/03/2015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702BC9E1-9203-744E-B39D-092BA0BE2C47}" type="slidenum">
              <a:rPr lang="en-GB"/>
              <a:pPr/>
              <a:t>‹#›</a:t>
            </a:fld>
            <a:endParaRPr lang="en-GB" dirty="0"/>
          </a:p>
        </p:txBody>
      </p:sp>
    </p:spTree>
    <p:extLst>
      <p:ext uri="{BB962C8B-B14F-4D97-AF65-F5344CB8AC3E}">
        <p14:creationId xmlns:p14="http://schemas.microsoft.com/office/powerpoint/2010/main" val="3386680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8686800" y="6076950"/>
            <a:ext cx="381000" cy="476250"/>
          </a:xfrm>
          <a:prstGeom prst="rect">
            <a:avLst/>
          </a:prstGeom>
        </p:spPr>
        <p:txBody>
          <a:bodyPr/>
          <a:lstStyle>
            <a:lvl1pPr>
              <a:defRPr>
                <a:solidFill>
                  <a:schemeClr val="tx1"/>
                </a:solidFill>
              </a:defRPr>
            </a:lvl1pPr>
          </a:lstStyle>
          <a:p>
            <a:fld id="{C7283286-CD7B-4B7F-9981-AE1369D12653}" type="slidenum">
              <a:rPr lang="en-US" smtClean="0"/>
              <a:pPr/>
              <a:t>‹#›</a:t>
            </a:fld>
            <a:endParaRPr lang="en-US" dirty="0" smtClean="0"/>
          </a:p>
        </p:txBody>
      </p:sp>
      <p:sp>
        <p:nvSpPr>
          <p:cNvPr id="6" name="Text Placeholder 5"/>
          <p:cNvSpPr>
            <a:spLocks noGrp="1"/>
          </p:cNvSpPr>
          <p:nvPr>
            <p:ph type="body" sz="quarter" idx="11"/>
          </p:nvPr>
        </p:nvSpPr>
        <p:spPr>
          <a:xfrm>
            <a:off x="457200" y="1828800"/>
            <a:ext cx="8275638" cy="4479925"/>
          </a:xfrm>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6220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20779CB9-85E8-144F-88A1-D9DC43A3A9ED}" type="datetime1">
              <a:rPr lang="en-GB"/>
              <a:pPr/>
              <a:t>21/03/2015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87F265F3-DD68-FF4C-8171-E59D6C822E11}" type="slidenum">
              <a:rPr lang="en-GB"/>
              <a:pPr/>
              <a:t>‹#›</a:t>
            </a:fld>
            <a:endParaRPr lang="en-GB" dirty="0"/>
          </a:p>
        </p:txBody>
      </p:sp>
    </p:spTree>
    <p:extLst>
      <p:ext uri="{BB962C8B-B14F-4D97-AF65-F5344CB8AC3E}">
        <p14:creationId xmlns:p14="http://schemas.microsoft.com/office/powerpoint/2010/main" val="637519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7B6E86B-CA8B-EC49-A614-1CAAFAF2755F}" type="datetime1">
              <a:rPr lang="en-GB"/>
              <a:pPr/>
              <a:t>21/03/2015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D14B7663-3D0B-2243-8621-9452E699CF80}" type="slidenum">
              <a:rPr lang="en-GB"/>
              <a:pPr/>
              <a:t>‹#›</a:t>
            </a:fld>
            <a:endParaRPr lang="en-GB" dirty="0"/>
          </a:p>
        </p:txBody>
      </p:sp>
    </p:spTree>
    <p:extLst>
      <p:ext uri="{BB962C8B-B14F-4D97-AF65-F5344CB8AC3E}">
        <p14:creationId xmlns:p14="http://schemas.microsoft.com/office/powerpoint/2010/main" val="30153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fld id="{E983D181-CA88-9548-8894-52EDF26511FF}" type="datetime1">
              <a:rPr lang="en-GB"/>
              <a:pPr/>
              <a:t>21/03/2015</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fld id="{5FE34323-1507-7045-BBAE-5C6342F9A5D6}" type="slidenum">
              <a:rPr lang="en-GB"/>
              <a:pPr/>
              <a:t>‹#›</a:t>
            </a:fld>
            <a:endParaRPr lang="en-GB" dirty="0"/>
          </a:p>
        </p:txBody>
      </p:sp>
    </p:spTree>
    <p:extLst>
      <p:ext uri="{BB962C8B-B14F-4D97-AF65-F5344CB8AC3E}">
        <p14:creationId xmlns:p14="http://schemas.microsoft.com/office/powerpoint/2010/main" val="121440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fld id="{86AD328C-876C-C94A-930A-932BFC8D3BE8}" type="datetime1">
              <a:rPr lang="en-GB"/>
              <a:pPr/>
              <a:t>21/03/2015</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fld id="{BEAFDC56-A4EF-B647-ABC9-2D3B03D1162F}" type="slidenum">
              <a:rPr lang="en-GB"/>
              <a:pPr/>
              <a:t>‹#›</a:t>
            </a:fld>
            <a:endParaRPr lang="en-GB" dirty="0"/>
          </a:p>
        </p:txBody>
      </p:sp>
    </p:spTree>
    <p:extLst>
      <p:ext uri="{BB962C8B-B14F-4D97-AF65-F5344CB8AC3E}">
        <p14:creationId xmlns:p14="http://schemas.microsoft.com/office/powerpoint/2010/main" val="5561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fld id="{463BC761-A559-DC40-8519-21E34059BF3F}" type="datetime1">
              <a:rPr lang="en-GB"/>
              <a:pPr/>
              <a:t>21/03/2015</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fld id="{C0246243-AE00-E84C-9FAC-049FA3A7D9F0}" type="slidenum">
              <a:rPr lang="en-GB"/>
              <a:pPr/>
              <a:t>‹#›</a:t>
            </a:fld>
            <a:endParaRPr lang="en-GB" dirty="0"/>
          </a:p>
        </p:txBody>
      </p:sp>
    </p:spTree>
    <p:extLst>
      <p:ext uri="{BB962C8B-B14F-4D97-AF65-F5344CB8AC3E}">
        <p14:creationId xmlns:p14="http://schemas.microsoft.com/office/powerpoint/2010/main" val="225381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4323F97-58A7-AE45-9E14-DFB5DCC69645}" type="datetime1">
              <a:rPr lang="en-GB"/>
              <a:pPr/>
              <a:t>21/03/2015</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fld id="{7E23B8FE-19F3-6D45-A734-AA9DC9027161}" type="slidenum">
              <a:rPr lang="en-GB"/>
              <a:pPr/>
              <a:t>‹#›</a:t>
            </a:fld>
            <a:endParaRPr lang="en-GB" dirty="0"/>
          </a:p>
        </p:txBody>
      </p:sp>
    </p:spTree>
    <p:extLst>
      <p:ext uri="{BB962C8B-B14F-4D97-AF65-F5344CB8AC3E}">
        <p14:creationId xmlns:p14="http://schemas.microsoft.com/office/powerpoint/2010/main" val="315601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65C2296D-D50A-9C42-B22B-F1D2BC5173F5}" type="datetime1">
              <a:rPr lang="en-GB"/>
              <a:pPr/>
              <a:t>21/03/2015</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fld id="{0EE3A495-BCFF-E744-A32A-E2FCBD341EB2}" type="slidenum">
              <a:rPr lang="en-GB"/>
              <a:pPr/>
              <a:t>‹#›</a:t>
            </a:fld>
            <a:endParaRPr lang="en-GB" dirty="0"/>
          </a:p>
        </p:txBody>
      </p:sp>
    </p:spTree>
    <p:extLst>
      <p:ext uri="{BB962C8B-B14F-4D97-AF65-F5344CB8AC3E}">
        <p14:creationId xmlns:p14="http://schemas.microsoft.com/office/powerpoint/2010/main" val="85515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496ADF8F-E948-A847-AB19-360EA162911B}" type="datetime1">
              <a:rPr lang="en-GB"/>
              <a:pPr/>
              <a:t>21/03/2015</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fld id="{AD5A79F8-5EB0-E44F-BADA-B97886F87BB9}" type="slidenum">
              <a:rPr lang="en-GB"/>
              <a:pPr/>
              <a:t>‹#›</a:t>
            </a:fld>
            <a:endParaRPr lang="en-GB" dirty="0"/>
          </a:p>
        </p:txBody>
      </p:sp>
    </p:spTree>
    <p:extLst>
      <p:ext uri="{BB962C8B-B14F-4D97-AF65-F5344CB8AC3E}">
        <p14:creationId xmlns:p14="http://schemas.microsoft.com/office/powerpoint/2010/main" val="31256977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cs typeface="ＭＳ Ｐゴシック" charset="0"/>
              </a:defRPr>
            </a:lvl1pPr>
          </a:lstStyle>
          <a:p>
            <a:fld id="{BF07F7E9-8057-D444-8E85-D2C5D3301CAE}" type="datetime1">
              <a:rPr lang="en-GB"/>
              <a:pPr/>
              <a:t>21/03/2015</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mn-ea"/>
                <a:cs typeface="Arial" charset="0"/>
              </a:defRPr>
            </a:lvl1pPr>
          </a:lstStyle>
          <a:p>
            <a:pPr>
              <a:defRPr/>
            </a:pP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cs typeface="ＭＳ Ｐゴシック" charset="0"/>
              </a:defRPr>
            </a:lvl1pPr>
          </a:lstStyle>
          <a:p>
            <a:fld id="{3B7BD45B-B03A-1D46-A896-73167A2A14D4}" type="slidenum">
              <a:rPr lang="en-GB"/>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08050"/>
          </a:xfrm>
          <a:prstGeom prst="rect">
            <a:avLst/>
          </a:prstGeom>
          <a:solidFill>
            <a:srgbClr val="FD85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cs typeface="Arial" charset="0"/>
            </a:endParaRPr>
          </a:p>
        </p:txBody>
      </p:sp>
      <p:sp>
        <p:nvSpPr>
          <p:cNvPr id="2051" name="TextBox 5"/>
          <p:cNvSpPr txBox="1">
            <a:spLocks noChangeArrowheads="1"/>
          </p:cNvSpPr>
          <p:nvPr/>
        </p:nvSpPr>
        <p:spPr bwMode="auto">
          <a:xfrm>
            <a:off x="611188" y="332656"/>
            <a:ext cx="403282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3200" dirty="0" smtClean="0">
                <a:solidFill>
                  <a:schemeClr val="bg1"/>
                </a:solidFill>
                <a:latin typeface="Roboto Black"/>
                <a:cs typeface="Roboto Black"/>
              </a:rPr>
              <a:t>Home Buyer/Owner</a:t>
            </a:r>
            <a:endParaRPr lang="en-GB" sz="3200" dirty="0">
              <a:solidFill>
                <a:schemeClr val="bg1"/>
              </a:solidFill>
              <a:latin typeface="Roboto Black"/>
              <a:cs typeface="Roboto Black"/>
            </a:endParaRPr>
          </a:p>
          <a:p>
            <a:pPr eaLnBrk="1" hangingPunct="1"/>
            <a:r>
              <a:rPr lang="en-GB" sz="1400" dirty="0">
                <a:latin typeface="Calibri" charset="0"/>
              </a:rPr>
              <a:t/>
            </a:r>
            <a:br>
              <a:rPr lang="en-GB" sz="1400" dirty="0">
                <a:latin typeface="Calibri" charset="0"/>
              </a:rPr>
            </a:br>
            <a:r>
              <a:rPr lang="en-GB" sz="1400" dirty="0">
                <a:latin typeface="Roboto Light"/>
                <a:cs typeface="Roboto Light"/>
              </a:rPr>
              <a:t>Profile	   </a:t>
            </a:r>
            <a:r>
              <a:rPr lang="en-GB" sz="1400" dirty="0" smtClean="0">
                <a:solidFill>
                  <a:srgbClr val="7F7F7F"/>
                </a:solidFill>
                <a:latin typeface="Roboto Light"/>
                <a:cs typeface="Roboto Light"/>
              </a:rPr>
              <a:t>Home Buyer/Owner</a:t>
            </a:r>
            <a:endParaRPr lang="en-GB" sz="1400" dirty="0">
              <a:solidFill>
                <a:srgbClr val="7F7F7F"/>
              </a:solidFill>
              <a:latin typeface="Roboto Light"/>
              <a:cs typeface="Roboto Light"/>
            </a:endParaRPr>
          </a:p>
          <a:p>
            <a:pPr eaLnBrk="1" hangingPunct="1"/>
            <a:r>
              <a:rPr lang="en-GB" sz="1400" dirty="0" smtClean="0">
                <a:latin typeface="Roboto Light"/>
                <a:cs typeface="Roboto Light"/>
              </a:rPr>
              <a:t>Name	   </a:t>
            </a:r>
            <a:r>
              <a:rPr lang="en-GB" sz="1400" dirty="0" smtClean="0">
                <a:solidFill>
                  <a:schemeClr val="bg1">
                    <a:lumMod val="50000"/>
                  </a:schemeClr>
                </a:solidFill>
                <a:latin typeface="Roboto Light"/>
                <a:cs typeface="Roboto Light"/>
              </a:rPr>
              <a:t>Beth</a:t>
            </a:r>
          </a:p>
          <a:p>
            <a:pPr eaLnBrk="1" hangingPunct="1"/>
            <a:r>
              <a:rPr lang="en-GB" sz="1400" dirty="0" smtClean="0">
                <a:latin typeface="Roboto Light"/>
                <a:cs typeface="Roboto Light"/>
              </a:rPr>
              <a:t>Age</a:t>
            </a:r>
            <a:r>
              <a:rPr lang="en-GB" sz="1400" dirty="0" smtClean="0">
                <a:solidFill>
                  <a:srgbClr val="7F7F7F"/>
                </a:solidFill>
                <a:latin typeface="Roboto Light"/>
                <a:cs typeface="Roboto Light"/>
              </a:rPr>
              <a:t>   </a:t>
            </a:r>
            <a:r>
              <a:rPr lang="en-GB" sz="1400" dirty="0">
                <a:solidFill>
                  <a:srgbClr val="7F7F7F"/>
                </a:solidFill>
                <a:latin typeface="Roboto Light"/>
                <a:cs typeface="Roboto Light"/>
              </a:rPr>
              <a:t>	   </a:t>
            </a:r>
            <a:r>
              <a:rPr lang="en-GB" sz="1400" dirty="0" smtClean="0">
                <a:solidFill>
                  <a:srgbClr val="7F7F7F"/>
                </a:solidFill>
                <a:latin typeface="Roboto Light"/>
                <a:cs typeface="Roboto Light"/>
              </a:rPr>
              <a:t>35</a:t>
            </a:r>
            <a:endParaRPr lang="en-GB" sz="1400" dirty="0">
              <a:solidFill>
                <a:srgbClr val="7F7F7F"/>
              </a:solidFill>
              <a:latin typeface="Roboto Light"/>
              <a:cs typeface="Roboto Light"/>
            </a:endParaRPr>
          </a:p>
          <a:p>
            <a:pPr eaLnBrk="1" hangingPunct="1"/>
            <a:r>
              <a:rPr lang="en-GB" sz="1400" dirty="0" smtClean="0">
                <a:latin typeface="Calibri" charset="0"/>
              </a:rPr>
              <a:t> </a:t>
            </a:r>
            <a:endParaRPr lang="en-GB" sz="1400" dirty="0">
              <a:latin typeface="Calibri" charset="0"/>
            </a:endParaRPr>
          </a:p>
          <a:p>
            <a:pPr eaLnBrk="1" hangingPunct="1"/>
            <a:endParaRPr lang="en-GB" dirty="0">
              <a:latin typeface="Calibri" charset="0"/>
            </a:endParaRPr>
          </a:p>
        </p:txBody>
      </p:sp>
      <p:cxnSp>
        <p:nvCxnSpPr>
          <p:cNvPr id="6" name="Straight Connector 5"/>
          <p:cNvCxnSpPr/>
          <p:nvPr/>
        </p:nvCxnSpPr>
        <p:spPr>
          <a:xfrm rot="5400000">
            <a:off x="1654969" y="3680619"/>
            <a:ext cx="48244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293" name="TextBox 12"/>
          <p:cNvSpPr txBox="1">
            <a:spLocks noChangeArrowheads="1"/>
          </p:cNvSpPr>
          <p:nvPr/>
        </p:nvSpPr>
        <p:spPr bwMode="auto">
          <a:xfrm>
            <a:off x="4427984" y="1268413"/>
            <a:ext cx="4464942" cy="5816977"/>
          </a:xfrm>
          <a:prstGeom prst="rect">
            <a:avLst/>
          </a:prstGeom>
          <a:noFill/>
          <a:ln w="9525">
            <a:noFill/>
            <a:miter lim="800000"/>
            <a:headEnd/>
            <a:tailEnd/>
          </a:ln>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1200" dirty="0">
                <a:latin typeface="Roboto Light"/>
                <a:cs typeface="Roboto Light"/>
              </a:rPr>
              <a:t/>
            </a:r>
            <a:br>
              <a:rPr lang="en-GB" sz="1200" dirty="0">
                <a:latin typeface="Roboto Light"/>
                <a:cs typeface="Roboto Light"/>
              </a:rPr>
            </a:br>
            <a:r>
              <a:rPr lang="en-GB" sz="1200" dirty="0">
                <a:latin typeface="Roboto Light"/>
                <a:cs typeface="Roboto Light"/>
              </a:rPr>
              <a:t>Description</a:t>
            </a:r>
          </a:p>
          <a:p>
            <a:pPr eaLnBrk="1" hangingPunct="1"/>
            <a:r>
              <a:rPr lang="en-GB" sz="1200" dirty="0" smtClean="0">
                <a:solidFill>
                  <a:srgbClr val="7F7F7F"/>
                </a:solidFill>
                <a:latin typeface="Roboto Light"/>
                <a:cs typeface="Roboto Light"/>
              </a:rPr>
              <a:t>Beth is a 35 year old woman interested in buying a new home. She wants to make an informed decision about her purchase, including information about the surrounding area</a:t>
            </a: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Mission</a:t>
            </a:r>
            <a:endParaRPr lang="en-GB" sz="1200" dirty="0">
              <a:latin typeface="Roboto Light"/>
              <a:cs typeface="Roboto Light"/>
            </a:endParaRPr>
          </a:p>
          <a:p>
            <a:pPr eaLnBrk="1" hangingPunct="1"/>
            <a:r>
              <a:rPr lang="en-US" sz="1200" dirty="0" smtClean="0">
                <a:solidFill>
                  <a:srgbClr val="7F7F7F"/>
                </a:solidFill>
                <a:latin typeface="Roboto Light"/>
                <a:cs typeface="Roboto Light"/>
              </a:rPr>
              <a:t>Beth wants to buy a home based on several criteria. Since she wants to live in a well developed area, but also one that is environmentally safe.</a:t>
            </a:r>
            <a:endParaRPr lang="en-GB" sz="1200" dirty="0" smtClean="0">
              <a:solidFill>
                <a:srgbClr val="7F7F7F"/>
              </a:solidFill>
              <a:latin typeface="Roboto Light"/>
              <a:cs typeface="Roboto Light"/>
            </a:endParaRPr>
          </a:p>
          <a:p>
            <a:pPr eaLnBrk="1" hangingPunct="1"/>
            <a:endParaRPr lang="en-GB" sz="1200" dirty="0" smtClean="0">
              <a:solidFill>
                <a:srgbClr val="7F7F7F"/>
              </a:solidFill>
              <a:latin typeface="Roboto Light"/>
              <a:cs typeface="Roboto Light"/>
            </a:endParaRPr>
          </a:p>
          <a:p>
            <a:pPr eaLnBrk="1" hangingPunct="1"/>
            <a:r>
              <a:rPr lang="en-US" sz="1200" dirty="0">
                <a:latin typeface="Roboto Light"/>
                <a:cs typeface="Roboto Light"/>
              </a:rPr>
              <a:t>Technology Skill Level</a:t>
            </a:r>
          </a:p>
          <a:p>
            <a:pPr eaLnBrk="1" hangingPunct="1"/>
            <a:r>
              <a:rPr lang="en-US" sz="1200" dirty="0">
                <a:solidFill>
                  <a:schemeClr val="bg1">
                    <a:lumMod val="50000"/>
                  </a:schemeClr>
                </a:solidFill>
                <a:latin typeface="Roboto Light"/>
                <a:cs typeface="Roboto Light"/>
              </a:rPr>
              <a:t>This user is very comfortable using web technologies, and has high bandwidth access, allowing for an unimpeded browsing experience</a:t>
            </a:r>
            <a:r>
              <a:rPr lang="en-US" sz="1200" dirty="0" smtClean="0">
                <a:solidFill>
                  <a:schemeClr val="bg1">
                    <a:lumMod val="50000"/>
                  </a:schemeClr>
                </a:solidFill>
                <a:latin typeface="Roboto Light"/>
                <a:cs typeface="Roboto Light"/>
              </a:rPr>
              <a:t>. This user is likely to use either mobile or desktop devices to access the product.</a:t>
            </a:r>
            <a:endParaRPr lang="en-GB" sz="1200" dirty="0">
              <a:solidFill>
                <a:schemeClr val="bg1">
                  <a:lumMod val="50000"/>
                </a:schemeClr>
              </a:solidFill>
              <a:latin typeface="Roboto Light"/>
              <a:cs typeface="Roboto Light"/>
            </a:endParaRP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Objectives</a:t>
            </a:r>
            <a:endParaRPr lang="en-GB" sz="1200" dirty="0" smtClean="0">
              <a:solidFill>
                <a:srgbClr val="7F7F7F"/>
              </a:solidFill>
              <a:latin typeface="Roboto Light"/>
              <a:cs typeface="Roboto Light"/>
            </a:endParaRPr>
          </a:p>
          <a:p>
            <a:pPr eaLnBrk="1" hangingPunct="1">
              <a:buFont typeface="Wingdings" charset="0"/>
              <a:buChar char="§"/>
            </a:pPr>
            <a:r>
              <a:rPr lang="en-GB" sz="1200" dirty="0" smtClean="0">
                <a:solidFill>
                  <a:srgbClr val="7F7F7F"/>
                </a:solidFill>
                <a:latin typeface="Roboto Light"/>
                <a:cs typeface="Roboto Light"/>
              </a:rPr>
              <a:t>View travel safety information</a:t>
            </a:r>
          </a:p>
          <a:p>
            <a:pPr eaLnBrk="1" hangingPunct="1">
              <a:buFont typeface="Wingdings" charset="0"/>
              <a:buChar char="§"/>
            </a:pPr>
            <a:r>
              <a:rPr lang="en-GB" sz="1200" dirty="0" smtClean="0">
                <a:solidFill>
                  <a:srgbClr val="7F7F7F"/>
                </a:solidFill>
                <a:latin typeface="Roboto Light"/>
                <a:cs typeface="Roboto Light"/>
              </a:rPr>
              <a:t>View air &amp; water quality information</a:t>
            </a:r>
          </a:p>
          <a:p>
            <a:pPr eaLnBrk="1" hangingPunct="1">
              <a:buFont typeface="Wingdings" charset="0"/>
              <a:buChar char="§"/>
            </a:pPr>
            <a:r>
              <a:rPr lang="en-GB" sz="1200" dirty="0" smtClean="0">
                <a:solidFill>
                  <a:srgbClr val="7F7F7F"/>
                </a:solidFill>
                <a:latin typeface="Roboto Light"/>
                <a:cs typeface="Roboto Light"/>
              </a:rPr>
              <a:t>View Demographic information </a:t>
            </a:r>
          </a:p>
          <a:p>
            <a:pPr eaLnBrk="1" hangingPunct="1">
              <a:buFont typeface="Wingdings" charset="0"/>
              <a:buChar char="§"/>
            </a:pPr>
            <a:endParaRPr lang="en-GB" sz="1200" dirty="0" smtClean="0">
              <a:solidFill>
                <a:srgbClr val="7F7F7F"/>
              </a:solidFill>
              <a:latin typeface="Roboto Light"/>
              <a:cs typeface="Roboto Light"/>
            </a:endParaRPr>
          </a:p>
          <a:p>
            <a:pPr eaLnBrk="1" hangingPunct="1">
              <a:buFont typeface="Wingdings" charset="0"/>
              <a:buChar char="§"/>
            </a:pPr>
            <a:endParaRPr lang="en-GB" sz="1200" dirty="0">
              <a:solidFill>
                <a:srgbClr val="7F7F7F"/>
              </a:solidFill>
              <a:latin typeface="Roboto Light"/>
              <a:cs typeface="Roboto Light"/>
            </a:endParaRPr>
          </a:p>
          <a:p>
            <a:pPr eaLnBrk="1" hangingPunct="1"/>
            <a:r>
              <a:rPr lang="en-GB" sz="1200" dirty="0" smtClean="0">
                <a:latin typeface="Roboto Light"/>
                <a:cs typeface="Roboto Light"/>
              </a:rPr>
              <a:t>Motivation</a:t>
            </a:r>
            <a:endParaRPr lang="en-GB" sz="1200" dirty="0">
              <a:latin typeface="Roboto Light"/>
              <a:cs typeface="Roboto Light"/>
            </a:endParaRPr>
          </a:p>
          <a:p>
            <a:pPr eaLnBrk="1" hangingPunct="1"/>
            <a:r>
              <a:rPr lang="en-GB" sz="1200" dirty="0" smtClean="0">
                <a:solidFill>
                  <a:srgbClr val="7F7F7F"/>
                </a:solidFill>
                <a:latin typeface="Roboto Light"/>
                <a:cs typeface="Roboto Light"/>
              </a:rPr>
              <a:t>To purchase a home that is </a:t>
            </a:r>
            <a:r>
              <a:rPr lang="en-GB" sz="1200" dirty="0" err="1" smtClean="0">
                <a:solidFill>
                  <a:srgbClr val="7F7F7F"/>
                </a:solidFill>
                <a:latin typeface="Roboto Light"/>
                <a:cs typeface="Roboto Light"/>
              </a:rPr>
              <a:t>livable</a:t>
            </a:r>
            <a:r>
              <a:rPr lang="en-GB" sz="1200" dirty="0" smtClean="0">
                <a:solidFill>
                  <a:srgbClr val="7F7F7F"/>
                </a:solidFill>
                <a:latin typeface="Roboto Light"/>
                <a:cs typeface="Roboto Light"/>
              </a:rPr>
              <a:t> according to Beth’s criteria, as well as in an area that will provide a strong long-term investment</a:t>
            </a: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Tools: </a:t>
            </a:r>
            <a:r>
              <a:rPr lang="en-US" sz="1200" dirty="0" smtClean="0">
                <a:solidFill>
                  <a:srgbClr val="7F7F7F"/>
                </a:solidFill>
                <a:latin typeface="Roboto Light"/>
                <a:cs typeface="Roboto Light"/>
              </a:rPr>
              <a:t>Internet Explorer, Google Chrome, Mozilla Firefox, Opera</a:t>
            </a:r>
            <a:endParaRPr lang="en-US" sz="1200" dirty="0">
              <a:solidFill>
                <a:srgbClr val="7F7F7F"/>
              </a:solidFill>
              <a:latin typeface="Roboto Light"/>
              <a:cs typeface="Roboto Light"/>
            </a:endParaRPr>
          </a:p>
          <a:p>
            <a:pPr eaLnBrk="1" hangingPunct="1"/>
            <a:endParaRPr lang="en-GB" sz="1200" dirty="0" smtClean="0">
              <a:solidFill>
                <a:srgbClr val="7F7F7F"/>
              </a:solidFill>
              <a:latin typeface="Roboto Light"/>
              <a:cs typeface="Roboto Light"/>
            </a:endParaRPr>
          </a:p>
        </p:txBody>
      </p:sp>
      <p:pic>
        <p:nvPicPr>
          <p:cNvPr id="3" name="Picture 2" descr="c55-06-Studio-headshot-on-white-background-of-smiling-black-woman-with-short-afro-and-red-shirt(Shamara-Lorain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736304"/>
            <a:ext cx="3836200" cy="3068960"/>
          </a:xfrm>
          <a:prstGeom prst="rect">
            <a:avLst/>
          </a:prstGeom>
        </p:spPr>
      </p:pic>
    </p:spTree>
    <p:extLst>
      <p:ext uri="{BB962C8B-B14F-4D97-AF65-F5344CB8AC3E}">
        <p14:creationId xmlns:p14="http://schemas.microsoft.com/office/powerpoint/2010/main" val="48973018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08050"/>
          </a:xfrm>
          <a:prstGeom prst="rect">
            <a:avLst/>
          </a:prstGeom>
          <a:solidFill>
            <a:srgbClr val="FD85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cs typeface="Arial" charset="0"/>
            </a:endParaRPr>
          </a:p>
        </p:txBody>
      </p:sp>
      <p:sp>
        <p:nvSpPr>
          <p:cNvPr id="2051" name="TextBox 5"/>
          <p:cNvSpPr txBox="1">
            <a:spLocks noChangeArrowheads="1"/>
          </p:cNvSpPr>
          <p:nvPr/>
        </p:nvSpPr>
        <p:spPr bwMode="auto">
          <a:xfrm>
            <a:off x="611188" y="332656"/>
            <a:ext cx="381635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3200" dirty="0" smtClean="0">
                <a:solidFill>
                  <a:schemeClr val="bg1"/>
                </a:solidFill>
                <a:latin typeface="Roboto Black"/>
                <a:cs typeface="Roboto Black"/>
              </a:rPr>
              <a:t>Agency Researcher</a:t>
            </a:r>
            <a:endParaRPr lang="en-GB" sz="3200" dirty="0">
              <a:solidFill>
                <a:schemeClr val="bg1"/>
              </a:solidFill>
              <a:latin typeface="Roboto Black"/>
              <a:cs typeface="Roboto Black"/>
            </a:endParaRPr>
          </a:p>
          <a:p>
            <a:pPr eaLnBrk="1" hangingPunct="1"/>
            <a:r>
              <a:rPr lang="en-GB" sz="1400" dirty="0">
                <a:latin typeface="Calibri" charset="0"/>
              </a:rPr>
              <a:t/>
            </a:r>
            <a:br>
              <a:rPr lang="en-GB" sz="1400" dirty="0">
                <a:latin typeface="Calibri" charset="0"/>
              </a:rPr>
            </a:br>
            <a:r>
              <a:rPr lang="en-GB" sz="1400" dirty="0">
                <a:latin typeface="Roboto Light"/>
                <a:cs typeface="Roboto Light"/>
              </a:rPr>
              <a:t>Profile	   </a:t>
            </a:r>
            <a:r>
              <a:rPr lang="en-GB" sz="1400" dirty="0" smtClean="0">
                <a:solidFill>
                  <a:srgbClr val="7F7F7F"/>
                </a:solidFill>
                <a:latin typeface="Roboto Light"/>
                <a:cs typeface="Roboto Light"/>
              </a:rPr>
              <a:t>Agency Researcher</a:t>
            </a:r>
            <a:endParaRPr lang="en-GB" sz="1400" dirty="0">
              <a:solidFill>
                <a:srgbClr val="7F7F7F"/>
              </a:solidFill>
              <a:latin typeface="Roboto Light"/>
              <a:cs typeface="Roboto Light"/>
            </a:endParaRPr>
          </a:p>
          <a:p>
            <a:pPr eaLnBrk="1" hangingPunct="1"/>
            <a:r>
              <a:rPr lang="en-GB" sz="1400" dirty="0" smtClean="0">
                <a:latin typeface="Roboto Light"/>
                <a:cs typeface="Roboto Light"/>
              </a:rPr>
              <a:t>Name	   </a:t>
            </a:r>
            <a:r>
              <a:rPr lang="en-GB" sz="1400" dirty="0" smtClean="0">
                <a:solidFill>
                  <a:schemeClr val="bg1">
                    <a:lumMod val="50000"/>
                  </a:schemeClr>
                </a:solidFill>
                <a:latin typeface="Roboto Light"/>
                <a:cs typeface="Roboto Light"/>
              </a:rPr>
              <a:t>Blake</a:t>
            </a:r>
          </a:p>
          <a:p>
            <a:pPr eaLnBrk="1" hangingPunct="1"/>
            <a:r>
              <a:rPr lang="en-GB" sz="1400" dirty="0" smtClean="0">
                <a:latin typeface="Roboto Light"/>
                <a:cs typeface="Roboto Light"/>
              </a:rPr>
              <a:t>Age</a:t>
            </a:r>
            <a:r>
              <a:rPr lang="en-GB" sz="1400" dirty="0" smtClean="0">
                <a:solidFill>
                  <a:srgbClr val="7F7F7F"/>
                </a:solidFill>
                <a:latin typeface="Roboto Light"/>
                <a:cs typeface="Roboto Light"/>
              </a:rPr>
              <a:t>   </a:t>
            </a:r>
            <a:r>
              <a:rPr lang="en-GB" sz="1400" dirty="0">
                <a:solidFill>
                  <a:srgbClr val="7F7F7F"/>
                </a:solidFill>
                <a:latin typeface="Roboto Light"/>
                <a:cs typeface="Roboto Light"/>
              </a:rPr>
              <a:t>	   </a:t>
            </a:r>
            <a:r>
              <a:rPr lang="en-GB" sz="1400" dirty="0" smtClean="0">
                <a:solidFill>
                  <a:srgbClr val="7F7F7F"/>
                </a:solidFill>
                <a:latin typeface="Roboto Light"/>
                <a:cs typeface="Roboto Light"/>
              </a:rPr>
              <a:t>32</a:t>
            </a:r>
            <a:endParaRPr lang="en-GB" sz="1400" dirty="0">
              <a:solidFill>
                <a:srgbClr val="7F7F7F"/>
              </a:solidFill>
              <a:latin typeface="Roboto Light"/>
              <a:cs typeface="Roboto Light"/>
            </a:endParaRPr>
          </a:p>
          <a:p>
            <a:pPr eaLnBrk="1" hangingPunct="1"/>
            <a:r>
              <a:rPr lang="en-GB" sz="1400" dirty="0" smtClean="0">
                <a:latin typeface="Calibri" charset="0"/>
              </a:rPr>
              <a:t> </a:t>
            </a:r>
            <a:endParaRPr lang="en-GB" sz="1400" dirty="0">
              <a:latin typeface="Calibri" charset="0"/>
            </a:endParaRPr>
          </a:p>
          <a:p>
            <a:pPr eaLnBrk="1" hangingPunct="1"/>
            <a:endParaRPr lang="en-GB" dirty="0">
              <a:latin typeface="Calibri" charset="0"/>
            </a:endParaRPr>
          </a:p>
        </p:txBody>
      </p:sp>
      <p:cxnSp>
        <p:nvCxnSpPr>
          <p:cNvPr id="6" name="Straight Connector 5"/>
          <p:cNvCxnSpPr/>
          <p:nvPr/>
        </p:nvCxnSpPr>
        <p:spPr>
          <a:xfrm rot="5400000">
            <a:off x="1654969" y="3680619"/>
            <a:ext cx="48244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Box 12"/>
          <p:cNvSpPr txBox="1">
            <a:spLocks noChangeArrowheads="1"/>
          </p:cNvSpPr>
          <p:nvPr/>
        </p:nvSpPr>
        <p:spPr bwMode="auto">
          <a:xfrm>
            <a:off x="4427538" y="1268413"/>
            <a:ext cx="4464942" cy="5816977"/>
          </a:xfrm>
          <a:prstGeom prst="rect">
            <a:avLst/>
          </a:prstGeom>
          <a:noFill/>
          <a:ln w="9525">
            <a:noFill/>
            <a:miter lim="800000"/>
            <a:headEnd/>
            <a:tailEnd/>
          </a:ln>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1200" dirty="0">
                <a:latin typeface="Roboto Light"/>
                <a:cs typeface="Roboto Light"/>
              </a:rPr>
              <a:t/>
            </a:r>
            <a:br>
              <a:rPr lang="en-GB" sz="1200" dirty="0">
                <a:latin typeface="Roboto Light"/>
                <a:cs typeface="Roboto Light"/>
              </a:rPr>
            </a:br>
            <a:r>
              <a:rPr lang="en-GB" sz="1200" dirty="0">
                <a:latin typeface="Roboto Light"/>
                <a:cs typeface="Roboto Light"/>
              </a:rPr>
              <a:t>Description</a:t>
            </a:r>
          </a:p>
          <a:p>
            <a:pPr eaLnBrk="1" hangingPunct="1"/>
            <a:r>
              <a:rPr lang="en-GB" sz="1200" dirty="0" smtClean="0">
                <a:solidFill>
                  <a:srgbClr val="7F7F7F"/>
                </a:solidFill>
                <a:latin typeface="Roboto Light"/>
                <a:cs typeface="Roboto Light"/>
              </a:rPr>
              <a:t>Blake is a 32 year old researcher working for a federal agency. He is tasked with compiling reports about regions of the country involving the aggregation about environmental quality data, unemployment, and crime rates.</a:t>
            </a: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Mission</a:t>
            </a:r>
            <a:endParaRPr lang="en-GB" sz="1200" dirty="0">
              <a:latin typeface="Roboto Light"/>
              <a:cs typeface="Roboto Light"/>
            </a:endParaRPr>
          </a:p>
          <a:p>
            <a:pPr eaLnBrk="1" hangingPunct="1"/>
            <a:r>
              <a:rPr lang="en-US" sz="1200" dirty="0" smtClean="0">
                <a:solidFill>
                  <a:srgbClr val="7F7F7F"/>
                </a:solidFill>
                <a:latin typeface="Roboto Light"/>
                <a:cs typeface="Roboto Light"/>
              </a:rPr>
              <a:t>To provide reports to his leadership with high level information about multiple counties within the United States to inform senior decision makers about the allocation of resources, or analysis of correlation of </a:t>
            </a:r>
            <a:r>
              <a:rPr lang="en-US" sz="1200" dirty="0" smtClean="0">
                <a:solidFill>
                  <a:srgbClr val="7F7F7F"/>
                </a:solidFill>
                <a:latin typeface="Roboto Light"/>
                <a:cs typeface="Roboto Light"/>
              </a:rPr>
              <a:t>data</a:t>
            </a:r>
          </a:p>
          <a:p>
            <a:pPr eaLnBrk="1" hangingPunct="1"/>
            <a:endParaRPr lang="en-US" sz="1200" dirty="0">
              <a:solidFill>
                <a:srgbClr val="7F7F7F"/>
              </a:solidFill>
              <a:latin typeface="Roboto Light"/>
              <a:cs typeface="Roboto Light"/>
            </a:endParaRPr>
          </a:p>
          <a:p>
            <a:pPr eaLnBrk="1" hangingPunct="1"/>
            <a:r>
              <a:rPr lang="en-US" sz="1200" dirty="0" smtClean="0">
                <a:latin typeface="Roboto Light"/>
                <a:cs typeface="Roboto Light"/>
              </a:rPr>
              <a:t>Technology Skill Level</a:t>
            </a:r>
          </a:p>
          <a:p>
            <a:pPr eaLnBrk="1" hangingPunct="1"/>
            <a:r>
              <a:rPr lang="en-US" sz="1200" dirty="0" smtClean="0">
                <a:solidFill>
                  <a:schemeClr val="bg1">
                    <a:lumMod val="50000"/>
                  </a:schemeClr>
                </a:solidFill>
                <a:latin typeface="Roboto Light"/>
                <a:cs typeface="Roboto Light"/>
              </a:rPr>
              <a:t>This user is very comfortable using web technologies, and has high bandwidth access, allowing for an unimpeded browsing experience. This user is more likely to use a desktop platform to access the product.</a:t>
            </a:r>
            <a:endParaRPr lang="en-GB" sz="1200" dirty="0" smtClean="0">
              <a:solidFill>
                <a:schemeClr val="bg1">
                  <a:lumMod val="50000"/>
                </a:schemeClr>
              </a:solidFill>
              <a:latin typeface="Roboto Light"/>
              <a:cs typeface="Roboto Light"/>
            </a:endParaRPr>
          </a:p>
          <a:p>
            <a:pPr eaLnBrk="1" hangingPunct="1"/>
            <a:endParaRPr lang="en-GB" sz="1200" dirty="0">
              <a:solidFill>
                <a:srgbClr val="7F7F7F"/>
              </a:solidFill>
              <a:latin typeface="Roboto Light"/>
              <a:cs typeface="Roboto Light"/>
            </a:endParaRPr>
          </a:p>
          <a:p>
            <a:pPr eaLnBrk="1" hangingPunct="1"/>
            <a:r>
              <a:rPr lang="en-GB" sz="1200" dirty="0" smtClean="0">
                <a:latin typeface="Roboto Light"/>
                <a:cs typeface="Roboto Light"/>
              </a:rPr>
              <a:t>Objectives</a:t>
            </a:r>
            <a:endParaRPr lang="en-GB" sz="1200" dirty="0" smtClean="0">
              <a:solidFill>
                <a:srgbClr val="7F7F7F"/>
              </a:solidFill>
              <a:latin typeface="Roboto Light"/>
              <a:cs typeface="Roboto Light"/>
            </a:endParaRPr>
          </a:p>
          <a:p>
            <a:pPr eaLnBrk="1" hangingPunct="1">
              <a:buFont typeface="Wingdings" charset="0"/>
              <a:buChar char="§"/>
            </a:pPr>
            <a:r>
              <a:rPr lang="en-GB" sz="1200" dirty="0" smtClean="0">
                <a:solidFill>
                  <a:srgbClr val="7F7F7F"/>
                </a:solidFill>
                <a:latin typeface="Roboto Light"/>
                <a:cs typeface="Roboto Light"/>
              </a:rPr>
              <a:t>View travel safety information</a:t>
            </a:r>
          </a:p>
          <a:p>
            <a:pPr eaLnBrk="1" hangingPunct="1">
              <a:buFont typeface="Wingdings" charset="0"/>
              <a:buChar char="§"/>
            </a:pPr>
            <a:r>
              <a:rPr lang="en-GB" sz="1200" dirty="0" smtClean="0">
                <a:solidFill>
                  <a:srgbClr val="7F7F7F"/>
                </a:solidFill>
                <a:latin typeface="Roboto Light"/>
                <a:cs typeface="Roboto Light"/>
              </a:rPr>
              <a:t>View air &amp; water quality information</a:t>
            </a:r>
          </a:p>
          <a:p>
            <a:pPr eaLnBrk="1" hangingPunct="1">
              <a:buFont typeface="Wingdings" charset="0"/>
              <a:buChar char="§"/>
            </a:pPr>
            <a:r>
              <a:rPr lang="en-GB" sz="1200" dirty="0" smtClean="0">
                <a:solidFill>
                  <a:srgbClr val="7F7F7F"/>
                </a:solidFill>
                <a:latin typeface="Roboto Light"/>
                <a:cs typeface="Roboto Light"/>
              </a:rPr>
              <a:t>View demographic information about people in a county</a:t>
            </a:r>
          </a:p>
          <a:p>
            <a:pPr eaLnBrk="1" hangingPunct="1">
              <a:buFont typeface="Wingdings" charset="0"/>
              <a:buChar char="§"/>
            </a:pPr>
            <a:endParaRPr lang="en-GB" sz="1200" dirty="0">
              <a:solidFill>
                <a:srgbClr val="7F7F7F"/>
              </a:solidFill>
              <a:latin typeface="Roboto Light"/>
              <a:cs typeface="Roboto Light"/>
            </a:endParaRPr>
          </a:p>
          <a:p>
            <a:pPr eaLnBrk="1" hangingPunct="1"/>
            <a:r>
              <a:rPr lang="en-GB" sz="1200" dirty="0" smtClean="0">
                <a:latin typeface="Roboto Light"/>
                <a:cs typeface="Roboto Light"/>
              </a:rPr>
              <a:t>Motivation</a:t>
            </a:r>
            <a:endParaRPr lang="en-GB" sz="1200" dirty="0">
              <a:latin typeface="Roboto Light"/>
              <a:cs typeface="Roboto Light"/>
            </a:endParaRPr>
          </a:p>
          <a:p>
            <a:pPr eaLnBrk="1" hangingPunct="1"/>
            <a:r>
              <a:rPr lang="en-GB" sz="1200" dirty="0" smtClean="0">
                <a:solidFill>
                  <a:srgbClr val="7F7F7F"/>
                </a:solidFill>
                <a:latin typeface="Roboto Light"/>
                <a:cs typeface="Roboto Light"/>
              </a:rPr>
              <a:t>To gather sufficient data to provide intelligent reports enabling informed decision making to his supervisors</a:t>
            </a: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Tools: </a:t>
            </a:r>
            <a:r>
              <a:rPr lang="en-US" sz="1200" dirty="0" smtClean="0">
                <a:solidFill>
                  <a:srgbClr val="7F7F7F"/>
                </a:solidFill>
                <a:latin typeface="Roboto Light"/>
                <a:cs typeface="Roboto Light"/>
              </a:rPr>
              <a:t>Internet Explorer, Google Chrome, Mozilla Firefox, Opera</a:t>
            </a:r>
            <a:endParaRPr lang="en-US" sz="1200" dirty="0">
              <a:solidFill>
                <a:srgbClr val="7F7F7F"/>
              </a:solidFill>
              <a:latin typeface="Roboto Light"/>
              <a:cs typeface="Roboto Light"/>
            </a:endParaRPr>
          </a:p>
          <a:p>
            <a:pPr eaLnBrk="1" hangingPunct="1"/>
            <a:endParaRPr lang="en-GB" sz="1200" dirty="0" smtClean="0">
              <a:solidFill>
                <a:srgbClr val="7F7F7F"/>
              </a:solidFill>
              <a:latin typeface="Roboto Light"/>
              <a:cs typeface="Roboto Light"/>
            </a:endParaRPr>
          </a:p>
        </p:txBody>
      </p:sp>
      <p:pic>
        <p:nvPicPr>
          <p:cNvPr id="3" name="Picture 2" descr="images-3.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825" y="2119108"/>
            <a:ext cx="2324100" cy="3492500"/>
          </a:xfrm>
          <a:prstGeom prst="rect">
            <a:avLst/>
          </a:prstGeom>
        </p:spPr>
      </p:pic>
    </p:spTree>
    <p:extLst>
      <p:ext uri="{BB962C8B-B14F-4D97-AF65-F5344CB8AC3E}">
        <p14:creationId xmlns:p14="http://schemas.microsoft.com/office/powerpoint/2010/main" val="135049002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08050"/>
          </a:xfrm>
          <a:prstGeom prst="rect">
            <a:avLst/>
          </a:prstGeom>
          <a:solidFill>
            <a:srgbClr val="FD85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cs typeface="Arial" charset="0"/>
            </a:endParaRPr>
          </a:p>
        </p:txBody>
      </p:sp>
      <p:cxnSp>
        <p:nvCxnSpPr>
          <p:cNvPr id="6" name="Straight Connector 5"/>
          <p:cNvCxnSpPr/>
          <p:nvPr/>
        </p:nvCxnSpPr>
        <p:spPr>
          <a:xfrm rot="5400000">
            <a:off x="1654969" y="3680619"/>
            <a:ext cx="48244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images-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244" y="2348880"/>
            <a:ext cx="2451100" cy="3314700"/>
          </a:xfrm>
          <a:prstGeom prst="rect">
            <a:avLst/>
          </a:prstGeom>
        </p:spPr>
      </p:pic>
      <p:sp>
        <p:nvSpPr>
          <p:cNvPr id="11" name="TextBox 5"/>
          <p:cNvSpPr txBox="1">
            <a:spLocks noChangeArrowheads="1"/>
          </p:cNvSpPr>
          <p:nvPr/>
        </p:nvSpPr>
        <p:spPr bwMode="auto">
          <a:xfrm>
            <a:off x="611188" y="332656"/>
            <a:ext cx="403282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3200" dirty="0" smtClean="0">
                <a:solidFill>
                  <a:schemeClr val="bg1"/>
                </a:solidFill>
                <a:latin typeface="Roboto Black"/>
                <a:cs typeface="Roboto Black"/>
              </a:rPr>
              <a:t>Explorer</a:t>
            </a:r>
            <a:endParaRPr lang="en-GB" sz="3200" dirty="0">
              <a:solidFill>
                <a:schemeClr val="bg1"/>
              </a:solidFill>
              <a:latin typeface="Roboto Black"/>
              <a:cs typeface="Roboto Black"/>
            </a:endParaRPr>
          </a:p>
          <a:p>
            <a:pPr eaLnBrk="1" hangingPunct="1"/>
            <a:r>
              <a:rPr lang="en-GB" sz="1400" dirty="0">
                <a:latin typeface="Calibri" charset="0"/>
              </a:rPr>
              <a:t/>
            </a:r>
            <a:br>
              <a:rPr lang="en-GB" sz="1400" dirty="0">
                <a:latin typeface="Calibri" charset="0"/>
              </a:rPr>
            </a:br>
            <a:r>
              <a:rPr lang="en-GB" sz="1400" dirty="0">
                <a:latin typeface="Roboto Light"/>
                <a:cs typeface="Roboto Light"/>
              </a:rPr>
              <a:t>Profile	   </a:t>
            </a:r>
            <a:r>
              <a:rPr lang="en-GB" sz="1400" dirty="0" smtClean="0">
                <a:solidFill>
                  <a:srgbClr val="7F7F7F"/>
                </a:solidFill>
                <a:latin typeface="Roboto Light"/>
                <a:cs typeface="Roboto Light"/>
              </a:rPr>
              <a:t>Explorer</a:t>
            </a:r>
            <a:endParaRPr lang="en-GB" sz="1400" dirty="0">
              <a:solidFill>
                <a:srgbClr val="7F7F7F"/>
              </a:solidFill>
              <a:latin typeface="Roboto Light"/>
              <a:cs typeface="Roboto Light"/>
            </a:endParaRPr>
          </a:p>
          <a:p>
            <a:pPr eaLnBrk="1" hangingPunct="1"/>
            <a:r>
              <a:rPr lang="en-GB" sz="1400" dirty="0" smtClean="0">
                <a:latin typeface="Roboto Light"/>
                <a:cs typeface="Roboto Light"/>
              </a:rPr>
              <a:t>Name	   </a:t>
            </a:r>
            <a:r>
              <a:rPr lang="en-GB" sz="1400" dirty="0" smtClean="0">
                <a:solidFill>
                  <a:schemeClr val="bg1">
                    <a:lumMod val="50000"/>
                  </a:schemeClr>
                </a:solidFill>
                <a:latin typeface="Roboto Light"/>
                <a:cs typeface="Roboto Light"/>
              </a:rPr>
              <a:t>Barbara</a:t>
            </a:r>
          </a:p>
          <a:p>
            <a:pPr eaLnBrk="1" hangingPunct="1"/>
            <a:r>
              <a:rPr lang="en-GB" sz="1400" dirty="0" smtClean="0">
                <a:latin typeface="Roboto Light"/>
                <a:cs typeface="Roboto Light"/>
              </a:rPr>
              <a:t>Age</a:t>
            </a:r>
            <a:r>
              <a:rPr lang="en-GB" sz="1400" dirty="0" smtClean="0">
                <a:solidFill>
                  <a:srgbClr val="7F7F7F"/>
                </a:solidFill>
                <a:latin typeface="Roboto Light"/>
                <a:cs typeface="Roboto Light"/>
              </a:rPr>
              <a:t>   </a:t>
            </a:r>
            <a:r>
              <a:rPr lang="en-GB" sz="1400" dirty="0">
                <a:solidFill>
                  <a:srgbClr val="7F7F7F"/>
                </a:solidFill>
                <a:latin typeface="Roboto Light"/>
                <a:cs typeface="Roboto Light"/>
              </a:rPr>
              <a:t>	  </a:t>
            </a:r>
            <a:r>
              <a:rPr lang="en-GB" sz="1400" dirty="0" smtClean="0">
                <a:solidFill>
                  <a:srgbClr val="7F7F7F"/>
                </a:solidFill>
                <a:latin typeface="Roboto Light"/>
                <a:cs typeface="Roboto Light"/>
              </a:rPr>
              <a:t> 68</a:t>
            </a:r>
            <a:endParaRPr lang="en-GB" sz="1400" dirty="0">
              <a:solidFill>
                <a:srgbClr val="7F7F7F"/>
              </a:solidFill>
              <a:latin typeface="Roboto Light"/>
              <a:cs typeface="Roboto Light"/>
            </a:endParaRPr>
          </a:p>
          <a:p>
            <a:pPr eaLnBrk="1" hangingPunct="1"/>
            <a:r>
              <a:rPr lang="en-GB" sz="1400" dirty="0" smtClean="0">
                <a:latin typeface="Calibri" charset="0"/>
              </a:rPr>
              <a:t> </a:t>
            </a:r>
            <a:endParaRPr lang="en-GB" sz="1400" dirty="0">
              <a:latin typeface="Calibri" charset="0"/>
            </a:endParaRPr>
          </a:p>
          <a:p>
            <a:pPr eaLnBrk="1" hangingPunct="1"/>
            <a:endParaRPr lang="en-GB" dirty="0">
              <a:latin typeface="Calibri" charset="0"/>
            </a:endParaRPr>
          </a:p>
        </p:txBody>
      </p:sp>
      <p:sp>
        <p:nvSpPr>
          <p:cNvPr id="12" name="TextBox 12"/>
          <p:cNvSpPr txBox="1">
            <a:spLocks noChangeArrowheads="1"/>
          </p:cNvSpPr>
          <p:nvPr/>
        </p:nvSpPr>
        <p:spPr bwMode="auto">
          <a:xfrm>
            <a:off x="4427984" y="1268760"/>
            <a:ext cx="4464942" cy="5632311"/>
          </a:xfrm>
          <a:prstGeom prst="rect">
            <a:avLst/>
          </a:prstGeom>
          <a:noFill/>
          <a:ln w="9525">
            <a:noFill/>
            <a:miter lim="800000"/>
            <a:headEnd/>
            <a:tailEnd/>
          </a:ln>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1200" dirty="0">
                <a:latin typeface="Roboto Light"/>
                <a:cs typeface="Roboto Light"/>
              </a:rPr>
              <a:t/>
            </a:r>
            <a:br>
              <a:rPr lang="en-GB" sz="1200" dirty="0">
                <a:latin typeface="Roboto Light"/>
                <a:cs typeface="Roboto Light"/>
              </a:rPr>
            </a:br>
            <a:r>
              <a:rPr lang="en-GB" sz="1200" dirty="0">
                <a:latin typeface="Roboto Light"/>
                <a:cs typeface="Roboto Light"/>
              </a:rPr>
              <a:t>Description</a:t>
            </a:r>
          </a:p>
          <a:p>
            <a:pPr eaLnBrk="1" hangingPunct="1"/>
            <a:r>
              <a:rPr lang="en-GB" sz="1200" dirty="0" smtClean="0">
                <a:solidFill>
                  <a:srgbClr val="7F7F7F"/>
                </a:solidFill>
                <a:latin typeface="Roboto Light"/>
                <a:cs typeface="Roboto Light"/>
              </a:rPr>
              <a:t>Barbara is a 68 year old woman who is interested in exploring the living quality data of her county, as well as comparison against other counties</a:t>
            </a: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Mission</a:t>
            </a:r>
            <a:endParaRPr lang="en-GB" sz="1200" dirty="0">
              <a:latin typeface="Roboto Light"/>
              <a:cs typeface="Roboto Light"/>
            </a:endParaRPr>
          </a:p>
          <a:p>
            <a:pPr eaLnBrk="1" hangingPunct="1"/>
            <a:r>
              <a:rPr lang="en-US" sz="1200" dirty="0" smtClean="0">
                <a:solidFill>
                  <a:srgbClr val="7F7F7F"/>
                </a:solidFill>
                <a:latin typeface="Roboto Light"/>
                <a:cs typeface="Roboto Light"/>
              </a:rPr>
              <a:t>Barbara wants to discover data about the quality of her county across several dimensions primarily for informational purposes. She also would like to compare the data of her own county against that of </a:t>
            </a:r>
            <a:r>
              <a:rPr lang="en-US" sz="1200" dirty="0" smtClean="0">
                <a:solidFill>
                  <a:srgbClr val="7F7F7F"/>
                </a:solidFill>
                <a:latin typeface="Roboto Light"/>
                <a:cs typeface="Roboto Light"/>
              </a:rPr>
              <a:t>others</a:t>
            </a:r>
          </a:p>
          <a:p>
            <a:pPr eaLnBrk="1" hangingPunct="1"/>
            <a:endParaRPr lang="en-US" sz="1200" dirty="0">
              <a:solidFill>
                <a:srgbClr val="7F7F7F"/>
              </a:solidFill>
              <a:latin typeface="Roboto Light"/>
              <a:cs typeface="Roboto Light"/>
            </a:endParaRPr>
          </a:p>
          <a:p>
            <a:pPr eaLnBrk="1" hangingPunct="1"/>
            <a:r>
              <a:rPr lang="en-US" sz="1200" dirty="0">
                <a:latin typeface="Roboto Light"/>
                <a:cs typeface="Roboto Light"/>
              </a:rPr>
              <a:t>Technology Skill Level</a:t>
            </a:r>
          </a:p>
          <a:p>
            <a:pPr eaLnBrk="1" hangingPunct="1"/>
            <a:r>
              <a:rPr lang="en-US" sz="1200" dirty="0">
                <a:solidFill>
                  <a:schemeClr val="bg1">
                    <a:lumMod val="50000"/>
                  </a:schemeClr>
                </a:solidFill>
                <a:latin typeface="Roboto Light"/>
                <a:cs typeface="Roboto Light"/>
              </a:rPr>
              <a:t>This user is </a:t>
            </a:r>
            <a:r>
              <a:rPr lang="en-US" sz="1200" dirty="0" smtClean="0">
                <a:solidFill>
                  <a:schemeClr val="bg1">
                    <a:lumMod val="50000"/>
                  </a:schemeClr>
                </a:solidFill>
                <a:latin typeface="Roboto Light"/>
                <a:cs typeface="Roboto Light"/>
              </a:rPr>
              <a:t>not a new adopter, but is comfortable using web browsers. This users is likely to access the product via both desktop and mobile devices.</a:t>
            </a:r>
            <a:endParaRPr lang="en-GB" sz="1200" dirty="0" smtClean="0">
              <a:solidFill>
                <a:srgbClr val="7F7F7F"/>
              </a:solidFill>
              <a:latin typeface="Roboto Light"/>
              <a:cs typeface="Roboto Light"/>
            </a:endParaRPr>
          </a:p>
          <a:p>
            <a:pPr eaLnBrk="1" hangingPunct="1"/>
            <a:endParaRPr lang="en-GB" sz="1200" dirty="0">
              <a:solidFill>
                <a:srgbClr val="7F7F7F"/>
              </a:solidFill>
              <a:latin typeface="Roboto Light"/>
              <a:cs typeface="Roboto Light"/>
            </a:endParaRPr>
          </a:p>
          <a:p>
            <a:pPr eaLnBrk="1" hangingPunct="1"/>
            <a:r>
              <a:rPr lang="en-GB" sz="1200" dirty="0" smtClean="0">
                <a:latin typeface="Roboto Light"/>
                <a:cs typeface="Roboto Light"/>
              </a:rPr>
              <a:t>Objectives</a:t>
            </a:r>
            <a:endParaRPr lang="en-GB" sz="1200" dirty="0" smtClean="0">
              <a:solidFill>
                <a:srgbClr val="7F7F7F"/>
              </a:solidFill>
              <a:latin typeface="Roboto Light"/>
              <a:cs typeface="Roboto Light"/>
            </a:endParaRPr>
          </a:p>
          <a:p>
            <a:pPr eaLnBrk="1" hangingPunct="1">
              <a:buFont typeface="Wingdings" charset="0"/>
              <a:buChar char="§"/>
            </a:pPr>
            <a:r>
              <a:rPr lang="en-GB" sz="1200" dirty="0" smtClean="0">
                <a:solidFill>
                  <a:srgbClr val="7F7F7F"/>
                </a:solidFill>
                <a:latin typeface="Roboto Light"/>
                <a:cs typeface="Roboto Light"/>
              </a:rPr>
              <a:t>View travel safety information</a:t>
            </a:r>
          </a:p>
          <a:p>
            <a:pPr eaLnBrk="1" hangingPunct="1">
              <a:buFont typeface="Wingdings" charset="0"/>
              <a:buChar char="§"/>
            </a:pPr>
            <a:r>
              <a:rPr lang="en-GB" sz="1200" dirty="0" smtClean="0">
                <a:solidFill>
                  <a:srgbClr val="7F7F7F"/>
                </a:solidFill>
                <a:latin typeface="Roboto Light"/>
                <a:cs typeface="Roboto Light"/>
              </a:rPr>
              <a:t>View air &amp; water quality information</a:t>
            </a:r>
          </a:p>
          <a:p>
            <a:pPr eaLnBrk="1" hangingPunct="1">
              <a:buFont typeface="Wingdings" charset="0"/>
              <a:buChar char="§"/>
            </a:pPr>
            <a:r>
              <a:rPr lang="en-GB" sz="1200" dirty="0">
                <a:solidFill>
                  <a:srgbClr val="7F7F7F"/>
                </a:solidFill>
                <a:latin typeface="Roboto Light"/>
                <a:cs typeface="Roboto Light"/>
              </a:rPr>
              <a:t>View demographic information about people in a </a:t>
            </a:r>
            <a:r>
              <a:rPr lang="en-GB" sz="1200" dirty="0" smtClean="0">
                <a:solidFill>
                  <a:srgbClr val="7F7F7F"/>
                </a:solidFill>
                <a:latin typeface="Roboto Light"/>
                <a:cs typeface="Roboto Light"/>
              </a:rPr>
              <a:t>county</a:t>
            </a:r>
          </a:p>
          <a:p>
            <a:pPr eaLnBrk="1" hangingPunct="1">
              <a:buFont typeface="Wingdings" charset="0"/>
              <a:buChar char="§"/>
            </a:pPr>
            <a:endParaRPr lang="en-GB" sz="1200" dirty="0">
              <a:solidFill>
                <a:srgbClr val="7F7F7F"/>
              </a:solidFill>
              <a:latin typeface="Roboto Light"/>
              <a:cs typeface="Roboto Light"/>
            </a:endParaRPr>
          </a:p>
          <a:p>
            <a:pPr eaLnBrk="1" hangingPunct="1"/>
            <a:r>
              <a:rPr lang="en-GB" sz="1200" dirty="0" smtClean="0">
                <a:latin typeface="Roboto Light"/>
                <a:cs typeface="Roboto Light"/>
              </a:rPr>
              <a:t>Motivation</a:t>
            </a:r>
            <a:endParaRPr lang="en-GB" sz="1200" dirty="0">
              <a:latin typeface="Roboto Light"/>
              <a:cs typeface="Roboto Light"/>
            </a:endParaRPr>
          </a:p>
          <a:p>
            <a:pPr eaLnBrk="1" hangingPunct="1"/>
            <a:r>
              <a:rPr lang="en-GB" sz="1200" dirty="0" smtClean="0">
                <a:solidFill>
                  <a:srgbClr val="7F7F7F"/>
                </a:solidFill>
                <a:latin typeface="Roboto Light"/>
                <a:cs typeface="Roboto Light"/>
              </a:rPr>
              <a:t>To discover more information about her county, and how it compares to other counties</a:t>
            </a: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Tools: </a:t>
            </a:r>
            <a:r>
              <a:rPr lang="en-US" sz="1200" dirty="0" smtClean="0">
                <a:solidFill>
                  <a:srgbClr val="7F7F7F"/>
                </a:solidFill>
                <a:latin typeface="Roboto Light"/>
                <a:cs typeface="Roboto Light"/>
              </a:rPr>
              <a:t>Internet Explorer, Google Chrome, Mozilla Firefox, Opera</a:t>
            </a:r>
            <a:endParaRPr lang="en-US" sz="1200" dirty="0">
              <a:solidFill>
                <a:srgbClr val="7F7F7F"/>
              </a:solidFill>
              <a:latin typeface="Roboto Light"/>
              <a:cs typeface="Roboto Light"/>
            </a:endParaRPr>
          </a:p>
          <a:p>
            <a:pPr eaLnBrk="1" hangingPunct="1"/>
            <a:endParaRPr lang="en-GB" sz="1200" dirty="0" smtClean="0">
              <a:solidFill>
                <a:srgbClr val="7F7F7F"/>
              </a:solidFill>
              <a:latin typeface="Roboto Light"/>
              <a:cs typeface="Roboto Light"/>
            </a:endParaRPr>
          </a:p>
        </p:txBody>
      </p:sp>
    </p:spTree>
    <p:extLst>
      <p:ext uri="{BB962C8B-B14F-4D97-AF65-F5344CB8AC3E}">
        <p14:creationId xmlns:p14="http://schemas.microsoft.com/office/powerpoint/2010/main" val="118964142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ounded Rectangle 116"/>
          <p:cNvSpPr/>
          <p:nvPr/>
        </p:nvSpPr>
        <p:spPr>
          <a:xfrm>
            <a:off x="3707000" y="1412776"/>
            <a:ext cx="1873112" cy="516816"/>
          </a:xfrm>
          <a:prstGeom prst="roundRect">
            <a:avLst>
              <a:gd name="adj" fmla="val 37793"/>
            </a:avLst>
          </a:prstGeom>
          <a:solidFill>
            <a:srgbClr val="4E6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FFFFFF"/>
                </a:solidFill>
                <a:latin typeface="Roboto Light"/>
                <a:cs typeface="Roboto Light"/>
              </a:rPr>
              <a:t>User navigates to Search page</a:t>
            </a:r>
            <a:endParaRPr lang="en-US" sz="1300" dirty="0">
              <a:solidFill>
                <a:srgbClr val="FFFFFF"/>
              </a:solidFill>
              <a:latin typeface="Roboto Light"/>
              <a:cs typeface="Roboto Light"/>
            </a:endParaRPr>
          </a:p>
        </p:txBody>
      </p:sp>
      <p:sp>
        <p:nvSpPr>
          <p:cNvPr id="115" name="Rectangle 114"/>
          <p:cNvSpPr/>
          <p:nvPr/>
        </p:nvSpPr>
        <p:spPr>
          <a:xfrm>
            <a:off x="0" y="0"/>
            <a:ext cx="9144000" cy="908050"/>
          </a:xfrm>
          <a:prstGeom prst="rect">
            <a:avLst/>
          </a:prstGeom>
          <a:solidFill>
            <a:srgbClr val="FD85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DBDBDB"/>
              </a:solidFill>
              <a:cs typeface="Arial" charset="0"/>
            </a:endParaRPr>
          </a:p>
        </p:txBody>
      </p:sp>
      <p:sp>
        <p:nvSpPr>
          <p:cNvPr id="116" name="TextBox 5"/>
          <p:cNvSpPr txBox="1">
            <a:spLocks noChangeArrowheads="1"/>
          </p:cNvSpPr>
          <p:nvPr/>
        </p:nvSpPr>
        <p:spPr bwMode="auto">
          <a:xfrm>
            <a:off x="3669258" y="167007"/>
            <a:ext cx="1944588"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3200" dirty="0" smtClean="0">
                <a:solidFill>
                  <a:schemeClr val="bg1"/>
                </a:solidFill>
                <a:latin typeface="Roboto Black"/>
                <a:cs typeface="Roboto Black"/>
              </a:rPr>
              <a:t>Workflow</a:t>
            </a:r>
            <a:endParaRPr lang="en-GB" sz="3200" dirty="0">
              <a:solidFill>
                <a:schemeClr val="bg1"/>
              </a:solidFill>
              <a:latin typeface="Roboto Black"/>
              <a:cs typeface="Roboto Black"/>
            </a:endParaRPr>
          </a:p>
        </p:txBody>
      </p:sp>
      <p:sp>
        <p:nvSpPr>
          <p:cNvPr id="125" name="TextBox 124"/>
          <p:cNvSpPr txBox="1"/>
          <p:nvPr/>
        </p:nvSpPr>
        <p:spPr>
          <a:xfrm>
            <a:off x="3707904" y="2165657"/>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User enters a </a:t>
            </a:r>
            <a:r>
              <a:rPr lang="en-US" sz="1400" dirty="0">
                <a:solidFill>
                  <a:srgbClr val="FFFFFF"/>
                </a:solidFill>
                <a:latin typeface="Roboto Light"/>
                <a:cs typeface="Roboto Light"/>
              </a:rPr>
              <a:t>c</a:t>
            </a:r>
            <a:r>
              <a:rPr lang="en-US" sz="1400" dirty="0" smtClean="0">
                <a:solidFill>
                  <a:srgbClr val="FFFFFF"/>
                </a:solidFill>
                <a:latin typeface="Roboto Light"/>
                <a:cs typeface="Roboto Light"/>
              </a:rPr>
              <a:t>ounty into Search field</a:t>
            </a:r>
            <a:endParaRPr lang="en-US" sz="1400" dirty="0">
              <a:solidFill>
                <a:srgbClr val="FFFFFF"/>
              </a:solidFill>
              <a:latin typeface="Roboto Light"/>
              <a:cs typeface="Roboto Light"/>
            </a:endParaRPr>
          </a:p>
        </p:txBody>
      </p:sp>
      <p:sp>
        <p:nvSpPr>
          <p:cNvPr id="126" name="TextBox 125"/>
          <p:cNvSpPr txBox="1"/>
          <p:nvPr/>
        </p:nvSpPr>
        <p:spPr>
          <a:xfrm>
            <a:off x="3707904" y="2930548"/>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New page loads data for County</a:t>
            </a:r>
            <a:endParaRPr lang="en-US" sz="1400" dirty="0">
              <a:solidFill>
                <a:srgbClr val="FFFFFF"/>
              </a:solidFill>
              <a:latin typeface="Roboto Light"/>
              <a:cs typeface="Roboto Light"/>
            </a:endParaRPr>
          </a:p>
        </p:txBody>
      </p:sp>
      <p:sp>
        <p:nvSpPr>
          <p:cNvPr id="127" name="TextBox 126"/>
          <p:cNvSpPr txBox="1"/>
          <p:nvPr/>
        </p:nvSpPr>
        <p:spPr>
          <a:xfrm>
            <a:off x="3707904" y="3695439"/>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User navigates to Detail view</a:t>
            </a:r>
            <a:endParaRPr lang="en-US" sz="1400" dirty="0">
              <a:solidFill>
                <a:srgbClr val="FFFFFF"/>
              </a:solidFill>
              <a:latin typeface="Roboto Light"/>
              <a:cs typeface="Roboto Light"/>
            </a:endParaRPr>
          </a:p>
        </p:txBody>
      </p:sp>
      <p:sp>
        <p:nvSpPr>
          <p:cNvPr id="129" name="TextBox 128"/>
          <p:cNvSpPr txBox="1"/>
          <p:nvPr/>
        </p:nvSpPr>
        <p:spPr>
          <a:xfrm>
            <a:off x="3707904" y="4460330"/>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User Reviews Information</a:t>
            </a:r>
            <a:endParaRPr lang="en-US" sz="1400" dirty="0">
              <a:solidFill>
                <a:srgbClr val="FFFFFF"/>
              </a:solidFill>
              <a:latin typeface="Roboto Light"/>
              <a:cs typeface="Roboto Light"/>
            </a:endParaRPr>
          </a:p>
        </p:txBody>
      </p:sp>
      <p:cxnSp>
        <p:nvCxnSpPr>
          <p:cNvPr id="3" name="Straight Arrow Connector 2"/>
          <p:cNvCxnSpPr>
            <a:stCxn id="126" idx="2"/>
            <a:endCxn id="127" idx="0"/>
          </p:cNvCxnSpPr>
          <p:nvPr/>
        </p:nvCxnSpPr>
        <p:spPr>
          <a:xfrm>
            <a:off x="4644008" y="3453768"/>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7" idx="2"/>
            <a:endCxn id="129" idx="0"/>
          </p:cNvCxnSpPr>
          <p:nvPr/>
        </p:nvCxnSpPr>
        <p:spPr>
          <a:xfrm>
            <a:off x="4644008" y="4218659"/>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9" idx="2"/>
          </p:cNvCxnSpPr>
          <p:nvPr/>
        </p:nvCxnSpPr>
        <p:spPr>
          <a:xfrm>
            <a:off x="4644008" y="4983550"/>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644008" y="2688877"/>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644008" y="1923986"/>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3707000" y="5225221"/>
            <a:ext cx="1873112" cy="1044892"/>
          </a:xfrm>
          <a:prstGeom prst="roundRect">
            <a:avLst>
              <a:gd name="adj" fmla="val 37793"/>
            </a:avLst>
          </a:prstGeom>
          <a:solidFill>
            <a:srgbClr val="4E6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FF"/>
                </a:solidFill>
                <a:latin typeface="Roboto Light"/>
                <a:cs typeface="Roboto Light"/>
              </a:rPr>
              <a:t>User conducts additional searches as necessary</a:t>
            </a:r>
            <a:endParaRPr lang="en-US" sz="1400" dirty="0">
              <a:solidFill>
                <a:srgbClr val="FFFFFF"/>
              </a:solidFill>
              <a:latin typeface="Roboto Light"/>
              <a:cs typeface="Roboto Light"/>
            </a:endParaRPr>
          </a:p>
        </p:txBody>
      </p:sp>
      <p:sp>
        <p:nvSpPr>
          <p:cNvPr id="2" name="TextBox 1"/>
          <p:cNvSpPr txBox="1"/>
          <p:nvPr/>
        </p:nvSpPr>
        <p:spPr>
          <a:xfrm>
            <a:off x="5568522" y="2163245"/>
            <a:ext cx="2963917" cy="276999"/>
          </a:xfrm>
          <a:prstGeom prst="rect">
            <a:avLst/>
          </a:prstGeom>
          <a:noFill/>
        </p:spPr>
        <p:txBody>
          <a:bodyPr wrap="square" rtlCol="0">
            <a:spAutoFit/>
          </a:bodyPr>
          <a:lstStyle/>
          <a:p>
            <a:r>
              <a:rPr lang="en-US" sz="1200" dirty="0" smtClean="0">
                <a:solidFill>
                  <a:srgbClr val="FF0000"/>
                </a:solidFill>
              </a:rPr>
              <a:t>*Verification of field data occurs here</a:t>
            </a:r>
            <a:endParaRPr lang="en-US" sz="1200" dirty="0">
              <a:solidFill>
                <a:srgbClr val="FF0000"/>
              </a:solidFill>
            </a:endParaRPr>
          </a:p>
        </p:txBody>
      </p:sp>
    </p:spTree>
    <p:extLst>
      <p:ext uri="{BB962C8B-B14F-4D97-AF65-F5344CB8AC3E}">
        <p14:creationId xmlns:p14="http://schemas.microsoft.com/office/powerpoint/2010/main" val="737687215"/>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Person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Persona.pot</Template>
  <TotalTime>6687</TotalTime>
  <Words>45</Words>
  <Application>Microsoft Macintosh PowerPoint</Application>
  <PresentationFormat>On-screen Show (4:3)</PresentationFormat>
  <Paragraphs>78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Calibri</vt:lpstr>
      <vt:lpstr>ＭＳ Ｐゴシック</vt:lpstr>
      <vt:lpstr>Roboto Black</vt:lpstr>
      <vt:lpstr>Roboto Light</vt:lpstr>
      <vt:lpstr>Wingdings</vt:lpstr>
      <vt:lpstr>Arial</vt:lpstr>
      <vt:lpstr>Persona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leigh</dc:creator>
  <cp:lastModifiedBy>Microsoft Office User</cp:lastModifiedBy>
  <cp:revision>861</cp:revision>
  <dcterms:created xsi:type="dcterms:W3CDTF">2010-10-25T13:42:28Z</dcterms:created>
  <dcterms:modified xsi:type="dcterms:W3CDTF">2015-03-21T18:16:58Z</dcterms:modified>
</cp:coreProperties>
</file>