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74" r:id="rId2"/>
    <p:sldId id="273" r:id="rId3"/>
    <p:sldId id="290" r:id="rId4"/>
    <p:sldId id="288" r:id="rId5"/>
    <p:sldId id="283" r:id="rId6"/>
    <p:sldId id="304" r:id="rId7"/>
    <p:sldId id="289" r:id="rId8"/>
    <p:sldId id="295" r:id="rId9"/>
    <p:sldId id="296" r:id="rId10"/>
    <p:sldId id="291" r:id="rId11"/>
    <p:sldId id="292" r:id="rId12"/>
    <p:sldId id="297" r:id="rId13"/>
    <p:sldId id="293" r:id="rId14"/>
    <p:sldId id="294" r:id="rId15"/>
    <p:sldId id="299" r:id="rId16"/>
    <p:sldId id="300" r:id="rId17"/>
    <p:sldId id="302" r:id="rId18"/>
    <p:sldId id="303" r:id="rId19"/>
    <p:sldId id="305" r:id="rId20"/>
    <p:sldId id="306" r:id="rId21"/>
    <p:sldId id="307" r:id="rId22"/>
    <p:sldId id="308" r:id="rId23"/>
    <p:sldId id="298" r:id="rId24"/>
    <p:sldId id="282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32">
          <p15:clr>
            <a:srgbClr val="A4A3A4"/>
          </p15:clr>
        </p15:guide>
        <p15:guide id="3" orient="horz" pos="4059">
          <p15:clr>
            <a:srgbClr val="A4A3A4"/>
          </p15:clr>
        </p15:guide>
        <p15:guide id="4" orient="horz" pos="3772">
          <p15:clr>
            <a:srgbClr val="A4A3A4"/>
          </p15:clr>
        </p15:guide>
        <p15:guide id="5" orient="horz" pos="3670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orient="horz" pos="866">
          <p15:clr>
            <a:srgbClr val="A4A3A4"/>
          </p15:clr>
        </p15:guide>
        <p15:guide id="8" orient="horz" pos="938">
          <p15:clr>
            <a:srgbClr val="A4A3A4"/>
          </p15:clr>
        </p15:guide>
        <p15:guide id="9" pos="2880">
          <p15:clr>
            <a:srgbClr val="A4A3A4"/>
          </p15:clr>
        </p15:guide>
        <p15:guide id="10" pos="432">
          <p15:clr>
            <a:srgbClr val="A4A3A4"/>
          </p15:clr>
        </p15:guide>
        <p15:guide id="11" pos="5328">
          <p15:clr>
            <a:srgbClr val="A4A3A4"/>
          </p15:clr>
        </p15:guide>
        <p15:guide id="12" pos="290">
          <p15:clr>
            <a:srgbClr val="A4A3A4"/>
          </p15:clr>
        </p15:guide>
        <p15:guide id="13" pos="5473">
          <p15:clr>
            <a:srgbClr val="A4A3A4"/>
          </p15:clr>
        </p15:guide>
        <p15:guide id="1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EFEFE"/>
    <a:srgbClr val="4CA8D6"/>
    <a:srgbClr val="F8901F"/>
    <a:srgbClr val="4F95CB"/>
    <a:srgbClr val="E46C0A"/>
    <a:srgbClr val="448AD5"/>
    <a:srgbClr val="444343"/>
    <a:srgbClr val="EF7325"/>
    <a:srgbClr val="F6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0" autoAdjust="0"/>
    <p:restoredTop sz="99855" autoAdjust="0"/>
  </p:normalViewPr>
  <p:slideViewPr>
    <p:cSldViewPr snapToGrid="0" snapToObjects="1">
      <p:cViewPr>
        <p:scale>
          <a:sx n="134" d="100"/>
          <a:sy n="134" d="100"/>
        </p:scale>
        <p:origin x="-1264" y="-96"/>
      </p:cViewPr>
      <p:guideLst>
        <p:guide orient="horz" pos="2160"/>
        <p:guide orient="horz" pos="432"/>
        <p:guide orient="horz" pos="4059"/>
        <p:guide orient="horz" pos="3772"/>
        <p:guide orient="horz" pos="3609"/>
        <p:guide orient="horz" pos="287"/>
        <p:guide orient="horz" pos="811"/>
        <p:guide orient="horz" pos="938"/>
        <p:guide pos="2880"/>
        <p:guide pos="569"/>
        <p:guide pos="5328"/>
        <p:guide pos="290"/>
        <p:guide pos="5473"/>
        <p:guide pos="4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46E8-05E4-3644-BCCE-9607534F9B7C}" type="datetimeFigureOut">
              <a:rPr lang="en-US" smtClean="0"/>
              <a:pPr/>
              <a:t>3/22/15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F21F-58D9-554F-8E63-28CDC8778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72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C20A-F5FD-B449-9E78-1E2B0047B83D}" type="datetimeFigureOut">
              <a:rPr lang="en-US" smtClean="0"/>
              <a:pPr/>
              <a:t>3/22/15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DAAE-257C-204E-AAD6-620CB80895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0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cto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2700" y="-51416"/>
            <a:ext cx="9156700" cy="6909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1" y="-138190"/>
            <a:ext cx="10564546" cy="707967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797539" y="685800"/>
            <a:ext cx="556659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i="0" cap="all" dirty="0" smtClean="0">
                <a:solidFill>
                  <a:schemeClr val="bg2">
                    <a:alpha val="9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  <a:latin typeface="Calibri"/>
                <a:cs typeface="Calibri"/>
              </a:rPr>
              <a:t>Efficiency is the new innovation:</a:t>
            </a:r>
          </a:p>
          <a:p>
            <a:pPr algn="r"/>
            <a:r>
              <a:rPr lang="en-US" sz="1900" b="1" i="0" cap="all" dirty="0" smtClean="0">
                <a:solidFill>
                  <a:schemeClr val="bg2">
                    <a:alpha val="9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  <a:latin typeface="Calibri"/>
                <a:cs typeface="Calibri"/>
              </a:rPr>
              <a:t>it defines how we think and deliver.</a:t>
            </a:r>
          </a:p>
          <a:p>
            <a:pPr algn="r"/>
            <a:r>
              <a:rPr lang="en-US" sz="1900" b="1" i="0" cap="all" dirty="0" smtClean="0">
                <a:solidFill>
                  <a:schemeClr val="bg2">
                    <a:alpha val="9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  <a:latin typeface="Calibri"/>
                <a:cs typeface="Calibri"/>
              </a:rPr>
              <a:t>We are constantly challenging</a:t>
            </a:r>
          </a:p>
          <a:p>
            <a:pPr algn="r"/>
            <a:r>
              <a:rPr lang="en-US" sz="1900" b="1" i="0" cap="all" dirty="0" smtClean="0">
                <a:solidFill>
                  <a:schemeClr val="bg2">
                    <a:alpha val="9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  <a:latin typeface="Calibri"/>
                <a:cs typeface="Calibri"/>
              </a:rPr>
              <a:t>the status-quo with new</a:t>
            </a:r>
          </a:p>
          <a:p>
            <a:pPr algn="r"/>
            <a:r>
              <a:rPr lang="en-US" sz="1900" b="1" i="0" cap="all" dirty="0" smtClean="0">
                <a:solidFill>
                  <a:schemeClr val="bg2">
                    <a:alpha val="9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  <a:latin typeface="Calibri"/>
                <a:cs typeface="Calibri"/>
              </a:rPr>
              <a:t>innovations and solutions.</a:t>
            </a:r>
            <a:endParaRPr lang="en-US" sz="1900" b="1" i="0" cap="all" dirty="0">
              <a:solidFill>
                <a:schemeClr val="bg2">
                  <a:alpha val="90000"/>
                </a:schemeClr>
              </a:solidFill>
              <a:effectLst>
                <a:outerShdw blurRad="50800" dist="38100" dir="2700000" algn="tl" rotWithShape="0">
                  <a:schemeClr val="tx1">
                    <a:alpha val="43000"/>
                  </a:schemeClr>
                </a:outerShdw>
              </a:effectLst>
              <a:latin typeface="Calibri"/>
              <a:cs typeface="Calibri"/>
            </a:endParaRPr>
          </a:p>
        </p:txBody>
      </p:sp>
      <p:pic>
        <p:nvPicPr>
          <p:cNvPr id="4" name="Picture 3" descr="octo_logo_inform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66" y="5266005"/>
            <a:ext cx="2008176" cy="482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 flipV="1">
            <a:off x="1107767" y="-1126818"/>
            <a:ext cx="6909419" cy="916304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350" y="5335667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1600 International Dr.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Suite 500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McLean, VA 22102</a:t>
            </a:r>
          </a:p>
          <a:p>
            <a:endParaRPr lang="en-US" sz="1100" b="0" i="0" u="none" strike="noStrike" kern="1200" baseline="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MAIN 571-423-3621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FAX  703-880-0196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6944" y="3244334"/>
            <a:ext cx="30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OCTOCONSULTING.COM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128793" y="342900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04594" y="344468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 rot="5400000" flipV="1">
            <a:off x="1107767" y="-1126818"/>
            <a:ext cx="6909419" cy="916304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1350" y="5335667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1600 International Dr.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Suite 500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McLean, VA 22102</a:t>
            </a:r>
          </a:p>
          <a:p>
            <a:endParaRPr lang="en-US" sz="1100" b="0" i="0" u="none" strike="noStrike" kern="1200" baseline="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MAIN 571-423-3621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FAX  703-880-0196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66944" y="3244334"/>
            <a:ext cx="30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OCTOCONSULTING.COM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28793" y="342900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904594" y="344468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ief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2700" y="-34483"/>
            <a:ext cx="9156700" cy="6909416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7" y="-33571"/>
            <a:ext cx="1882094" cy="2766107"/>
          </a:xfrm>
          <a:prstGeom prst="rect">
            <a:avLst/>
          </a:prstGeom>
        </p:spPr>
      </p:pic>
      <p:sp>
        <p:nvSpPr>
          <p:cNvPr id="24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0375" y="3729600"/>
            <a:ext cx="5618437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600" b="1" i="0" cap="all" baseline="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en-US" dirty="0" smtClean="0"/>
              <a:t>CLICK TO INSERT a TITLE up to </a:t>
            </a:r>
            <a:r>
              <a:rPr lang="en-US" dirty="0" err="1" smtClean="0"/>
              <a:t>tHREE</a:t>
            </a:r>
            <a:r>
              <a:rPr lang="en-US" dirty="0" smtClean="0"/>
              <a:t> lines in length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0375" y="5338337"/>
            <a:ext cx="5618437" cy="296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400" i="0" baseline="0">
                <a:solidFill>
                  <a:srgbClr val="EF7325"/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en-US" dirty="0" smtClean="0"/>
              <a:t>Click to insert Subtitle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0375" y="5749115"/>
            <a:ext cx="3337069" cy="564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600" i="0" baseline="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en-US" dirty="0" smtClean="0"/>
              <a:t>CLICK TO ENTER PRESENTER | 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37" y="1857630"/>
            <a:ext cx="2278724" cy="666009"/>
          </a:xfrm>
          <a:prstGeom prst="rect">
            <a:avLst/>
          </a:prstGeom>
        </p:spPr>
      </p:pic>
      <p:grpSp>
        <p:nvGrpSpPr>
          <p:cNvPr id="33" name="Group 32"/>
          <p:cNvGrpSpPr/>
          <p:nvPr userDrawn="1"/>
        </p:nvGrpSpPr>
        <p:grpSpPr>
          <a:xfrm>
            <a:off x="0" y="1824254"/>
            <a:ext cx="6438273" cy="719230"/>
            <a:chOff x="0" y="1824254"/>
            <a:chExt cx="6438273" cy="719230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0" y="2195269"/>
              <a:ext cx="1170964" cy="515"/>
            </a:xfrm>
            <a:prstGeom prst="line">
              <a:avLst/>
            </a:prstGeom>
            <a:ln w="6350" cmpd="sng">
              <a:solidFill>
                <a:schemeClr val="accent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327734" y="2195270"/>
              <a:ext cx="3863628" cy="514"/>
            </a:xfrm>
            <a:prstGeom prst="line">
              <a:avLst/>
            </a:prstGeom>
            <a:ln w="6350" cmpd="sng">
              <a:solidFill>
                <a:schemeClr val="accent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6290583" y="1824254"/>
              <a:ext cx="147690" cy="53221"/>
            </a:xfrm>
            <a:prstGeom prst="line">
              <a:avLst/>
            </a:prstGeom>
            <a:ln w="6350" cmpd="sng">
              <a:solidFill>
                <a:schemeClr val="accent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290583" y="2480589"/>
              <a:ext cx="147690" cy="62895"/>
            </a:xfrm>
            <a:prstGeom prst="straightConnector1">
              <a:avLst/>
            </a:prstGeom>
            <a:ln w="6350" cmpd="sng">
              <a:solidFill>
                <a:schemeClr val="accent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0"/>
            <p:cNvCxnSpPr/>
            <p:nvPr userDrawn="1"/>
          </p:nvCxnSpPr>
          <p:spPr>
            <a:xfrm>
              <a:off x="6191362" y="2195269"/>
              <a:ext cx="99221" cy="285319"/>
            </a:xfrm>
            <a:prstGeom prst="straightConnector1">
              <a:avLst/>
            </a:prstGeom>
            <a:ln w="6350" cmpd="sng">
              <a:solidFill>
                <a:schemeClr val="accent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0"/>
            <p:cNvCxnSpPr/>
            <p:nvPr userDrawn="1"/>
          </p:nvCxnSpPr>
          <p:spPr>
            <a:xfrm flipH="1">
              <a:off x="6191362" y="1877475"/>
              <a:ext cx="99221" cy="318309"/>
            </a:xfrm>
            <a:prstGeom prst="straightConnector1">
              <a:avLst/>
            </a:prstGeom>
            <a:ln w="6350" cmpd="sng">
              <a:solidFill>
                <a:schemeClr val="accent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 userDrawn="1"/>
        </p:nvSpPr>
        <p:spPr>
          <a:xfrm>
            <a:off x="1193081" y="2052113"/>
            <a:ext cx="1134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RESULTS MATTER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45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4668"/>
            <a:ext cx="7617882" cy="47714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3D3738"/>
                </a:solidFill>
              </a:defRPr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600"/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4668"/>
            <a:ext cx="3797300" cy="44344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3D3738"/>
                </a:solidFill>
                <a:latin typeface="Arial"/>
                <a:cs typeface="Arial"/>
              </a:defRPr>
            </a:lvl1pPr>
            <a:lvl2pPr>
              <a:lnSpc>
                <a:spcPct val="90000"/>
              </a:lnSpc>
              <a:defRPr sz="2000">
                <a:latin typeface="Arial"/>
                <a:cs typeface="Arial"/>
              </a:defRPr>
            </a:lvl2pPr>
            <a:lvl3pPr>
              <a:lnSpc>
                <a:spcPct val="90000"/>
              </a:lnSpc>
              <a:defRPr sz="1600">
                <a:latin typeface="Arial"/>
                <a:cs typeface="Arial"/>
              </a:defRPr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425951" y="1354668"/>
            <a:ext cx="3797300" cy="443441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Layout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451797"/>
            <a:ext cx="3008313" cy="3395134"/>
          </a:xfrm>
          <a:prstGeom prst="rect">
            <a:avLst/>
          </a:prstGeom>
        </p:spPr>
        <p:txBody>
          <a:bodyPr lIns="91440" tIns="0" rIns="91440" bIns="0"/>
          <a:lstStyle>
            <a:lvl1pPr marL="0" indent="0">
              <a:lnSpc>
                <a:spcPts val="1800"/>
              </a:lnSpc>
              <a:buNone/>
              <a:defRPr sz="1600" baseline="0">
                <a:solidFill>
                  <a:srgbClr val="3D373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description text to the left side of the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46896"/>
            <a:ext cx="3005138" cy="1030817"/>
          </a:xfrm>
          <a:prstGeom prst="rect">
            <a:avLst/>
          </a:prstGeom>
        </p:spPr>
        <p:txBody>
          <a:bodyPr lIns="91440" rIns="91440" bIns="0">
            <a:noAutofit/>
          </a:bodyPr>
          <a:lstStyle>
            <a:lvl1pPr marL="0" indent="0">
              <a:lnSpc>
                <a:spcPts val="2400"/>
              </a:lnSpc>
              <a:buNone/>
              <a:defRPr sz="2400" b="1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Insert a small title up to three lines long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3545419" y="1346896"/>
            <a:ext cx="4466164" cy="450003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/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83240"/>
            <a:ext cx="3797301" cy="685800"/>
          </a:xfrm>
          <a:prstGeom prst="rect">
            <a:avLst/>
          </a:prstGeom>
        </p:spPr>
        <p:txBody>
          <a:bodyPr lIns="91440" tIns="0" rIns="9144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rgbClr val="EF73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 up to two lines in length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5951" y="1383240"/>
            <a:ext cx="3797300" cy="685800"/>
          </a:xfrm>
          <a:prstGeom prst="rect">
            <a:avLst/>
          </a:prstGeom>
        </p:spPr>
        <p:txBody>
          <a:bodyPr lIns="91440" tIns="0" rIns="9144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rgbClr val="EF73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 up to two lines in length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1" y="2190750"/>
            <a:ext cx="3797300" cy="359833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600"/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425951" y="2190750"/>
            <a:ext cx="3797300" cy="359833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2368" y="1457325"/>
            <a:ext cx="3474549" cy="2982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spcAft>
                <a:spcPts val="100"/>
              </a:spcAft>
            </a:pPr>
            <a:r>
              <a:rPr lang="en-US" sz="1400" b="1" dirty="0" smtClean="0">
                <a:solidFill>
                  <a:srgbClr val="3D3738"/>
                </a:solidFill>
              </a:rPr>
              <a:t>Text Formatting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3D3738"/>
                </a:solidFill>
              </a:rPr>
              <a:t>Text should </a:t>
            </a:r>
            <a:r>
              <a:rPr lang="en-US" sz="1200" baseline="0" dirty="0" smtClean="0">
                <a:solidFill>
                  <a:srgbClr val="3D3738"/>
                </a:solidFill>
              </a:rPr>
              <a:t>be Calibri, and ideally will be 14pt size. However, the size can be enlarged to fit available space if desired.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main cells should gray.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header cells should be white and bold.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Drag the bottom border of the header row up to shrink it to the height of the text contained within.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Adjust the height and width of main content rows to give breathing room to content. 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Horizontally align text (left, right, center) to best suit content.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Vertically center text in all cells.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19527"/>
              </p:ext>
            </p:extLst>
          </p:nvPr>
        </p:nvGraphicFramePr>
        <p:xfrm>
          <a:off x="457201" y="1489075"/>
          <a:ext cx="3712632" cy="3717037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1418268"/>
                <a:gridCol w="1147182"/>
                <a:gridCol w="1147182"/>
              </a:tblGrid>
              <a:tr h="1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</a:tr>
              <a:tr h="6695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7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4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619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TABLE GUIDELINES</a:t>
            </a:r>
            <a:endParaRPr lang="en-US" dirty="0"/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52368" y="1457325"/>
            <a:ext cx="3474549" cy="2982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spcAft>
                <a:spcPts val="100"/>
              </a:spcAft>
            </a:pPr>
            <a:r>
              <a:rPr lang="en-US" sz="1400" b="1" dirty="0" smtClean="0">
                <a:solidFill>
                  <a:srgbClr val="3D3738"/>
                </a:solidFill>
              </a:rPr>
              <a:t>Text Formatting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3D3738"/>
                </a:solidFill>
              </a:rPr>
              <a:t>Text should </a:t>
            </a:r>
            <a:r>
              <a:rPr lang="en-US" sz="1200" baseline="0" dirty="0" smtClean="0">
                <a:solidFill>
                  <a:srgbClr val="3D3738"/>
                </a:solidFill>
              </a:rPr>
              <a:t>be Calibri, and ideally will be 14pt size. However, the size can be enlarged to fit available space if desired.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main cells should gray.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header cells should be white and bold.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Drag the bottom border of the header row up to shrink it to the height of the text contained within.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Adjust the height and width of main content rows to give breathing room to content. 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Horizontally align text (left, right, center) to best suit content.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Vertically center text in all cells.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3919527"/>
              </p:ext>
            </p:extLst>
          </p:nvPr>
        </p:nvGraphicFramePr>
        <p:xfrm>
          <a:off x="457201" y="1489075"/>
          <a:ext cx="3712632" cy="3717037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1418268"/>
                <a:gridCol w="1147182"/>
                <a:gridCol w="1147182"/>
              </a:tblGrid>
              <a:tr h="1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</a:tr>
              <a:tr h="6695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7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4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619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7201" y="2678277"/>
            <a:ext cx="3657599" cy="807914"/>
            <a:chOff x="914401" y="2567225"/>
            <a:chExt cx="3657599" cy="807914"/>
          </a:xfrm>
        </p:grpSpPr>
        <p:sp>
          <p:nvSpPr>
            <p:cNvPr id="9" name="Rectangle 8"/>
            <p:cNvSpPr/>
            <p:nvPr userDrawn="1"/>
          </p:nvSpPr>
          <p:spPr>
            <a:xfrm>
              <a:off x="914401" y="2567225"/>
              <a:ext cx="924938" cy="80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839339" y="2567226"/>
              <a:ext cx="2732661" cy="807913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Text/Background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White</a:t>
              </a:r>
              <a:endParaRPr lang="en-US" sz="14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Anything that needs to be white throughout the presentation.</a:t>
              </a:r>
              <a:endParaRPr lang="en-US" sz="1100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0" y="1545665"/>
            <a:ext cx="7630583" cy="602752"/>
          </a:xfrm>
          <a:prstGeom prst="rect">
            <a:avLst/>
          </a:prstGeom>
        </p:spPr>
        <p:txBody>
          <a:bodyPr vert="horz" lIns="457200" tIns="0" rIns="0" bIns="0" rtlCol="0" anchor="ctr"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Outlining the name of the color in the theme, the color build, and the main uses for said color throughout the presentation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72517" y="3867479"/>
            <a:ext cx="3657599" cy="807914"/>
            <a:chOff x="914401" y="3930587"/>
            <a:chExt cx="3657599" cy="80791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14401" y="3930587"/>
              <a:ext cx="924938" cy="807913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839339" y="3930588"/>
              <a:ext cx="2732661" cy="807913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 2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Orange </a:t>
              </a:r>
              <a:r>
                <a:rPr lang="en-US" sz="1000" dirty="0" smtClean="0"/>
                <a:t>(RGB: 255, 102, 0</a:t>
              </a:r>
              <a:r>
                <a:rPr lang="en-US" sz="1000" baseline="0" dirty="0" smtClean="0"/>
                <a:t>)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Figure outlines</a:t>
              </a:r>
              <a:br>
                <a:rPr lang="en-US" sz="1100" baseline="0" dirty="0" smtClean="0"/>
              </a:br>
              <a:r>
                <a:rPr lang="en-US" sz="1100" baseline="0" dirty="0" smtClean="0"/>
                <a:t>Callout text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1" y="3867479"/>
            <a:ext cx="3657599" cy="846386"/>
            <a:chOff x="914401" y="1489075"/>
            <a:chExt cx="3657599" cy="8463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1" y="1489075"/>
              <a:ext cx="924938" cy="8079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839339" y="1489075"/>
              <a:ext cx="2732661" cy="84638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Text/Background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Gray </a:t>
              </a:r>
              <a:r>
                <a:rPr lang="en-US" sz="1000" dirty="0" smtClean="0"/>
                <a:t>(RGB: 64, 64, 64)</a:t>
              </a:r>
              <a:endParaRPr lang="en-US" sz="10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Slide bullets, Blocks of text,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Header rows in tables</a:t>
              </a:r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72517" y="2678279"/>
            <a:ext cx="3657599" cy="807912"/>
            <a:chOff x="914401" y="2567226"/>
            <a:chExt cx="3657599" cy="80791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14401" y="2567226"/>
              <a:ext cx="924938" cy="8079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1839339" y="2567226"/>
              <a:ext cx="2732661" cy="63863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 1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Medium Blue </a:t>
              </a:r>
              <a:r>
                <a:rPr lang="en-US" sz="1000" dirty="0" smtClean="0"/>
                <a:t>(RGB: 68, 138, 213)</a:t>
              </a:r>
              <a:endParaRPr lang="en-US" sz="10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Title text</a:t>
              </a:r>
              <a:endParaRPr lang="en-US" sz="11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72517" y="5056684"/>
            <a:ext cx="3657599" cy="846386"/>
            <a:chOff x="914401" y="3930588"/>
            <a:chExt cx="3657599" cy="846386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1" y="3930588"/>
              <a:ext cx="924938" cy="8079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1839339" y="3930588"/>
              <a:ext cx="2732661" cy="84638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</a:t>
              </a:r>
              <a:r>
                <a:rPr lang="en-US" sz="1400" baseline="0" dirty="0" smtClean="0"/>
                <a:t> 3</a:t>
              </a:r>
              <a:endParaRPr lang="en-US" sz="1400" dirty="0" smtClean="0"/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Light Blue </a:t>
              </a:r>
              <a:r>
                <a:rPr lang="en-US" sz="1000" dirty="0" smtClean="0"/>
                <a:t>(RGB: 76, 168, 214</a:t>
              </a:r>
              <a:r>
                <a:rPr lang="en-US" sz="1000" baseline="0" dirty="0" smtClean="0"/>
                <a:t>)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Accents as needed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Callout text</a:t>
              </a:r>
              <a:endParaRPr lang="en-US" sz="1100" dirty="0"/>
            </a:p>
          </p:txBody>
        </p:sp>
      </p:grp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 smtClean="0"/>
              <a:t>THEME COLOR GUIDELINES</a:t>
            </a:r>
            <a:endParaRPr lang="en-US" dirty="0"/>
          </a:p>
        </p:txBody>
      </p:sp>
      <p:sp>
        <p:nvSpPr>
          <p:cNvPr id="3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1"/>
          <p:cNvSpPr txBox="1">
            <a:spLocks/>
          </p:cNvSpPr>
          <p:nvPr userDrawn="1"/>
        </p:nvSpPr>
        <p:spPr>
          <a:xfrm>
            <a:off x="0" y="1545665"/>
            <a:ext cx="7630583" cy="602752"/>
          </a:xfrm>
          <a:prstGeom prst="rect">
            <a:avLst/>
          </a:prstGeom>
        </p:spPr>
        <p:txBody>
          <a:bodyPr vert="horz" lIns="457200" tIns="0" rIns="0" bIns="0" rtlCol="0" anchor="ctr"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Outlining the name of the color in the theme, the color build, and the main uses for said color throughout the presentation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5397455" y="3867480"/>
            <a:ext cx="2732661" cy="807913"/>
          </a:xfrm>
          <a:prstGeom prst="rect">
            <a:avLst/>
          </a:prstGeom>
          <a:noFill/>
        </p:spPr>
        <p:txBody>
          <a:bodyPr wrap="square" lIns="18288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Accent 2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Orange </a:t>
            </a:r>
            <a:r>
              <a:rPr lang="en-US" sz="1000" dirty="0" smtClean="0"/>
              <a:t>(RGB: 255, 102, 0</a:t>
            </a:r>
            <a:r>
              <a:rPr lang="en-US" sz="1000" baseline="0" dirty="0" smtClean="0"/>
              <a:t>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Figure outlines</a:t>
            </a:r>
            <a:br>
              <a:rPr lang="en-US" sz="1100" baseline="0" dirty="0" smtClean="0"/>
            </a:br>
            <a:r>
              <a:rPr lang="en-US" sz="1100" baseline="0" dirty="0" smtClean="0"/>
              <a:t>Callout text</a:t>
            </a:r>
            <a:endParaRPr lang="en-US" sz="1100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1382139" y="3867479"/>
            <a:ext cx="2732661" cy="846386"/>
          </a:xfrm>
          <a:prstGeom prst="rect">
            <a:avLst/>
          </a:prstGeom>
          <a:noFill/>
        </p:spPr>
        <p:txBody>
          <a:bodyPr wrap="square" lIns="18288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Text/Background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Gray </a:t>
            </a:r>
            <a:r>
              <a:rPr lang="en-US" sz="1000" dirty="0" smtClean="0"/>
              <a:t>(RGB: 64, 64, 64)</a:t>
            </a:r>
            <a:endParaRPr lang="en-US" sz="1000" baseline="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Slide bullets, Blocks of text,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Header rows in tables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/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00307" y="-56021"/>
            <a:ext cx="8788695" cy="7004890"/>
          </a:xfrm>
          <a:custGeom>
            <a:avLst/>
            <a:gdLst>
              <a:gd name="connsiteX0" fmla="*/ 13063 w 5695406"/>
              <a:gd name="connsiteY0" fmla="*/ 0 h 5773783"/>
              <a:gd name="connsiteX1" fmla="*/ 4075612 w 5695406"/>
              <a:gd name="connsiteY1" fmla="*/ 0 h 5773783"/>
              <a:gd name="connsiteX2" fmla="*/ 4362995 w 5695406"/>
              <a:gd name="connsiteY2" fmla="*/ 0 h 5773783"/>
              <a:gd name="connsiteX3" fmla="*/ 4585063 w 5695406"/>
              <a:gd name="connsiteY3" fmla="*/ 78377 h 5773783"/>
              <a:gd name="connsiteX4" fmla="*/ 5695406 w 5695406"/>
              <a:gd name="connsiteY4" fmla="*/ 2886891 h 5773783"/>
              <a:gd name="connsiteX5" fmla="*/ 4663440 w 5695406"/>
              <a:gd name="connsiteY5" fmla="*/ 5630091 h 5773783"/>
              <a:gd name="connsiteX6" fmla="*/ 4493623 w 5695406"/>
              <a:gd name="connsiteY6" fmla="*/ 5773783 h 5773783"/>
              <a:gd name="connsiteX7" fmla="*/ 0 w 5695406"/>
              <a:gd name="connsiteY7" fmla="*/ 5773783 h 5773783"/>
              <a:gd name="connsiteX8" fmla="*/ 13063 w 5695406"/>
              <a:gd name="connsiteY8" fmla="*/ 0 h 5773783"/>
              <a:gd name="connsiteX0" fmla="*/ 13063 w 5695406"/>
              <a:gd name="connsiteY0" fmla="*/ 309203 h 6082986"/>
              <a:gd name="connsiteX1" fmla="*/ 4075612 w 5695406"/>
              <a:gd name="connsiteY1" fmla="*/ 309203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13063 w 5695406"/>
              <a:gd name="connsiteY0" fmla="*/ 309203 h 6082986"/>
              <a:gd name="connsiteX1" fmla="*/ 3694979 w 5695406"/>
              <a:gd name="connsiteY1" fmla="*/ 17178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862 w 5701330"/>
              <a:gd name="connsiteY0" fmla="*/ 0 h 6082986"/>
              <a:gd name="connsiteX1" fmla="*/ 3700903 w 5701330"/>
              <a:gd name="connsiteY1" fmla="*/ 17178 h 6082986"/>
              <a:gd name="connsiteX2" fmla="*/ 4151415 w 5701330"/>
              <a:gd name="connsiteY2" fmla="*/ 0 h 6082986"/>
              <a:gd name="connsiteX3" fmla="*/ 4590987 w 5701330"/>
              <a:gd name="connsiteY3" fmla="*/ 387580 h 6082986"/>
              <a:gd name="connsiteX4" fmla="*/ 5701330 w 5701330"/>
              <a:gd name="connsiteY4" fmla="*/ 3196094 h 6082986"/>
              <a:gd name="connsiteX5" fmla="*/ 4669364 w 5701330"/>
              <a:gd name="connsiteY5" fmla="*/ 5939294 h 6082986"/>
              <a:gd name="connsiteX6" fmla="*/ 4499547 w 5701330"/>
              <a:gd name="connsiteY6" fmla="*/ 6082986 h 6082986"/>
              <a:gd name="connsiteX7" fmla="*/ 5924 w 5701330"/>
              <a:gd name="connsiteY7" fmla="*/ 6082986 h 6082986"/>
              <a:gd name="connsiteX8" fmla="*/ 862 w 5701330"/>
              <a:gd name="connsiteY8" fmla="*/ 0 h 6082986"/>
              <a:gd name="connsiteX0" fmla="*/ 393697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93697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529875 w 6094165"/>
              <a:gd name="connsiteY6" fmla="*/ 6426545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2876873 w 8939848"/>
              <a:gd name="connsiteY0" fmla="*/ 0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2876873 w 8939848"/>
              <a:gd name="connsiteY8" fmla="*/ 0 h 6443723"/>
              <a:gd name="connsiteX0" fmla="*/ 13064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13064 w 8939848"/>
              <a:gd name="connsiteY8" fmla="*/ 17178 h 6443723"/>
              <a:gd name="connsiteX0" fmla="*/ 448073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448073 w 8939848"/>
              <a:gd name="connsiteY8" fmla="*/ 17178 h 6443723"/>
              <a:gd name="connsiteX0" fmla="*/ 80 w 8491855"/>
              <a:gd name="connsiteY0" fmla="*/ 17178 h 6426545"/>
              <a:gd name="connsiteX1" fmla="*/ 6491428 w 8491855"/>
              <a:gd name="connsiteY1" fmla="*/ 17178 h 6426545"/>
              <a:gd name="connsiteX2" fmla="*/ 6941940 w 8491855"/>
              <a:gd name="connsiteY2" fmla="*/ 0 h 6426545"/>
              <a:gd name="connsiteX3" fmla="*/ 7381512 w 8491855"/>
              <a:gd name="connsiteY3" fmla="*/ 387580 h 6426545"/>
              <a:gd name="connsiteX4" fmla="*/ 8491855 w 8491855"/>
              <a:gd name="connsiteY4" fmla="*/ 3196094 h 6426545"/>
              <a:gd name="connsiteX5" fmla="*/ 7459889 w 8491855"/>
              <a:gd name="connsiteY5" fmla="*/ 5939294 h 6426545"/>
              <a:gd name="connsiteX6" fmla="*/ 6927565 w 8491855"/>
              <a:gd name="connsiteY6" fmla="*/ 6426545 h 6426545"/>
              <a:gd name="connsiteX7" fmla="*/ 168270 w 8491855"/>
              <a:gd name="connsiteY7" fmla="*/ 6426545 h 6426545"/>
              <a:gd name="connsiteX8" fmla="*/ 80 w 8491855"/>
              <a:gd name="connsiteY8" fmla="*/ 17178 h 6426545"/>
              <a:gd name="connsiteX0" fmla="*/ 200 w 8491975"/>
              <a:gd name="connsiteY0" fmla="*/ 17178 h 6426545"/>
              <a:gd name="connsiteX1" fmla="*/ 6491548 w 8491975"/>
              <a:gd name="connsiteY1" fmla="*/ 17178 h 6426545"/>
              <a:gd name="connsiteX2" fmla="*/ 6942060 w 8491975"/>
              <a:gd name="connsiteY2" fmla="*/ 0 h 6426545"/>
              <a:gd name="connsiteX3" fmla="*/ 7381632 w 8491975"/>
              <a:gd name="connsiteY3" fmla="*/ 387580 h 6426545"/>
              <a:gd name="connsiteX4" fmla="*/ 8491975 w 8491975"/>
              <a:gd name="connsiteY4" fmla="*/ 3196094 h 6426545"/>
              <a:gd name="connsiteX5" fmla="*/ 7460009 w 8491975"/>
              <a:gd name="connsiteY5" fmla="*/ 5939294 h 6426545"/>
              <a:gd name="connsiteX6" fmla="*/ 6927685 w 8491975"/>
              <a:gd name="connsiteY6" fmla="*/ 6426545 h 6426545"/>
              <a:gd name="connsiteX7" fmla="*/ 59637 w 8491975"/>
              <a:gd name="connsiteY7" fmla="*/ 6426545 h 6426545"/>
              <a:gd name="connsiteX8" fmla="*/ 200 w 8491975"/>
              <a:gd name="connsiteY8" fmla="*/ 17178 h 6426545"/>
              <a:gd name="connsiteX0" fmla="*/ 212444 w 8432338"/>
              <a:gd name="connsiteY0" fmla="*/ 0 h 6443723"/>
              <a:gd name="connsiteX1" fmla="*/ 6431911 w 8432338"/>
              <a:gd name="connsiteY1" fmla="*/ 34356 h 6443723"/>
              <a:gd name="connsiteX2" fmla="*/ 6882423 w 8432338"/>
              <a:gd name="connsiteY2" fmla="*/ 17178 h 6443723"/>
              <a:gd name="connsiteX3" fmla="*/ 7321995 w 8432338"/>
              <a:gd name="connsiteY3" fmla="*/ 404758 h 6443723"/>
              <a:gd name="connsiteX4" fmla="*/ 8432338 w 8432338"/>
              <a:gd name="connsiteY4" fmla="*/ 3213272 h 6443723"/>
              <a:gd name="connsiteX5" fmla="*/ 7400372 w 8432338"/>
              <a:gd name="connsiteY5" fmla="*/ 5956472 h 6443723"/>
              <a:gd name="connsiteX6" fmla="*/ 6868048 w 8432338"/>
              <a:gd name="connsiteY6" fmla="*/ 6443723 h 6443723"/>
              <a:gd name="connsiteX7" fmla="*/ 0 w 8432338"/>
              <a:gd name="connsiteY7" fmla="*/ 6443723 h 6443723"/>
              <a:gd name="connsiteX8" fmla="*/ 212444 w 8432338"/>
              <a:gd name="connsiteY8" fmla="*/ 0 h 6443723"/>
              <a:gd name="connsiteX0" fmla="*/ 862 w 8438260"/>
              <a:gd name="connsiteY0" fmla="*/ 0 h 6443723"/>
              <a:gd name="connsiteX1" fmla="*/ 6437833 w 8438260"/>
              <a:gd name="connsiteY1" fmla="*/ 34356 h 6443723"/>
              <a:gd name="connsiteX2" fmla="*/ 6888345 w 8438260"/>
              <a:gd name="connsiteY2" fmla="*/ 17178 h 6443723"/>
              <a:gd name="connsiteX3" fmla="*/ 7327917 w 8438260"/>
              <a:gd name="connsiteY3" fmla="*/ 404758 h 6443723"/>
              <a:gd name="connsiteX4" fmla="*/ 8438260 w 8438260"/>
              <a:gd name="connsiteY4" fmla="*/ 3213272 h 6443723"/>
              <a:gd name="connsiteX5" fmla="*/ 7406294 w 8438260"/>
              <a:gd name="connsiteY5" fmla="*/ 5956472 h 6443723"/>
              <a:gd name="connsiteX6" fmla="*/ 6873970 w 8438260"/>
              <a:gd name="connsiteY6" fmla="*/ 6443723 h 6443723"/>
              <a:gd name="connsiteX7" fmla="*/ 5922 w 8438260"/>
              <a:gd name="connsiteY7" fmla="*/ 6443723 h 6443723"/>
              <a:gd name="connsiteX8" fmla="*/ 862 w 8438260"/>
              <a:gd name="connsiteY8" fmla="*/ 0 h 6443723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504811 w 8942209"/>
              <a:gd name="connsiteY0" fmla="*/ 466638 h 6910361"/>
              <a:gd name="connsiteX1" fmla="*/ 6941782 w 8942209"/>
              <a:gd name="connsiteY1" fmla="*/ 500994 h 6910361"/>
              <a:gd name="connsiteX2" fmla="*/ 7392294 w 8942209"/>
              <a:gd name="connsiteY2" fmla="*/ 483816 h 6910361"/>
              <a:gd name="connsiteX3" fmla="*/ 7831866 w 8942209"/>
              <a:gd name="connsiteY3" fmla="*/ 871396 h 6910361"/>
              <a:gd name="connsiteX4" fmla="*/ 8942209 w 8942209"/>
              <a:gd name="connsiteY4" fmla="*/ 3679910 h 6910361"/>
              <a:gd name="connsiteX5" fmla="*/ 7910243 w 8942209"/>
              <a:gd name="connsiteY5" fmla="*/ 6423110 h 6910361"/>
              <a:gd name="connsiteX6" fmla="*/ 7377919 w 8942209"/>
              <a:gd name="connsiteY6" fmla="*/ 6910361 h 6910361"/>
              <a:gd name="connsiteX7" fmla="*/ 509871 w 8942209"/>
              <a:gd name="connsiteY7" fmla="*/ 6910361 h 6910361"/>
              <a:gd name="connsiteX8" fmla="*/ 504811 w 8942209"/>
              <a:gd name="connsiteY8" fmla="*/ 466638 h 6910361"/>
              <a:gd name="connsiteX0" fmla="*/ 504811 w 8942209"/>
              <a:gd name="connsiteY0" fmla="*/ 0 h 6443723"/>
              <a:gd name="connsiteX1" fmla="*/ 6941782 w 8942209"/>
              <a:gd name="connsiteY1" fmla="*/ 34356 h 6443723"/>
              <a:gd name="connsiteX2" fmla="*/ 7392294 w 8942209"/>
              <a:gd name="connsiteY2" fmla="*/ 17178 h 6443723"/>
              <a:gd name="connsiteX3" fmla="*/ 7831866 w 8942209"/>
              <a:gd name="connsiteY3" fmla="*/ 404758 h 6443723"/>
              <a:gd name="connsiteX4" fmla="*/ 8942209 w 8942209"/>
              <a:gd name="connsiteY4" fmla="*/ 3213272 h 6443723"/>
              <a:gd name="connsiteX5" fmla="*/ 7910243 w 8942209"/>
              <a:gd name="connsiteY5" fmla="*/ 5956472 h 6443723"/>
              <a:gd name="connsiteX6" fmla="*/ 7377919 w 8942209"/>
              <a:gd name="connsiteY6" fmla="*/ 6443723 h 6443723"/>
              <a:gd name="connsiteX7" fmla="*/ 509871 w 8942209"/>
              <a:gd name="connsiteY7" fmla="*/ 6443723 h 6443723"/>
              <a:gd name="connsiteX8" fmla="*/ 504811 w 8942209"/>
              <a:gd name="connsiteY8" fmla="*/ 0 h 6443723"/>
              <a:gd name="connsiteX0" fmla="*/ 5431 w 8442829"/>
              <a:gd name="connsiteY0" fmla="*/ 0 h 6443723"/>
              <a:gd name="connsiteX1" fmla="*/ 6442402 w 8442829"/>
              <a:gd name="connsiteY1" fmla="*/ 34356 h 6443723"/>
              <a:gd name="connsiteX2" fmla="*/ 6892914 w 8442829"/>
              <a:gd name="connsiteY2" fmla="*/ 17178 h 6443723"/>
              <a:gd name="connsiteX3" fmla="*/ 7332486 w 8442829"/>
              <a:gd name="connsiteY3" fmla="*/ 404758 h 6443723"/>
              <a:gd name="connsiteX4" fmla="*/ 8442829 w 8442829"/>
              <a:gd name="connsiteY4" fmla="*/ 3213272 h 6443723"/>
              <a:gd name="connsiteX5" fmla="*/ 7410863 w 8442829"/>
              <a:gd name="connsiteY5" fmla="*/ 5956472 h 6443723"/>
              <a:gd name="connsiteX6" fmla="*/ 6878539 w 8442829"/>
              <a:gd name="connsiteY6" fmla="*/ 6443723 h 6443723"/>
              <a:gd name="connsiteX7" fmla="*/ 10491 w 8442829"/>
              <a:gd name="connsiteY7" fmla="*/ 6443723 h 6443723"/>
              <a:gd name="connsiteX8" fmla="*/ 5431 w 8442829"/>
              <a:gd name="connsiteY8" fmla="*/ 0 h 6443723"/>
              <a:gd name="connsiteX0" fmla="*/ 0 w 8509899"/>
              <a:gd name="connsiteY0" fmla="*/ 0 h 6443723"/>
              <a:gd name="connsiteX1" fmla="*/ 6509472 w 8509899"/>
              <a:gd name="connsiteY1" fmla="*/ 34356 h 6443723"/>
              <a:gd name="connsiteX2" fmla="*/ 6959984 w 8509899"/>
              <a:gd name="connsiteY2" fmla="*/ 17178 h 6443723"/>
              <a:gd name="connsiteX3" fmla="*/ 7399556 w 8509899"/>
              <a:gd name="connsiteY3" fmla="*/ 404758 h 6443723"/>
              <a:gd name="connsiteX4" fmla="*/ 8509899 w 8509899"/>
              <a:gd name="connsiteY4" fmla="*/ 3213272 h 6443723"/>
              <a:gd name="connsiteX5" fmla="*/ 7477933 w 8509899"/>
              <a:gd name="connsiteY5" fmla="*/ 5956472 h 6443723"/>
              <a:gd name="connsiteX6" fmla="*/ 6945609 w 8509899"/>
              <a:gd name="connsiteY6" fmla="*/ 6443723 h 6443723"/>
              <a:gd name="connsiteX7" fmla="*/ 77561 w 8509899"/>
              <a:gd name="connsiteY7" fmla="*/ 6443723 h 6443723"/>
              <a:gd name="connsiteX8" fmla="*/ 0 w 8509899"/>
              <a:gd name="connsiteY8" fmla="*/ 0 h 6443723"/>
              <a:gd name="connsiteX0" fmla="*/ 19897 w 8529796"/>
              <a:gd name="connsiteY0" fmla="*/ 0 h 6443723"/>
              <a:gd name="connsiteX1" fmla="*/ 6529369 w 8529796"/>
              <a:gd name="connsiteY1" fmla="*/ 34356 h 6443723"/>
              <a:gd name="connsiteX2" fmla="*/ 6979881 w 8529796"/>
              <a:gd name="connsiteY2" fmla="*/ 17178 h 6443723"/>
              <a:gd name="connsiteX3" fmla="*/ 7419453 w 8529796"/>
              <a:gd name="connsiteY3" fmla="*/ 404758 h 6443723"/>
              <a:gd name="connsiteX4" fmla="*/ 8529796 w 8529796"/>
              <a:gd name="connsiteY4" fmla="*/ 3213272 h 6443723"/>
              <a:gd name="connsiteX5" fmla="*/ 7497830 w 8529796"/>
              <a:gd name="connsiteY5" fmla="*/ 5956472 h 6443723"/>
              <a:gd name="connsiteX6" fmla="*/ 6965506 w 8529796"/>
              <a:gd name="connsiteY6" fmla="*/ 6443723 h 6443723"/>
              <a:gd name="connsiteX7" fmla="*/ 6831 w 8529796"/>
              <a:gd name="connsiteY7" fmla="*/ 6443723 h 6443723"/>
              <a:gd name="connsiteX8" fmla="*/ 19897 w 8529796"/>
              <a:gd name="connsiteY8" fmla="*/ 0 h 644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9796" h="6443723">
                <a:moveTo>
                  <a:pt x="19897" y="0"/>
                </a:moveTo>
                <a:cubicBezTo>
                  <a:pt x="1454389" y="48339"/>
                  <a:pt x="5381455" y="31493"/>
                  <a:pt x="6529369" y="34356"/>
                </a:cubicBezTo>
                <a:lnTo>
                  <a:pt x="6979881" y="17178"/>
                </a:lnTo>
                <a:lnTo>
                  <a:pt x="7419453" y="404758"/>
                </a:lnTo>
                <a:lnTo>
                  <a:pt x="8529796" y="3213272"/>
                </a:lnTo>
                <a:lnTo>
                  <a:pt x="7497830" y="5956472"/>
                </a:lnTo>
                <a:lnTo>
                  <a:pt x="6965506" y="6443723"/>
                </a:lnTo>
                <a:lnTo>
                  <a:pt x="6831" y="6443723"/>
                </a:lnTo>
                <a:cubicBezTo>
                  <a:pt x="-14914" y="5129278"/>
                  <a:pt x="22427" y="3221861"/>
                  <a:pt x="198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7753295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94521" y="1488016"/>
            <a:ext cx="4411229" cy="1067243"/>
          </a:xfrm>
          <a:prstGeom prst="rect">
            <a:avLst/>
          </a:prstGeom>
        </p:spPr>
        <p:txBody>
          <a:bodyPr lIns="91440" tIns="0" rIns="91440" bIns="0"/>
          <a:lstStyle>
            <a:lvl1pPr marL="0" indent="0">
              <a:lnSpc>
                <a:spcPts val="1800"/>
              </a:lnSpc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description text to the left side of the slide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488016"/>
            <a:ext cx="3005138" cy="1067243"/>
          </a:xfrm>
          <a:prstGeom prst="rect">
            <a:avLst/>
          </a:prstGeom>
        </p:spPr>
        <p:txBody>
          <a:bodyPr lIns="91440" rIns="91440" bIns="0">
            <a:noAutofit/>
          </a:bodyPr>
          <a:lstStyle>
            <a:lvl1pPr marL="0" indent="0">
              <a:lnSpc>
                <a:spcPts val="2400"/>
              </a:lnSpc>
              <a:buNone/>
              <a:defRPr sz="2400" b="1" i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 dirty="0" smtClean="0"/>
              <a:t>Insert a small title up to three lines long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00307" y="-56021"/>
            <a:ext cx="8788695" cy="7004890"/>
          </a:xfrm>
          <a:custGeom>
            <a:avLst/>
            <a:gdLst>
              <a:gd name="connsiteX0" fmla="*/ 13063 w 5695406"/>
              <a:gd name="connsiteY0" fmla="*/ 0 h 5773783"/>
              <a:gd name="connsiteX1" fmla="*/ 4075612 w 5695406"/>
              <a:gd name="connsiteY1" fmla="*/ 0 h 5773783"/>
              <a:gd name="connsiteX2" fmla="*/ 4362995 w 5695406"/>
              <a:gd name="connsiteY2" fmla="*/ 0 h 5773783"/>
              <a:gd name="connsiteX3" fmla="*/ 4585063 w 5695406"/>
              <a:gd name="connsiteY3" fmla="*/ 78377 h 5773783"/>
              <a:gd name="connsiteX4" fmla="*/ 5695406 w 5695406"/>
              <a:gd name="connsiteY4" fmla="*/ 2886891 h 5773783"/>
              <a:gd name="connsiteX5" fmla="*/ 4663440 w 5695406"/>
              <a:gd name="connsiteY5" fmla="*/ 5630091 h 5773783"/>
              <a:gd name="connsiteX6" fmla="*/ 4493623 w 5695406"/>
              <a:gd name="connsiteY6" fmla="*/ 5773783 h 5773783"/>
              <a:gd name="connsiteX7" fmla="*/ 0 w 5695406"/>
              <a:gd name="connsiteY7" fmla="*/ 5773783 h 5773783"/>
              <a:gd name="connsiteX8" fmla="*/ 13063 w 5695406"/>
              <a:gd name="connsiteY8" fmla="*/ 0 h 5773783"/>
              <a:gd name="connsiteX0" fmla="*/ 13063 w 5695406"/>
              <a:gd name="connsiteY0" fmla="*/ 309203 h 6082986"/>
              <a:gd name="connsiteX1" fmla="*/ 4075612 w 5695406"/>
              <a:gd name="connsiteY1" fmla="*/ 309203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13063 w 5695406"/>
              <a:gd name="connsiteY0" fmla="*/ 309203 h 6082986"/>
              <a:gd name="connsiteX1" fmla="*/ 3694979 w 5695406"/>
              <a:gd name="connsiteY1" fmla="*/ 17178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862 w 5701330"/>
              <a:gd name="connsiteY0" fmla="*/ 0 h 6082986"/>
              <a:gd name="connsiteX1" fmla="*/ 3700903 w 5701330"/>
              <a:gd name="connsiteY1" fmla="*/ 17178 h 6082986"/>
              <a:gd name="connsiteX2" fmla="*/ 4151415 w 5701330"/>
              <a:gd name="connsiteY2" fmla="*/ 0 h 6082986"/>
              <a:gd name="connsiteX3" fmla="*/ 4590987 w 5701330"/>
              <a:gd name="connsiteY3" fmla="*/ 387580 h 6082986"/>
              <a:gd name="connsiteX4" fmla="*/ 5701330 w 5701330"/>
              <a:gd name="connsiteY4" fmla="*/ 3196094 h 6082986"/>
              <a:gd name="connsiteX5" fmla="*/ 4669364 w 5701330"/>
              <a:gd name="connsiteY5" fmla="*/ 5939294 h 6082986"/>
              <a:gd name="connsiteX6" fmla="*/ 4499547 w 5701330"/>
              <a:gd name="connsiteY6" fmla="*/ 6082986 h 6082986"/>
              <a:gd name="connsiteX7" fmla="*/ 5924 w 5701330"/>
              <a:gd name="connsiteY7" fmla="*/ 6082986 h 6082986"/>
              <a:gd name="connsiteX8" fmla="*/ 862 w 5701330"/>
              <a:gd name="connsiteY8" fmla="*/ 0 h 6082986"/>
              <a:gd name="connsiteX0" fmla="*/ 393697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93697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529875 w 6094165"/>
              <a:gd name="connsiteY6" fmla="*/ 6426545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2876873 w 8939848"/>
              <a:gd name="connsiteY0" fmla="*/ 0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2876873 w 8939848"/>
              <a:gd name="connsiteY8" fmla="*/ 0 h 6443723"/>
              <a:gd name="connsiteX0" fmla="*/ 13064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13064 w 8939848"/>
              <a:gd name="connsiteY8" fmla="*/ 17178 h 6443723"/>
              <a:gd name="connsiteX0" fmla="*/ 448073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448073 w 8939848"/>
              <a:gd name="connsiteY8" fmla="*/ 17178 h 6443723"/>
              <a:gd name="connsiteX0" fmla="*/ 80 w 8491855"/>
              <a:gd name="connsiteY0" fmla="*/ 17178 h 6426545"/>
              <a:gd name="connsiteX1" fmla="*/ 6491428 w 8491855"/>
              <a:gd name="connsiteY1" fmla="*/ 17178 h 6426545"/>
              <a:gd name="connsiteX2" fmla="*/ 6941940 w 8491855"/>
              <a:gd name="connsiteY2" fmla="*/ 0 h 6426545"/>
              <a:gd name="connsiteX3" fmla="*/ 7381512 w 8491855"/>
              <a:gd name="connsiteY3" fmla="*/ 387580 h 6426545"/>
              <a:gd name="connsiteX4" fmla="*/ 8491855 w 8491855"/>
              <a:gd name="connsiteY4" fmla="*/ 3196094 h 6426545"/>
              <a:gd name="connsiteX5" fmla="*/ 7459889 w 8491855"/>
              <a:gd name="connsiteY5" fmla="*/ 5939294 h 6426545"/>
              <a:gd name="connsiteX6" fmla="*/ 6927565 w 8491855"/>
              <a:gd name="connsiteY6" fmla="*/ 6426545 h 6426545"/>
              <a:gd name="connsiteX7" fmla="*/ 168270 w 8491855"/>
              <a:gd name="connsiteY7" fmla="*/ 6426545 h 6426545"/>
              <a:gd name="connsiteX8" fmla="*/ 80 w 8491855"/>
              <a:gd name="connsiteY8" fmla="*/ 17178 h 6426545"/>
              <a:gd name="connsiteX0" fmla="*/ 200 w 8491975"/>
              <a:gd name="connsiteY0" fmla="*/ 17178 h 6426545"/>
              <a:gd name="connsiteX1" fmla="*/ 6491548 w 8491975"/>
              <a:gd name="connsiteY1" fmla="*/ 17178 h 6426545"/>
              <a:gd name="connsiteX2" fmla="*/ 6942060 w 8491975"/>
              <a:gd name="connsiteY2" fmla="*/ 0 h 6426545"/>
              <a:gd name="connsiteX3" fmla="*/ 7381632 w 8491975"/>
              <a:gd name="connsiteY3" fmla="*/ 387580 h 6426545"/>
              <a:gd name="connsiteX4" fmla="*/ 8491975 w 8491975"/>
              <a:gd name="connsiteY4" fmla="*/ 3196094 h 6426545"/>
              <a:gd name="connsiteX5" fmla="*/ 7460009 w 8491975"/>
              <a:gd name="connsiteY5" fmla="*/ 5939294 h 6426545"/>
              <a:gd name="connsiteX6" fmla="*/ 6927685 w 8491975"/>
              <a:gd name="connsiteY6" fmla="*/ 6426545 h 6426545"/>
              <a:gd name="connsiteX7" fmla="*/ 59637 w 8491975"/>
              <a:gd name="connsiteY7" fmla="*/ 6426545 h 6426545"/>
              <a:gd name="connsiteX8" fmla="*/ 200 w 8491975"/>
              <a:gd name="connsiteY8" fmla="*/ 17178 h 6426545"/>
              <a:gd name="connsiteX0" fmla="*/ 212444 w 8432338"/>
              <a:gd name="connsiteY0" fmla="*/ 0 h 6443723"/>
              <a:gd name="connsiteX1" fmla="*/ 6431911 w 8432338"/>
              <a:gd name="connsiteY1" fmla="*/ 34356 h 6443723"/>
              <a:gd name="connsiteX2" fmla="*/ 6882423 w 8432338"/>
              <a:gd name="connsiteY2" fmla="*/ 17178 h 6443723"/>
              <a:gd name="connsiteX3" fmla="*/ 7321995 w 8432338"/>
              <a:gd name="connsiteY3" fmla="*/ 404758 h 6443723"/>
              <a:gd name="connsiteX4" fmla="*/ 8432338 w 8432338"/>
              <a:gd name="connsiteY4" fmla="*/ 3213272 h 6443723"/>
              <a:gd name="connsiteX5" fmla="*/ 7400372 w 8432338"/>
              <a:gd name="connsiteY5" fmla="*/ 5956472 h 6443723"/>
              <a:gd name="connsiteX6" fmla="*/ 6868048 w 8432338"/>
              <a:gd name="connsiteY6" fmla="*/ 6443723 h 6443723"/>
              <a:gd name="connsiteX7" fmla="*/ 0 w 8432338"/>
              <a:gd name="connsiteY7" fmla="*/ 6443723 h 6443723"/>
              <a:gd name="connsiteX8" fmla="*/ 212444 w 8432338"/>
              <a:gd name="connsiteY8" fmla="*/ 0 h 6443723"/>
              <a:gd name="connsiteX0" fmla="*/ 862 w 8438260"/>
              <a:gd name="connsiteY0" fmla="*/ 0 h 6443723"/>
              <a:gd name="connsiteX1" fmla="*/ 6437833 w 8438260"/>
              <a:gd name="connsiteY1" fmla="*/ 34356 h 6443723"/>
              <a:gd name="connsiteX2" fmla="*/ 6888345 w 8438260"/>
              <a:gd name="connsiteY2" fmla="*/ 17178 h 6443723"/>
              <a:gd name="connsiteX3" fmla="*/ 7327917 w 8438260"/>
              <a:gd name="connsiteY3" fmla="*/ 404758 h 6443723"/>
              <a:gd name="connsiteX4" fmla="*/ 8438260 w 8438260"/>
              <a:gd name="connsiteY4" fmla="*/ 3213272 h 6443723"/>
              <a:gd name="connsiteX5" fmla="*/ 7406294 w 8438260"/>
              <a:gd name="connsiteY5" fmla="*/ 5956472 h 6443723"/>
              <a:gd name="connsiteX6" fmla="*/ 6873970 w 8438260"/>
              <a:gd name="connsiteY6" fmla="*/ 6443723 h 6443723"/>
              <a:gd name="connsiteX7" fmla="*/ 5922 w 8438260"/>
              <a:gd name="connsiteY7" fmla="*/ 6443723 h 6443723"/>
              <a:gd name="connsiteX8" fmla="*/ 862 w 8438260"/>
              <a:gd name="connsiteY8" fmla="*/ 0 h 6443723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504811 w 8942209"/>
              <a:gd name="connsiteY0" fmla="*/ 466638 h 6910361"/>
              <a:gd name="connsiteX1" fmla="*/ 6941782 w 8942209"/>
              <a:gd name="connsiteY1" fmla="*/ 500994 h 6910361"/>
              <a:gd name="connsiteX2" fmla="*/ 7392294 w 8942209"/>
              <a:gd name="connsiteY2" fmla="*/ 483816 h 6910361"/>
              <a:gd name="connsiteX3" fmla="*/ 7831866 w 8942209"/>
              <a:gd name="connsiteY3" fmla="*/ 871396 h 6910361"/>
              <a:gd name="connsiteX4" fmla="*/ 8942209 w 8942209"/>
              <a:gd name="connsiteY4" fmla="*/ 3679910 h 6910361"/>
              <a:gd name="connsiteX5" fmla="*/ 7910243 w 8942209"/>
              <a:gd name="connsiteY5" fmla="*/ 6423110 h 6910361"/>
              <a:gd name="connsiteX6" fmla="*/ 7377919 w 8942209"/>
              <a:gd name="connsiteY6" fmla="*/ 6910361 h 6910361"/>
              <a:gd name="connsiteX7" fmla="*/ 509871 w 8942209"/>
              <a:gd name="connsiteY7" fmla="*/ 6910361 h 6910361"/>
              <a:gd name="connsiteX8" fmla="*/ 504811 w 8942209"/>
              <a:gd name="connsiteY8" fmla="*/ 466638 h 6910361"/>
              <a:gd name="connsiteX0" fmla="*/ 504811 w 8942209"/>
              <a:gd name="connsiteY0" fmla="*/ 0 h 6443723"/>
              <a:gd name="connsiteX1" fmla="*/ 6941782 w 8942209"/>
              <a:gd name="connsiteY1" fmla="*/ 34356 h 6443723"/>
              <a:gd name="connsiteX2" fmla="*/ 7392294 w 8942209"/>
              <a:gd name="connsiteY2" fmla="*/ 17178 h 6443723"/>
              <a:gd name="connsiteX3" fmla="*/ 7831866 w 8942209"/>
              <a:gd name="connsiteY3" fmla="*/ 404758 h 6443723"/>
              <a:gd name="connsiteX4" fmla="*/ 8942209 w 8942209"/>
              <a:gd name="connsiteY4" fmla="*/ 3213272 h 6443723"/>
              <a:gd name="connsiteX5" fmla="*/ 7910243 w 8942209"/>
              <a:gd name="connsiteY5" fmla="*/ 5956472 h 6443723"/>
              <a:gd name="connsiteX6" fmla="*/ 7377919 w 8942209"/>
              <a:gd name="connsiteY6" fmla="*/ 6443723 h 6443723"/>
              <a:gd name="connsiteX7" fmla="*/ 509871 w 8942209"/>
              <a:gd name="connsiteY7" fmla="*/ 6443723 h 6443723"/>
              <a:gd name="connsiteX8" fmla="*/ 504811 w 8942209"/>
              <a:gd name="connsiteY8" fmla="*/ 0 h 6443723"/>
              <a:gd name="connsiteX0" fmla="*/ 5431 w 8442829"/>
              <a:gd name="connsiteY0" fmla="*/ 0 h 6443723"/>
              <a:gd name="connsiteX1" fmla="*/ 6442402 w 8442829"/>
              <a:gd name="connsiteY1" fmla="*/ 34356 h 6443723"/>
              <a:gd name="connsiteX2" fmla="*/ 6892914 w 8442829"/>
              <a:gd name="connsiteY2" fmla="*/ 17178 h 6443723"/>
              <a:gd name="connsiteX3" fmla="*/ 7332486 w 8442829"/>
              <a:gd name="connsiteY3" fmla="*/ 404758 h 6443723"/>
              <a:gd name="connsiteX4" fmla="*/ 8442829 w 8442829"/>
              <a:gd name="connsiteY4" fmla="*/ 3213272 h 6443723"/>
              <a:gd name="connsiteX5" fmla="*/ 7410863 w 8442829"/>
              <a:gd name="connsiteY5" fmla="*/ 5956472 h 6443723"/>
              <a:gd name="connsiteX6" fmla="*/ 6878539 w 8442829"/>
              <a:gd name="connsiteY6" fmla="*/ 6443723 h 6443723"/>
              <a:gd name="connsiteX7" fmla="*/ 10491 w 8442829"/>
              <a:gd name="connsiteY7" fmla="*/ 6443723 h 6443723"/>
              <a:gd name="connsiteX8" fmla="*/ 5431 w 8442829"/>
              <a:gd name="connsiteY8" fmla="*/ 0 h 6443723"/>
              <a:gd name="connsiteX0" fmla="*/ 0 w 8509899"/>
              <a:gd name="connsiteY0" fmla="*/ 0 h 6443723"/>
              <a:gd name="connsiteX1" fmla="*/ 6509472 w 8509899"/>
              <a:gd name="connsiteY1" fmla="*/ 34356 h 6443723"/>
              <a:gd name="connsiteX2" fmla="*/ 6959984 w 8509899"/>
              <a:gd name="connsiteY2" fmla="*/ 17178 h 6443723"/>
              <a:gd name="connsiteX3" fmla="*/ 7399556 w 8509899"/>
              <a:gd name="connsiteY3" fmla="*/ 404758 h 6443723"/>
              <a:gd name="connsiteX4" fmla="*/ 8509899 w 8509899"/>
              <a:gd name="connsiteY4" fmla="*/ 3213272 h 6443723"/>
              <a:gd name="connsiteX5" fmla="*/ 7477933 w 8509899"/>
              <a:gd name="connsiteY5" fmla="*/ 5956472 h 6443723"/>
              <a:gd name="connsiteX6" fmla="*/ 6945609 w 8509899"/>
              <a:gd name="connsiteY6" fmla="*/ 6443723 h 6443723"/>
              <a:gd name="connsiteX7" fmla="*/ 77561 w 8509899"/>
              <a:gd name="connsiteY7" fmla="*/ 6443723 h 6443723"/>
              <a:gd name="connsiteX8" fmla="*/ 0 w 8509899"/>
              <a:gd name="connsiteY8" fmla="*/ 0 h 6443723"/>
              <a:gd name="connsiteX0" fmla="*/ 19897 w 8529796"/>
              <a:gd name="connsiteY0" fmla="*/ 0 h 6443723"/>
              <a:gd name="connsiteX1" fmla="*/ 6529369 w 8529796"/>
              <a:gd name="connsiteY1" fmla="*/ 34356 h 6443723"/>
              <a:gd name="connsiteX2" fmla="*/ 6979881 w 8529796"/>
              <a:gd name="connsiteY2" fmla="*/ 17178 h 6443723"/>
              <a:gd name="connsiteX3" fmla="*/ 7419453 w 8529796"/>
              <a:gd name="connsiteY3" fmla="*/ 404758 h 6443723"/>
              <a:gd name="connsiteX4" fmla="*/ 8529796 w 8529796"/>
              <a:gd name="connsiteY4" fmla="*/ 3213272 h 6443723"/>
              <a:gd name="connsiteX5" fmla="*/ 7497830 w 8529796"/>
              <a:gd name="connsiteY5" fmla="*/ 5956472 h 6443723"/>
              <a:gd name="connsiteX6" fmla="*/ 6965506 w 8529796"/>
              <a:gd name="connsiteY6" fmla="*/ 6443723 h 6443723"/>
              <a:gd name="connsiteX7" fmla="*/ 6831 w 8529796"/>
              <a:gd name="connsiteY7" fmla="*/ 6443723 h 6443723"/>
              <a:gd name="connsiteX8" fmla="*/ 19897 w 8529796"/>
              <a:gd name="connsiteY8" fmla="*/ 0 h 644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9796" h="6443723">
                <a:moveTo>
                  <a:pt x="19897" y="0"/>
                </a:moveTo>
                <a:cubicBezTo>
                  <a:pt x="1454389" y="48339"/>
                  <a:pt x="5381455" y="31493"/>
                  <a:pt x="6529369" y="34356"/>
                </a:cubicBezTo>
                <a:lnTo>
                  <a:pt x="6979881" y="17178"/>
                </a:lnTo>
                <a:lnTo>
                  <a:pt x="7419453" y="404758"/>
                </a:lnTo>
                <a:lnTo>
                  <a:pt x="8529796" y="3213272"/>
                </a:lnTo>
                <a:lnTo>
                  <a:pt x="7497830" y="5956472"/>
                </a:lnTo>
                <a:lnTo>
                  <a:pt x="6965506" y="6443723"/>
                </a:lnTo>
                <a:lnTo>
                  <a:pt x="6831" y="6443723"/>
                </a:lnTo>
                <a:cubicBezTo>
                  <a:pt x="-14914" y="5129278"/>
                  <a:pt x="22427" y="3221861"/>
                  <a:pt x="198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138944" y="5677457"/>
            <a:ext cx="1191399" cy="1191399"/>
          </a:xfrm>
          <a:prstGeom prst="rtTriangle">
            <a:avLst/>
          </a:pr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8633" y="6379913"/>
            <a:ext cx="4114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3D3738"/>
                </a:solidFill>
                <a:latin typeface="Calibri"/>
                <a:cs typeface="Calibri"/>
              </a:rPr>
              <a:t>Presentation Title (EDIT IN</a:t>
            </a:r>
            <a:r>
              <a:rPr lang="en-US" sz="1200" baseline="0" dirty="0" smtClean="0">
                <a:solidFill>
                  <a:srgbClr val="3D3738"/>
                </a:solidFill>
                <a:latin typeface="Calibri"/>
                <a:cs typeface="Calibri"/>
              </a:rPr>
              <a:t> MASTER &amp; LAYOUTS)</a:t>
            </a:r>
            <a:endParaRPr lang="en-US" sz="1200" dirty="0">
              <a:solidFill>
                <a:srgbClr val="3D3738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4537" y="6599040"/>
            <a:ext cx="207433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rgbClr val="3D3738"/>
                </a:solidFill>
                <a:latin typeface="Arial"/>
              </a:rPr>
              <a:t>Proprietary and Confidential. All Rights Reserved.</a:t>
            </a:r>
            <a:endParaRPr lang="en-US" sz="600" dirty="0">
              <a:solidFill>
                <a:srgbClr val="3D3738"/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7753295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 smtClean="0"/>
              <a:t>CLICK TO ADD SLIDE TITLE UP TO TWO LINES IN LENGTH – ALL CAPS PREFERED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92070" y="1291166"/>
            <a:ext cx="7709331" cy="483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-3313404" y="3298738"/>
            <a:ext cx="6868858" cy="271378"/>
          </a:xfrm>
          <a:prstGeom prst="rect">
            <a:avLst/>
          </a:pr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0524" y="-2"/>
            <a:ext cx="8883476" cy="874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ctagon 4"/>
          <p:cNvSpPr/>
          <p:nvPr/>
        </p:nvSpPr>
        <p:spPr>
          <a:xfrm>
            <a:off x="-23690" y="3792025"/>
            <a:ext cx="664970" cy="3078884"/>
          </a:xfrm>
          <a:custGeom>
            <a:avLst/>
            <a:gdLst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682745 w 2379750"/>
              <a:gd name="connsiteY2" fmla="*/ 0 h 2379750"/>
              <a:gd name="connsiteX3" fmla="*/ 2379750 w 2379750"/>
              <a:gd name="connsiteY3" fmla="*/ 697005 h 2379750"/>
              <a:gd name="connsiteX4" fmla="*/ 2379750 w 2379750"/>
              <a:gd name="connsiteY4" fmla="*/ 1682745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2379750 w 2379750"/>
              <a:gd name="connsiteY3" fmla="*/ 697005 h 2379750"/>
              <a:gd name="connsiteX4" fmla="*/ 2379750 w 2379750"/>
              <a:gd name="connsiteY4" fmla="*/ 1682745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2379750 w 2379750"/>
              <a:gd name="connsiteY3" fmla="*/ 697005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916967 w 2379750"/>
              <a:gd name="connsiteY3" fmla="*/ 944552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787818 w 2379750"/>
              <a:gd name="connsiteY3" fmla="*/ 820779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895442 w 2379750"/>
              <a:gd name="connsiteY3" fmla="*/ 858449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895442 w 2379750"/>
              <a:gd name="connsiteY3" fmla="*/ 858449 h 2379750"/>
              <a:gd name="connsiteX4" fmla="*/ 2379750 w 2379750"/>
              <a:gd name="connsiteY4" fmla="*/ 1354476 h 2379750"/>
              <a:gd name="connsiteX5" fmla="*/ 2274677 w 2379750"/>
              <a:gd name="connsiteY5" fmla="*/ 1674778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282888"/>
              <a:gd name="connsiteY0" fmla="*/ 697005 h 2379750"/>
              <a:gd name="connsiteX1" fmla="*/ 697005 w 2282888"/>
              <a:gd name="connsiteY1" fmla="*/ 0 h 2379750"/>
              <a:gd name="connsiteX2" fmla="*/ 1892611 w 2282888"/>
              <a:gd name="connsiteY2" fmla="*/ 5382 h 2379750"/>
              <a:gd name="connsiteX3" fmla="*/ 1895442 w 2282888"/>
              <a:gd name="connsiteY3" fmla="*/ 858449 h 2379750"/>
              <a:gd name="connsiteX4" fmla="*/ 2282888 w 2282888"/>
              <a:gd name="connsiteY4" fmla="*/ 1252228 h 2379750"/>
              <a:gd name="connsiteX5" fmla="*/ 2274677 w 2282888"/>
              <a:gd name="connsiteY5" fmla="*/ 1674778 h 2379750"/>
              <a:gd name="connsiteX6" fmla="*/ 697005 w 2282888"/>
              <a:gd name="connsiteY6" fmla="*/ 2379750 h 2379750"/>
              <a:gd name="connsiteX7" fmla="*/ 0 w 2282888"/>
              <a:gd name="connsiteY7" fmla="*/ 1682745 h 2379750"/>
              <a:gd name="connsiteX8" fmla="*/ 0 w 2282888"/>
              <a:gd name="connsiteY8" fmla="*/ 697005 h 2379750"/>
              <a:gd name="connsiteX0" fmla="*/ 0 w 2282888"/>
              <a:gd name="connsiteY0" fmla="*/ 697005 h 2073006"/>
              <a:gd name="connsiteX1" fmla="*/ 697005 w 2282888"/>
              <a:gd name="connsiteY1" fmla="*/ 0 h 2073006"/>
              <a:gd name="connsiteX2" fmla="*/ 1892611 w 2282888"/>
              <a:gd name="connsiteY2" fmla="*/ 5382 h 2073006"/>
              <a:gd name="connsiteX3" fmla="*/ 1895442 w 2282888"/>
              <a:gd name="connsiteY3" fmla="*/ 858449 h 2073006"/>
              <a:gd name="connsiteX4" fmla="*/ 2282888 w 2282888"/>
              <a:gd name="connsiteY4" fmla="*/ 1252228 h 2073006"/>
              <a:gd name="connsiteX5" fmla="*/ 2274677 w 2282888"/>
              <a:gd name="connsiteY5" fmla="*/ 1674778 h 2073006"/>
              <a:gd name="connsiteX6" fmla="*/ 745436 w 2282888"/>
              <a:gd name="connsiteY6" fmla="*/ 2073006 h 2073006"/>
              <a:gd name="connsiteX7" fmla="*/ 0 w 2282888"/>
              <a:gd name="connsiteY7" fmla="*/ 1682745 h 2073006"/>
              <a:gd name="connsiteX8" fmla="*/ 0 w 2282888"/>
              <a:gd name="connsiteY8" fmla="*/ 697005 h 2073006"/>
              <a:gd name="connsiteX0" fmla="*/ 0 w 2282888"/>
              <a:gd name="connsiteY0" fmla="*/ 697005 h 2035336"/>
              <a:gd name="connsiteX1" fmla="*/ 697005 w 2282888"/>
              <a:gd name="connsiteY1" fmla="*/ 0 h 2035336"/>
              <a:gd name="connsiteX2" fmla="*/ 1892611 w 2282888"/>
              <a:gd name="connsiteY2" fmla="*/ 5382 h 2035336"/>
              <a:gd name="connsiteX3" fmla="*/ 1895442 w 2282888"/>
              <a:gd name="connsiteY3" fmla="*/ 858449 h 2035336"/>
              <a:gd name="connsiteX4" fmla="*/ 2282888 w 2282888"/>
              <a:gd name="connsiteY4" fmla="*/ 1252228 h 2035336"/>
              <a:gd name="connsiteX5" fmla="*/ 2274677 w 2282888"/>
              <a:gd name="connsiteY5" fmla="*/ 1674778 h 2035336"/>
              <a:gd name="connsiteX6" fmla="*/ 1342749 w 2282888"/>
              <a:gd name="connsiteY6" fmla="*/ 2035336 h 2035336"/>
              <a:gd name="connsiteX7" fmla="*/ 0 w 2282888"/>
              <a:gd name="connsiteY7" fmla="*/ 1682745 h 2035336"/>
              <a:gd name="connsiteX8" fmla="*/ 0 w 2282888"/>
              <a:gd name="connsiteY8" fmla="*/ 697005 h 2035336"/>
              <a:gd name="connsiteX0" fmla="*/ 0 w 2282888"/>
              <a:gd name="connsiteY0" fmla="*/ 1746390 h 3084721"/>
              <a:gd name="connsiteX1" fmla="*/ 998352 w 2282888"/>
              <a:gd name="connsiteY1" fmla="*/ 0 h 3084721"/>
              <a:gd name="connsiteX2" fmla="*/ 1892611 w 2282888"/>
              <a:gd name="connsiteY2" fmla="*/ 1054767 h 3084721"/>
              <a:gd name="connsiteX3" fmla="*/ 1895442 w 2282888"/>
              <a:gd name="connsiteY3" fmla="*/ 1907834 h 3084721"/>
              <a:gd name="connsiteX4" fmla="*/ 2282888 w 2282888"/>
              <a:gd name="connsiteY4" fmla="*/ 2301613 h 3084721"/>
              <a:gd name="connsiteX5" fmla="*/ 2274677 w 2282888"/>
              <a:gd name="connsiteY5" fmla="*/ 2724163 h 3084721"/>
              <a:gd name="connsiteX6" fmla="*/ 1342749 w 2282888"/>
              <a:gd name="connsiteY6" fmla="*/ 3084721 h 3084721"/>
              <a:gd name="connsiteX7" fmla="*/ 0 w 2282888"/>
              <a:gd name="connsiteY7" fmla="*/ 2732130 h 3084721"/>
              <a:gd name="connsiteX8" fmla="*/ 0 w 2282888"/>
              <a:gd name="connsiteY8" fmla="*/ 1746390 h 3084721"/>
              <a:gd name="connsiteX0" fmla="*/ 0 w 2282888"/>
              <a:gd name="connsiteY0" fmla="*/ 1746390 h 3084721"/>
              <a:gd name="connsiteX1" fmla="*/ 998352 w 2282888"/>
              <a:gd name="connsiteY1" fmla="*/ 0 h 3084721"/>
              <a:gd name="connsiteX2" fmla="*/ 1892611 w 2282888"/>
              <a:gd name="connsiteY2" fmla="*/ 59197 h 3084721"/>
              <a:gd name="connsiteX3" fmla="*/ 1895442 w 2282888"/>
              <a:gd name="connsiteY3" fmla="*/ 1907834 h 3084721"/>
              <a:gd name="connsiteX4" fmla="*/ 2282888 w 2282888"/>
              <a:gd name="connsiteY4" fmla="*/ 2301613 h 3084721"/>
              <a:gd name="connsiteX5" fmla="*/ 2274677 w 2282888"/>
              <a:gd name="connsiteY5" fmla="*/ 2724163 h 3084721"/>
              <a:gd name="connsiteX6" fmla="*/ 1342749 w 2282888"/>
              <a:gd name="connsiteY6" fmla="*/ 3084721 h 3084721"/>
              <a:gd name="connsiteX7" fmla="*/ 0 w 2282888"/>
              <a:gd name="connsiteY7" fmla="*/ 2732130 h 3084721"/>
              <a:gd name="connsiteX8" fmla="*/ 0 w 2282888"/>
              <a:gd name="connsiteY8" fmla="*/ 1746390 h 3084721"/>
              <a:gd name="connsiteX0" fmla="*/ 0 w 2282888"/>
              <a:gd name="connsiteY0" fmla="*/ 1950885 h 3289216"/>
              <a:gd name="connsiteX1" fmla="*/ 1041401 w 2282888"/>
              <a:gd name="connsiteY1" fmla="*/ 0 h 3289216"/>
              <a:gd name="connsiteX2" fmla="*/ 1892611 w 2282888"/>
              <a:gd name="connsiteY2" fmla="*/ 263692 h 3289216"/>
              <a:gd name="connsiteX3" fmla="*/ 1895442 w 2282888"/>
              <a:gd name="connsiteY3" fmla="*/ 2112329 h 3289216"/>
              <a:gd name="connsiteX4" fmla="*/ 2282888 w 2282888"/>
              <a:gd name="connsiteY4" fmla="*/ 2506108 h 3289216"/>
              <a:gd name="connsiteX5" fmla="*/ 2274677 w 2282888"/>
              <a:gd name="connsiteY5" fmla="*/ 2928658 h 3289216"/>
              <a:gd name="connsiteX6" fmla="*/ 1342749 w 2282888"/>
              <a:gd name="connsiteY6" fmla="*/ 3289216 h 3289216"/>
              <a:gd name="connsiteX7" fmla="*/ 0 w 2282888"/>
              <a:gd name="connsiteY7" fmla="*/ 2936625 h 3289216"/>
              <a:gd name="connsiteX8" fmla="*/ 0 w 2282888"/>
              <a:gd name="connsiteY8" fmla="*/ 1950885 h 3289216"/>
              <a:gd name="connsiteX0" fmla="*/ 0 w 2282888"/>
              <a:gd name="connsiteY0" fmla="*/ 2101566 h 3439897"/>
              <a:gd name="connsiteX1" fmla="*/ 998351 w 2282888"/>
              <a:gd name="connsiteY1" fmla="*/ 0 h 3439897"/>
              <a:gd name="connsiteX2" fmla="*/ 1892611 w 2282888"/>
              <a:gd name="connsiteY2" fmla="*/ 414373 h 3439897"/>
              <a:gd name="connsiteX3" fmla="*/ 1895442 w 2282888"/>
              <a:gd name="connsiteY3" fmla="*/ 2263010 h 3439897"/>
              <a:gd name="connsiteX4" fmla="*/ 2282888 w 2282888"/>
              <a:gd name="connsiteY4" fmla="*/ 2656789 h 3439897"/>
              <a:gd name="connsiteX5" fmla="*/ 2274677 w 2282888"/>
              <a:gd name="connsiteY5" fmla="*/ 3079339 h 3439897"/>
              <a:gd name="connsiteX6" fmla="*/ 1342749 w 2282888"/>
              <a:gd name="connsiteY6" fmla="*/ 3439897 h 3439897"/>
              <a:gd name="connsiteX7" fmla="*/ 0 w 2282888"/>
              <a:gd name="connsiteY7" fmla="*/ 3087306 h 3439897"/>
              <a:gd name="connsiteX8" fmla="*/ 0 w 2282888"/>
              <a:gd name="connsiteY8" fmla="*/ 2101566 h 3439897"/>
              <a:gd name="connsiteX0" fmla="*/ 0 w 2282888"/>
              <a:gd name="connsiteY0" fmla="*/ 2279154 h 3617485"/>
              <a:gd name="connsiteX1" fmla="*/ 998351 w 2282888"/>
              <a:gd name="connsiteY1" fmla="*/ 0 h 3617485"/>
              <a:gd name="connsiteX2" fmla="*/ 1892611 w 2282888"/>
              <a:gd name="connsiteY2" fmla="*/ 591961 h 3617485"/>
              <a:gd name="connsiteX3" fmla="*/ 1895442 w 2282888"/>
              <a:gd name="connsiteY3" fmla="*/ 2440598 h 3617485"/>
              <a:gd name="connsiteX4" fmla="*/ 2282888 w 2282888"/>
              <a:gd name="connsiteY4" fmla="*/ 2834377 h 3617485"/>
              <a:gd name="connsiteX5" fmla="*/ 2274677 w 2282888"/>
              <a:gd name="connsiteY5" fmla="*/ 3256927 h 3617485"/>
              <a:gd name="connsiteX6" fmla="*/ 1342749 w 2282888"/>
              <a:gd name="connsiteY6" fmla="*/ 3617485 h 3617485"/>
              <a:gd name="connsiteX7" fmla="*/ 0 w 2282888"/>
              <a:gd name="connsiteY7" fmla="*/ 3264894 h 3617485"/>
              <a:gd name="connsiteX8" fmla="*/ 0 w 2282888"/>
              <a:gd name="connsiteY8" fmla="*/ 2279154 h 3617485"/>
              <a:gd name="connsiteX0" fmla="*/ 0 w 2282888"/>
              <a:gd name="connsiteY0" fmla="*/ 2279154 h 3643141"/>
              <a:gd name="connsiteX1" fmla="*/ 998351 w 2282888"/>
              <a:gd name="connsiteY1" fmla="*/ 0 h 3643141"/>
              <a:gd name="connsiteX2" fmla="*/ 1892611 w 2282888"/>
              <a:gd name="connsiteY2" fmla="*/ 591961 h 3643141"/>
              <a:gd name="connsiteX3" fmla="*/ 1895442 w 2282888"/>
              <a:gd name="connsiteY3" fmla="*/ 2440598 h 3643141"/>
              <a:gd name="connsiteX4" fmla="*/ 2282888 w 2282888"/>
              <a:gd name="connsiteY4" fmla="*/ 2834377 h 3643141"/>
              <a:gd name="connsiteX5" fmla="*/ 2274677 w 2282888"/>
              <a:gd name="connsiteY5" fmla="*/ 3256927 h 3643141"/>
              <a:gd name="connsiteX6" fmla="*/ 1317090 w 2282888"/>
              <a:gd name="connsiteY6" fmla="*/ 3643141 h 3643141"/>
              <a:gd name="connsiteX7" fmla="*/ 0 w 2282888"/>
              <a:gd name="connsiteY7" fmla="*/ 3264894 h 3643141"/>
              <a:gd name="connsiteX8" fmla="*/ 0 w 2282888"/>
              <a:gd name="connsiteY8" fmla="*/ 2279154 h 3643141"/>
              <a:gd name="connsiteX0" fmla="*/ 0 w 2282888"/>
              <a:gd name="connsiteY0" fmla="*/ 2150877 h 3514864"/>
              <a:gd name="connsiteX1" fmla="*/ 1024009 w 2282888"/>
              <a:gd name="connsiteY1" fmla="*/ 0 h 3514864"/>
              <a:gd name="connsiteX2" fmla="*/ 1892611 w 2282888"/>
              <a:gd name="connsiteY2" fmla="*/ 463684 h 3514864"/>
              <a:gd name="connsiteX3" fmla="*/ 1895442 w 2282888"/>
              <a:gd name="connsiteY3" fmla="*/ 2312321 h 3514864"/>
              <a:gd name="connsiteX4" fmla="*/ 2282888 w 2282888"/>
              <a:gd name="connsiteY4" fmla="*/ 2706100 h 3514864"/>
              <a:gd name="connsiteX5" fmla="*/ 2274677 w 2282888"/>
              <a:gd name="connsiteY5" fmla="*/ 3128650 h 3514864"/>
              <a:gd name="connsiteX6" fmla="*/ 1317090 w 2282888"/>
              <a:gd name="connsiteY6" fmla="*/ 3514864 h 3514864"/>
              <a:gd name="connsiteX7" fmla="*/ 0 w 2282888"/>
              <a:gd name="connsiteY7" fmla="*/ 3136617 h 3514864"/>
              <a:gd name="connsiteX8" fmla="*/ 0 w 2282888"/>
              <a:gd name="connsiteY8" fmla="*/ 2150877 h 3514864"/>
              <a:gd name="connsiteX0" fmla="*/ 0 w 2282888"/>
              <a:gd name="connsiteY0" fmla="*/ 1841268 h 3205255"/>
              <a:gd name="connsiteX1" fmla="*/ 1617918 w 2282888"/>
              <a:gd name="connsiteY1" fmla="*/ 0 h 3205255"/>
              <a:gd name="connsiteX2" fmla="*/ 1892611 w 2282888"/>
              <a:gd name="connsiteY2" fmla="*/ 154075 h 3205255"/>
              <a:gd name="connsiteX3" fmla="*/ 1895442 w 2282888"/>
              <a:gd name="connsiteY3" fmla="*/ 2002712 h 3205255"/>
              <a:gd name="connsiteX4" fmla="*/ 2282888 w 2282888"/>
              <a:gd name="connsiteY4" fmla="*/ 2396491 h 3205255"/>
              <a:gd name="connsiteX5" fmla="*/ 2274677 w 2282888"/>
              <a:gd name="connsiteY5" fmla="*/ 2819041 h 3205255"/>
              <a:gd name="connsiteX6" fmla="*/ 1317090 w 2282888"/>
              <a:gd name="connsiteY6" fmla="*/ 3205255 h 3205255"/>
              <a:gd name="connsiteX7" fmla="*/ 0 w 2282888"/>
              <a:gd name="connsiteY7" fmla="*/ 2827008 h 3205255"/>
              <a:gd name="connsiteX8" fmla="*/ 0 w 2282888"/>
              <a:gd name="connsiteY8" fmla="*/ 1841268 h 3205255"/>
              <a:gd name="connsiteX0" fmla="*/ 1611138 w 2282888"/>
              <a:gd name="connsiteY0" fmla="*/ 1803357 h 3205255"/>
              <a:gd name="connsiteX1" fmla="*/ 1617918 w 2282888"/>
              <a:gd name="connsiteY1" fmla="*/ 0 h 3205255"/>
              <a:gd name="connsiteX2" fmla="*/ 1892611 w 2282888"/>
              <a:gd name="connsiteY2" fmla="*/ 154075 h 3205255"/>
              <a:gd name="connsiteX3" fmla="*/ 1895442 w 2282888"/>
              <a:gd name="connsiteY3" fmla="*/ 2002712 h 3205255"/>
              <a:gd name="connsiteX4" fmla="*/ 2282888 w 2282888"/>
              <a:gd name="connsiteY4" fmla="*/ 2396491 h 3205255"/>
              <a:gd name="connsiteX5" fmla="*/ 2274677 w 2282888"/>
              <a:gd name="connsiteY5" fmla="*/ 2819041 h 3205255"/>
              <a:gd name="connsiteX6" fmla="*/ 1317090 w 2282888"/>
              <a:gd name="connsiteY6" fmla="*/ 3205255 h 3205255"/>
              <a:gd name="connsiteX7" fmla="*/ 0 w 2282888"/>
              <a:gd name="connsiteY7" fmla="*/ 2827008 h 3205255"/>
              <a:gd name="connsiteX8" fmla="*/ 1611138 w 2282888"/>
              <a:gd name="connsiteY8" fmla="*/ 1803357 h 3205255"/>
              <a:gd name="connsiteX0" fmla="*/ 294048 w 965798"/>
              <a:gd name="connsiteY0" fmla="*/ 1803357 h 3205255"/>
              <a:gd name="connsiteX1" fmla="*/ 300828 w 965798"/>
              <a:gd name="connsiteY1" fmla="*/ 0 h 3205255"/>
              <a:gd name="connsiteX2" fmla="*/ 575521 w 965798"/>
              <a:gd name="connsiteY2" fmla="*/ 154075 h 3205255"/>
              <a:gd name="connsiteX3" fmla="*/ 578352 w 965798"/>
              <a:gd name="connsiteY3" fmla="*/ 2002712 h 3205255"/>
              <a:gd name="connsiteX4" fmla="*/ 965798 w 965798"/>
              <a:gd name="connsiteY4" fmla="*/ 2396491 h 3205255"/>
              <a:gd name="connsiteX5" fmla="*/ 957587 w 965798"/>
              <a:gd name="connsiteY5" fmla="*/ 2819041 h 3205255"/>
              <a:gd name="connsiteX6" fmla="*/ 0 w 965798"/>
              <a:gd name="connsiteY6" fmla="*/ 3205255 h 3205255"/>
              <a:gd name="connsiteX7" fmla="*/ 300366 w 965798"/>
              <a:gd name="connsiteY7" fmla="*/ 2523717 h 3205255"/>
              <a:gd name="connsiteX8" fmla="*/ 294048 w 965798"/>
              <a:gd name="connsiteY8" fmla="*/ 1803357 h 3205255"/>
              <a:gd name="connsiteX0" fmla="*/ 294048 w 965798"/>
              <a:gd name="connsiteY0" fmla="*/ 1803357 h 3205255"/>
              <a:gd name="connsiteX1" fmla="*/ 300828 w 965798"/>
              <a:gd name="connsiteY1" fmla="*/ 0 h 3205255"/>
              <a:gd name="connsiteX2" fmla="*/ 575521 w 965798"/>
              <a:gd name="connsiteY2" fmla="*/ 154075 h 3205255"/>
              <a:gd name="connsiteX3" fmla="*/ 578352 w 965798"/>
              <a:gd name="connsiteY3" fmla="*/ 2002712 h 3205255"/>
              <a:gd name="connsiteX4" fmla="*/ 965798 w 965798"/>
              <a:gd name="connsiteY4" fmla="*/ 2396491 h 3205255"/>
              <a:gd name="connsiteX5" fmla="*/ 957587 w 965798"/>
              <a:gd name="connsiteY5" fmla="*/ 2819041 h 3205255"/>
              <a:gd name="connsiteX6" fmla="*/ 0 w 965798"/>
              <a:gd name="connsiteY6" fmla="*/ 3205255 h 3205255"/>
              <a:gd name="connsiteX7" fmla="*/ 294048 w 965798"/>
              <a:gd name="connsiteY7" fmla="*/ 1803357 h 3205255"/>
              <a:gd name="connsiteX0" fmla="*/ 0 w 671750"/>
              <a:gd name="connsiteY0" fmla="*/ 1803357 h 3078884"/>
              <a:gd name="connsiteX1" fmla="*/ 6780 w 671750"/>
              <a:gd name="connsiteY1" fmla="*/ 0 h 3078884"/>
              <a:gd name="connsiteX2" fmla="*/ 281473 w 671750"/>
              <a:gd name="connsiteY2" fmla="*/ 154075 h 3078884"/>
              <a:gd name="connsiteX3" fmla="*/ 284304 w 671750"/>
              <a:gd name="connsiteY3" fmla="*/ 2002712 h 3078884"/>
              <a:gd name="connsiteX4" fmla="*/ 671750 w 671750"/>
              <a:gd name="connsiteY4" fmla="*/ 2396491 h 3078884"/>
              <a:gd name="connsiteX5" fmla="*/ 663539 w 671750"/>
              <a:gd name="connsiteY5" fmla="*/ 2819041 h 3078884"/>
              <a:gd name="connsiteX6" fmla="*/ 15543 w 671750"/>
              <a:gd name="connsiteY6" fmla="*/ 3078884 h 3078884"/>
              <a:gd name="connsiteX7" fmla="*/ 0 w 671750"/>
              <a:gd name="connsiteY7" fmla="*/ 1803357 h 3078884"/>
              <a:gd name="connsiteX0" fmla="*/ 8763 w 664970"/>
              <a:gd name="connsiteY0" fmla="*/ 3078884 h 3078884"/>
              <a:gd name="connsiteX1" fmla="*/ 0 w 664970"/>
              <a:gd name="connsiteY1" fmla="*/ 0 h 3078884"/>
              <a:gd name="connsiteX2" fmla="*/ 274693 w 664970"/>
              <a:gd name="connsiteY2" fmla="*/ 154075 h 3078884"/>
              <a:gd name="connsiteX3" fmla="*/ 277524 w 664970"/>
              <a:gd name="connsiteY3" fmla="*/ 2002712 h 3078884"/>
              <a:gd name="connsiteX4" fmla="*/ 664970 w 664970"/>
              <a:gd name="connsiteY4" fmla="*/ 2396491 h 3078884"/>
              <a:gd name="connsiteX5" fmla="*/ 656759 w 664970"/>
              <a:gd name="connsiteY5" fmla="*/ 2819041 h 3078884"/>
              <a:gd name="connsiteX6" fmla="*/ 8763 w 664970"/>
              <a:gd name="connsiteY6" fmla="*/ 3078884 h 307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970" h="3078884">
                <a:moveTo>
                  <a:pt x="8763" y="3078884"/>
                </a:moveTo>
                <a:lnTo>
                  <a:pt x="0" y="0"/>
                </a:lnTo>
                <a:lnTo>
                  <a:pt x="274693" y="154075"/>
                </a:lnTo>
                <a:cubicBezTo>
                  <a:pt x="275637" y="438431"/>
                  <a:pt x="276580" y="1718356"/>
                  <a:pt x="277524" y="2002712"/>
                </a:cubicBezTo>
                <a:lnTo>
                  <a:pt x="664970" y="2396491"/>
                </a:lnTo>
                <a:lnTo>
                  <a:pt x="656759" y="2819041"/>
                </a:lnTo>
                <a:lnTo>
                  <a:pt x="8763" y="3078884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ight Triangle 18"/>
          <p:cNvSpPr/>
          <p:nvPr/>
        </p:nvSpPr>
        <p:spPr>
          <a:xfrm rot="5400000">
            <a:off x="202935" y="-3635"/>
            <a:ext cx="395261" cy="395309"/>
          </a:xfrm>
          <a:custGeom>
            <a:avLst/>
            <a:gdLst>
              <a:gd name="connsiteX0" fmla="*/ 0 w 1191399"/>
              <a:gd name="connsiteY0" fmla="*/ 1191399 h 1191399"/>
              <a:gd name="connsiteX1" fmla="*/ 0 w 1191399"/>
              <a:gd name="connsiteY1" fmla="*/ 0 h 1191399"/>
              <a:gd name="connsiteX2" fmla="*/ 1191399 w 1191399"/>
              <a:gd name="connsiteY2" fmla="*/ 1191399 h 1191399"/>
              <a:gd name="connsiteX3" fmla="*/ 0 w 1191399"/>
              <a:gd name="connsiteY3" fmla="*/ 1191399 h 1191399"/>
              <a:gd name="connsiteX0" fmla="*/ 0 w 1191399"/>
              <a:gd name="connsiteY0" fmla="*/ 401625 h 401625"/>
              <a:gd name="connsiteX1" fmla="*/ 777182 w 1191399"/>
              <a:gd name="connsiteY1" fmla="*/ 0 h 401625"/>
              <a:gd name="connsiteX2" fmla="*/ 1191399 w 1191399"/>
              <a:gd name="connsiteY2" fmla="*/ 401625 h 401625"/>
              <a:gd name="connsiteX3" fmla="*/ 0 w 1191399"/>
              <a:gd name="connsiteY3" fmla="*/ 401625 h 401625"/>
              <a:gd name="connsiteX0" fmla="*/ 0 w 420536"/>
              <a:gd name="connsiteY0" fmla="*/ 388988 h 401625"/>
              <a:gd name="connsiteX1" fmla="*/ 6319 w 420536"/>
              <a:gd name="connsiteY1" fmla="*/ 0 h 401625"/>
              <a:gd name="connsiteX2" fmla="*/ 420536 w 420536"/>
              <a:gd name="connsiteY2" fmla="*/ 401625 h 401625"/>
              <a:gd name="connsiteX3" fmla="*/ 0 w 420536"/>
              <a:gd name="connsiteY3" fmla="*/ 388988 h 401625"/>
              <a:gd name="connsiteX0" fmla="*/ 0 w 420536"/>
              <a:gd name="connsiteY0" fmla="*/ 382672 h 395309"/>
              <a:gd name="connsiteX1" fmla="*/ 25278 w 420536"/>
              <a:gd name="connsiteY1" fmla="*/ 0 h 395309"/>
              <a:gd name="connsiteX2" fmla="*/ 420536 w 420536"/>
              <a:gd name="connsiteY2" fmla="*/ 395309 h 395309"/>
              <a:gd name="connsiteX3" fmla="*/ 0 w 420536"/>
              <a:gd name="connsiteY3" fmla="*/ 382672 h 395309"/>
              <a:gd name="connsiteX0" fmla="*/ 0 w 395261"/>
              <a:gd name="connsiteY0" fmla="*/ 388991 h 395309"/>
              <a:gd name="connsiteX1" fmla="*/ 3 w 395261"/>
              <a:gd name="connsiteY1" fmla="*/ 0 h 395309"/>
              <a:gd name="connsiteX2" fmla="*/ 395261 w 395261"/>
              <a:gd name="connsiteY2" fmla="*/ 395309 h 395309"/>
              <a:gd name="connsiteX3" fmla="*/ 0 w 395261"/>
              <a:gd name="connsiteY3" fmla="*/ 388991 h 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261" h="395309">
                <a:moveTo>
                  <a:pt x="0" y="388991"/>
                </a:moveTo>
                <a:cubicBezTo>
                  <a:pt x="1" y="259327"/>
                  <a:pt x="2" y="129664"/>
                  <a:pt x="3" y="0"/>
                </a:cubicBezTo>
                <a:lnTo>
                  <a:pt x="395261" y="395309"/>
                </a:lnTo>
                <a:lnTo>
                  <a:pt x="0" y="388991"/>
                </a:lnTo>
                <a:close/>
              </a:path>
            </a:pathLst>
          </a:cu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985302" y="-224288"/>
            <a:ext cx="1000657" cy="6788867"/>
            <a:chOff x="8134710" y="-224288"/>
            <a:chExt cx="1000657" cy="6788867"/>
          </a:xfrm>
        </p:grpSpPr>
        <p:sp>
          <p:nvSpPr>
            <p:cNvPr id="4" name="Octagon 3"/>
            <p:cNvSpPr/>
            <p:nvPr userDrawn="1"/>
          </p:nvSpPr>
          <p:spPr>
            <a:xfrm rot="20280000">
              <a:off x="8134710" y="-224288"/>
              <a:ext cx="1000657" cy="533933"/>
            </a:xfrm>
            <a:custGeom>
              <a:avLst/>
              <a:gdLst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862475 w 1219718"/>
                <a:gd name="connsiteY2" fmla="*/ 0 h 1219718"/>
                <a:gd name="connsiteX3" fmla="*/ 1219718 w 1219718"/>
                <a:gd name="connsiteY3" fmla="*/ 357243 h 1219718"/>
                <a:gd name="connsiteX4" fmla="*/ 1219718 w 1219718"/>
                <a:gd name="connsiteY4" fmla="*/ 862475 h 1219718"/>
                <a:gd name="connsiteX5" fmla="*/ 862475 w 1219718"/>
                <a:gd name="connsiteY5" fmla="*/ 1219718 h 1219718"/>
                <a:gd name="connsiteX6" fmla="*/ 357243 w 1219718"/>
                <a:gd name="connsiteY6" fmla="*/ 1219718 h 1219718"/>
                <a:gd name="connsiteX7" fmla="*/ 0 w 1219718"/>
                <a:gd name="connsiteY7" fmla="*/ 862475 h 1219718"/>
                <a:gd name="connsiteX8" fmla="*/ 0 w 1219718"/>
                <a:gd name="connsiteY8" fmla="*/ 357243 h 1219718"/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1219718 w 1219718"/>
                <a:gd name="connsiteY2" fmla="*/ 357243 h 1219718"/>
                <a:gd name="connsiteX3" fmla="*/ 1219718 w 1219718"/>
                <a:gd name="connsiteY3" fmla="*/ 862475 h 1219718"/>
                <a:gd name="connsiteX4" fmla="*/ 862475 w 1219718"/>
                <a:gd name="connsiteY4" fmla="*/ 1219718 h 1219718"/>
                <a:gd name="connsiteX5" fmla="*/ 357243 w 1219718"/>
                <a:gd name="connsiteY5" fmla="*/ 1219718 h 1219718"/>
                <a:gd name="connsiteX6" fmla="*/ 0 w 1219718"/>
                <a:gd name="connsiteY6" fmla="*/ 862475 h 1219718"/>
                <a:gd name="connsiteX7" fmla="*/ 0 w 1219718"/>
                <a:gd name="connsiteY7" fmla="*/ 357243 h 1219718"/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1219718 w 1219718"/>
                <a:gd name="connsiteY2" fmla="*/ 862475 h 1219718"/>
                <a:gd name="connsiteX3" fmla="*/ 862475 w 1219718"/>
                <a:gd name="connsiteY3" fmla="*/ 1219718 h 1219718"/>
                <a:gd name="connsiteX4" fmla="*/ 357243 w 1219718"/>
                <a:gd name="connsiteY4" fmla="*/ 1219718 h 1219718"/>
                <a:gd name="connsiteX5" fmla="*/ 0 w 1219718"/>
                <a:gd name="connsiteY5" fmla="*/ 862475 h 1219718"/>
                <a:gd name="connsiteX6" fmla="*/ 0 w 1219718"/>
                <a:gd name="connsiteY6" fmla="*/ 357243 h 1219718"/>
                <a:gd name="connsiteX0" fmla="*/ 0 w 1219718"/>
                <a:gd name="connsiteY0" fmla="*/ 0 h 862475"/>
                <a:gd name="connsiteX1" fmla="*/ 1219718 w 1219718"/>
                <a:gd name="connsiteY1" fmla="*/ 505232 h 862475"/>
                <a:gd name="connsiteX2" fmla="*/ 862475 w 1219718"/>
                <a:gd name="connsiteY2" fmla="*/ 862475 h 862475"/>
                <a:gd name="connsiteX3" fmla="*/ 357243 w 1219718"/>
                <a:gd name="connsiteY3" fmla="*/ 862475 h 862475"/>
                <a:gd name="connsiteX4" fmla="*/ 0 w 1219718"/>
                <a:gd name="connsiteY4" fmla="*/ 505232 h 862475"/>
                <a:gd name="connsiteX5" fmla="*/ 0 w 1219718"/>
                <a:gd name="connsiteY5" fmla="*/ 0 h 862475"/>
                <a:gd name="connsiteX0" fmla="*/ 3547 w 1219718"/>
                <a:gd name="connsiteY0" fmla="*/ 0 h 533933"/>
                <a:gd name="connsiteX1" fmla="*/ 1219718 w 1219718"/>
                <a:gd name="connsiteY1" fmla="*/ 176690 h 533933"/>
                <a:gd name="connsiteX2" fmla="*/ 862475 w 1219718"/>
                <a:gd name="connsiteY2" fmla="*/ 533933 h 533933"/>
                <a:gd name="connsiteX3" fmla="*/ 357243 w 1219718"/>
                <a:gd name="connsiteY3" fmla="*/ 533933 h 533933"/>
                <a:gd name="connsiteX4" fmla="*/ 0 w 1219718"/>
                <a:gd name="connsiteY4" fmla="*/ 176690 h 533933"/>
                <a:gd name="connsiteX5" fmla="*/ 3547 w 1219718"/>
                <a:gd name="connsiteY5" fmla="*/ 0 h 533933"/>
                <a:gd name="connsiteX0" fmla="*/ 3547 w 1000657"/>
                <a:gd name="connsiteY0" fmla="*/ 0 h 533933"/>
                <a:gd name="connsiteX1" fmla="*/ 1000657 w 1000657"/>
                <a:gd name="connsiteY1" fmla="*/ 415293 h 533933"/>
                <a:gd name="connsiteX2" fmla="*/ 862475 w 1000657"/>
                <a:gd name="connsiteY2" fmla="*/ 533933 h 533933"/>
                <a:gd name="connsiteX3" fmla="*/ 357243 w 1000657"/>
                <a:gd name="connsiteY3" fmla="*/ 533933 h 533933"/>
                <a:gd name="connsiteX4" fmla="*/ 0 w 1000657"/>
                <a:gd name="connsiteY4" fmla="*/ 176690 h 533933"/>
                <a:gd name="connsiteX5" fmla="*/ 3547 w 1000657"/>
                <a:gd name="connsiteY5" fmla="*/ 0 h 53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657" h="533933">
                  <a:moveTo>
                    <a:pt x="3547" y="0"/>
                  </a:moveTo>
                  <a:lnTo>
                    <a:pt x="1000657" y="415293"/>
                  </a:lnTo>
                  <a:lnTo>
                    <a:pt x="862475" y="533933"/>
                  </a:lnTo>
                  <a:lnTo>
                    <a:pt x="357243" y="533933"/>
                  </a:lnTo>
                  <a:lnTo>
                    <a:pt x="0" y="176690"/>
                  </a:lnTo>
                  <a:cubicBezTo>
                    <a:pt x="1182" y="117793"/>
                    <a:pt x="2365" y="58897"/>
                    <a:pt x="3547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 userDrawn="1"/>
          </p:nvGrpSpPr>
          <p:grpSpPr>
            <a:xfrm rot="5400000">
              <a:off x="5795803" y="2804058"/>
              <a:ext cx="5639734" cy="719230"/>
              <a:chOff x="798539" y="1824254"/>
              <a:chExt cx="5639734" cy="719230"/>
            </a:xfrm>
          </p:grpSpPr>
          <p:cxnSp>
            <p:nvCxnSpPr>
              <p:cNvPr id="23" name="Straight Connector 22"/>
              <p:cNvCxnSpPr>
                <a:stCxn id="4" idx="3"/>
              </p:cNvCxnSpPr>
              <p:nvPr userDrawn="1"/>
            </p:nvCxnSpPr>
            <p:spPr>
              <a:xfrm rot="16200000">
                <a:off x="3494262" y="-499943"/>
                <a:ext cx="1380" cy="5392825"/>
              </a:xfrm>
              <a:prstGeom prst="line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flipV="1">
                <a:off x="6290583" y="1824254"/>
                <a:ext cx="147690" cy="53221"/>
              </a:xfrm>
              <a:prstGeom prst="line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0"/>
              <p:cNvCxnSpPr/>
              <p:nvPr userDrawn="1"/>
            </p:nvCxnSpPr>
            <p:spPr>
              <a:xfrm>
                <a:off x="6290583" y="2480589"/>
                <a:ext cx="147690" cy="62895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0"/>
              <p:cNvCxnSpPr/>
              <p:nvPr userDrawn="1"/>
            </p:nvCxnSpPr>
            <p:spPr>
              <a:xfrm>
                <a:off x="6191362" y="2195269"/>
                <a:ext cx="99221" cy="285319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0"/>
              <p:cNvCxnSpPr/>
              <p:nvPr userDrawn="1"/>
            </p:nvCxnSpPr>
            <p:spPr>
              <a:xfrm flipH="1">
                <a:off x="6191362" y="1877475"/>
                <a:ext cx="99221" cy="318309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octo_logo_informal.pn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6"/>
            <a:stretch/>
          </p:blipFill>
          <p:spPr>
            <a:xfrm>
              <a:off x="8318949" y="6064223"/>
              <a:ext cx="549640" cy="500356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308633" y="6379913"/>
            <a:ext cx="4114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3D3738"/>
                </a:solidFill>
                <a:latin typeface="Calibri"/>
                <a:cs typeface="Calibri"/>
              </a:rPr>
              <a:t>Presentation Title (EDIT IN</a:t>
            </a:r>
            <a:r>
              <a:rPr lang="en-US" sz="1200" baseline="0" dirty="0" smtClean="0">
                <a:solidFill>
                  <a:srgbClr val="3D3738"/>
                </a:solidFill>
                <a:latin typeface="Calibri"/>
                <a:cs typeface="Calibri"/>
              </a:rPr>
              <a:t> MASTER &amp; LAYOUTS)</a:t>
            </a:r>
            <a:endParaRPr lang="en-US" sz="1200" dirty="0">
              <a:solidFill>
                <a:srgbClr val="3D3738"/>
              </a:solidFill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4537" y="6599040"/>
            <a:ext cx="207433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rgbClr val="3D3738"/>
                </a:solidFill>
                <a:latin typeface="Arial"/>
              </a:rPr>
              <a:t>Proprietary and Confidential. All Rights Reserved.</a:t>
            </a:r>
            <a:endParaRPr lang="en-US" sz="600" dirty="0">
              <a:solidFill>
                <a:srgbClr val="3D373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9" r:id="rId11"/>
    <p:sldLayoutId id="214748371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indent="0" algn="l" defTabSz="457200" rtl="0" eaLnBrk="1" latinLnBrk="0" hangingPunct="1">
        <a:lnSpc>
          <a:spcPct val="80000"/>
        </a:lnSpc>
        <a:spcBef>
          <a:spcPct val="0"/>
        </a:spcBef>
        <a:buNone/>
        <a:defRPr sz="2800" b="0" i="0" kern="1200" cap="all" baseline="0">
          <a:solidFill>
            <a:srgbClr val="4F95CB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lnSpc>
          <a:spcPts val="3200"/>
        </a:lnSpc>
        <a:spcBef>
          <a:spcPct val="20000"/>
        </a:spcBef>
        <a:buClr>
          <a:srgbClr val="EF7325"/>
        </a:buClr>
        <a:buFont typeface="Arial"/>
        <a:buChar char="•"/>
        <a:defRPr sz="2400" kern="1200">
          <a:solidFill>
            <a:srgbClr val="3D3738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ts val="2800"/>
        </a:lnSpc>
        <a:spcBef>
          <a:spcPct val="20000"/>
        </a:spcBef>
        <a:buClr>
          <a:schemeClr val="tx1">
            <a:lumMod val="50000"/>
            <a:lumOff val="50000"/>
          </a:schemeClr>
        </a:buClr>
        <a:buFont typeface="Lucida Grande"/>
        <a:buChar char="›"/>
        <a:defRPr sz="2000" kern="1200">
          <a:solidFill>
            <a:srgbClr val="7F7F7F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lnSpc>
          <a:spcPts val="2400"/>
        </a:lnSpc>
        <a:spcBef>
          <a:spcPct val="20000"/>
        </a:spcBef>
        <a:buClr>
          <a:srgbClr val="EF7325"/>
        </a:buClr>
        <a:buFont typeface="Arial"/>
        <a:buChar char="•"/>
        <a:defRPr sz="16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90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Agile is a MINDSET</a:t>
            </a:r>
          </a:p>
          <a:p>
            <a:pPr lvl="1"/>
            <a:r>
              <a:rPr lang="en-US" dirty="0"/>
              <a:t>Focus on </a:t>
            </a:r>
            <a:r>
              <a:rPr lang="en-US" dirty="0" smtClean="0"/>
              <a:t>the </a:t>
            </a:r>
            <a:r>
              <a:rPr lang="en-US" b="1" u="sng" dirty="0" smtClean="0"/>
              <a:t>OUTCOME</a:t>
            </a:r>
            <a:r>
              <a:rPr lang="en-US" dirty="0"/>
              <a:t>, not the process</a:t>
            </a:r>
          </a:p>
          <a:p>
            <a:pPr lvl="1"/>
            <a:r>
              <a:rPr lang="en-US" dirty="0"/>
              <a:t>Agile is iterative, incremental, evolutionary &amp; adaptive </a:t>
            </a:r>
          </a:p>
          <a:p>
            <a:r>
              <a:rPr lang="en-US" dirty="0"/>
              <a:t>Follow LEAN principles</a:t>
            </a:r>
          </a:p>
          <a:p>
            <a:pPr lvl="1"/>
            <a:r>
              <a:rPr lang="en-US" dirty="0"/>
              <a:t>Development Flow</a:t>
            </a:r>
          </a:p>
          <a:p>
            <a:pPr lvl="2"/>
            <a:r>
              <a:rPr lang="en-US" dirty="0"/>
              <a:t>Delight the customer</a:t>
            </a:r>
          </a:p>
          <a:p>
            <a:pPr lvl="2"/>
            <a:r>
              <a:rPr lang="en-US" dirty="0"/>
              <a:t>Add Value</a:t>
            </a:r>
          </a:p>
          <a:p>
            <a:pPr lvl="1"/>
            <a:r>
              <a:rPr lang="en-US" dirty="0"/>
              <a:t>Respect People – Empower the team</a:t>
            </a:r>
          </a:p>
          <a:p>
            <a:pPr lvl="1"/>
            <a:r>
              <a:rPr lang="en-US" dirty="0"/>
              <a:t>Relentless Improvement</a:t>
            </a:r>
          </a:p>
          <a:p>
            <a:pPr lvl="2"/>
            <a:r>
              <a:rPr lang="en-US" dirty="0"/>
              <a:t>Get feedback early and often</a:t>
            </a:r>
          </a:p>
          <a:p>
            <a:pPr lvl="2"/>
            <a:r>
              <a:rPr lang="en-US" b="1" dirty="0"/>
              <a:t>Inspect</a:t>
            </a:r>
            <a:r>
              <a:rPr lang="en-US" dirty="0"/>
              <a:t> often and </a:t>
            </a:r>
            <a:r>
              <a:rPr lang="en-US" b="1" dirty="0"/>
              <a:t>Adapt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379351"/>
              </p:ext>
            </p:extLst>
          </p:nvPr>
        </p:nvGraphicFramePr>
        <p:xfrm>
          <a:off x="457200" y="1354138"/>
          <a:ext cx="7618414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859"/>
                <a:gridCol w="4280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Agile Principle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How Did We Do It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Satisfy</a:t>
                      </a:r>
                      <a:r>
                        <a:rPr lang="en-US" sz="1200" b="0" baseline="0" dirty="0" smtClean="0"/>
                        <a:t> the customer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Met</a:t>
                      </a:r>
                      <a:r>
                        <a:rPr lang="en-US" sz="1200" b="0" baseline="0" dirty="0" smtClean="0"/>
                        <a:t> with the customer to determine needs and priorities</a:t>
                      </a:r>
                      <a:endParaRPr lang="en-US" sz="12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Embrace change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Completely</a:t>
                      </a:r>
                      <a:r>
                        <a:rPr lang="en-US" sz="1200" baseline="0" dirty="0" smtClean="0"/>
                        <a:t> changed Features planned for Release 2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Deliver working software frequently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Deployed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2 Releases</a:t>
                      </a:r>
                      <a:r>
                        <a:rPr lang="en-US" sz="1200" baseline="0" dirty="0" smtClean="0"/>
                        <a:t> into PROD environment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Working</a:t>
                      </a:r>
                      <a:r>
                        <a:rPr lang="en-US" sz="1200" baseline="0" dirty="0" smtClean="0">
                          <a:solidFill>
                            <a:schemeClr val="tx2"/>
                          </a:solidFill>
                        </a:rPr>
                        <a:t> software is progress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Delivered fully developed</a:t>
                      </a:r>
                      <a:r>
                        <a:rPr lang="en-US" sz="1200" baseline="0" dirty="0" smtClean="0"/>
                        <a:t> and tested code every 2  hours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Build</a:t>
                      </a:r>
                      <a:r>
                        <a:rPr lang="en-US" sz="1200" baseline="0" dirty="0" smtClean="0"/>
                        <a:t> projects around motivated individuals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Team</a:t>
                      </a:r>
                      <a:r>
                        <a:rPr lang="en-US" sz="1200" baseline="0" dirty="0" smtClean="0"/>
                        <a:t> members worked Friday night and weekend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Build self</a:t>
                      </a:r>
                      <a:r>
                        <a:rPr lang="en-US" sz="1200" baseline="0" dirty="0" smtClean="0"/>
                        <a:t>-organizing teams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Team decided</a:t>
                      </a:r>
                      <a:r>
                        <a:rPr lang="en-US" sz="1200" baseline="0" dirty="0" smtClean="0"/>
                        <a:t> who would complete tasks for each story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and Development work together daily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Product Owner always</a:t>
                      </a:r>
                      <a:r>
                        <a:rPr lang="en-US" sz="1200" baseline="0" dirty="0" smtClean="0"/>
                        <a:t> present and available to team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Face</a:t>
                      </a:r>
                      <a:r>
                        <a:rPr lang="en-US" sz="1200" baseline="0" dirty="0" smtClean="0"/>
                        <a:t>-to-face conversations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Everyone</a:t>
                      </a:r>
                      <a:r>
                        <a:rPr lang="en-US" sz="1200" baseline="0" dirty="0" smtClean="0"/>
                        <a:t> co-located, fantastic communication and teamwork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Reflect and Adapt Regularly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Team</a:t>
                      </a:r>
                      <a:r>
                        <a:rPr lang="en-US" sz="1200" baseline="0" dirty="0" smtClean="0"/>
                        <a:t> conducted retrospectives after every sprint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Agile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7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Conducted </a:t>
            </a:r>
            <a:r>
              <a:rPr lang="en-US" dirty="0" err="1"/>
              <a:t>SAFe</a:t>
            </a:r>
            <a:r>
              <a:rPr lang="en-US" dirty="0"/>
              <a:t> Release Plan for Release 2</a:t>
            </a:r>
          </a:p>
          <a:p>
            <a:pPr lvl="1"/>
            <a:r>
              <a:rPr lang="en-US" dirty="0"/>
              <a:t>Epic/Feature/Story Breakdown</a:t>
            </a:r>
          </a:p>
          <a:p>
            <a:pPr lvl="1"/>
            <a:r>
              <a:rPr lang="en-US" dirty="0"/>
              <a:t>Planned each Team individually</a:t>
            </a:r>
          </a:p>
          <a:p>
            <a:pPr lvl="1"/>
            <a:r>
              <a:rPr lang="en-US" dirty="0"/>
              <a:t>Scheduled each Story into Sprints based on Capacity</a:t>
            </a:r>
          </a:p>
          <a:p>
            <a:r>
              <a:rPr lang="en-US" dirty="0"/>
              <a:t>Moved CI/CD and UI/UX teams from Scrum to </a:t>
            </a:r>
            <a:r>
              <a:rPr lang="en-US" dirty="0" err="1"/>
              <a:t>Kanban</a:t>
            </a:r>
            <a:endParaRPr lang="en-US" dirty="0"/>
          </a:p>
          <a:p>
            <a:pPr lvl="1"/>
            <a:r>
              <a:rPr lang="en-US" dirty="0"/>
              <a:t>Better limiting of WIP</a:t>
            </a:r>
          </a:p>
          <a:p>
            <a:pPr lvl="1"/>
            <a:r>
              <a:rPr lang="en-US" dirty="0"/>
              <a:t>Improved Delivery of work items</a:t>
            </a:r>
          </a:p>
          <a:p>
            <a:r>
              <a:rPr lang="en-US" dirty="0"/>
              <a:t>Improved scrum board</a:t>
            </a:r>
          </a:p>
          <a:p>
            <a:pPr lvl="1"/>
            <a:r>
              <a:rPr lang="en-US" dirty="0"/>
              <a:t>Better layout of Board</a:t>
            </a:r>
          </a:p>
          <a:p>
            <a:pPr lvl="1"/>
            <a:r>
              <a:rPr lang="en-US" dirty="0"/>
              <a:t>Improved layout of information on Story cards</a:t>
            </a:r>
          </a:p>
          <a:p>
            <a:pPr lvl="1"/>
            <a:r>
              <a:rPr lang="en-US" dirty="0"/>
              <a:t>Use of different colors for Stories and Tasks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improvement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3816113"/>
              </p:ext>
            </p:extLst>
          </p:nvPr>
        </p:nvGraphicFramePr>
        <p:xfrm>
          <a:off x="392070" y="952479"/>
          <a:ext cx="7780755" cy="459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151"/>
                <a:gridCol w="1556151"/>
                <a:gridCol w="1556151"/>
                <a:gridCol w="1556151"/>
                <a:gridCol w="1556151"/>
              </a:tblGrid>
              <a:tr h="2894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Metric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Sprint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Sprint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Sprint 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Sprint 4</a:t>
                      </a:r>
                      <a:endParaRPr lang="en-US" sz="1400" dirty="0"/>
                    </a:p>
                  </a:txBody>
                  <a:tcPr anchor="ctr"/>
                </a:tc>
              </a:tr>
              <a:tr h="2762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Points Committed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62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Points Delivered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62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Stories Committed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62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Stories Accepted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65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Committed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 Search for County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Search for County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Overall EQI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Detailed EQI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Correlate Unemployment and Crime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 (improving UI, making first dataset available)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Search for County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Overall EQI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Detailed EQI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Correlate Unemployment and Crime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94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Accepted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indent="-2286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indent="-2286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of the above (with stubbed in data)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indent="-2286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of the above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actual data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RELEASE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Summary – Day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0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6899350"/>
              </p:ext>
            </p:extLst>
          </p:nvPr>
        </p:nvGraphicFramePr>
        <p:xfrm>
          <a:off x="392070" y="952479"/>
          <a:ext cx="7915225" cy="486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45"/>
                <a:gridCol w="1583045"/>
                <a:gridCol w="1583045"/>
                <a:gridCol w="1583045"/>
                <a:gridCol w="1583045"/>
              </a:tblGrid>
              <a:tr h="2476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Metric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Sprint 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Sprint 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Sprint 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Sprint 8</a:t>
                      </a:r>
                      <a:endParaRPr lang="en-US" sz="1400" dirty="0"/>
                    </a:p>
                  </a:txBody>
                  <a:tcPr anchor="ctr"/>
                </a:tc>
              </a:tr>
              <a:tr h="2972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Points Committed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3.5</a:t>
                      </a:r>
                      <a:endParaRPr lang="en-US" sz="1400" dirty="0"/>
                    </a:p>
                  </a:txBody>
                  <a:tcPr anchor="ctr"/>
                </a:tc>
              </a:tr>
              <a:tr h="2972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Points Delivered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3.5</a:t>
                      </a:r>
                      <a:endParaRPr lang="en-US" sz="1400" dirty="0"/>
                    </a:p>
                  </a:txBody>
                  <a:tcPr anchor="ctr"/>
                </a:tc>
              </a:tr>
              <a:tr h="2972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Stories Committed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  <a:tr h="2972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Stories Accepted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  <a:tr h="17515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Committed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 UI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 existing dataset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UI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 existing dataset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UI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Dataset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1400" dirty="0" smtClean="0"/>
                        <a:t>Enhanced UI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 smtClean="0"/>
                        <a:t>Additional Dataset</a:t>
                      </a:r>
                      <a:endParaRPr lang="en-US" sz="1400" dirty="0"/>
                    </a:p>
                  </a:txBody>
                  <a:tcPr anchor="ctr"/>
                </a:tc>
              </a:tr>
              <a:tr h="6853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Accepted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 UI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UI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 existing dataset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1400" dirty="0" smtClean="0"/>
                        <a:t>Enhanced UI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 smtClean="0"/>
                        <a:t>Additional Dataset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Summary – Day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70" y="2802800"/>
            <a:ext cx="7753295" cy="9191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UX/UI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7550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4845196"/>
              </p:ext>
            </p:extLst>
          </p:nvPr>
        </p:nvGraphicFramePr>
        <p:xfrm>
          <a:off x="457200" y="831197"/>
          <a:ext cx="7618413" cy="504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71"/>
                <a:gridCol w="2539471"/>
                <a:gridCol w="2539471"/>
              </a:tblGrid>
              <a:tr h="3183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Technology</a:t>
                      </a:r>
                      <a:r>
                        <a:rPr lang="en-US" sz="1400" baseline="0" dirty="0" smtClean="0"/>
                        <a:t> Need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Future State</a:t>
                      </a:r>
                      <a:endParaRPr lang="en-US" sz="1400" dirty="0"/>
                    </a:p>
                  </a:txBody>
                  <a:tcPr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Operating system</a:t>
                      </a:r>
                      <a:endParaRPr lang="en-US" sz="1200" dirty="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Ubuntu Server 14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Virtualization (type 1 hypervisor)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Amazon Web Services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Virtualization management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Vagrant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Application server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NodeJS 0.10.36, Webrick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Web server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NodeJS 0.10.36, HTTPD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Document mapping &amp; persistence framework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Mongoose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Database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MongoDB 2.6.8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Version control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Git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management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Grunt 0.1.13, Bower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Continuous integration tool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Jenkins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artifact repository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Github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Development framework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MEAN, RoR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Development IDE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Sublime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HTML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5.0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CSS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3.0</a:t>
                      </a:r>
                      <a:endParaRPr lang="en-US" sz="1200" dirty="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JavaScript toolkit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AngularJS/ExpressJS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 dirty="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Primary deployment language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Javascript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3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 Frameworks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Mocha, Jasmine, Protractor, RSpec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—</a:t>
                      </a:r>
                      <a:endParaRPr lang="en-US" sz="1200" dirty="0">
                        <a:solidFill>
                          <a:srgbClr val="404040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1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765560" y="952500"/>
            <a:ext cx="2057400" cy="3276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110928" y="897414"/>
            <a:ext cx="0" cy="5960586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6221419" y="897414"/>
            <a:ext cx="2045" cy="5960586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4397781" y="6330434"/>
            <a:ext cx="103954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FRONTEND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50211" y="6330434"/>
            <a:ext cx="95410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BACKEND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95869" y="6330434"/>
            <a:ext cx="74033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CLIENT</a:t>
            </a:r>
            <a:endParaRPr lang="en-US" sz="1200" b="1" dirty="0"/>
          </a:p>
        </p:txBody>
      </p:sp>
      <p:sp>
        <p:nvSpPr>
          <p:cNvPr id="10" name="Magnetic Disk 9"/>
          <p:cNvSpPr/>
          <p:nvPr/>
        </p:nvSpPr>
        <p:spPr>
          <a:xfrm>
            <a:off x="1385813" y="5057116"/>
            <a:ext cx="1152525" cy="12319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MongoDB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3937" y="2504563"/>
            <a:ext cx="1656428" cy="19250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.Node App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85216" y="2948624"/>
            <a:ext cx="1240964" cy="4184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EXPRESS JS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91669" y="3808342"/>
            <a:ext cx="1240964" cy="441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MONGOOSE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301251" y="1079500"/>
            <a:ext cx="1478259" cy="2578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+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89027" y="1491501"/>
            <a:ext cx="1240964" cy="4184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ANGULAR JS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389027" y="3025830"/>
            <a:ext cx="1240964" cy="441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BOOTSTRAP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31737" y="1390174"/>
            <a:ext cx="8497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pic>
        <p:nvPicPr>
          <p:cNvPr id="32" name="Picture 31" descr="Lapt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33" y="1079500"/>
            <a:ext cx="1541229" cy="12827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33" name="Picture 32" descr="smartph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44" y="2480567"/>
            <a:ext cx="1166408" cy="155521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cxnSp>
        <p:nvCxnSpPr>
          <p:cNvPr id="35" name="Straight Arrow Connector 34"/>
          <p:cNvCxnSpPr/>
          <p:nvPr/>
        </p:nvCxnSpPr>
        <p:spPr>
          <a:xfrm flipH="1">
            <a:off x="5779510" y="2101311"/>
            <a:ext cx="986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9510" y="2480567"/>
            <a:ext cx="1007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5603509" y="1740932"/>
            <a:ext cx="123355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HTTP Request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03510" y="2480567"/>
            <a:ext cx="136189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HTTP Response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443132" y="1082152"/>
            <a:ext cx="2988605" cy="71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Apache (HTTPD)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2033539" y="2480567"/>
            <a:ext cx="1656428" cy="19250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Ruby</a:t>
            </a:r>
            <a:endParaRPr lang="en-US" sz="1200" dirty="0"/>
          </a:p>
        </p:txBody>
      </p:sp>
      <p:cxnSp>
        <p:nvCxnSpPr>
          <p:cNvPr id="38" name="Straight Arrow Connector 37"/>
          <p:cNvCxnSpPr>
            <a:stCxn id="29" idx="2"/>
            <a:endCxn id="11" idx="0"/>
          </p:cNvCxnSpPr>
          <p:nvPr/>
        </p:nvCxnSpPr>
        <p:spPr>
          <a:xfrm flipH="1">
            <a:off x="1112151" y="1797388"/>
            <a:ext cx="825284" cy="707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29" idx="2"/>
            <a:endCxn id="37" idx="0"/>
          </p:cNvCxnSpPr>
          <p:nvPr/>
        </p:nvCxnSpPr>
        <p:spPr>
          <a:xfrm>
            <a:off x="1937435" y="1797389"/>
            <a:ext cx="924319" cy="683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endCxn id="10" idx="1"/>
          </p:cNvCxnSpPr>
          <p:nvPr/>
        </p:nvCxnSpPr>
        <p:spPr>
          <a:xfrm>
            <a:off x="1226451" y="4429634"/>
            <a:ext cx="735624" cy="627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033539" y="4429634"/>
            <a:ext cx="732110" cy="627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190773" y="2948624"/>
            <a:ext cx="1240964" cy="4184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MONGOID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190773" y="3467099"/>
            <a:ext cx="1240964" cy="4184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RAILS</a:t>
            </a:r>
            <a:endParaRPr lang="en-US" sz="1200" dirty="0"/>
          </a:p>
        </p:txBody>
      </p:sp>
      <p:sp>
        <p:nvSpPr>
          <p:cNvPr id="28" name="Folded Corner 27"/>
          <p:cNvSpPr/>
          <p:nvPr/>
        </p:nvSpPr>
        <p:spPr>
          <a:xfrm>
            <a:off x="3079735" y="5177158"/>
            <a:ext cx="486460" cy="66267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Folded Corner 47"/>
          <p:cNvSpPr/>
          <p:nvPr/>
        </p:nvSpPr>
        <p:spPr>
          <a:xfrm>
            <a:off x="3194035" y="5329558"/>
            <a:ext cx="486460" cy="66267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Folded Corner 48"/>
          <p:cNvSpPr/>
          <p:nvPr/>
        </p:nvSpPr>
        <p:spPr>
          <a:xfrm>
            <a:off x="3308335" y="5481958"/>
            <a:ext cx="486460" cy="66267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308335" y="4429633"/>
            <a:ext cx="0" cy="738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3546320" y="4733951"/>
            <a:ext cx="58659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DATA</a:t>
            </a:r>
          </a:p>
          <a:p>
            <a:r>
              <a:rPr lang="en-US" sz="1200" dirty="0" smtClean="0"/>
              <a:t>SETS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21960" y="201566"/>
            <a:ext cx="538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INFLO System Solution Architecture</a:t>
            </a:r>
            <a:endParaRPr lang="en-US" sz="28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77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59973" y="1752600"/>
            <a:ext cx="3810000" cy="838200"/>
          </a:xfrm>
          <a:prstGeom prst="roundRect">
            <a:avLst/>
          </a:prstGeom>
          <a:solidFill>
            <a:srgbClr val="33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900" b="1" dirty="0" smtClean="0"/>
              <a:t>Presentation Layer</a:t>
            </a:r>
            <a:endParaRPr lang="en-US" sz="9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759973" y="2667000"/>
            <a:ext cx="457200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000" b="1" dirty="0" smtClean="0"/>
              <a:t>Services Layer</a:t>
            </a:r>
            <a:endParaRPr lang="en-US" sz="1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59973" y="3505200"/>
            <a:ext cx="45720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000" b="1" dirty="0" smtClean="0"/>
              <a:t>Business Logic Layer</a:t>
            </a:r>
            <a:endParaRPr lang="en-US" sz="1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759973" y="4343400"/>
            <a:ext cx="4572000" cy="838200"/>
          </a:xfrm>
          <a:prstGeom prst="roundRect">
            <a:avLst/>
          </a:prstGeom>
          <a:solidFill>
            <a:srgbClr val="B0CA7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900" b="1" dirty="0" smtClean="0"/>
              <a:t>Resource Access Layer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759973" y="5257800"/>
            <a:ext cx="45720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en-US" sz="900" b="1" dirty="0" smtClean="0"/>
              <a:t>Operational Systems Layer</a:t>
            </a:r>
            <a:endParaRPr lang="en-US" sz="9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759973" y="685800"/>
            <a:ext cx="32004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 anchorCtr="1"/>
          <a:lstStyle/>
          <a:p>
            <a:pPr algn="ctr"/>
            <a:r>
              <a:rPr lang="en-US" sz="1000" b="1" dirty="0" smtClean="0"/>
              <a:t>Consumers</a:t>
            </a:r>
          </a:p>
          <a:p>
            <a:pPr algn="ctr"/>
            <a:r>
              <a:rPr lang="en-US" sz="1000" b="1" dirty="0" smtClean="0"/>
              <a:t>(Portals, Browsers, Rich Clients)</a:t>
            </a:r>
            <a:endParaRPr lang="en-US" sz="1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112773" y="685800"/>
            <a:ext cx="12192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 anchorCtr="1"/>
          <a:lstStyle/>
          <a:p>
            <a:pPr algn="ctr"/>
            <a:r>
              <a:rPr lang="en-US" sz="1000" b="1" dirty="0" smtClean="0"/>
              <a:t>Service Consumers</a:t>
            </a:r>
            <a:endParaRPr lang="en-US" sz="1000" b="1" dirty="0"/>
          </a:p>
        </p:txBody>
      </p:sp>
      <p:cxnSp>
        <p:nvCxnSpPr>
          <p:cNvPr id="23" name="Straight Arrow Connector 22"/>
          <p:cNvCxnSpPr>
            <a:stCxn id="10" idx="2"/>
          </p:cNvCxnSpPr>
          <p:nvPr/>
        </p:nvCxnSpPr>
        <p:spPr>
          <a:xfrm rot="5400000">
            <a:off x="3131573" y="152400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93373" y="1905000"/>
            <a:ext cx="990600" cy="533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UI Components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360173" y="1905000"/>
            <a:ext cx="1066800" cy="533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Presentation Logic Components</a:t>
            </a:r>
            <a:endParaRPr lang="en-US" sz="9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750573" y="2786553"/>
            <a:ext cx="1219200" cy="533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Service Interfaces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122173" y="2786553"/>
            <a:ext cx="1143000" cy="533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Message Schemas</a:t>
            </a:r>
            <a:endParaRPr lang="en-US" sz="9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2369573" y="3613804"/>
            <a:ext cx="11430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Business Components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588772" y="3613804"/>
            <a:ext cx="11430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Business Workflows</a:t>
            </a:r>
            <a:endParaRPr lang="en-US" sz="9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4807973" y="3613804"/>
            <a:ext cx="11430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Business Entities</a:t>
            </a:r>
            <a:endParaRPr lang="en-US" sz="9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2369573" y="4495800"/>
            <a:ext cx="11430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Data Access Components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588772" y="4495800"/>
            <a:ext cx="11430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Data Helpers &amp; Utilities</a:t>
            </a:r>
            <a:endParaRPr lang="en-US" sz="9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4807973" y="4495800"/>
            <a:ext cx="11430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Service Adaptors</a:t>
            </a:r>
            <a:endParaRPr lang="en-US" sz="900" b="1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2674373" y="5410200"/>
            <a:ext cx="533400" cy="304800"/>
          </a:xfrm>
          <a:prstGeom prst="flowChartMagneticDisk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2826773" y="5486400"/>
            <a:ext cx="533400" cy="304800"/>
          </a:xfrm>
          <a:prstGeom prst="flowChartMagneticDisk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503173" y="1905000"/>
            <a:ext cx="914400" cy="533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00" b="1" dirty="0" smtClean="0"/>
              <a:t>Presentation Entities</a:t>
            </a:r>
            <a:endParaRPr lang="en-US" sz="900" b="1" dirty="0"/>
          </a:p>
        </p:txBody>
      </p:sp>
      <p:pic>
        <p:nvPicPr>
          <p:cNvPr id="1026" name="Picture 2" descr="C:\Users\Ashok\AppData\Local\Microsoft\Windows\Temporary Internet Files\Content.IE5\DHITODOX\MCj0432614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8973" y="5334000"/>
            <a:ext cx="533400" cy="533400"/>
          </a:xfrm>
          <a:prstGeom prst="rect">
            <a:avLst/>
          </a:prstGeom>
          <a:noFill/>
        </p:spPr>
      </p:pic>
      <p:sp>
        <p:nvSpPr>
          <p:cNvPr id="53" name="Rectangle 52"/>
          <p:cNvSpPr/>
          <p:nvPr/>
        </p:nvSpPr>
        <p:spPr>
          <a:xfrm>
            <a:off x="3969772" y="5410200"/>
            <a:ext cx="381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5973" y="5486400"/>
            <a:ext cx="381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674372" y="5791200"/>
            <a:ext cx="762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Databases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741174" y="5791200"/>
            <a:ext cx="710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Data Sets</a:t>
            </a:r>
            <a:endParaRPr 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148177" y="5791200"/>
            <a:ext cx="659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Services</a:t>
            </a:r>
            <a:endParaRPr lang="en-US" sz="900" b="1" dirty="0"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rot="5400000">
            <a:off x="5036573" y="1981201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2223" y="37213"/>
            <a:ext cx="6276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INFLO System Architecture Layer Diagram</a:t>
            </a:r>
            <a:endParaRPr lang="en-US" sz="28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EqiDetail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include </a:t>
            </a:r>
            <a:r>
              <a:rPr lang="en-US" dirty="0" err="1"/>
              <a:t>Mongoid</a:t>
            </a:r>
            <a:r>
              <a:rPr lang="en-US" dirty="0"/>
              <a:t>::Document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store_in</a:t>
            </a:r>
            <a:r>
              <a:rPr lang="en-US" dirty="0"/>
              <a:t> collection: "</a:t>
            </a:r>
            <a:r>
              <a:rPr lang="en-US" dirty="0" err="1"/>
              <a:t>eqidetails</a:t>
            </a:r>
            <a:r>
              <a:rPr lang="en-US" dirty="0"/>
              <a:t>", database: "octo-mock2"</a:t>
            </a:r>
          </a:p>
          <a:p>
            <a:pPr marL="0" indent="0">
              <a:buNone/>
            </a:pPr>
            <a:r>
              <a:rPr lang="en-US" dirty="0"/>
              <a:t> field :</a:t>
            </a:r>
            <a:r>
              <a:rPr lang="en-US" dirty="0" err="1"/>
              <a:t>stateCode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 field :</a:t>
            </a:r>
            <a:r>
              <a:rPr lang="en-US" dirty="0" err="1"/>
              <a:t>stateDescription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 field :</a:t>
            </a:r>
            <a:r>
              <a:rPr lang="en-US" dirty="0" err="1"/>
              <a:t>countyCode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 field :</a:t>
            </a:r>
            <a:r>
              <a:rPr lang="en-US" dirty="0" err="1"/>
              <a:t>countyDescription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 field :</a:t>
            </a:r>
            <a:r>
              <a:rPr lang="en-US" dirty="0" err="1"/>
              <a:t>variableCode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 field :</a:t>
            </a:r>
            <a:r>
              <a:rPr lang="en-US" dirty="0" err="1"/>
              <a:t>variableDescription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 field :</a:t>
            </a:r>
            <a:r>
              <a:rPr lang="en-US" dirty="0" err="1"/>
              <a:t>variableValue</a:t>
            </a:r>
            <a:r>
              <a:rPr lang="en-US" dirty="0"/>
              <a:t>, type: Float</a:t>
            </a:r>
          </a:p>
          <a:p>
            <a:pPr marL="0" indent="0">
              <a:buNone/>
            </a:pPr>
            <a:r>
              <a:rPr lang="en-US" dirty="0"/>
              <a:t> field :domain, type: String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</a:t>
            </a:r>
            <a:r>
              <a:rPr lang="en-US" dirty="0" err="1" smtClean="0"/>
              <a:t>json</a:t>
            </a:r>
            <a:r>
              <a:rPr lang="en-US" dirty="0" smtClean="0"/>
              <a:t> representation – Detail </a:t>
            </a:r>
            <a:r>
              <a:rPr lang="en-US" dirty="0" err="1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4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0375" y="4218965"/>
            <a:ext cx="5618437" cy="1006429"/>
          </a:xfrm>
        </p:spPr>
        <p:txBody>
          <a:bodyPr/>
          <a:lstStyle/>
          <a:p>
            <a:r>
              <a:rPr lang="en-US" dirty="0" smtClean="0"/>
              <a:t>INFLO Presentation &amp;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McLean, 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0375" y="5749115"/>
            <a:ext cx="3337069" cy="276144"/>
          </a:xfrm>
        </p:spPr>
        <p:txBody>
          <a:bodyPr/>
          <a:lstStyle/>
          <a:p>
            <a:r>
              <a:rPr lang="en-US" dirty="0" smtClean="0"/>
              <a:t>March </a:t>
            </a:r>
            <a:r>
              <a:rPr lang="en-US" dirty="0" smtClean="0"/>
              <a:t>22</a:t>
            </a:r>
            <a:r>
              <a:rPr lang="en-US" dirty="0" smtClean="0"/>
              <a:t>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EqiResult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include </a:t>
            </a:r>
            <a:r>
              <a:rPr lang="en-US" dirty="0" err="1"/>
              <a:t>Mongoid</a:t>
            </a:r>
            <a:r>
              <a:rPr lang="en-US" dirty="0"/>
              <a:t>::Document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store_in</a:t>
            </a:r>
            <a:r>
              <a:rPr lang="en-US" dirty="0"/>
              <a:t> collection: "</a:t>
            </a:r>
            <a:r>
              <a:rPr lang="en-US" dirty="0" err="1"/>
              <a:t>eqiresults</a:t>
            </a:r>
            <a:r>
              <a:rPr lang="en-US" dirty="0"/>
              <a:t>", database: "octo-mock2"</a:t>
            </a:r>
          </a:p>
          <a:p>
            <a:pPr marL="0" indent="0">
              <a:buNone/>
            </a:pPr>
            <a:r>
              <a:rPr lang="en-US" dirty="0"/>
              <a:t> field :</a:t>
            </a:r>
            <a:r>
              <a:rPr lang="en-US" dirty="0" err="1"/>
              <a:t>stateCode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 field :</a:t>
            </a:r>
            <a:r>
              <a:rPr lang="en-US" dirty="0" err="1"/>
              <a:t>stateDescription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 field :</a:t>
            </a:r>
            <a:r>
              <a:rPr lang="en-US" dirty="0" err="1"/>
              <a:t>countyCode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 field :</a:t>
            </a:r>
            <a:r>
              <a:rPr lang="en-US" dirty="0" err="1"/>
              <a:t>countyDescription</a:t>
            </a:r>
            <a:r>
              <a:rPr lang="en-US" dirty="0"/>
              <a:t>, type: String</a:t>
            </a:r>
          </a:p>
          <a:p>
            <a:pPr marL="0" indent="0">
              <a:buNone/>
            </a:pPr>
            <a:r>
              <a:rPr lang="en-US" dirty="0"/>
              <a:t> field :domain, type: String</a:t>
            </a:r>
          </a:p>
          <a:p>
            <a:pPr marL="0" indent="0">
              <a:buNone/>
            </a:pPr>
            <a:r>
              <a:rPr lang="en-US" dirty="0"/>
              <a:t> field :</a:t>
            </a:r>
            <a:r>
              <a:rPr lang="en-US" dirty="0" err="1"/>
              <a:t>eqi</a:t>
            </a:r>
            <a:r>
              <a:rPr lang="en-US" dirty="0"/>
              <a:t>, type: Float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</a:t>
            </a:r>
            <a:r>
              <a:rPr lang="en-US" dirty="0" err="1" smtClean="0"/>
              <a:t>json</a:t>
            </a:r>
            <a:r>
              <a:rPr lang="en-US" dirty="0" smtClean="0"/>
              <a:t> representation – RESULT </a:t>
            </a:r>
            <a:r>
              <a:rPr lang="en-US" dirty="0" err="1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4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a 3 tiered development environment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/>
              <a:t>, Test, Production</a:t>
            </a:r>
          </a:p>
          <a:p>
            <a:r>
              <a:rPr lang="en-US" dirty="0" smtClean="0"/>
              <a:t>Jenkins </a:t>
            </a:r>
            <a:r>
              <a:rPr lang="en-US" dirty="0"/>
              <a:t>(CI) is running on the Test instance, which automatically pulls, builds, and tests for every push to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 smtClean="0"/>
              <a:t>If </a:t>
            </a:r>
            <a:r>
              <a:rPr lang="en-US" dirty="0"/>
              <a:t>all tests pass, Jenkins will push the build to Production (CD), then restart the web servers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Ci</a:t>
            </a:r>
            <a:r>
              <a:rPr lang="en-US" dirty="0" smtClean="0"/>
              <a:t>/cd/automated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1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70" y="2802800"/>
            <a:ext cx="7753295" cy="9191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3573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Lesson Learned</a:t>
            </a:r>
          </a:p>
          <a:p>
            <a:pPr lvl="1"/>
            <a:r>
              <a:rPr lang="en-US" dirty="0"/>
              <a:t>Putting the Team together for the </a:t>
            </a:r>
            <a:r>
              <a:rPr lang="en-US" dirty="0" err="1"/>
              <a:t>Hackathon</a:t>
            </a:r>
            <a:r>
              <a:rPr lang="en-US" dirty="0"/>
              <a:t> will benefit us in the final Challenge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SAFe</a:t>
            </a:r>
            <a:r>
              <a:rPr lang="en-US" dirty="0"/>
              <a:t> Release Planning shortened sprint planning (thumbs up!)</a:t>
            </a:r>
          </a:p>
          <a:p>
            <a:pPr lvl="1"/>
            <a:r>
              <a:rPr lang="en-US" dirty="0"/>
              <a:t>Product Roadmap/Feature Decomposition was a good visual tool for team</a:t>
            </a:r>
          </a:p>
          <a:p>
            <a:pPr lvl="1"/>
            <a:r>
              <a:rPr lang="en-US" dirty="0"/>
              <a:t>CI/CD and UI/UX teams should not use Scrum – </a:t>
            </a:r>
            <a:r>
              <a:rPr lang="en-US" dirty="0" err="1"/>
              <a:t>Kanban</a:t>
            </a:r>
            <a:r>
              <a:rPr lang="en-US" dirty="0"/>
              <a:t> is much better</a:t>
            </a:r>
          </a:p>
          <a:p>
            <a:pPr lvl="1"/>
            <a:r>
              <a:rPr lang="en-US" dirty="0"/>
              <a:t>Do as much of the environmental setup as possible before the Challenge begins</a:t>
            </a:r>
          </a:p>
          <a:p>
            <a:pPr lvl="1"/>
            <a:r>
              <a:rPr lang="en-US" dirty="0"/>
              <a:t>Start analyzing datasets as soon as possible</a:t>
            </a:r>
          </a:p>
          <a:p>
            <a:pPr lvl="1"/>
            <a:r>
              <a:rPr lang="en-US" dirty="0"/>
              <a:t>Once the idea is formulated, let CI/CD and UI/UX teams get started</a:t>
            </a:r>
          </a:p>
          <a:p>
            <a:r>
              <a:rPr lang="en-US" dirty="0"/>
              <a:t>Gaps</a:t>
            </a:r>
          </a:p>
          <a:p>
            <a:pPr lvl="1"/>
            <a:r>
              <a:rPr lang="en-US" dirty="0"/>
              <a:t>Team struggles creating Stories – conduct additional training before the final Challenge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04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1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Product Roadmap</a:t>
            </a:r>
            <a:endParaRPr lang="en-US" dirty="0"/>
          </a:p>
          <a:p>
            <a:r>
              <a:rPr lang="en-US" dirty="0"/>
              <a:t>Agile Approach</a:t>
            </a:r>
          </a:p>
          <a:p>
            <a:r>
              <a:rPr lang="en-US" dirty="0"/>
              <a:t>UI and UX Approach</a:t>
            </a:r>
          </a:p>
          <a:p>
            <a:r>
              <a:rPr lang="en-US" dirty="0" smtClean="0"/>
              <a:t>Technical Approach</a:t>
            </a:r>
            <a:endParaRPr lang="en-US" dirty="0"/>
          </a:p>
          <a:p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Demonstration</a:t>
            </a:r>
          </a:p>
          <a:p>
            <a:r>
              <a:rPr lang="en-US" dirty="0"/>
              <a:t>Lessons Learned and Wrap-Up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6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2609117"/>
              </p:ext>
            </p:extLst>
          </p:nvPr>
        </p:nvGraphicFramePr>
        <p:xfrm>
          <a:off x="457200" y="1608135"/>
          <a:ext cx="7618414" cy="351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207"/>
                <a:gridCol w="38092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Team Lead/Product Manager/Delivery Manager</a:t>
                      </a:r>
                    </a:p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Truppo</a:t>
                      </a:r>
                      <a:r>
                        <a:rPr lang="en-US" sz="1400" baseline="0" dirty="0" smtClean="0"/>
                        <a:t>, Vinay Katari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Frontend</a:t>
                      </a:r>
                      <a:r>
                        <a:rPr lang="en-US" sz="1800" baseline="0" dirty="0" smtClean="0"/>
                        <a:t> Developer (Angular JS)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Dave Reed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Backend Developer (MEAN)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Dhupar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Mehul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Soni</a:t>
                      </a:r>
                      <a:r>
                        <a:rPr lang="en-US" sz="1400" baseline="0" dirty="0" smtClean="0"/>
                        <a:t> (tester)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Backend</a:t>
                      </a:r>
                      <a:r>
                        <a:rPr lang="en-US" sz="1800" baseline="0" dirty="0" smtClean="0"/>
                        <a:t> Developer (ROR)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Sreedhar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Boggarapu</a:t>
                      </a:r>
                      <a:r>
                        <a:rPr lang="en-US" sz="1400" dirty="0" smtClean="0"/>
                        <a:t>, Shiv </a:t>
                      </a:r>
                      <a:r>
                        <a:rPr lang="en-US" sz="1400" dirty="0" err="1" smtClean="0"/>
                        <a:t>Kadali</a:t>
                      </a:r>
                      <a:r>
                        <a:rPr lang="en-US" sz="1400" dirty="0" smtClean="0"/>
                        <a:t> (tester)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UX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Allen Stone, Josh Wilson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Chris McDowell,</a:t>
                      </a:r>
                      <a:r>
                        <a:rPr lang="en-US" sz="1400" baseline="0" dirty="0" smtClean="0"/>
                        <a:t> Christine Cade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DevOps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Lloyd, Dan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mean roles and responsibilities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5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Problem:</a:t>
            </a:r>
            <a:r>
              <a:rPr lang="en-US" b="1" dirty="0" smtClean="0"/>
              <a:t> </a:t>
            </a:r>
            <a:r>
              <a:rPr lang="en-US" dirty="0" smtClean="0"/>
              <a:t>Build a situational awareness portal/dashboard that provides a composite view of various environmental factors of a locale (county) and an overall quality index  by aggregating information from multiple data sources.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Users:</a:t>
            </a:r>
            <a:r>
              <a:rPr lang="en-US" b="1" dirty="0" smtClean="0"/>
              <a:t> </a:t>
            </a:r>
            <a:r>
              <a:rPr lang="en-US" dirty="0" smtClean="0"/>
              <a:t>Citizens of the United States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 smtClean="0"/>
              <a:t>High Level Features:</a:t>
            </a:r>
          </a:p>
          <a:p>
            <a:r>
              <a:rPr lang="en-US" dirty="0" smtClean="0"/>
              <a:t>View environmental quality indicators of various counties (by county) across CONUS</a:t>
            </a:r>
          </a:p>
          <a:p>
            <a:r>
              <a:rPr lang="en-US" dirty="0" smtClean="0"/>
              <a:t>Correlate data where applicable across various factors</a:t>
            </a:r>
          </a:p>
          <a:p>
            <a:r>
              <a:rPr lang="en-US" dirty="0" smtClean="0"/>
              <a:t>Add context and situational awareness to this information from other sources such as crime, demographics, disaster summary and safety &amp; health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1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83412" y="2032001"/>
            <a:ext cx="3175000" cy="2463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endParaRPr lang="en-US" sz="10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025734" y="3319255"/>
            <a:ext cx="1289527" cy="8279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b="1" dirty="0" smtClean="0"/>
              <a:t>AIR QUALITY</a:t>
            </a:r>
            <a:endParaRPr lang="en-US" sz="16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390184" y="3319255"/>
            <a:ext cx="1289527" cy="8279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b="1" dirty="0" smtClean="0"/>
              <a:t>WATER QUALITY</a:t>
            </a:r>
            <a:endParaRPr lang="en-US" sz="16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4390184" y="2383136"/>
            <a:ext cx="1289526" cy="8279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b="1" dirty="0" smtClean="0"/>
              <a:t>TRAVEL SAFETY</a:t>
            </a:r>
            <a:endParaRPr lang="en-US" sz="1600" b="1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3025735" y="5023556"/>
            <a:ext cx="1289525" cy="1145822"/>
          </a:xfrm>
          <a:prstGeom prst="flowChartMagneticDisk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EPA.gov</a:t>
            </a:r>
            <a:endParaRPr lang="en-US" sz="2000" dirty="0"/>
          </a:p>
        </p:txBody>
      </p:sp>
      <p:pic>
        <p:nvPicPr>
          <p:cNvPr id="1026" name="Picture 2" descr="C:\Users\Ashok\AppData\Local\Microsoft\Windows\Temporary Internet Files\Content.IE5\DHITODOX\MCj0432614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199" y="4800600"/>
            <a:ext cx="1055511" cy="1055511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4513252" y="5856111"/>
            <a:ext cx="2127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Census.gov</a:t>
            </a:r>
            <a:r>
              <a:rPr lang="en-US" sz="2000" b="1" dirty="0" smtClean="0"/>
              <a:t> API</a:t>
            </a:r>
            <a:endParaRPr lang="en-US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83819" y="4495804"/>
            <a:ext cx="0" cy="502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025734" y="2383136"/>
            <a:ext cx="1289526" cy="8279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b="1" dirty="0" smtClean="0"/>
              <a:t>PEOPLE</a:t>
            </a:r>
            <a:endParaRPr lang="en-US" sz="16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004620" y="4495803"/>
            <a:ext cx="0" cy="304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3" name="Picture 5" descr="http://www.veryicon.com/icon/128/Avatar/People/Us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6529" y="691443"/>
            <a:ext cx="772582" cy="1030110"/>
          </a:xfrm>
          <a:prstGeom prst="rect">
            <a:avLst/>
          </a:prstGeom>
          <a:noFill/>
        </p:spPr>
      </p:pic>
      <p:pic>
        <p:nvPicPr>
          <p:cNvPr id="44" name="Picture 9" descr="http://dryicons.com/images/icon_sets/coquette_part_7_icons_set/png/128x128/business_male_female_use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5195" y="691443"/>
            <a:ext cx="857249" cy="1143000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3122076" y="291333"/>
            <a:ext cx="1391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PARENTS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342872" y="307944"/>
            <a:ext cx="1766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EXPLORERS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3610" y="-15222"/>
            <a:ext cx="310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INFLO System 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Context 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312264"/>
              </p:ext>
            </p:extLst>
          </p:nvPr>
        </p:nvGraphicFramePr>
        <p:xfrm>
          <a:off x="457200" y="1106488"/>
          <a:ext cx="7618415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29"/>
                <a:gridCol w="1225177"/>
                <a:gridCol w="866588"/>
                <a:gridCol w="1800638"/>
                <a:gridCol w="15236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EXTRA CREDIT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DELIVERED?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RELEASE#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Search by County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Search by zip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Display summary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Display</a:t>
                      </a:r>
                      <a:r>
                        <a:rPr lang="en-US" sz="1200" baseline="0" dirty="0" smtClean="0"/>
                        <a:t> detailed data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Correlate</a:t>
                      </a:r>
                      <a:r>
                        <a:rPr lang="en-US" sz="1200" baseline="0" dirty="0" smtClean="0"/>
                        <a:t> unemployment and violence data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Incorporate additional dataset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</a:t>
                      </a:r>
                      <a:r>
                        <a:rPr lang="en-US" sz="1200" baseline="0" dirty="0" smtClean="0"/>
                        <a:t> data visualization aspect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Compare</a:t>
                      </a:r>
                      <a:r>
                        <a:rPr lang="en-US" sz="1200" baseline="0" dirty="0" smtClean="0"/>
                        <a:t> data points to various counties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roadmap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8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866588"/>
            <a:ext cx="8650436" cy="48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0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/>
              <a:t>roadmap Continued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77" y="785551"/>
            <a:ext cx="7291294" cy="54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0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2015_Octo_Corporate">
  <a:themeElements>
    <a:clrScheme name="2015 Octo Theme 1">
      <a:dk1>
        <a:srgbClr val="5D5D5D"/>
      </a:dk1>
      <a:lt1>
        <a:sysClr val="window" lastClr="FFFFFF"/>
      </a:lt1>
      <a:dk2>
        <a:srgbClr val="404040"/>
      </a:dk2>
      <a:lt2>
        <a:srgbClr val="FF6600"/>
      </a:lt2>
      <a:accent1>
        <a:srgbClr val="EE7600"/>
      </a:accent1>
      <a:accent2>
        <a:srgbClr val="448AD5"/>
      </a:accent2>
      <a:accent3>
        <a:srgbClr val="4CA8D6"/>
      </a:accent3>
      <a:accent4>
        <a:srgbClr val="FFFFFF"/>
      </a:accent4>
      <a:accent5>
        <a:srgbClr val="FFFFFF"/>
      </a:accent5>
      <a:accent6>
        <a:srgbClr val="FFFFFF"/>
      </a:accent6>
      <a:hlink>
        <a:srgbClr val="4CA8D6"/>
      </a:hlink>
      <a:folHlink>
        <a:srgbClr val="B0B0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2015_Octo_Corporate.potx</Template>
  <TotalTime>1946</TotalTime>
  <Words>1200</Words>
  <Application>Microsoft Macintosh PowerPoint</Application>
  <PresentationFormat>On-screen Show (4:3)</PresentationFormat>
  <Paragraphs>373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2015_Octo_Corporate</vt:lpstr>
      <vt:lpstr>PowerPoint Presentation</vt:lpstr>
      <vt:lpstr>PowerPoint Presentation</vt:lpstr>
      <vt:lpstr>AGENDA</vt:lpstr>
      <vt:lpstr>Team mean roles and responsibilities</vt:lpstr>
      <vt:lpstr>Problem statement</vt:lpstr>
      <vt:lpstr>PowerPoint Presentation</vt:lpstr>
      <vt:lpstr>FEATURE roadmap</vt:lpstr>
      <vt:lpstr>PRODUCT roadmap</vt:lpstr>
      <vt:lpstr>PRODUCT roadmap Continued</vt:lpstr>
      <vt:lpstr>Agile 101</vt:lpstr>
      <vt:lpstr>Application of Agile</vt:lpstr>
      <vt:lpstr>Continuous improvement </vt:lpstr>
      <vt:lpstr>Agile Summary – Day 1</vt:lpstr>
      <vt:lpstr>Agile Summary – Day 2</vt:lpstr>
      <vt:lpstr>UX/UI</vt:lpstr>
      <vt:lpstr>Technology Stack</vt:lpstr>
      <vt:lpstr>PowerPoint Presentation</vt:lpstr>
      <vt:lpstr>PowerPoint Presentation</vt:lpstr>
      <vt:lpstr>Object model json representation – Detail oBJect</vt:lpstr>
      <vt:lpstr>Object model json representation – RESULT oBJect</vt:lpstr>
      <vt:lpstr>DevOps – Ci/cd/automated testing</vt:lpstr>
      <vt:lpstr>DEMO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Widener</dc:creator>
  <cp:lastModifiedBy>Vinay Katari</cp:lastModifiedBy>
  <cp:revision>172</cp:revision>
  <dcterms:created xsi:type="dcterms:W3CDTF">2011-09-22T14:12:26Z</dcterms:created>
  <dcterms:modified xsi:type="dcterms:W3CDTF">2015-03-22T21:57:31Z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IsSaved">
    <vt:lpwstr>False</vt:lpwstr>
  </property>
  <property fmtid="{D5CDD505-2E9C-101B-9397-08002B2CF9AE}" pid="3" name="Offisync_ProviderName">
    <vt:lpwstr>Central Desktop</vt:lpwstr>
  </property>
  <property fmtid="{D5CDD505-2E9C-101B-9397-08002B2CF9AE}" pid="4" name="Offisync_FileTitle">
    <vt:lpwstr/>
  </property>
  <property fmtid="{D5CDD505-2E9C-101B-9397-08002B2CF9AE}" pid="5" name="Offisync_FolderId">
    <vt:lpwstr/>
  </property>
  <property fmtid="{D5CDD505-2E9C-101B-9397-08002B2CF9AE}" pid="6" name="Offisync_SaveTime">
    <vt:lpwstr/>
  </property>
  <property fmtid="{D5CDD505-2E9C-101B-9397-08002B2CF9AE}" pid="7" name="Offisync_ProviderInitializationData">
    <vt:lpwstr/>
  </property>
  <property fmtid="{D5CDD505-2E9C-101B-9397-08002B2CF9AE}" pid="8" name="Offisync_UpdateToken">
    <vt:lpwstr>2011-07-22T21:51:37-0400</vt:lpwstr>
  </property>
  <property fmtid="{D5CDD505-2E9C-101B-9397-08002B2CF9AE}" pid="9" name="Offisync_UniqueId">
    <vt:lpwstr>86608;14274097</vt:lpwstr>
  </property>
  <property fmtid="{D5CDD505-2E9C-101B-9397-08002B2CF9AE}" pid="10" name="Offisync_SavedByUsername">
    <vt:lpwstr>Jay Shah (shahji4)</vt:lpwstr>
  </property>
  <property fmtid="{D5CDD505-2E9C-101B-9397-08002B2CF9AE}" pid="11" name="CentralDesktop_MDAdded">
    <vt:lpwstr>True</vt:lpwstr>
  </property>
</Properties>
</file>