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4" r:id="rId2"/>
    <p:sldId id="279" r:id="rId3"/>
    <p:sldId id="278" r:id="rId4"/>
    <p:sldId id="276"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A78"/>
    <a:srgbClr val="FD8508"/>
    <a:srgbClr val="A7A7A7"/>
    <a:srgbClr val="D0D0D0"/>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p:restoredTop sz="94602"/>
  </p:normalViewPr>
  <p:slideViewPr>
    <p:cSldViewPr>
      <p:cViewPr varScale="1">
        <p:scale>
          <a:sx n="122" d="100"/>
          <a:sy n="122" d="100"/>
        </p:scale>
        <p:origin x="191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ＭＳ Ｐゴシック" charset="0"/>
              </a:defRPr>
            </a:lvl1pPr>
          </a:lstStyle>
          <a:p>
            <a:fld id="{16BB189A-303D-A44B-9B37-553C119376E8}" type="datetime1">
              <a:rPr lang="en-GB"/>
              <a:pPr/>
              <a:t>21/03/2015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ＭＳ Ｐゴシック" charset="0"/>
              </a:defRPr>
            </a:lvl1pPr>
          </a:lstStyle>
          <a:p>
            <a:fld id="{9AD71465-7F68-544D-9E2F-D1FB50F365A2}" type="slidenum">
              <a:rPr lang="en-GB"/>
              <a:pPr/>
              <a:t>‹#›</a:t>
            </a:fld>
            <a:endParaRPr lang="en-GB" dirty="0"/>
          </a:p>
        </p:txBody>
      </p:sp>
    </p:spTree>
    <p:extLst>
      <p:ext uri="{BB962C8B-B14F-4D97-AF65-F5344CB8AC3E}">
        <p14:creationId xmlns:p14="http://schemas.microsoft.com/office/powerpoint/2010/main" val="2443247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D449701E-DF7B-FC43-9147-F33954BBFC55}"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ECC4A329-9C2B-3F41-8B05-F48969E7AA6D}" type="slidenum">
              <a:rPr lang="en-GB"/>
              <a:pPr/>
              <a:t>‹#›</a:t>
            </a:fld>
            <a:endParaRPr lang="en-GB" dirty="0"/>
          </a:p>
        </p:txBody>
      </p:sp>
    </p:spTree>
    <p:extLst>
      <p:ext uri="{BB962C8B-B14F-4D97-AF65-F5344CB8AC3E}">
        <p14:creationId xmlns:p14="http://schemas.microsoft.com/office/powerpoint/2010/main" val="294684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24C5A96-E53C-6D45-A11F-E87E11EBEBEC}"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98A1DD92-0D22-544A-8B08-A40D79F6AC50}" type="slidenum">
              <a:rPr lang="en-GB"/>
              <a:pPr/>
              <a:t>‹#›</a:t>
            </a:fld>
            <a:endParaRPr lang="en-GB" dirty="0"/>
          </a:p>
        </p:txBody>
      </p:sp>
    </p:spTree>
    <p:extLst>
      <p:ext uri="{BB962C8B-B14F-4D97-AF65-F5344CB8AC3E}">
        <p14:creationId xmlns:p14="http://schemas.microsoft.com/office/powerpoint/2010/main" val="252603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ACD6CDC-39A9-1342-8264-E6DE9FD6CC2A}"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702BC9E1-9203-744E-B39D-092BA0BE2C47}" type="slidenum">
              <a:rPr lang="en-GB"/>
              <a:pPr/>
              <a:t>‹#›</a:t>
            </a:fld>
            <a:endParaRPr lang="en-GB" dirty="0"/>
          </a:p>
        </p:txBody>
      </p:sp>
    </p:spTree>
    <p:extLst>
      <p:ext uri="{BB962C8B-B14F-4D97-AF65-F5344CB8AC3E}">
        <p14:creationId xmlns:p14="http://schemas.microsoft.com/office/powerpoint/2010/main" val="338668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686800" y="6076950"/>
            <a:ext cx="381000" cy="476250"/>
          </a:xfrm>
          <a:prstGeom prst="rect">
            <a:avLst/>
          </a:prstGeom>
        </p:spPr>
        <p:txBody>
          <a:bodyPr/>
          <a:lstStyle>
            <a:lvl1pPr>
              <a:defRPr>
                <a:solidFill>
                  <a:schemeClr val="tx1"/>
                </a:solidFill>
              </a:defRPr>
            </a:lvl1pPr>
          </a:lstStyle>
          <a:p>
            <a:fld id="{C7283286-CD7B-4B7F-9981-AE1369D12653}" type="slidenum">
              <a:rPr lang="en-US" smtClean="0"/>
              <a:pPr/>
              <a:t>‹#›</a:t>
            </a:fld>
            <a:endParaRPr lang="en-US" dirty="0" smtClean="0"/>
          </a:p>
        </p:txBody>
      </p:sp>
      <p:sp>
        <p:nvSpPr>
          <p:cNvPr id="6" name="Text Placeholder 5"/>
          <p:cNvSpPr>
            <a:spLocks noGrp="1"/>
          </p:cNvSpPr>
          <p:nvPr>
            <p:ph type="body" sz="quarter" idx="11"/>
          </p:nvPr>
        </p:nvSpPr>
        <p:spPr>
          <a:xfrm>
            <a:off x="457200" y="1828800"/>
            <a:ext cx="8275638" cy="4479925"/>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220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20779CB9-85E8-144F-88A1-D9DC43A3A9ED}"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87F265F3-DD68-FF4C-8171-E59D6C822E11}" type="slidenum">
              <a:rPr lang="en-GB"/>
              <a:pPr/>
              <a:t>‹#›</a:t>
            </a:fld>
            <a:endParaRPr lang="en-GB" dirty="0"/>
          </a:p>
        </p:txBody>
      </p:sp>
    </p:spTree>
    <p:extLst>
      <p:ext uri="{BB962C8B-B14F-4D97-AF65-F5344CB8AC3E}">
        <p14:creationId xmlns:p14="http://schemas.microsoft.com/office/powerpoint/2010/main" val="63751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7B6E86B-CA8B-EC49-A614-1CAAFAF2755F}" type="datetime1">
              <a:rPr lang="en-GB"/>
              <a:pPr/>
              <a:t>21/03/2015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D14B7663-3D0B-2243-8621-9452E699CF80}" type="slidenum">
              <a:rPr lang="en-GB"/>
              <a:pPr/>
              <a:t>‹#›</a:t>
            </a:fld>
            <a:endParaRPr lang="en-GB" dirty="0"/>
          </a:p>
        </p:txBody>
      </p:sp>
    </p:spTree>
    <p:extLst>
      <p:ext uri="{BB962C8B-B14F-4D97-AF65-F5344CB8AC3E}">
        <p14:creationId xmlns:p14="http://schemas.microsoft.com/office/powerpoint/2010/main" val="30153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E983D181-CA88-9548-8894-52EDF26511FF}" type="datetime1">
              <a:rPr lang="en-GB"/>
              <a:pPr/>
              <a:t>21/03/2015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5FE34323-1507-7045-BBAE-5C6342F9A5D6}" type="slidenum">
              <a:rPr lang="en-GB"/>
              <a:pPr/>
              <a:t>‹#›</a:t>
            </a:fld>
            <a:endParaRPr lang="en-GB" dirty="0"/>
          </a:p>
        </p:txBody>
      </p:sp>
    </p:spTree>
    <p:extLst>
      <p:ext uri="{BB962C8B-B14F-4D97-AF65-F5344CB8AC3E}">
        <p14:creationId xmlns:p14="http://schemas.microsoft.com/office/powerpoint/2010/main" val="121440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86AD328C-876C-C94A-930A-932BFC8D3BE8}" type="datetime1">
              <a:rPr lang="en-GB"/>
              <a:pPr/>
              <a:t>21/03/2015</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fld id="{BEAFDC56-A4EF-B647-ABC9-2D3B03D1162F}" type="slidenum">
              <a:rPr lang="en-GB"/>
              <a:pPr/>
              <a:t>‹#›</a:t>
            </a:fld>
            <a:endParaRPr lang="en-GB" dirty="0"/>
          </a:p>
        </p:txBody>
      </p:sp>
    </p:spTree>
    <p:extLst>
      <p:ext uri="{BB962C8B-B14F-4D97-AF65-F5344CB8AC3E}">
        <p14:creationId xmlns:p14="http://schemas.microsoft.com/office/powerpoint/2010/main" val="5561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463BC761-A559-DC40-8519-21E34059BF3F}" type="datetime1">
              <a:rPr lang="en-GB"/>
              <a:pPr/>
              <a:t>21/03/2015</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fld id="{C0246243-AE00-E84C-9FAC-049FA3A7D9F0}" type="slidenum">
              <a:rPr lang="en-GB"/>
              <a:pPr/>
              <a:t>‹#›</a:t>
            </a:fld>
            <a:endParaRPr lang="en-GB" dirty="0"/>
          </a:p>
        </p:txBody>
      </p:sp>
    </p:spTree>
    <p:extLst>
      <p:ext uri="{BB962C8B-B14F-4D97-AF65-F5344CB8AC3E}">
        <p14:creationId xmlns:p14="http://schemas.microsoft.com/office/powerpoint/2010/main" val="225381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4323F97-58A7-AE45-9E14-DFB5DCC69645}" type="datetime1">
              <a:rPr lang="en-GB"/>
              <a:pPr/>
              <a:t>21/03/2015</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fld id="{7E23B8FE-19F3-6D45-A734-AA9DC9027161}" type="slidenum">
              <a:rPr lang="en-GB"/>
              <a:pPr/>
              <a:t>‹#›</a:t>
            </a:fld>
            <a:endParaRPr lang="en-GB" dirty="0"/>
          </a:p>
        </p:txBody>
      </p:sp>
    </p:spTree>
    <p:extLst>
      <p:ext uri="{BB962C8B-B14F-4D97-AF65-F5344CB8AC3E}">
        <p14:creationId xmlns:p14="http://schemas.microsoft.com/office/powerpoint/2010/main" val="315601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5C2296D-D50A-9C42-B22B-F1D2BC5173F5}" type="datetime1">
              <a:rPr lang="en-GB"/>
              <a:pPr/>
              <a:t>21/03/2015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0EE3A495-BCFF-E744-A32A-E2FCBD341EB2}" type="slidenum">
              <a:rPr lang="en-GB"/>
              <a:pPr/>
              <a:t>‹#›</a:t>
            </a:fld>
            <a:endParaRPr lang="en-GB" dirty="0"/>
          </a:p>
        </p:txBody>
      </p:sp>
    </p:spTree>
    <p:extLst>
      <p:ext uri="{BB962C8B-B14F-4D97-AF65-F5344CB8AC3E}">
        <p14:creationId xmlns:p14="http://schemas.microsoft.com/office/powerpoint/2010/main" val="85515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96ADF8F-E948-A847-AB19-360EA162911B}" type="datetime1">
              <a:rPr lang="en-GB"/>
              <a:pPr/>
              <a:t>21/03/2015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AD5A79F8-5EB0-E44F-BADA-B97886F87BB9}" type="slidenum">
              <a:rPr lang="en-GB"/>
              <a:pPr/>
              <a:t>‹#›</a:t>
            </a:fld>
            <a:endParaRPr lang="en-GB" dirty="0"/>
          </a:p>
        </p:txBody>
      </p:sp>
    </p:spTree>
    <p:extLst>
      <p:ext uri="{BB962C8B-B14F-4D97-AF65-F5344CB8AC3E}">
        <p14:creationId xmlns:p14="http://schemas.microsoft.com/office/powerpoint/2010/main" val="3125697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cs typeface="ＭＳ Ｐゴシック" charset="0"/>
              </a:defRPr>
            </a:lvl1pPr>
          </a:lstStyle>
          <a:p>
            <a:fld id="{BF07F7E9-8057-D444-8E85-D2C5D3301CAE}" type="datetime1">
              <a:rPr lang="en-GB"/>
              <a:pPr/>
              <a:t>21/03/2015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mn-ea"/>
                <a:cs typeface="Arial" charset="0"/>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ＭＳ Ｐゴシック" charset="0"/>
              </a:defRPr>
            </a:lvl1pPr>
          </a:lstStyle>
          <a:p>
            <a:fld id="{3B7BD45B-B03A-1D46-A896-73167A2A14D4}" type="slidenum">
              <a:rPr lang="en-GB"/>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403282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Home Buyer/Owner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Home Buyer/Owner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Beth</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35</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93" name="TextBox 12"/>
          <p:cNvSpPr txBox="1">
            <a:spLocks noChangeArrowheads="1"/>
          </p:cNvSpPr>
          <p:nvPr/>
        </p:nvSpPr>
        <p:spPr bwMode="auto">
          <a:xfrm>
            <a:off x="4427984" y="1510868"/>
            <a:ext cx="4464942" cy="4708981"/>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Beth is a 35 year old woman interested in buying a new home. She wants to make an informed decision about her purchase, including information about the surrounding area</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Beth wants to buy a home based on several criteria. Since she wants to live in a well developed area, but also one that is environmentally safe.</a:t>
            </a:r>
            <a:endParaRPr lang="en-GB" sz="1200" dirty="0" smtClean="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smtClean="0">
                <a:solidFill>
                  <a:srgbClr val="7F7F7F"/>
                </a:solidFill>
                <a:latin typeface="Roboto Light"/>
                <a:cs typeface="Roboto Light"/>
              </a:rPr>
              <a:t>View Demographic information </a:t>
            </a:r>
          </a:p>
          <a:p>
            <a:pPr eaLnBrk="1" hangingPunct="1">
              <a:buFont typeface="Wingdings" charset="0"/>
              <a:buChar char="§"/>
            </a:pPr>
            <a:endParaRPr lang="en-GB" sz="1200" dirty="0" smtClean="0">
              <a:solidFill>
                <a:srgbClr val="7F7F7F"/>
              </a:solidFill>
              <a:latin typeface="Roboto Light"/>
              <a:cs typeface="Roboto Light"/>
            </a:endParaRP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purchase a home that is </a:t>
            </a:r>
            <a:r>
              <a:rPr lang="en-GB" sz="1200" dirty="0" err="1" smtClean="0">
                <a:solidFill>
                  <a:srgbClr val="7F7F7F"/>
                </a:solidFill>
                <a:latin typeface="Roboto Light"/>
                <a:cs typeface="Roboto Light"/>
              </a:rPr>
              <a:t>livable</a:t>
            </a:r>
            <a:r>
              <a:rPr lang="en-GB" sz="1200" dirty="0" smtClean="0">
                <a:solidFill>
                  <a:srgbClr val="7F7F7F"/>
                </a:solidFill>
                <a:latin typeface="Roboto Light"/>
                <a:cs typeface="Roboto Light"/>
              </a:rPr>
              <a:t> according to Beth’s criteria, as well as in an area that will provide a strong long-term investment</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pic>
        <p:nvPicPr>
          <p:cNvPr id="3" name="Picture 2" descr="c55-06-Studio-headshot-on-white-background-of-smiling-black-woman-with-short-afro-and-red-shirt(Shamara-Lora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36304"/>
            <a:ext cx="3836200" cy="3068960"/>
          </a:xfrm>
          <a:prstGeom prst="rect">
            <a:avLst/>
          </a:prstGeom>
        </p:spPr>
      </p:pic>
    </p:spTree>
    <p:extLst>
      <p:ext uri="{BB962C8B-B14F-4D97-AF65-F5344CB8AC3E}">
        <p14:creationId xmlns:p14="http://schemas.microsoft.com/office/powerpoint/2010/main" val="4897301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381635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Agency Researcher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Agency Researcher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Blake</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32</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2"/>
          <p:cNvSpPr txBox="1">
            <a:spLocks noChangeArrowheads="1"/>
          </p:cNvSpPr>
          <p:nvPr/>
        </p:nvSpPr>
        <p:spPr bwMode="auto">
          <a:xfrm>
            <a:off x="4427984" y="1510868"/>
            <a:ext cx="4464942" cy="4708981"/>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Blake is a 32 year old researcher working for a federal agency. He is tasked with compiling reports about regions of the country involving the aggregation about environmental quality data, unemployment, and crime rates.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To provide reports to his leadership with high level information about multiple counties within the United States to inform senior decision makers about the allocation of resources, or analysis of correlation of data</a:t>
            </a:r>
            <a:endParaRPr lang="en-GB" sz="1200" dirty="0" smtClean="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smtClean="0">
                <a:solidFill>
                  <a:srgbClr val="7F7F7F"/>
                </a:solidFill>
                <a:latin typeface="Roboto Light"/>
                <a:cs typeface="Roboto Light"/>
              </a:rPr>
              <a:t>View demographic information about people in a county</a:t>
            </a: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gather sufficient data to provide intelligent reports enabling informed decision making to his supervisors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pic>
        <p:nvPicPr>
          <p:cNvPr id="3" name="Picture 2" descr="images-3.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25" y="2119108"/>
            <a:ext cx="2324100" cy="3492500"/>
          </a:xfrm>
          <a:prstGeom prst="rect">
            <a:avLst/>
          </a:prstGeom>
        </p:spPr>
      </p:pic>
    </p:spTree>
    <p:extLst>
      <p:ext uri="{BB962C8B-B14F-4D97-AF65-F5344CB8AC3E}">
        <p14:creationId xmlns:p14="http://schemas.microsoft.com/office/powerpoint/2010/main" val="13504900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images-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44" y="2348880"/>
            <a:ext cx="2451100" cy="3314700"/>
          </a:xfrm>
          <a:prstGeom prst="rect">
            <a:avLst/>
          </a:prstGeom>
        </p:spPr>
      </p:pic>
      <p:sp>
        <p:nvSpPr>
          <p:cNvPr id="11" name="TextBox 5"/>
          <p:cNvSpPr txBox="1">
            <a:spLocks noChangeArrowheads="1"/>
          </p:cNvSpPr>
          <p:nvPr/>
        </p:nvSpPr>
        <p:spPr bwMode="auto">
          <a:xfrm>
            <a:off x="611188" y="332656"/>
            <a:ext cx="403282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Explorer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Explorer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Barbara</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 68</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sp>
        <p:nvSpPr>
          <p:cNvPr id="12" name="TextBox 12"/>
          <p:cNvSpPr txBox="1">
            <a:spLocks noChangeArrowheads="1"/>
          </p:cNvSpPr>
          <p:nvPr/>
        </p:nvSpPr>
        <p:spPr bwMode="auto">
          <a:xfrm>
            <a:off x="4427984" y="1510868"/>
            <a:ext cx="4464942" cy="4524315"/>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Barbara is a 68 year old woman who is interested in exploring the living quality data of her county, as well as comparison against other counties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Barbara wants to discover data about the quality of her county across several dimensions primarily for informational purposes. She also would like to compare the data of her own county against that of others</a:t>
            </a:r>
            <a:endParaRPr lang="en-GB" sz="1200" dirty="0" smtClean="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a:solidFill>
                  <a:srgbClr val="7F7F7F"/>
                </a:solidFill>
                <a:latin typeface="Roboto Light"/>
                <a:cs typeface="Roboto Light"/>
              </a:rPr>
              <a:t>View demographic information about people in a </a:t>
            </a:r>
            <a:r>
              <a:rPr lang="en-GB" sz="1200" dirty="0" smtClean="0">
                <a:solidFill>
                  <a:srgbClr val="7F7F7F"/>
                </a:solidFill>
                <a:latin typeface="Roboto Light"/>
                <a:cs typeface="Roboto Light"/>
              </a:rPr>
              <a:t>county</a:t>
            </a: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discover more information about her county, and how it compares to other counties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spTree>
    <p:extLst>
      <p:ext uri="{BB962C8B-B14F-4D97-AF65-F5344CB8AC3E}">
        <p14:creationId xmlns:p14="http://schemas.microsoft.com/office/powerpoint/2010/main" val="11896414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3707000" y="1412776"/>
            <a:ext cx="1873112" cy="516816"/>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latin typeface="Roboto Light"/>
                <a:cs typeface="Roboto Light"/>
              </a:rPr>
              <a:t>User navigates to Search page</a:t>
            </a:r>
            <a:endParaRPr lang="en-US" sz="1300" dirty="0">
              <a:solidFill>
                <a:srgbClr val="FFFFFF"/>
              </a:solidFill>
              <a:latin typeface="Roboto Light"/>
              <a:cs typeface="Roboto Light"/>
            </a:endParaRPr>
          </a:p>
        </p:txBody>
      </p:sp>
      <p:sp>
        <p:nvSpPr>
          <p:cNvPr id="115" name="Rectangle 114"/>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DBDBDB"/>
              </a:solidFill>
              <a:cs typeface="Arial" charset="0"/>
            </a:endParaRPr>
          </a:p>
        </p:txBody>
      </p:sp>
      <p:sp>
        <p:nvSpPr>
          <p:cNvPr id="116" name="TextBox 5"/>
          <p:cNvSpPr txBox="1">
            <a:spLocks noChangeArrowheads="1"/>
          </p:cNvSpPr>
          <p:nvPr/>
        </p:nvSpPr>
        <p:spPr bwMode="auto">
          <a:xfrm>
            <a:off x="3669258" y="167007"/>
            <a:ext cx="194458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Workflow</a:t>
            </a:r>
            <a:endParaRPr lang="en-GB" sz="3200" dirty="0">
              <a:solidFill>
                <a:schemeClr val="bg1"/>
              </a:solidFill>
              <a:latin typeface="Roboto Black"/>
              <a:cs typeface="Roboto Black"/>
            </a:endParaRPr>
          </a:p>
        </p:txBody>
      </p:sp>
      <p:sp>
        <p:nvSpPr>
          <p:cNvPr id="125" name="TextBox 124"/>
          <p:cNvSpPr txBox="1"/>
          <p:nvPr/>
        </p:nvSpPr>
        <p:spPr>
          <a:xfrm>
            <a:off x="3707904" y="2165657"/>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enters a </a:t>
            </a:r>
            <a:r>
              <a:rPr lang="en-US" sz="1400" dirty="0">
                <a:solidFill>
                  <a:srgbClr val="FFFFFF"/>
                </a:solidFill>
                <a:latin typeface="Roboto Light"/>
                <a:cs typeface="Roboto Light"/>
              </a:rPr>
              <a:t>c</a:t>
            </a:r>
            <a:r>
              <a:rPr lang="en-US" sz="1400" dirty="0" smtClean="0">
                <a:solidFill>
                  <a:srgbClr val="FFFFFF"/>
                </a:solidFill>
                <a:latin typeface="Roboto Light"/>
                <a:cs typeface="Roboto Light"/>
              </a:rPr>
              <a:t>ounty into Search field</a:t>
            </a:r>
            <a:endParaRPr lang="en-US" sz="1400" dirty="0">
              <a:solidFill>
                <a:srgbClr val="FFFFFF"/>
              </a:solidFill>
              <a:latin typeface="Roboto Light"/>
              <a:cs typeface="Roboto Light"/>
            </a:endParaRPr>
          </a:p>
        </p:txBody>
      </p:sp>
      <p:sp>
        <p:nvSpPr>
          <p:cNvPr id="126" name="TextBox 125"/>
          <p:cNvSpPr txBox="1"/>
          <p:nvPr/>
        </p:nvSpPr>
        <p:spPr>
          <a:xfrm>
            <a:off x="3707904" y="2930548"/>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New page loads data for County</a:t>
            </a:r>
            <a:endParaRPr lang="en-US" sz="1400" dirty="0">
              <a:solidFill>
                <a:srgbClr val="FFFFFF"/>
              </a:solidFill>
              <a:latin typeface="Roboto Light"/>
              <a:cs typeface="Roboto Light"/>
            </a:endParaRPr>
          </a:p>
        </p:txBody>
      </p:sp>
      <p:sp>
        <p:nvSpPr>
          <p:cNvPr id="127" name="TextBox 126"/>
          <p:cNvSpPr txBox="1"/>
          <p:nvPr/>
        </p:nvSpPr>
        <p:spPr>
          <a:xfrm>
            <a:off x="3707904" y="3695439"/>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navigates to Detail view</a:t>
            </a:r>
            <a:endParaRPr lang="en-US" sz="1400" dirty="0">
              <a:solidFill>
                <a:srgbClr val="FFFFFF"/>
              </a:solidFill>
              <a:latin typeface="Roboto Light"/>
              <a:cs typeface="Roboto Light"/>
            </a:endParaRPr>
          </a:p>
        </p:txBody>
      </p:sp>
      <p:sp>
        <p:nvSpPr>
          <p:cNvPr id="129" name="TextBox 128"/>
          <p:cNvSpPr txBox="1"/>
          <p:nvPr/>
        </p:nvSpPr>
        <p:spPr>
          <a:xfrm>
            <a:off x="3707904" y="4460330"/>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Reviews Information</a:t>
            </a:r>
            <a:endParaRPr lang="en-US" sz="1400" dirty="0">
              <a:solidFill>
                <a:srgbClr val="FFFFFF"/>
              </a:solidFill>
              <a:latin typeface="Roboto Light"/>
              <a:cs typeface="Roboto Light"/>
            </a:endParaRPr>
          </a:p>
        </p:txBody>
      </p:sp>
      <p:cxnSp>
        <p:nvCxnSpPr>
          <p:cNvPr id="3" name="Straight Arrow Connector 2"/>
          <p:cNvCxnSpPr>
            <a:stCxn id="126" idx="2"/>
            <a:endCxn id="127" idx="0"/>
          </p:cNvCxnSpPr>
          <p:nvPr/>
        </p:nvCxnSpPr>
        <p:spPr>
          <a:xfrm>
            <a:off x="4644008" y="3453768"/>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7" idx="2"/>
            <a:endCxn id="129" idx="0"/>
          </p:cNvCxnSpPr>
          <p:nvPr/>
        </p:nvCxnSpPr>
        <p:spPr>
          <a:xfrm>
            <a:off x="4644008" y="4218659"/>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9" idx="2"/>
          </p:cNvCxnSpPr>
          <p:nvPr/>
        </p:nvCxnSpPr>
        <p:spPr>
          <a:xfrm>
            <a:off x="4644008" y="4983550"/>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644008" y="2688877"/>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644008" y="1923986"/>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707000" y="5225221"/>
            <a:ext cx="1873112" cy="1044892"/>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latin typeface="Roboto Light"/>
                <a:cs typeface="Roboto Light"/>
              </a:rPr>
              <a:t>User conducts additional searches as necessary</a:t>
            </a:r>
            <a:endParaRPr lang="en-US" sz="1400" dirty="0">
              <a:solidFill>
                <a:srgbClr val="FFFFFF"/>
              </a:solidFill>
              <a:latin typeface="Roboto Light"/>
              <a:cs typeface="Roboto Light"/>
            </a:endParaRPr>
          </a:p>
        </p:txBody>
      </p:sp>
    </p:spTree>
    <p:extLst>
      <p:ext uri="{BB962C8B-B14F-4D97-AF65-F5344CB8AC3E}">
        <p14:creationId xmlns:p14="http://schemas.microsoft.com/office/powerpoint/2010/main" val="737687215"/>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Perso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Persona.pot</Template>
  <TotalTime>6664</TotalTime>
  <Words>38</Words>
  <Application>Microsoft Macintosh PowerPoint</Application>
  <PresentationFormat>On-screen Show (4:3)</PresentationFormat>
  <Paragraphs>68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ＭＳ Ｐゴシック</vt:lpstr>
      <vt:lpstr>Roboto Black</vt:lpstr>
      <vt:lpstr>Roboto Light</vt:lpstr>
      <vt:lpstr>Wingdings</vt:lpstr>
      <vt:lpstr>Arial</vt:lpstr>
      <vt:lpstr>Persona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leigh</dc:creator>
  <cp:lastModifiedBy>Microsoft Office User</cp:lastModifiedBy>
  <cp:revision>859</cp:revision>
  <dcterms:created xsi:type="dcterms:W3CDTF">2010-10-25T13:42:28Z</dcterms:created>
  <dcterms:modified xsi:type="dcterms:W3CDTF">2015-03-21T16:49:53Z</dcterms:modified>
</cp:coreProperties>
</file>